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3" r:id="rId1"/>
  </p:sldMasterIdLst>
  <p:sldIdLst>
    <p:sldId id="261" r:id="rId2"/>
    <p:sldId id="259" r:id="rId3"/>
    <p:sldId id="263" r:id="rId4"/>
    <p:sldId id="264" r:id="rId5"/>
    <p:sldId id="270" r:id="rId6"/>
    <p:sldId id="266" r:id="rId7"/>
    <p:sldId id="271" r:id="rId8"/>
    <p:sldId id="265" r:id="rId9"/>
    <p:sldId id="274" r:id="rId10"/>
    <p:sldId id="272" r:id="rId11"/>
    <p:sldId id="262" r:id="rId12"/>
    <p:sldId id="260" r:id="rId13"/>
    <p:sldId id="273" r:id="rId14"/>
    <p:sldId id="257"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F56158-FFDD-FC41-9AF0-C3664290405F}" v="49" dt="2022-09-11T12:22:54.4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30" autoAdjust="0"/>
    <p:restoredTop sz="94660"/>
  </p:normalViewPr>
  <p:slideViewPr>
    <p:cSldViewPr snapToGrid="0">
      <p:cViewPr varScale="1">
        <p:scale>
          <a:sx n="108" d="100"/>
          <a:sy n="108" d="100"/>
        </p:scale>
        <p:origin x="224"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53176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351861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27627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427078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513459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9811777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50867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83164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4069023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82839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0D92BC-42A9-434B-8530-ADBF4485E407}" type="datetimeFigureOut">
              <a:rPr lang="en-US" smtClean="0"/>
              <a:t>7/7/23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72043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418283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0D92BC-42A9-434B-8530-ADBF4485E407}" type="datetimeFigureOut">
              <a:rPr lang="en-US" smtClean="0"/>
              <a:pPr/>
              <a:t>7/7/23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2245677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0D92BC-42A9-434B-8530-ADBF4485E407}" type="datetimeFigureOut">
              <a:rPr lang="en-US" smtClean="0"/>
              <a:t>7/7/23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4289336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D92BC-42A9-434B-8530-ADBF4485E407}" type="datetimeFigureOut">
              <a:rPr lang="en-US" smtClean="0"/>
              <a:t>7/7/23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748041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777954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9D0D92BC-42A9-434B-8530-ADBF4485E407}" type="datetimeFigureOut">
              <a:rPr lang="en-US" smtClean="0"/>
              <a:t>7/7/23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520049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D0D92BC-42A9-434B-8530-ADBF4485E407}" type="datetimeFigureOut">
              <a:rPr lang="en-US" smtClean="0"/>
              <a:pPr/>
              <a:t>7/7/23</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3304265282"/>
      </p:ext>
    </p:extLst>
  </p:cSld>
  <p:clrMap bg1="dk1" tx1="lt1" bg2="dk2" tx2="lt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ref.ly/logosres/gdskngdmbblclth?ref=Page.p+39&amp;off=636&amp;ctx=nition+of+typology.+~Typology+is+the+stud"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ref.ly/logosres/gdskngdmbblclth?ref=Page.p+50&amp;off=2159&amp;ctx=he+major+covenants:%0a~Table+2.1:+The+Major"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ref.ly/logosres/gdskngdmbblclth?ref=Page.p+23&amp;off=1894&amp;ctx=biblical+covenants.+~Biblical+theology+a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3">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985336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Biblical Theology and Other Theology Disciplines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Redemptive History and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Covenant Defined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Types of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Backbone of Redemptive History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Methods of Interpretation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Divine Plan, Promises, Prophecies, and Types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Overview of the Covenants: “I will be their God, and they will be my people”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11641377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9A157E75-08F9-9F74-BB81-EF79BCEF45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735" y="1398494"/>
            <a:ext cx="10152530" cy="5137774"/>
          </a:xfrm>
          <a:prstGeom prst="rect">
            <a:avLst/>
          </a:prstGeom>
        </p:spPr>
      </p:pic>
      <p:sp>
        <p:nvSpPr>
          <p:cNvPr id="6" name="TextBox 5">
            <a:extLst>
              <a:ext uri="{FF2B5EF4-FFF2-40B4-BE49-F238E27FC236}">
                <a16:creationId xmlns:a16="http://schemas.microsoft.com/office/drawing/2014/main" id="{CAC0D0A5-FC42-D2CB-4118-3C9DFC580FEF}"/>
              </a:ext>
            </a:extLst>
          </p:cNvPr>
          <p:cNvSpPr txBox="1"/>
          <p:nvPr/>
        </p:nvSpPr>
        <p:spPr>
          <a:xfrm>
            <a:off x="4892040" y="96520"/>
            <a:ext cx="2407920" cy="1200329"/>
          </a:xfrm>
          <a:prstGeom prst="rect">
            <a:avLst/>
          </a:prstGeom>
          <a:noFill/>
        </p:spPr>
        <p:txBody>
          <a:bodyPr wrap="square" rtlCol="0">
            <a:spAutoFit/>
          </a:bodyPr>
          <a:lstStyle/>
          <a:p>
            <a:r>
              <a:rPr lang="el-GR" sz="7200" dirty="0">
                <a:solidFill>
                  <a:srgbClr val="FF0000"/>
                </a:solidFill>
                <a:latin typeface="Calibri" panose="020F0502020204030204" pitchFamily="34" charset="0"/>
                <a:cs typeface="Calibri" panose="020F0502020204030204" pitchFamily="34" charset="0"/>
              </a:rPr>
              <a:t>τύπος</a:t>
            </a:r>
            <a:endParaRPr lang="en-US" sz="7200" dirty="0">
              <a:solidFill>
                <a:srgbClr val="FF0000"/>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5FCD34D-5F66-7E42-FED9-4B6515A817A2}"/>
              </a:ext>
            </a:extLst>
          </p:cNvPr>
          <p:cNvSpPr txBox="1"/>
          <p:nvPr/>
        </p:nvSpPr>
        <p:spPr>
          <a:xfrm>
            <a:off x="3052119" y="3176372"/>
            <a:ext cx="6104238" cy="369332"/>
          </a:xfrm>
          <a:prstGeom prst="rect">
            <a:avLst/>
          </a:prstGeom>
          <a:noFill/>
        </p:spPr>
        <p:txBody>
          <a:bodyPr wrap="square">
            <a:spAutoFit/>
          </a:bodyPr>
          <a:lstStyle/>
          <a:p>
            <a:r>
              <a:rPr lang="en-US"/>
              <a:t>Biblical Theology Class 1, 2022</a:t>
            </a:r>
          </a:p>
        </p:txBody>
      </p:sp>
    </p:spTree>
    <p:extLst>
      <p:ext uri="{BB962C8B-B14F-4D97-AF65-F5344CB8AC3E}">
        <p14:creationId xmlns:p14="http://schemas.microsoft.com/office/powerpoint/2010/main" val="27045582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Typology</a:t>
            </a:r>
            <a:r>
              <a:rPr lang="en-US" sz="3200" dirty="0">
                <a:effectLst/>
                <a:latin typeface="Calibri" panose="020F0502020204030204" pitchFamily="34" charset="0"/>
                <a:cs typeface="Calibri" panose="020F0502020204030204" pitchFamily="34" charset="0"/>
              </a:rPr>
              <a:t> is the study of the Old Testament salvation-historical realities or “types” (persons, events, institutions) which God has specifically designed to correspond to, and predictively prefigure, their intensified antitypical fulfillment aspects (inaugurated and consummated) in New Testament salvation history.</a:t>
            </a: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latin typeface="Calibri" panose="020F0502020204030204" pitchFamily="34" charset="0"/>
              <a:cs typeface="Calibri" panose="020F0502020204030204" pitchFamily="34" charset="0"/>
            </a:endParaRPr>
          </a:p>
          <a:p>
            <a:endParaRPr lang="en-US" sz="3200" dirty="0">
              <a:effectLst/>
              <a:latin typeface="Calibri" panose="020F0502020204030204" pitchFamily="34" charset="0"/>
              <a:cs typeface="Calibri" panose="020F0502020204030204" pitchFamily="34" charset="0"/>
            </a:endParaRPr>
          </a:p>
          <a:p>
            <a:r>
              <a:rPr lang="en-US" dirty="0">
                <a:solidFill>
                  <a:srgbClr val="FF0000"/>
                </a:solidFill>
                <a:effectLst/>
                <a:latin typeface="Calibri" panose="020F0502020204030204" pitchFamily="34" charset="0"/>
                <a:cs typeface="Calibri" panose="020F0502020204030204" pitchFamily="34" charset="0"/>
              </a:rPr>
              <a:t> 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u="sng"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a:t>
            </a:r>
          </a:p>
          <a:p>
            <a:r>
              <a:rPr lang="en-US" dirty="0">
                <a:solidFill>
                  <a:srgbClr val="FF0000"/>
                </a:solidFill>
                <a:effectLst/>
                <a:latin typeface="Calibri" panose="020F0502020204030204" pitchFamily="34" charset="0"/>
                <a:cs typeface="Calibri" panose="020F0502020204030204" pitchFamily="34" charset="0"/>
              </a:rPr>
              <a:t>(p. 39). Crossway.</a:t>
            </a:r>
          </a:p>
        </p:txBody>
      </p:sp>
    </p:spTree>
    <p:extLst>
      <p:ext uri="{BB962C8B-B14F-4D97-AF65-F5344CB8AC3E}">
        <p14:creationId xmlns:p14="http://schemas.microsoft.com/office/powerpoint/2010/main" val="23155334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Biblical Theology and Other Theology Disciplines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Redemptive History and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Covenant Defined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Types of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Backbone of Redemptive History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Methods of Interpretation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Divine Plan, Promises, Prophecies, and Types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Overview of the Covenants: “I will be their God, and they will be my people”</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36593592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65F32515-9322-44A5-8C72-4C7BFB4618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5">
            <a:extLst>
              <a:ext uri="{FF2B5EF4-FFF2-40B4-BE49-F238E27FC236}">
                <a16:creationId xmlns:a16="http://schemas.microsoft.com/office/drawing/2014/main" id="{A617F13B-5021-454F-90E5-3AB2383BF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8" descr="Table&#10;&#10;Description automatically generated">
            <a:extLst>
              <a:ext uri="{FF2B5EF4-FFF2-40B4-BE49-F238E27FC236}">
                <a16:creationId xmlns:a16="http://schemas.microsoft.com/office/drawing/2014/main" id="{AF153A32-03E5-9715-CCFB-79F1DA0BF66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4384" y="643467"/>
            <a:ext cx="7958668" cy="5571066"/>
          </a:xfrm>
          <a:prstGeom prst="rect">
            <a:avLst/>
          </a:prstGeom>
        </p:spPr>
      </p:pic>
      <p:sp>
        <p:nvSpPr>
          <p:cNvPr id="10" name="TextBox 9">
            <a:extLst>
              <a:ext uri="{FF2B5EF4-FFF2-40B4-BE49-F238E27FC236}">
                <a16:creationId xmlns:a16="http://schemas.microsoft.com/office/drawing/2014/main" id="{D93A1428-169A-A765-4AC9-37EF9A6B144E}"/>
              </a:ext>
            </a:extLst>
          </p:cNvPr>
          <p:cNvSpPr txBox="1"/>
          <p:nvPr/>
        </p:nvSpPr>
        <p:spPr>
          <a:xfrm>
            <a:off x="8739288" y="4460207"/>
            <a:ext cx="2788328" cy="1477328"/>
          </a:xfrm>
          <a:prstGeom prst="rect">
            <a:avLst/>
          </a:prstGeom>
          <a:noFill/>
        </p:spPr>
        <p:txBody>
          <a:bodyPr wrap="square" rtlCol="0">
            <a:spAutoFit/>
          </a:bodyPr>
          <a:lstStyle/>
          <a:p>
            <a:r>
              <a:rPr lang="en-US" sz="1800" dirty="0">
                <a:solidFill>
                  <a:srgbClr val="000000"/>
                </a:solidFill>
                <a:effectLst/>
                <a:latin typeface="Calibri" panose="020F0502020204030204" pitchFamily="34" charset="0"/>
                <a:ea typeface="Times" pitchFamily="2" charset="0"/>
              </a:rPr>
              <a:t>Gentry, P. J., &amp; </a:t>
            </a:r>
            <a:r>
              <a:rPr lang="en-US" sz="1800" dirty="0" err="1">
                <a:solidFill>
                  <a:srgbClr val="000000"/>
                </a:solidFill>
                <a:effectLst/>
                <a:latin typeface="Calibri" panose="020F0502020204030204" pitchFamily="34" charset="0"/>
                <a:ea typeface="Times" pitchFamily="2" charset="0"/>
              </a:rPr>
              <a:t>Wellum</a:t>
            </a:r>
            <a:r>
              <a:rPr lang="en-US" sz="1800" dirty="0">
                <a:solidFill>
                  <a:srgbClr val="000000"/>
                </a:solidFill>
                <a:effectLst/>
                <a:latin typeface="Calibri" panose="020F0502020204030204" pitchFamily="34" charset="0"/>
                <a:ea typeface="Times" pitchFamily="2" charset="0"/>
              </a:rPr>
              <a:t>, S. J. (2015). </a:t>
            </a:r>
            <a:r>
              <a:rPr lang="en-US" sz="1800" i="1" u="sng" dirty="0">
                <a:solidFill>
                  <a:schemeClr val="bg1"/>
                </a:solidFill>
                <a:effectLst/>
                <a:latin typeface="Calibri" panose="020F0502020204030204" pitchFamily="34" charset="0"/>
                <a:ea typeface="Times" pitchFamily="2" charset="0"/>
                <a:hlinkClick r:id="rId3">
                  <a:extLst>
                    <a:ext uri="{A12FA001-AC4F-418D-AE19-62706E023703}">
                      <ahyp:hlinkClr xmlns:ahyp="http://schemas.microsoft.com/office/drawing/2018/hyperlinkcolor" val="tx"/>
                    </a:ext>
                  </a:extLst>
                </a:hlinkClick>
              </a:rPr>
              <a:t>God’s Kingdom through God’s Covenants: A Concise Biblical Theology</a:t>
            </a:r>
            <a:r>
              <a:rPr lang="en-US" sz="1800" dirty="0">
                <a:solidFill>
                  <a:srgbClr val="000000"/>
                </a:solidFill>
                <a:effectLst/>
                <a:latin typeface="Calibri" panose="020F0502020204030204" pitchFamily="34" charset="0"/>
                <a:ea typeface="Times" pitchFamily="2" charset="0"/>
              </a:rPr>
              <a:t> (pp. 50–51). Crossway.</a:t>
            </a:r>
            <a:r>
              <a:rPr lang="en-US" dirty="0">
                <a:effectLst/>
              </a:rPr>
              <a:t> </a:t>
            </a:r>
            <a:endParaRPr lang="en-US" dirty="0"/>
          </a:p>
        </p:txBody>
      </p:sp>
    </p:spTree>
    <p:extLst>
      <p:ext uri="{BB962C8B-B14F-4D97-AF65-F5344CB8AC3E}">
        <p14:creationId xmlns:p14="http://schemas.microsoft.com/office/powerpoint/2010/main" val="20801578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37930596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8C8D214-6DB9-624F-0C87-F5D34C42FAB9}"/>
              </a:ext>
            </a:extLst>
          </p:cNvPr>
          <p:cNvSpPr txBox="1"/>
          <p:nvPr/>
        </p:nvSpPr>
        <p:spPr>
          <a:xfrm>
            <a:off x="965947" y="1881478"/>
            <a:ext cx="10260106" cy="4613571"/>
          </a:xfrm>
          <a:prstGeom prst="rect">
            <a:avLst/>
          </a:prstGeom>
          <a:noFill/>
        </p:spPr>
        <p:txBody>
          <a:bodyPr wrap="square">
            <a:spAutoFit/>
          </a:bodyPr>
          <a:lstStyle/>
          <a:p>
            <a:pPr marL="457200" marR="0">
              <a:lnSpc>
                <a:spcPct val="115000"/>
              </a:lnSpc>
              <a:spcBef>
                <a:spcPts val="0"/>
              </a:spcBef>
              <a:spcAft>
                <a:spcPts val="1000"/>
              </a:spcAft>
            </a:pPr>
            <a:r>
              <a:rPr lang="en-US" sz="2400" dirty="0">
                <a:effectLst/>
                <a:latin typeface="Calibri" panose="020F0502020204030204" pitchFamily="34" charset="0"/>
                <a:ea typeface="Times New Roman" panose="02020603050405020304" pitchFamily="18" charset="0"/>
                <a:cs typeface="Calibri" panose="020F0502020204030204" pitchFamily="34" charset="0"/>
              </a:rPr>
              <a:t>John 19:34, 36 “But one of the soldiers pierced his side with a spear, and at once there came out blood and water.  36 For these things took place that the Scripture might be fulfilled: </a:t>
            </a:r>
            <a:r>
              <a:rPr lang="en-US" sz="24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‘Not one of his bones will be broken.’”</a:t>
            </a:r>
            <a:endParaRPr lang="en-US" sz="24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2400" dirty="0">
                <a:effectLst/>
                <a:latin typeface="Calibri" panose="020F0502020204030204" pitchFamily="34" charset="0"/>
                <a:ea typeface="Times New Roman" panose="02020603050405020304" pitchFamily="18" charset="0"/>
                <a:cs typeface="Calibri" panose="020F0502020204030204" pitchFamily="34" charset="0"/>
              </a:rPr>
              <a:t>Psalm 34:19, 20 “Many are the afflictions of the righteous, but the Lord delivers him out of them all. He keeps all his bones; not one of them is broken.”</a:t>
            </a:r>
            <a:endParaRPr lang="en-US" sz="2400" dirty="0">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2400" dirty="0">
                <a:effectLst/>
                <a:latin typeface="Calibri" panose="020F0502020204030204" pitchFamily="34" charset="0"/>
                <a:ea typeface="Times New Roman" panose="02020603050405020304" pitchFamily="18" charset="0"/>
                <a:cs typeface="Calibri" panose="020F0502020204030204" pitchFamily="34" charset="0"/>
              </a:rPr>
              <a:t>Exodus 12:46 “It shall be eaten in one house; you shall not take any of the flesh outside the house, and you shall not break any of its bones.”</a:t>
            </a:r>
            <a:endParaRPr lang="en-US" sz="2400" dirty="0">
              <a:effectLst/>
              <a:latin typeface="Calibri" panose="020F0502020204030204" pitchFamily="34" charset="0"/>
              <a:ea typeface="Calibri" panose="020F0502020204030204" pitchFamily="34" charset="0"/>
              <a:cs typeface="Calibri" panose="020F0502020204030204" pitchFamily="34" charset="0"/>
            </a:endParaRPr>
          </a:p>
          <a:p>
            <a:pPr lvl="1"/>
            <a:r>
              <a:rPr lang="en-US" sz="2400" dirty="0">
                <a:effectLst/>
                <a:latin typeface="Calibri" panose="020F0502020204030204" pitchFamily="34" charset="0"/>
                <a:ea typeface="Times New Roman" panose="02020603050405020304" pitchFamily="18" charset="0"/>
                <a:cs typeface="Calibri" panose="020F0502020204030204" pitchFamily="34" charset="0"/>
              </a:rPr>
              <a:t>Numbers 9:12 “They shall leave none of it until the morning, nor break any of its bones; according to all the statute for the Passover they shall keep it.”</a:t>
            </a:r>
            <a:r>
              <a:rPr lang="en-US" sz="2400" dirty="0">
                <a:effectLst/>
                <a:latin typeface="Calibri" panose="020F0502020204030204" pitchFamily="34" charset="0"/>
                <a:cs typeface="Calibri" panose="020F0502020204030204" pitchFamily="34" charset="0"/>
              </a:rPr>
              <a:t> </a:t>
            </a:r>
            <a:endParaRPr lang="en-US" sz="2400"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9C5FBD4-CCDD-407D-404D-7C34E7C83C9F}"/>
              </a:ext>
            </a:extLst>
          </p:cNvPr>
          <p:cNvSpPr txBox="1"/>
          <p:nvPr/>
        </p:nvSpPr>
        <p:spPr>
          <a:xfrm>
            <a:off x="2660276" y="806823"/>
            <a:ext cx="6871447" cy="646331"/>
          </a:xfrm>
          <a:prstGeom prst="rect">
            <a:avLst/>
          </a:prstGeom>
          <a:noFill/>
        </p:spPr>
        <p:txBody>
          <a:bodyPr wrap="square" rtlCol="0">
            <a:spAutoFit/>
          </a:bodyPr>
          <a:lstStyle/>
          <a:p>
            <a:pPr algn="ctr"/>
            <a:r>
              <a:rPr lang="en-US" sz="3600" dirty="0">
                <a:solidFill>
                  <a:srgbClr val="FF0000"/>
                </a:solidFill>
                <a:latin typeface="Calibri" panose="020F0502020204030204" pitchFamily="34" charset="0"/>
                <a:cs typeface="Calibri" panose="020F0502020204030204" pitchFamily="34" charset="0"/>
              </a:rPr>
              <a:t>MISAPPLIED?</a:t>
            </a:r>
          </a:p>
        </p:txBody>
      </p:sp>
    </p:spTree>
    <p:extLst>
      <p:ext uri="{BB962C8B-B14F-4D97-AF65-F5344CB8AC3E}">
        <p14:creationId xmlns:p14="http://schemas.microsoft.com/office/powerpoint/2010/main" val="3829397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 calcmode="lin" valueType="num">
                                      <p:cBhvr additive="base">
                                        <p:cTn id="1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 calcmode="lin" valueType="num">
                                      <p:cBhvr additive="base">
                                        <p:cTn id="1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7759272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Biblical Theology and Other Theology Disciplines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Redemptive History and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Covenant Defined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Types of Covenants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Backbone of Redemptive History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Methods of Interpretation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Divine Plan, Promises, Prophecies, and Types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Overview of the Covenants: “I will be their God, and they will be my people”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357854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570756"/>
          </a:xfrm>
          <a:prstGeom prst="rect">
            <a:avLst/>
          </a:prstGeom>
          <a:noFill/>
        </p:spPr>
        <p:txBody>
          <a:bodyPr wrap="square">
            <a:spAutoFit/>
          </a:bodyPr>
          <a:lstStyle/>
          <a:p>
            <a:r>
              <a:rPr lang="en-US" sz="3200" dirty="0">
                <a:solidFill>
                  <a:srgbClr val="FF0000"/>
                </a:solidFill>
                <a:effectLst/>
                <a:latin typeface="Calibri" panose="020F0502020204030204" pitchFamily="34" charset="0"/>
                <a:cs typeface="Calibri" panose="020F0502020204030204" pitchFamily="34" charset="0"/>
              </a:rPr>
              <a:t>Biblical theology </a:t>
            </a:r>
            <a:r>
              <a:rPr lang="en-US" sz="3200" dirty="0">
                <a:effectLst/>
                <a:latin typeface="Calibri" panose="020F0502020204030204" pitchFamily="34" charset="0"/>
                <a:cs typeface="Calibri" panose="020F0502020204030204" pitchFamily="34" charset="0"/>
              </a:rPr>
              <a:t>as a hermeneutical discipline attempts to exegete texts in their own context and then, in light of the entire Canon, to examine the unfolding nature of God’s plan and carefully think through the relationship between </a:t>
            </a:r>
            <a:r>
              <a:rPr lang="en-US" sz="3200" i="1" dirty="0">
                <a:effectLst/>
                <a:latin typeface="Calibri" panose="020F0502020204030204" pitchFamily="34" charset="0"/>
                <a:cs typeface="Calibri" panose="020F0502020204030204" pitchFamily="34" charset="0"/>
              </a:rPr>
              <a:t>before</a:t>
            </a:r>
            <a:r>
              <a:rPr lang="en-US" sz="3200" dirty="0">
                <a:effectLst/>
                <a:latin typeface="Calibri" panose="020F0502020204030204" pitchFamily="34" charset="0"/>
                <a:cs typeface="Calibri" panose="020F0502020204030204" pitchFamily="34" charset="0"/>
              </a:rPr>
              <a:t> and </a:t>
            </a:r>
            <a:r>
              <a:rPr lang="en-US" sz="3200" i="1" dirty="0">
                <a:effectLst/>
                <a:latin typeface="Calibri" panose="020F0502020204030204" pitchFamily="34" charset="0"/>
                <a:cs typeface="Calibri" panose="020F0502020204030204" pitchFamily="34" charset="0"/>
              </a:rPr>
              <a:t>after</a:t>
            </a:r>
            <a:r>
              <a:rPr lang="en-US" sz="3200" dirty="0">
                <a:effectLst/>
                <a:latin typeface="Calibri" panose="020F0502020204030204" pitchFamily="34" charset="0"/>
                <a:cs typeface="Calibri" panose="020F0502020204030204" pitchFamily="34" charset="0"/>
              </a:rPr>
              <a:t> in that plan, which culminates in Christ.</a:t>
            </a:r>
          </a:p>
          <a:p>
            <a:r>
              <a:rPr lang="en-US" sz="3200" dirty="0">
                <a:solidFill>
                  <a:srgbClr val="000000"/>
                </a:solidFill>
                <a:effectLst/>
                <a:latin typeface="Times" pitchFamily="2" charset="0"/>
              </a:rPr>
              <a:t> </a:t>
            </a: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r>
              <a:rPr lang="en-US" dirty="0">
                <a:solidFill>
                  <a:srgbClr val="FF0000"/>
                </a:solidFill>
                <a:effectLst/>
                <a:latin typeface="Calibri" panose="020F0502020204030204" pitchFamily="34" charset="0"/>
                <a:cs typeface="Calibri" panose="020F0502020204030204" pitchFamily="34" charset="0"/>
              </a:rPr>
              <a:t>Gentry, P. J., &amp; </a:t>
            </a:r>
            <a:r>
              <a:rPr lang="en-US" dirty="0" err="1">
                <a:solidFill>
                  <a:srgbClr val="FF0000"/>
                </a:solidFill>
                <a:effectLst/>
                <a:latin typeface="Calibri" panose="020F0502020204030204" pitchFamily="34" charset="0"/>
                <a:cs typeface="Calibri" panose="020F0502020204030204" pitchFamily="34" charset="0"/>
              </a:rPr>
              <a:t>Wellum</a:t>
            </a:r>
            <a:r>
              <a:rPr lang="en-US" dirty="0">
                <a:solidFill>
                  <a:srgbClr val="FF0000"/>
                </a:solidFill>
                <a:effectLst/>
                <a:latin typeface="Calibri" panose="020F0502020204030204" pitchFamily="34" charset="0"/>
                <a:cs typeface="Calibri" panose="020F0502020204030204" pitchFamily="34" charset="0"/>
              </a:rPr>
              <a:t>, S. J. (2015). </a:t>
            </a:r>
            <a:r>
              <a:rPr lang="en-US" i="1" dirty="0">
                <a:solidFill>
                  <a:srgbClr val="FF0000"/>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God’s Kingdom through God’s Covenants: A Concise Biblical Theology</a:t>
            </a:r>
            <a:r>
              <a:rPr lang="en-US" dirty="0">
                <a:solidFill>
                  <a:srgbClr val="FF0000"/>
                </a:solidFill>
                <a:effectLst/>
                <a:latin typeface="Calibri" panose="020F0502020204030204" pitchFamily="34" charset="0"/>
                <a:cs typeface="Calibri" panose="020F0502020204030204" pitchFamily="34" charset="0"/>
              </a:rPr>
              <a:t> (p. 23). Crossway.</a:t>
            </a:r>
          </a:p>
        </p:txBody>
      </p:sp>
    </p:spTree>
    <p:extLst>
      <p:ext uri="{BB962C8B-B14F-4D97-AF65-F5344CB8AC3E}">
        <p14:creationId xmlns:p14="http://schemas.microsoft.com/office/powerpoint/2010/main" val="963813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4C5D-4102-E597-07AB-E7D7DC254D3C}"/>
              </a:ext>
            </a:extLst>
          </p:cNvPr>
          <p:cNvSpPr>
            <a:spLocks noGrp="1"/>
          </p:cNvSpPr>
          <p:nvPr>
            <p:ph type="ctrTitle"/>
          </p:nvPr>
        </p:nvSpPr>
        <p:spPr>
          <a:xfrm>
            <a:off x="1751012" y="4363271"/>
            <a:ext cx="8676222" cy="1066801"/>
          </a:xfrm>
        </p:spPr>
        <p:txBody>
          <a:bodyPr>
            <a:normAutofit/>
          </a:bodyPr>
          <a:lstStyle/>
          <a:p>
            <a:r>
              <a:rPr lang="en-US" sz="5400" dirty="0"/>
              <a:t>Biblical theology</a:t>
            </a:r>
          </a:p>
        </p:txBody>
      </p:sp>
      <p:sp>
        <p:nvSpPr>
          <p:cNvPr id="3" name="Subtitle 2">
            <a:extLst>
              <a:ext uri="{FF2B5EF4-FFF2-40B4-BE49-F238E27FC236}">
                <a16:creationId xmlns:a16="http://schemas.microsoft.com/office/drawing/2014/main" id="{A91FE09B-4539-1C03-6BCD-B6909B66114C}"/>
              </a:ext>
            </a:extLst>
          </p:cNvPr>
          <p:cNvSpPr>
            <a:spLocks noGrp="1"/>
          </p:cNvSpPr>
          <p:nvPr>
            <p:ph type="subTitle" idx="1"/>
          </p:nvPr>
        </p:nvSpPr>
        <p:spPr>
          <a:xfrm>
            <a:off x="1751012" y="5516211"/>
            <a:ext cx="8676222" cy="722243"/>
          </a:xfrm>
        </p:spPr>
        <p:txBody>
          <a:bodyPr>
            <a:normAutofit lnSpcReduction="10000"/>
          </a:bodyPr>
          <a:lstStyle/>
          <a:p>
            <a:pPr>
              <a:lnSpc>
                <a:spcPct val="90000"/>
              </a:lnSpc>
            </a:pPr>
            <a:endParaRPr lang="en-US" sz="1000" dirty="0"/>
          </a:p>
          <a:p>
            <a:pPr>
              <a:lnSpc>
                <a:spcPct val="90000"/>
              </a:lnSpc>
            </a:pPr>
            <a:r>
              <a:rPr lang="en-US" sz="2800" dirty="0"/>
              <a:t>I will be their god, and they will be my people</a:t>
            </a:r>
          </a:p>
        </p:txBody>
      </p:sp>
      <p:pic>
        <p:nvPicPr>
          <p:cNvPr id="5" name="Picture 4" descr="A picture containing sky, outdoor, sunset, clouds&#10;&#10;Description automatically generated">
            <a:extLst>
              <a:ext uri="{FF2B5EF4-FFF2-40B4-BE49-F238E27FC236}">
                <a16:creationId xmlns:a16="http://schemas.microsoft.com/office/drawing/2014/main" id="{73019A27-0658-396B-1FD2-0E778881EDCF}"/>
              </a:ext>
            </a:extLst>
          </p:cNvPr>
          <p:cNvPicPr>
            <a:picLocks noChangeAspect="1"/>
          </p:cNvPicPr>
          <p:nvPr/>
        </p:nvPicPr>
        <p:blipFill rotWithShape="1">
          <a:blip r:embed="rId2">
            <a:extLst>
              <a:ext uri="{28A0092B-C50C-407E-A947-70E740481C1C}">
                <a14:useLocalDpi xmlns:a14="http://schemas.microsoft.com/office/drawing/2010/main" val="0"/>
              </a:ext>
            </a:extLst>
          </a:blip>
          <a:srcRect t="26724" b="10957"/>
          <a:stretch/>
        </p:blipFill>
        <p:spPr>
          <a:xfrm>
            <a:off x="20" y="9"/>
            <a:ext cx="12191980" cy="4363261"/>
          </a:xfrm>
          <a:prstGeom prst="rect">
            <a:avLst/>
          </a:prstGeom>
        </p:spPr>
      </p:pic>
    </p:spTree>
    <p:extLst>
      <p:ext uri="{BB962C8B-B14F-4D97-AF65-F5344CB8AC3E}">
        <p14:creationId xmlns:p14="http://schemas.microsoft.com/office/powerpoint/2010/main" val="23716459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700"/>
                                        <p:tgtEl>
                                          <p:spTgt spid="3">
                                            <p:txEl>
                                              <p:pRg st="1" end="1"/>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Biblical Theology and Other Theology Disciplines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Redemptive History and Covenants.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Covenant Defined</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Types of Covenants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Backbone of Redemptive History</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Methods of Interpretation</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Divine Plan, Promises, Prophecies, and Types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Overview of the Covenants: “I will be their God, and they will be my people”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248407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078313"/>
          </a:xfrm>
          <a:prstGeom prst="rect">
            <a:avLst/>
          </a:prstGeom>
          <a:noFill/>
        </p:spPr>
        <p:txBody>
          <a:bodyPr wrap="square">
            <a:spAutoFit/>
          </a:bodyPr>
          <a:lstStyle/>
          <a:p>
            <a:r>
              <a:rPr lang="en-US" sz="3200" dirty="0">
                <a:effectLst/>
                <a:latin typeface="Calibri" panose="020F0502020204030204" pitchFamily="34" charset="0"/>
                <a:cs typeface="Calibri" panose="020F0502020204030204" pitchFamily="34" charset="0"/>
              </a:rPr>
              <a:t>A </a:t>
            </a:r>
            <a:r>
              <a:rPr lang="en-US" sz="3200" dirty="0" err="1">
                <a:solidFill>
                  <a:srgbClr val="FF0000"/>
                </a:solidFill>
                <a:effectLst/>
                <a:latin typeface="Calibri" panose="020F0502020204030204" pitchFamily="34" charset="0"/>
                <a:cs typeface="Calibri" panose="020F0502020204030204" pitchFamily="34" charset="0"/>
              </a:rPr>
              <a:t>berith</a:t>
            </a:r>
            <a:r>
              <a:rPr lang="en-US" sz="3200" dirty="0">
                <a:effectLst/>
                <a:latin typeface="Calibri" panose="020F0502020204030204" pitchFamily="34" charset="0"/>
                <a:cs typeface="Calibri" panose="020F0502020204030204" pitchFamily="34" charset="0"/>
              </a:rPr>
              <a:t> [covenant] is an enduring agreement which establishes a defined relationship between two parties involving a solemn, binding obligation to specified stipulations on the part of at least one of the parties toward the other, which is taken by oath under threat of divine curse, and ratified by a visual ritual.</a:t>
            </a:r>
          </a:p>
          <a:p>
            <a:r>
              <a:rPr lang="en-US" sz="3200" dirty="0">
                <a:solidFill>
                  <a:srgbClr val="000000"/>
                </a:solidFill>
                <a:effectLst/>
                <a:latin typeface="Times" pitchFamily="2" charset="0"/>
              </a:rPr>
              <a:t> </a:t>
            </a:r>
            <a:endParaRPr lang="en-US" sz="3200" dirty="0">
              <a:solidFill>
                <a:srgbClr val="000000"/>
              </a:solidFill>
              <a:latin typeface="Times" pitchFamily="2" charset="0"/>
            </a:endParaRPr>
          </a:p>
          <a:p>
            <a:endParaRPr lang="en-US" sz="3200" dirty="0">
              <a:solidFill>
                <a:srgbClr val="000000"/>
              </a:solidFill>
              <a:latin typeface="Times" pitchFamily="2" charset="0"/>
            </a:endParaRPr>
          </a:p>
          <a:p>
            <a:endParaRPr lang="en-US" sz="3200" dirty="0">
              <a:solidFill>
                <a:srgbClr val="000000"/>
              </a:solidFill>
              <a:latin typeface="Times" pitchFamily="2" charset="0"/>
            </a:endParaRPr>
          </a:p>
          <a:p>
            <a:r>
              <a:rPr lang="en-US" sz="1800" dirty="0">
                <a:solidFill>
                  <a:srgbClr val="FF0000"/>
                </a:solidFill>
                <a:effectLst/>
                <a:latin typeface="Calibri" panose="020F0502020204030204" pitchFamily="34" charset="0"/>
                <a:ea typeface="Calibri" panose="020F0502020204030204" pitchFamily="34" charset="0"/>
              </a:rPr>
              <a:t>Daniel C. Lane, “The Meaning and Use of the Old Testament Term for ‘Covenant’ (</a:t>
            </a:r>
            <a:r>
              <a:rPr lang="en-US" sz="1800" i="1" dirty="0" err="1">
                <a:solidFill>
                  <a:srgbClr val="FF0000"/>
                </a:solidFill>
                <a:effectLst/>
                <a:latin typeface="Calibri" panose="020F0502020204030204" pitchFamily="34" charset="0"/>
                <a:ea typeface="Calibri" panose="020F0502020204030204" pitchFamily="34" charset="0"/>
              </a:rPr>
              <a:t>b</a:t>
            </a:r>
            <a:r>
              <a:rPr lang="en-US" sz="1800" i="1" baseline="30000" dirty="0" err="1">
                <a:solidFill>
                  <a:srgbClr val="FF0000"/>
                </a:solidFill>
                <a:effectLst/>
                <a:latin typeface="Calibri" panose="020F0502020204030204" pitchFamily="34" charset="0"/>
                <a:ea typeface="Calibri" panose="020F0502020204030204" pitchFamily="34" charset="0"/>
              </a:rPr>
              <a:t>e</a:t>
            </a:r>
            <a:r>
              <a:rPr lang="en-US" sz="1800" i="1" dirty="0" err="1">
                <a:solidFill>
                  <a:srgbClr val="FF0000"/>
                </a:solidFill>
                <a:effectLst/>
                <a:latin typeface="Calibri" panose="020F0502020204030204" pitchFamily="34" charset="0"/>
                <a:ea typeface="Calibri" panose="020F0502020204030204" pitchFamily="34" charset="0"/>
              </a:rPr>
              <a:t>rît</a:t>
            </a:r>
            <a:r>
              <a:rPr lang="en-US" sz="1800" dirty="0">
                <a:solidFill>
                  <a:srgbClr val="FF0000"/>
                </a:solidFill>
                <a:effectLst/>
                <a:latin typeface="Calibri" panose="020F0502020204030204" pitchFamily="34" charset="0"/>
                <a:ea typeface="Calibri" panose="020F0502020204030204" pitchFamily="34" charset="0"/>
              </a:rPr>
              <a:t>): with Some Implications for Dispensationalism and Covenant Theology” (PhD diss., Trinity International University, 2000). </a:t>
            </a:r>
            <a:endParaRPr lang="en-US" dirty="0">
              <a:solidFill>
                <a:srgbClr val="FF0000"/>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9424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E419AA-217F-2867-1D9B-DE8F5C7EFCF3}"/>
              </a:ext>
            </a:extLst>
          </p:cNvPr>
          <p:cNvSpPr txBox="1"/>
          <p:nvPr/>
        </p:nvSpPr>
        <p:spPr>
          <a:xfrm>
            <a:off x="949960" y="1136064"/>
            <a:ext cx="10292080" cy="5293757"/>
          </a:xfrm>
          <a:prstGeom prst="rect">
            <a:avLst/>
          </a:prstGeom>
          <a:noFill/>
        </p:spPr>
        <p:txBody>
          <a:bodyPr wrap="square">
            <a:spAutoFit/>
          </a:bodyPr>
          <a:lstStyle/>
          <a:p>
            <a:pPr marR="0" lvl="0">
              <a:spcBef>
                <a:spcPts val="0"/>
              </a:spcBef>
              <a:spcAft>
                <a:spcPts val="0"/>
              </a:spcAft>
            </a:pPr>
            <a:r>
              <a:rPr lang="en-US" sz="3200" dirty="0">
                <a:effectLst/>
                <a:latin typeface="Calibri" panose="020F0502020204030204" pitchFamily="34" charset="0"/>
                <a:ea typeface="Calibri" panose="020F0502020204030204" pitchFamily="34" charset="0"/>
                <a:cs typeface="Calibri" panose="020F0502020204030204" pitchFamily="34" charset="0"/>
              </a:rPr>
              <a:t>     Introduction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Biblical Theology and Other Theology Disciplines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Redemptive History and Covenants.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Covenant Defined</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Types of Covenants</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Backbone of Redemptive History</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mj-lt"/>
              <a:buAutoNum type="arabicPeriod"/>
            </a:pPr>
            <a:r>
              <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Methods of Interpretation</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Divine Plan, Promises, Prophecies, and Types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rabicPeriod"/>
            </a:pPr>
            <a:r>
              <a:rPr lang="en-US" sz="3200" dirty="0">
                <a:effectLst/>
                <a:latin typeface="Calibri" panose="020F0502020204030204" pitchFamily="34" charset="0"/>
                <a:ea typeface="Calibri" panose="020F0502020204030204" pitchFamily="34" charset="0"/>
                <a:cs typeface="Calibri" panose="020F0502020204030204" pitchFamily="34" charset="0"/>
              </a:rPr>
              <a:t>Overview of the Covenants: “I will be their God, and they will be my people”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FF0000"/>
              </a:solidFill>
              <a:effectLst/>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B98ECA0-3C48-1F59-1552-06457F6AD368}"/>
              </a:ext>
            </a:extLst>
          </p:cNvPr>
          <p:cNvSpPr txBox="1"/>
          <p:nvPr/>
        </p:nvSpPr>
        <p:spPr>
          <a:xfrm>
            <a:off x="4156206" y="314960"/>
            <a:ext cx="3879588" cy="707886"/>
          </a:xfrm>
          <a:prstGeom prst="rect">
            <a:avLst/>
          </a:prstGeom>
          <a:noFill/>
        </p:spPr>
        <p:txBody>
          <a:bodyPr wrap="none" rtlCol="0">
            <a:spAutoFit/>
          </a:bodyPr>
          <a:lstStyle/>
          <a:p>
            <a:r>
              <a:rPr lang="en-US" sz="4000" dirty="0"/>
              <a:t>CLASS OUTLINE</a:t>
            </a:r>
          </a:p>
        </p:txBody>
      </p:sp>
    </p:spTree>
    <p:extLst>
      <p:ext uri="{BB962C8B-B14F-4D97-AF65-F5344CB8AC3E}">
        <p14:creationId xmlns:p14="http://schemas.microsoft.com/office/powerpoint/2010/main" val="23762961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{34852F01-539F-4C4C-AA64-DB41F135DB3A}tf10001063</Template>
  <TotalTime>864</TotalTime>
  <Words>794</Words>
  <Application>Microsoft Macintosh PowerPoint</Application>
  <PresentationFormat>Widescreen</PresentationFormat>
  <Paragraphs>89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Century Gothic</vt:lpstr>
      <vt:lpstr>Times</vt:lpstr>
      <vt:lpstr>Times New Roman</vt:lpstr>
      <vt:lpstr>Mesh</vt:lpstr>
      <vt:lpstr>Biblical theology</vt:lpstr>
      <vt:lpstr>PowerPoint Presentation</vt:lpstr>
      <vt:lpstr>Biblical theology</vt:lpstr>
      <vt:lpstr>PowerPoint Presentation</vt:lpstr>
      <vt:lpstr>PowerPoint Presentation</vt:lpstr>
      <vt:lpstr>Biblical theology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Biblical theology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Biblical theology</dc:title>
  <dc:creator/>
  <cp:lastModifiedBy>Michael Lopes</cp:lastModifiedBy>
  <cp:revision>1</cp:revision>
  <dcterms:created xsi:type="dcterms:W3CDTF">2012-07-27T01:16:44Z</dcterms:created>
  <dcterms:modified xsi:type="dcterms:W3CDTF">2023-07-07T12:51:38Z</dcterms:modified>
</cp:coreProperties>
</file>