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8"/>
  </p:notesMasterIdLst>
  <p:sldIdLst>
    <p:sldId id="339" r:id="rId3"/>
    <p:sldId id="260" r:id="rId4"/>
    <p:sldId id="302" r:id="rId5"/>
    <p:sldId id="305" r:id="rId6"/>
    <p:sldId id="387" r:id="rId7"/>
    <p:sldId id="369" r:id="rId8"/>
    <p:sldId id="366" r:id="rId9"/>
    <p:sldId id="367" r:id="rId10"/>
    <p:sldId id="384" r:id="rId11"/>
    <p:sldId id="280" r:id="rId12"/>
    <p:sldId id="380" r:id="rId13"/>
    <p:sldId id="388" r:id="rId14"/>
    <p:sldId id="382" r:id="rId15"/>
    <p:sldId id="389" r:id="rId16"/>
    <p:sldId id="383" r:id="rId17"/>
    <p:sldId id="379" r:id="rId18"/>
    <p:sldId id="390" r:id="rId19"/>
    <p:sldId id="282" r:id="rId20"/>
    <p:sldId id="386" r:id="rId21"/>
    <p:sldId id="397" r:id="rId22"/>
    <p:sldId id="391" r:id="rId23"/>
    <p:sldId id="385" r:id="rId24"/>
    <p:sldId id="394" r:id="rId25"/>
    <p:sldId id="393" r:id="rId26"/>
    <p:sldId id="398" r:id="rId27"/>
    <p:sldId id="399" r:id="rId28"/>
    <p:sldId id="400" r:id="rId29"/>
    <p:sldId id="395" r:id="rId30"/>
    <p:sldId id="370" r:id="rId31"/>
    <p:sldId id="375" r:id="rId32"/>
    <p:sldId id="374" r:id="rId33"/>
    <p:sldId id="378" r:id="rId34"/>
    <p:sldId id="373" r:id="rId35"/>
    <p:sldId id="377" r:id="rId36"/>
    <p:sldId id="372" r:id="rId37"/>
    <p:sldId id="376" r:id="rId38"/>
    <p:sldId id="381" r:id="rId39"/>
    <p:sldId id="401" r:id="rId40"/>
    <p:sldId id="402" r:id="rId41"/>
    <p:sldId id="283" r:id="rId42"/>
    <p:sldId id="403" r:id="rId43"/>
    <p:sldId id="404" r:id="rId44"/>
    <p:sldId id="405" r:id="rId45"/>
    <p:sldId id="396" r:id="rId46"/>
    <p:sldId id="406"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C414EA-74ED-5346-A9D1-2E3394AE9BEC}" v="6" dt="2022-11-13T03:34:09.3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61"/>
    <p:restoredTop sz="96250"/>
  </p:normalViewPr>
  <p:slideViewPr>
    <p:cSldViewPr snapToGrid="0">
      <p:cViewPr varScale="1">
        <p:scale>
          <a:sx n="115" d="100"/>
          <a:sy n="115" d="100"/>
        </p:scale>
        <p:origin x="232" y="62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microsoft.com/office/2015/10/relationships/revisionInfo" Target="revisionInfo.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1A5CFD-5750-744D-9060-5B6D02067A17}" type="datetimeFigureOut">
              <a:rPr lang="en-US" smtClean="0"/>
              <a:t>7/7/23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FCE2E0-D232-9B47-B769-BD94936C7F07}" type="slidenum">
              <a:rPr lang="en-US" smtClean="0"/>
              <a:t>‹#›</a:t>
            </a:fld>
            <a:endParaRPr lang="en-US"/>
          </a:p>
        </p:txBody>
      </p:sp>
    </p:spTree>
    <p:extLst>
      <p:ext uri="{BB962C8B-B14F-4D97-AF65-F5344CB8AC3E}">
        <p14:creationId xmlns:p14="http://schemas.microsoft.com/office/powerpoint/2010/main" val="2096981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FCE2E0-D232-9B47-B769-BD94936C7F07}" type="slidenum">
              <a:rPr lang="en-US" smtClean="0"/>
              <a:t>23</a:t>
            </a:fld>
            <a:endParaRPr lang="en-US"/>
          </a:p>
        </p:txBody>
      </p:sp>
    </p:spTree>
    <p:extLst>
      <p:ext uri="{BB962C8B-B14F-4D97-AF65-F5344CB8AC3E}">
        <p14:creationId xmlns:p14="http://schemas.microsoft.com/office/powerpoint/2010/main" val="772829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FCE2E0-D232-9B47-B769-BD94936C7F07}" type="slidenum">
              <a:rPr lang="en-US" smtClean="0"/>
              <a:t>29</a:t>
            </a:fld>
            <a:endParaRPr lang="en-US"/>
          </a:p>
        </p:txBody>
      </p:sp>
    </p:spTree>
    <p:extLst>
      <p:ext uri="{BB962C8B-B14F-4D97-AF65-F5344CB8AC3E}">
        <p14:creationId xmlns:p14="http://schemas.microsoft.com/office/powerpoint/2010/main" val="3451996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FCE2E0-D232-9B47-B769-BD94936C7F07}" type="slidenum">
              <a:rPr lang="en-US" smtClean="0"/>
              <a:t>32</a:t>
            </a:fld>
            <a:endParaRPr lang="en-US"/>
          </a:p>
        </p:txBody>
      </p:sp>
    </p:spTree>
    <p:extLst>
      <p:ext uri="{BB962C8B-B14F-4D97-AF65-F5344CB8AC3E}">
        <p14:creationId xmlns:p14="http://schemas.microsoft.com/office/powerpoint/2010/main" val="917681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FCE2E0-D232-9B47-B769-BD94936C7F07}" type="slidenum">
              <a:rPr lang="en-US" smtClean="0"/>
              <a:t>44</a:t>
            </a:fld>
            <a:endParaRPr lang="en-US"/>
          </a:p>
        </p:txBody>
      </p:sp>
    </p:spTree>
    <p:extLst>
      <p:ext uri="{BB962C8B-B14F-4D97-AF65-F5344CB8AC3E}">
        <p14:creationId xmlns:p14="http://schemas.microsoft.com/office/powerpoint/2010/main" val="2960102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E54CF-6F5E-1645-555C-3C8FB36826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C74769-79F1-E18F-B76E-7DF9E2791F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4F0033-95CD-517F-E34C-B0747CB49025}"/>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6A69CDC0-7931-61F1-6BC3-459386DE69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DC64AD-16D7-9480-A297-F6DDE742DAFA}"/>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89736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237A0-226B-24F5-9F5F-03A367875B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1ABFC03-C681-29E3-36B1-446F1A84E4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2EA2BB-44BF-99EC-ABB1-6BD1E524FD15}"/>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9490F8A-5E74-E4A6-1AEE-7EEBD7846C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0F3DD0-20ED-076B-3850-0811613BB36A}"/>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414589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BA3EB2-9F5C-8D58-40B8-8EBF58FBC86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35F283-371E-E7A2-0B81-1DF50BDD1E2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33423E-273C-2441-205A-CBD7D1C1AB2F}"/>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5348D9D-FBB5-9726-67E0-3E1BF03566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C365BD-0FB7-DABF-1100-76FFD07A1985}"/>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21071416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549394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940703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967746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0333153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050865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0D92BC-42A9-434B-8530-ADBF4485E407}" type="datetimeFigureOut">
              <a:rPr lang="en-US" smtClean="0"/>
              <a:t>7/7/23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6424612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0D92BC-42A9-434B-8530-ADBF4485E407}" type="datetimeFigureOut">
              <a:rPr lang="en-US" smtClean="0"/>
              <a:t>7/7/23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0937864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82612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81C02-FB34-0EFA-E8E0-A987B716E9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AAC7C8-B5A0-496F-8E02-1BC289212DC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0AD524-6343-6546-82E9-5F7A18FD1D3F}"/>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D98EDB3C-51D4-7415-8C8F-76D261E6D5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E3F59C-9046-879D-B359-0D353CE4475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4030118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7591957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14441254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675456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19888308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5032086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39857487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685642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68420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406902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91D3A-7326-BD5F-2CE7-44A31654DD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EF6BD9-3E3F-5D5C-C945-809DB0DA19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52A212-2CB9-5CF9-2B6A-220791CF4A16}"/>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B5690F67-9471-3675-BADF-B9FCCEB317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C24587-A75E-50FC-89DD-9DDB6C1C17A6}"/>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866334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0882B-47C6-EE97-5D41-7463D87101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603ACB-C14D-F6A2-D7DA-AAF67DCA44D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BD3A2C-ECEE-FE54-521F-9EBB559380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CD787F9-0D24-78A9-C9FD-BD416271C350}"/>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005F254D-B431-2920-ADAF-400E83D432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CA292E-C7A9-D42F-E366-17BAE7D845E6}"/>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1435152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41DFF-5F54-41CA-406D-0CB16769F3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A844EC-5A8D-C21D-6344-40C8B4568F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BD6EE94-E26E-29E2-3725-99F322AC08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FB1B09-54A3-266A-E8C5-682A62EC27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334F9E-1E12-20FE-2CC4-2F9E598BBA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6822-D1E0-8284-9839-C52A31FCEF37}"/>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8" name="Footer Placeholder 7">
            <a:extLst>
              <a:ext uri="{FF2B5EF4-FFF2-40B4-BE49-F238E27FC236}">
                <a16:creationId xmlns:a16="http://schemas.microsoft.com/office/drawing/2014/main" id="{1537809C-559D-A340-5C1B-514BAB0FB12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12291D0-5DD3-F766-6E39-5F9F8C12EE3D}"/>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165075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F53CE-49BD-5E77-18BF-6AD586DF42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194D28-C743-9494-3CFF-AAC469DFE026}"/>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4" name="Footer Placeholder 3">
            <a:extLst>
              <a:ext uri="{FF2B5EF4-FFF2-40B4-BE49-F238E27FC236}">
                <a16:creationId xmlns:a16="http://schemas.microsoft.com/office/drawing/2014/main" id="{7C5C0003-20F9-07B8-6149-781F842E92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64A835-0DF0-3C5E-A029-97A85A8B09F4}"/>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29979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464077-4F6A-36E1-1FBC-192362CE9B89}"/>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3" name="Footer Placeholder 2">
            <a:extLst>
              <a:ext uri="{FF2B5EF4-FFF2-40B4-BE49-F238E27FC236}">
                <a16:creationId xmlns:a16="http://schemas.microsoft.com/office/drawing/2014/main" id="{5E48EA5A-673F-8031-BA1C-C3BC945FBA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5596F5-7E42-5BEE-DD14-C008519BB0FC}"/>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2244730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08503-A58D-BCB1-A6D2-0C21B6264C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99D185F-37FD-1B7E-73FD-9B349782B3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3519491-9208-4ECA-5A7E-E0C548E1D3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8C5770-41A3-FF9B-F063-A76441ECE9BB}"/>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23FC9791-E3DA-973F-67FB-DCEA296E45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32A37D-F628-1C86-5D30-E54EC90208C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286404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2B58D-3AED-37CD-307E-E59E7DBCAB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4A9D56-9032-B061-4499-ADE217BA47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6FDE6E-85C7-3774-0EED-6DB0D644BE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105F0E-755F-14AE-7419-F29BFE5D7ECE}"/>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6A44FD5F-22D0-D8CD-7DD7-C275509C22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6CE669-B10F-62EF-83F9-A95A41805C5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171294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467BB3-2EC5-88DA-32E3-2544CAB644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9C84E2-D261-DACC-BA73-FB27ACE3B2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9F53E0-501B-FB26-D308-2A5AE13D1B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B5DF562-D14A-30FA-5806-E29119C35C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C41BB4-8271-58A9-E214-BFD7AB931D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9F6CA9-C9FB-FA46-B3BC-BC35E1681B0A}" type="slidenum">
              <a:rPr lang="en-US" smtClean="0"/>
              <a:t>‹#›</a:t>
            </a:fld>
            <a:endParaRPr lang="en-US"/>
          </a:p>
        </p:txBody>
      </p:sp>
    </p:spTree>
    <p:extLst>
      <p:ext uri="{BB962C8B-B14F-4D97-AF65-F5344CB8AC3E}">
        <p14:creationId xmlns:p14="http://schemas.microsoft.com/office/powerpoint/2010/main" val="2192683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9D0D92BC-42A9-434B-8530-ADBF4485E407}" type="datetimeFigureOut">
              <a:rPr lang="en-US" smtClean="0"/>
              <a:pPr/>
              <a:t>7/7/23</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405500363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ref.ly/logosres/typlgyndrstndng?ref=Page.p+v"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hyperlink" Target="https://ref.ly/logosres/typlgyndrstndng?ref=Page.p+272&amp;off=0&amp;ctx=tion+(Matt+4:1%E2%80%9311).%0a~Matthew+notes+that+J"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ref.ly/logosres/typlgyndrstndng?ref=Page.p+v" TargetMode="Externa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hyperlink" Target="https://ref.ly/logosres/gdskngdmbblclth?ref=Page.p+39&amp;off=636&amp;ctx=nition+of+typology.+~Typology+is+the+stud" TargetMode="Externa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ref.ly/logosres/typlgyndrstndng?ref=Page.p+v" TargetMode="Externa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hyperlink" Target="https://ref.ly/logosres/typlgyndrstndng?ref=Page.p+234&amp;off=593&amp;ctx=he+land+of+promise.+~How+does+the+promise" TargetMode="External"/><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hyperlink" Target="https://ref.ly/logosres/typlgyndrstndng?ref=Page.p+231&amp;off=1743&amp;ctx=%D6%B8%D7%A8%D6%B6%D7%9A%D6%B0+%D7%90%D6%B9%D7%AA%D6%B8%D7%9D+%D7%9E%D6%B9%D7%A9%D7%81%D6%B6%D7%94%0a%0a~Within+the+instructi" TargetMode="Externa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s://ref.ly/logosres/gdskngdmbblclth?ref=Page.p+50&amp;off=2159&amp;ctx=he+major+covenants:%0a~Table+2.1:+The+Major" TargetMode="External"/><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hyperlink" Target="https://ref.ly/logosres/typlgyndrstndng?ref=Page.p+293&amp;off=1994&amp;ctx=t+covenant%E2%80%99s+cult.8%0a~Moses+seems+to+have+" TargetMode="Externa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hyperlink" Target="https://ref.ly/logosres/typlgyndrstndng?ref=Page.p+304&amp;off=1308&amp;ctx=+the+Holy+Spirit.29%0a~In+Christian+experie"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hyperlink" Target="https://ref.ly/logosres/typlgyndrstndng?ref=Page.p+26&amp;off=366&amp;ctx=nition+of+the+term:%0a~Typology+is+God-orda" TargetMode="Externa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ref.ly/logosres/typlgyndrstndng?ref=Page.p+v"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2088797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65382"/>
            <a:ext cx="10292080" cy="6494085"/>
          </a:xfrm>
          <a:prstGeom prst="rect">
            <a:avLst/>
          </a:prstGeom>
          <a:noFill/>
        </p:spPr>
        <p:txBody>
          <a:bodyPr wrap="square">
            <a:spAutoFit/>
          </a:bodyPr>
          <a:lstStyle/>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Israel descended into Egypt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Enslaved in Egypt</a:t>
            </a:r>
          </a:p>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Pharoah’s attempt to kill all sons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Moses rescued from the Nile </a:t>
            </a:r>
          </a:p>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Ten Plagues on Egypt</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Passover </a:t>
            </a:r>
          </a:p>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Crossed the Red Sea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Wilderness </a:t>
            </a:r>
          </a:p>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Manna and Water from the Rock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Received the Law at Sinai </a:t>
            </a:r>
          </a:p>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Erected the Tabernacle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Wilderness Wanderings </a:t>
            </a:r>
          </a:p>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Crossed the Jordan into the Promised Land</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030957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2627586" y="5934670"/>
            <a:ext cx="6936826" cy="923330"/>
          </a:xfrm>
          <a:prstGeom prst="rect">
            <a:avLst/>
          </a:prstGeom>
          <a:noFill/>
        </p:spPr>
        <p:txBody>
          <a:bodyPr wrap="square" rtlCol="0">
            <a:spAutoFit/>
          </a:bodyPr>
          <a:lstStyle/>
          <a:p>
            <a:pPr marL="0" marR="0">
              <a:spcBef>
                <a:spcPts val="0"/>
              </a:spcBef>
              <a:spcAft>
                <a:spcPts val="0"/>
              </a:spcAft>
            </a:pP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Hamilton, J. M., Jr. (2022). </a:t>
            </a:r>
            <a:r>
              <a:rPr lang="en-US" sz="1800"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Typology: Understanding the Bible’s Promise-Shaped Patterns: How Old Testament Expectations are Fulfilled in Christ</a:t>
            </a: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(p. 257). Zondervan Academic.</a:t>
            </a:r>
          </a:p>
        </p:txBody>
      </p:sp>
      <p:pic>
        <p:nvPicPr>
          <p:cNvPr id="15" name="Content Placeholder 14" descr="Table&#10;&#10;Description automatically generated">
            <a:extLst>
              <a:ext uri="{FF2B5EF4-FFF2-40B4-BE49-F238E27FC236}">
                <a16:creationId xmlns:a16="http://schemas.microsoft.com/office/drawing/2014/main" id="{AFCCA751-9977-A900-0E3F-EAAC828F2CB9}"/>
              </a:ext>
            </a:extLst>
          </p:cNvPr>
          <p:cNvPicPr>
            <a:picLocks noGrp="1" noChangeAspect="1"/>
          </p:cNvPicPr>
          <p:nvPr>
            <p:ph idx="1"/>
          </p:nvPr>
        </p:nvPicPr>
        <p:blipFill>
          <a:blip r:embed="rId3"/>
          <a:stretch>
            <a:fillRect/>
          </a:stretch>
        </p:blipFill>
        <p:spPr>
          <a:xfrm>
            <a:off x="923945" y="158797"/>
            <a:ext cx="10344109" cy="5760720"/>
          </a:xfrm>
        </p:spPr>
      </p:pic>
    </p:spTree>
    <p:extLst>
      <p:ext uri="{BB962C8B-B14F-4D97-AF65-F5344CB8AC3E}">
        <p14:creationId xmlns:p14="http://schemas.microsoft.com/office/powerpoint/2010/main" val="29125487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539430"/>
          </a:xfrm>
          <a:prstGeom prst="rect">
            <a:avLst/>
          </a:prstGeom>
          <a:noFill/>
        </p:spPr>
        <p:txBody>
          <a:bodyPr wrap="square">
            <a:spAutoFit/>
          </a:bodyPr>
          <a:lstStyle/>
          <a:p>
            <a:r>
              <a:rPr lang="en-US" sz="3200" dirty="0">
                <a:latin typeface="Calibri" panose="020F0502020204030204" pitchFamily="34" charset="0"/>
                <a:cs typeface="Calibri" panose="020F0502020204030204" pitchFamily="34" charset="0"/>
              </a:rPr>
              <a:t>“</a:t>
            </a:r>
            <a:r>
              <a:rPr lang="en-US" sz="3200" dirty="0">
                <a:effectLst/>
                <a:latin typeface="Helvetica" pitchFamily="2" charset="0"/>
              </a:rPr>
              <a:t>The Lord will divide the Gulf of Suez. He will wave his hand over the Euphrates with his mighty wind and will split it into seven streams, letting people walk through on foot. There will be a highway for the remnant of his people who will survive from Assyria, as there was for Israel when they came up from the land of Egypt</a:t>
            </a:r>
            <a:r>
              <a:rPr lang="en-US" sz="3200" dirty="0">
                <a:latin typeface="Calibri" panose="020F0502020204030204" pitchFamily="34" charset="0"/>
                <a:cs typeface="Calibri" panose="020F0502020204030204" pitchFamily="34" charset="0"/>
              </a:rPr>
              <a:t>.” </a:t>
            </a:r>
          </a:p>
          <a:p>
            <a:r>
              <a:rPr lang="en-US" sz="3200" dirty="0">
                <a:latin typeface="Calibri" panose="020F0502020204030204" pitchFamily="34" charset="0"/>
                <a:cs typeface="Calibri" panose="020F0502020204030204" pitchFamily="34" charset="0"/>
              </a:rPr>
              <a:t>(</a:t>
            </a:r>
            <a:r>
              <a:rPr lang="en-US" sz="3200" dirty="0">
                <a:solidFill>
                  <a:srgbClr val="FF0000"/>
                </a:solidFill>
                <a:latin typeface="Calibri" panose="020F0502020204030204" pitchFamily="34" charset="0"/>
                <a:cs typeface="Calibri" panose="020F0502020204030204" pitchFamily="34" charset="0"/>
              </a:rPr>
              <a:t>Isa 11:15-16</a:t>
            </a:r>
            <a:r>
              <a:rPr lang="en-US" sz="320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6354143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539430"/>
          </a:xfrm>
          <a:prstGeom prst="rect">
            <a:avLst/>
          </a:prstGeom>
          <a:noFill/>
        </p:spPr>
        <p:txBody>
          <a:bodyPr wrap="square">
            <a:spAutoFit/>
          </a:bodyPr>
          <a:lstStyle/>
          <a:p>
            <a:r>
              <a:rPr lang="en-US" sz="3200" dirty="0">
                <a:effectLst/>
                <a:latin typeface="Helvetica" pitchFamily="2" charset="0"/>
              </a:rPr>
              <a:t>“However, look, the days are coming”—the Lord’s declaration—“when it will no longer be said, ‘As the Lord lives who brought the Israelites from the land of Egypt,’ but rather, ‘As the Lord lives who brought the Israelites from the land of the north and from all the other lands where he had banished them.’ For I will return them to their land that I gave to their ancestors</a:t>
            </a:r>
            <a:r>
              <a:rPr lang="en-US" sz="3200" dirty="0">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Jer</a:t>
            </a:r>
            <a:r>
              <a:rPr lang="en-US" sz="3200" dirty="0">
                <a:solidFill>
                  <a:srgbClr val="FF0000"/>
                </a:solidFill>
                <a:latin typeface="Calibri" panose="020F0502020204030204" pitchFamily="34" charset="0"/>
                <a:cs typeface="Calibri" panose="020F0502020204030204" pitchFamily="34" charset="0"/>
              </a:rPr>
              <a:t> 16:14-15</a:t>
            </a:r>
            <a:r>
              <a:rPr lang="en-US" sz="320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26191098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20621"/>
            <a:ext cx="10292080" cy="4524315"/>
          </a:xfrm>
          <a:prstGeom prst="rect">
            <a:avLst/>
          </a:prstGeom>
          <a:noFill/>
        </p:spPr>
        <p:txBody>
          <a:bodyPr wrap="square">
            <a:spAutoFit/>
          </a:bodyPr>
          <a:lstStyle/>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Herod’s attempt to kill all sons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Jesus taken to Egypt </a:t>
            </a:r>
          </a:p>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Jesus baptized in the Jordan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Jesus tempted in the wilderness </a:t>
            </a:r>
          </a:p>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Jesus is the Manna and the Water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Jesus gives the Lord’s Supper in place of the Passover </a:t>
            </a:r>
          </a:p>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Jesus is the Passover Lamb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Jesus is crucified and then raised from the dead</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gn="ctr">
              <a:spcBef>
                <a:spcPts val="0"/>
              </a:spcBef>
              <a:spcAft>
                <a:spcPts val="0"/>
              </a:spcAft>
            </a:pP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32394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1333961" y="434323"/>
            <a:ext cx="9524076" cy="5016758"/>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“Matthew notes that Jesus beginning his ministry in Galilee fulfills the new exodus and return from exile prophecy in Isaiah 9:1–2 (Matt 4:14–16), and he calls his disciples to be fishers of men in fulfillment of Jeremiah 16:9–16, where the Lord promised to bring all the exiles home at the new exodus (Matt 4:19). Jesus then ascends the mountain as a new Moses giving a new Torah to his people in the Sermon on the Mount (Matt 5–7), and he does this in fulfillment of the Torah itself (5:17).”</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E436B3C1-2675-34A8-5C5F-ACF81621801B}"/>
              </a:ext>
            </a:extLst>
          </p:cNvPr>
          <p:cNvSpPr txBox="1"/>
          <p:nvPr/>
        </p:nvSpPr>
        <p:spPr>
          <a:xfrm>
            <a:off x="3065318" y="5777346"/>
            <a:ext cx="6061363" cy="923330"/>
          </a:xfrm>
          <a:prstGeom prst="rect">
            <a:avLst/>
          </a:prstGeom>
          <a:noFill/>
        </p:spPr>
        <p:txBody>
          <a:bodyPr wrap="square" rtlCol="0">
            <a:spAutoFit/>
          </a:bodyPr>
          <a:lstStyle/>
          <a:p>
            <a:pPr marL="0" marR="0">
              <a:spcBef>
                <a:spcPts val="0"/>
              </a:spcBef>
              <a:spcAft>
                <a:spcPts val="0"/>
              </a:spcAft>
            </a:pP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Hamilton, J. M., Jr. (2022). </a:t>
            </a:r>
            <a:r>
              <a:rPr lang="en-US" sz="1800"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Typology: Understanding the Bible’s Promise-Shaped Patterns: How Old Testament Expectations are Fulfilled in Christ</a:t>
            </a: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(p. 272). Zondervan Academic.</a:t>
            </a:r>
          </a:p>
        </p:txBody>
      </p:sp>
    </p:spTree>
    <p:extLst>
      <p:ext uri="{BB962C8B-B14F-4D97-AF65-F5344CB8AC3E}">
        <p14:creationId xmlns:p14="http://schemas.microsoft.com/office/powerpoint/2010/main" val="22446736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9191870" y="4278035"/>
            <a:ext cx="2788328" cy="2031325"/>
          </a:xfrm>
          <a:prstGeom prst="rect">
            <a:avLst/>
          </a:prstGeom>
          <a:noFill/>
        </p:spPr>
        <p:txBody>
          <a:bodyPr wrap="square" rtlCol="0">
            <a:spAutoFit/>
          </a:bodyPr>
          <a:lstStyle/>
          <a:p>
            <a:pPr marL="0" marR="0">
              <a:spcBef>
                <a:spcPts val="0"/>
              </a:spcBef>
              <a:spcAft>
                <a:spcPts val="0"/>
              </a:spcAft>
            </a:pP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Hamilton, J. M., Jr. (2022). </a:t>
            </a:r>
            <a:r>
              <a:rPr lang="en-US" sz="1800"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Typology: Understanding the Bible’s Promise-Shaped Patterns: How Old Testament Expectations are Fulfilled in Christ</a:t>
            </a: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(p. 274). Zondervan Academic.</a:t>
            </a:r>
          </a:p>
        </p:txBody>
      </p:sp>
      <p:pic>
        <p:nvPicPr>
          <p:cNvPr id="4" name="Picture 3">
            <a:extLst>
              <a:ext uri="{FF2B5EF4-FFF2-40B4-BE49-F238E27FC236}">
                <a16:creationId xmlns:a16="http://schemas.microsoft.com/office/drawing/2014/main" id="{F23D2ACD-FD82-EDD0-1CBC-E1FBC7B260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056" y="548640"/>
            <a:ext cx="8375331" cy="5760720"/>
          </a:xfrm>
          <a:prstGeom prst="rect">
            <a:avLst/>
          </a:prstGeom>
        </p:spPr>
      </p:pic>
    </p:spTree>
    <p:extLst>
      <p:ext uri="{BB962C8B-B14F-4D97-AF65-F5344CB8AC3E}">
        <p14:creationId xmlns:p14="http://schemas.microsoft.com/office/powerpoint/2010/main" val="19125137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13063"/>
            <a:ext cx="10292080" cy="4031873"/>
          </a:xfrm>
          <a:prstGeom prst="rect">
            <a:avLst/>
          </a:prstGeom>
          <a:noFill/>
        </p:spPr>
        <p:txBody>
          <a:bodyPr wrap="square">
            <a:spAutoFit/>
          </a:bodyPr>
          <a:lstStyle/>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Christ among the seven golden lampstands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Christ as the Lamb standing as having been slain </a:t>
            </a:r>
          </a:p>
          <a:p>
            <a:pPr marR="0" lvl="0" algn="ctr">
              <a:spcBef>
                <a:spcPts val="0"/>
              </a:spcBef>
              <a:spcAft>
                <a:spcPts val="0"/>
              </a:spcAft>
            </a:pPr>
            <a:r>
              <a:rPr lang="en-US" sz="3200" dirty="0">
                <a:latin typeface="Calibri" panose="020F0502020204030204" pitchFamily="34" charset="0"/>
                <a:ea typeface="Calibri" panose="020F0502020204030204" pitchFamily="34" charset="0"/>
                <a:cs typeface="Calibri" panose="020F0502020204030204" pitchFamily="34" charset="0"/>
              </a:rPr>
              <a:t>T</a:t>
            </a:r>
            <a:r>
              <a:rPr lang="en-US" sz="3200" dirty="0">
                <a:effectLst/>
                <a:latin typeface="Calibri" panose="020F0502020204030204" pitchFamily="34" charset="0"/>
                <a:ea typeface="Calibri" panose="020F0502020204030204" pitchFamily="34" charset="0"/>
                <a:cs typeface="Calibri" panose="020F0502020204030204" pitchFamily="34" charset="0"/>
              </a:rPr>
              <a:t>he woman in the wilderness attacked by the dragon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The Lamb standing on Mount Zion with his 144,000 </a:t>
            </a:r>
          </a:p>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Babylon the Great is judged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t>
            </a: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C</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ome out of her, my people!” </a:t>
            </a:r>
          </a:p>
          <a:p>
            <a:pPr marR="0" lvl="0" algn="ctr">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The Devil, the Beast, and the False Prophet are defeated </a:t>
            </a:r>
          </a:p>
          <a:p>
            <a:pPr marR="0" lvl="0" algn="ctr">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New Jerusalem and New Earth </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984368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12844"/>
            <a:ext cx="10292080" cy="5632311"/>
          </a:xfrm>
          <a:prstGeom prst="rect">
            <a:avLst/>
          </a:prstGeom>
          <a:noFill/>
        </p:spPr>
        <p:txBody>
          <a:bodyPr wrap="square">
            <a:spAutoFit/>
          </a:bodyPr>
          <a:lstStyle/>
          <a:p>
            <a:pPr marL="457200" marR="0">
              <a:spcBef>
                <a:spcPts val="0"/>
              </a:spcBef>
              <a:spcAft>
                <a:spcPts val="0"/>
              </a:spcAft>
            </a:pPr>
            <a:r>
              <a:rPr lang="en-US" sz="3600" dirty="0">
                <a:effectLst/>
                <a:latin typeface="Calibri" panose="020F0502020204030204" pitchFamily="34" charset="0"/>
                <a:ea typeface="Calibri" panose="020F0502020204030204" pitchFamily="34" charset="0"/>
              </a:rPr>
              <a:t>“Then I saw a new heaven and a new earth; for the first heaven and the first earth had passed away, and the sea was no more. I also saw the holy city, the </a:t>
            </a:r>
            <a:r>
              <a:rPr lang="en-US" sz="3600" dirty="0">
                <a:solidFill>
                  <a:srgbClr val="FF0000"/>
                </a:solidFill>
                <a:effectLst/>
                <a:latin typeface="Calibri" panose="020F0502020204030204" pitchFamily="34" charset="0"/>
                <a:ea typeface="Calibri" panose="020F0502020204030204" pitchFamily="34" charset="0"/>
              </a:rPr>
              <a:t>new Jerusalem</a:t>
            </a:r>
            <a:r>
              <a:rPr lang="en-US" sz="3600" dirty="0">
                <a:effectLst/>
                <a:latin typeface="Calibri" panose="020F0502020204030204" pitchFamily="34" charset="0"/>
                <a:ea typeface="Calibri" panose="020F0502020204030204" pitchFamily="34" charset="0"/>
              </a:rPr>
              <a:t>, coming down out of heaven from God, prepared like a bride adorned for her husband. Then I heard a loud voice from the throne: Look, </a:t>
            </a:r>
            <a:r>
              <a:rPr lang="en-US" sz="3600" dirty="0">
                <a:solidFill>
                  <a:srgbClr val="FF0000"/>
                </a:solidFill>
                <a:effectLst/>
                <a:latin typeface="Calibri" panose="020F0502020204030204" pitchFamily="34" charset="0"/>
                <a:ea typeface="Calibri" panose="020F0502020204030204" pitchFamily="34" charset="0"/>
              </a:rPr>
              <a:t>God’s dwelling is with humanity, and he will live with them. They will be his peoples, and God himself will be with them and will be their God</a:t>
            </a:r>
            <a:r>
              <a:rPr lang="en-US" sz="3600" dirty="0">
                <a:effectLst/>
                <a:latin typeface="Calibri" panose="020F0502020204030204" pitchFamily="34" charset="0"/>
                <a:ea typeface="Calibri" panose="020F0502020204030204" pitchFamily="34" charset="0"/>
              </a:rPr>
              <a:t>.” (Rev. 21:1-3)</a:t>
            </a:r>
          </a:p>
        </p:txBody>
      </p:sp>
    </p:spTree>
    <p:extLst>
      <p:ext uri="{BB962C8B-B14F-4D97-AF65-F5344CB8AC3E}">
        <p14:creationId xmlns:p14="http://schemas.microsoft.com/office/powerpoint/2010/main" val="14940399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34207832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1333962" y="1905506"/>
            <a:ext cx="9524076" cy="3046988"/>
          </a:xfrm>
          <a:prstGeom prst="rect">
            <a:avLst/>
          </a:prstGeom>
          <a:noFill/>
        </p:spPr>
        <p:txBody>
          <a:bodyPr wrap="square">
            <a:spAutoFit/>
          </a:bodyPr>
          <a:lstStyle/>
          <a:p>
            <a:r>
              <a:rPr lang="en-US" sz="3200" dirty="0">
                <a:solidFill>
                  <a:srgbClr val="FF0000"/>
                </a:solidFill>
                <a:effectLst/>
                <a:latin typeface="Calibri" panose="020F0502020204030204" pitchFamily="34" charset="0"/>
                <a:cs typeface="Calibri" panose="020F0502020204030204" pitchFamily="34" charset="0"/>
              </a:rPr>
              <a:t>Typology</a:t>
            </a:r>
            <a:r>
              <a:rPr lang="en-US" sz="3200" dirty="0">
                <a:effectLst/>
                <a:latin typeface="Calibri" panose="020F0502020204030204" pitchFamily="34" charset="0"/>
                <a:cs typeface="Calibri" panose="020F0502020204030204" pitchFamily="34" charset="0"/>
              </a:rPr>
              <a:t> is the study of the Old Testament salvation-historical realities or “types” (persons, events, institutions) which God has specifically designed to correspond to, and predictively prefigure, their intensified antitypical fulfillment aspects (inaugurated and consummated) in New Testament salvation history.</a:t>
            </a:r>
          </a:p>
        </p:txBody>
      </p:sp>
      <p:sp>
        <p:nvSpPr>
          <p:cNvPr id="2" name="TextBox 1">
            <a:extLst>
              <a:ext uri="{FF2B5EF4-FFF2-40B4-BE49-F238E27FC236}">
                <a16:creationId xmlns:a16="http://schemas.microsoft.com/office/drawing/2014/main" id="{E436B3C1-2675-34A8-5C5F-ACF81621801B}"/>
              </a:ext>
            </a:extLst>
          </p:cNvPr>
          <p:cNvSpPr txBox="1"/>
          <p:nvPr/>
        </p:nvSpPr>
        <p:spPr>
          <a:xfrm>
            <a:off x="3065318" y="5777346"/>
            <a:ext cx="6061363" cy="646331"/>
          </a:xfrm>
          <a:prstGeom prst="rect">
            <a:avLst/>
          </a:prstGeom>
          <a:noFill/>
        </p:spPr>
        <p:txBody>
          <a:bodyPr wrap="square" rtlCol="0">
            <a:spAutoFit/>
          </a:bodyPr>
          <a:lstStyle/>
          <a:p>
            <a:r>
              <a:rPr lang="en-US" dirty="0">
                <a:effectLst/>
                <a:latin typeface="Calibri" panose="020F0502020204030204" pitchFamily="34" charset="0"/>
                <a:cs typeface="Calibri" panose="020F0502020204030204" pitchFamily="34" charset="0"/>
              </a:rPr>
              <a:t>Gentry, P. J., &amp; </a:t>
            </a:r>
            <a:r>
              <a:rPr lang="en-US" dirty="0" err="1">
                <a:effectLst/>
                <a:latin typeface="Calibri" panose="020F0502020204030204" pitchFamily="34" charset="0"/>
                <a:cs typeface="Calibri" panose="020F0502020204030204" pitchFamily="34" charset="0"/>
              </a:rPr>
              <a:t>Wellum</a:t>
            </a:r>
            <a:r>
              <a:rPr lang="en-US" dirty="0">
                <a:effectLst/>
                <a:latin typeface="Calibri" panose="020F0502020204030204" pitchFamily="34" charset="0"/>
                <a:cs typeface="Calibri" panose="020F0502020204030204" pitchFamily="34" charset="0"/>
              </a:rPr>
              <a:t>, S. J. (2015). </a:t>
            </a:r>
            <a:r>
              <a:rPr lang="en-US" i="1" u="sng" dirty="0">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dirty="0">
                <a:effectLst/>
                <a:latin typeface="Calibri" panose="020F0502020204030204" pitchFamily="34" charset="0"/>
                <a:cs typeface="Calibri" panose="020F0502020204030204" pitchFamily="34" charset="0"/>
              </a:rPr>
              <a:t>  (p. 39). Crossway.</a:t>
            </a:r>
            <a:endParaRPr lang="en-US" dirty="0"/>
          </a:p>
        </p:txBody>
      </p:sp>
    </p:spTree>
    <p:extLst>
      <p:ext uri="{BB962C8B-B14F-4D97-AF65-F5344CB8AC3E}">
        <p14:creationId xmlns:p14="http://schemas.microsoft.com/office/powerpoint/2010/main" val="24355320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8955387" y="3708484"/>
            <a:ext cx="2788328" cy="2031325"/>
          </a:xfrm>
          <a:prstGeom prst="rect">
            <a:avLst/>
          </a:prstGeom>
          <a:noFill/>
        </p:spPr>
        <p:txBody>
          <a:bodyPr wrap="square" rtlCol="0">
            <a:spAutoFit/>
          </a:bodyPr>
          <a:lstStyle/>
          <a:p>
            <a:pPr marL="0" marR="0">
              <a:spcBef>
                <a:spcPts val="0"/>
              </a:spcBef>
              <a:spcAft>
                <a:spcPts val="0"/>
              </a:spcAft>
            </a:pP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Hamilton, J. M., Jr. (2022). </a:t>
            </a:r>
            <a:r>
              <a:rPr lang="en-US" sz="1800"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Typology: Understanding the Bible’s Promise-Shaped Patterns: How Old Testament Expectations are Fulfilled in Christ</a:t>
            </a: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(p. v). Zondervan Academic.</a:t>
            </a:r>
          </a:p>
        </p:txBody>
      </p:sp>
      <p:pic>
        <p:nvPicPr>
          <p:cNvPr id="7" name="Content Placeholder 6" descr="A screenshot of a computer&#10;&#10;Description automatically generated with low confidence">
            <a:extLst>
              <a:ext uri="{FF2B5EF4-FFF2-40B4-BE49-F238E27FC236}">
                <a16:creationId xmlns:a16="http://schemas.microsoft.com/office/drawing/2014/main" id="{838D2F79-5985-2D84-FDC4-4ADDDB3E9B08}"/>
              </a:ext>
            </a:extLst>
          </p:cNvPr>
          <p:cNvPicPr>
            <a:picLocks noGrp="1" noChangeAspect="1"/>
          </p:cNvPicPr>
          <p:nvPr>
            <p:ph idx="1"/>
          </p:nvPr>
        </p:nvPicPr>
        <p:blipFill>
          <a:blip r:embed="rId3"/>
          <a:stretch>
            <a:fillRect/>
          </a:stretch>
        </p:blipFill>
        <p:spPr>
          <a:xfrm>
            <a:off x="448285" y="1118190"/>
            <a:ext cx="8291003" cy="4621619"/>
          </a:xfrm>
        </p:spPr>
      </p:pic>
    </p:spTree>
    <p:extLst>
      <p:ext uri="{BB962C8B-B14F-4D97-AF65-F5344CB8AC3E}">
        <p14:creationId xmlns:p14="http://schemas.microsoft.com/office/powerpoint/2010/main" val="30494956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82176"/>
            <a:ext cx="10292080" cy="4893647"/>
          </a:xfrm>
          <a:prstGeom prst="rect">
            <a:avLst/>
          </a:prstGeom>
          <a:noFill/>
        </p:spPr>
        <p:txBody>
          <a:bodyPr wrap="square">
            <a:spAutoFit/>
          </a:bodyPr>
          <a:lstStyle/>
          <a:p>
            <a:pPr marL="0" marR="0" algn="ctr">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rPr>
              <a:t>Typology in the Mosaic Covenant</a:t>
            </a:r>
            <a:endParaRPr lang="en-US" sz="3600" b="1" dirty="0">
              <a:solidFill>
                <a:srgbClr val="FF0000"/>
              </a:solidFill>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dirty="0">
                <a:latin typeface="Calibri" panose="020F0502020204030204" pitchFamily="34" charset="0"/>
                <a:ea typeface="Calibri" panose="020F0502020204030204" pitchFamily="34" charset="0"/>
                <a:cs typeface="Calibri" panose="020F0502020204030204" pitchFamily="34" charset="0"/>
              </a:rPr>
              <a:t>1. The Exodus from Egypt</a:t>
            </a:r>
          </a:p>
          <a:p>
            <a:pPr marL="742950" marR="0" lvl="0" indent="-742950">
              <a:spcBef>
                <a:spcPts val="0"/>
              </a:spcBef>
              <a:spcAft>
                <a:spcPts val="0"/>
              </a:spcAft>
              <a:buAutoNum type="arabicPeriod"/>
            </a:pPr>
            <a:endParaRPr lang="en-US" sz="3600" dirty="0">
              <a:effectLst/>
              <a:latin typeface="Calibri" panose="020F0502020204030204" pitchFamily="34" charset="0"/>
              <a:ea typeface="Calibri" panose="020F0502020204030204" pitchFamily="34" charset="0"/>
            </a:endParaRPr>
          </a:p>
          <a:p>
            <a:r>
              <a:rPr lang="en-US" sz="3600" b="1" dirty="0">
                <a:effectLst/>
                <a:latin typeface="Calibri" panose="020F0502020204030204" pitchFamily="34" charset="0"/>
                <a:ea typeface="Calibri" panose="020F0502020204030204" pitchFamily="34" charset="0"/>
                <a:cs typeface="Calibri" panose="020F0502020204030204" pitchFamily="34" charset="0"/>
              </a:rPr>
              <a:t>2. The Land of Promise</a:t>
            </a:r>
          </a:p>
          <a:p>
            <a:endParaRPr lang="en-US" sz="3600" dirty="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dirty="0">
                <a:effectLst/>
                <a:latin typeface="Calibri" panose="020F0502020204030204" pitchFamily="34" charset="0"/>
                <a:ea typeface="Calibri" panose="020F0502020204030204" pitchFamily="34" charset="0"/>
                <a:cs typeface="Calibri" panose="020F0502020204030204" pitchFamily="34" charset="0"/>
              </a:rPr>
              <a:t>3. </a:t>
            </a:r>
            <a:r>
              <a:rPr lang="en-US" sz="3600" b="1" dirty="0" err="1">
                <a:effectLst/>
                <a:latin typeface="Calibri" panose="020F0502020204030204" pitchFamily="34" charset="0"/>
                <a:ea typeface="Calibri" panose="020F0502020204030204" pitchFamily="34" charset="0"/>
                <a:cs typeface="Calibri" panose="020F0502020204030204" pitchFamily="34" charset="0"/>
              </a:rPr>
              <a:t>Leviticult</a:t>
            </a:r>
            <a:endParaRPr lang="en-US" sz="3600" b="1" dirty="0">
              <a:effectLst/>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endParaRPr lang="en-US" sz="32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20373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82176"/>
            <a:ext cx="10292080" cy="3600986"/>
          </a:xfrm>
          <a:prstGeom prst="rect">
            <a:avLst/>
          </a:prstGeom>
          <a:noFill/>
        </p:spPr>
        <p:txBody>
          <a:bodyPr wrap="square">
            <a:spAutoFit/>
          </a:bodyPr>
          <a:lstStyle/>
          <a:p>
            <a:pPr marL="0" marR="0" algn="ctr">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rPr>
              <a:t>Typology in the Mosaic Covenant</a:t>
            </a:r>
            <a:endParaRPr lang="en-US" sz="3600" b="1" dirty="0">
              <a:solidFill>
                <a:srgbClr val="FF0000"/>
              </a:solidFill>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pPr marR="0" lvl="0">
              <a:spcBef>
                <a:spcPts val="0"/>
              </a:spcBef>
              <a:spcAft>
                <a:spcPts val="0"/>
              </a:spcAft>
            </a:pPr>
            <a:r>
              <a:rPr lang="en-US" sz="32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2. The Land of Promise</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2.1 Eden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2.2 Inheritance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2.3 New Jerusalem</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104209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727974"/>
            <a:ext cx="10292080" cy="4585871"/>
          </a:xfrm>
          <a:prstGeom prst="rect">
            <a:avLst/>
          </a:prstGeom>
          <a:noFill/>
        </p:spPr>
        <p:txBody>
          <a:bodyPr wrap="square">
            <a:spAutoFit/>
          </a:bodyPr>
          <a:lstStyle/>
          <a:p>
            <a:r>
              <a:rPr lang="en-US" sz="3200" dirty="0">
                <a:effectLst/>
                <a:latin typeface="Helvetica" pitchFamily="2" charset="0"/>
              </a:rPr>
              <a:t>“How does the promise of land function in the Bible’s story? The territory pledged to Abraham is the place where God means to resume fellowship and dwell among those with whom he has entered into covenant, beginning the process of regaining what was lost when mankind was driven from the garden of Eden.”</a:t>
            </a:r>
          </a:p>
          <a:p>
            <a:endParaRPr lang="en-US" sz="3200" dirty="0">
              <a:solidFill>
                <a:srgbClr val="000000"/>
              </a:solidFill>
              <a:latin typeface="Times"/>
            </a:endParaRPr>
          </a:p>
          <a:p>
            <a:endParaRPr lang="en-US" sz="3200" dirty="0">
              <a:solidFill>
                <a:srgbClr val="000000"/>
              </a:solidFill>
              <a:latin typeface="Times"/>
            </a:endParaRPr>
          </a:p>
          <a:p>
            <a:r>
              <a:rPr lang="en-US" dirty="0">
                <a:solidFill>
                  <a:srgbClr val="FF0000"/>
                </a:solidFill>
                <a:effectLst/>
                <a:latin typeface="Times"/>
              </a:rPr>
              <a:t>Hamilton, J. M., Jr. (2022). </a:t>
            </a:r>
            <a:r>
              <a:rPr lang="en-US" i="1" u="sng" dirty="0">
                <a:solidFill>
                  <a:srgbClr val="FF0000"/>
                </a:solidFill>
                <a:effectLst/>
                <a:latin typeface="Times"/>
                <a:hlinkClick r:id="rId3">
                  <a:extLst>
                    <a:ext uri="{A12FA001-AC4F-418D-AE19-62706E023703}">
                      <ahyp:hlinkClr xmlns:ahyp="http://schemas.microsoft.com/office/drawing/2018/hyperlinkcolor" val="tx"/>
                    </a:ext>
                  </a:extLst>
                </a:hlinkClick>
              </a:rPr>
              <a:t>Typology: Understanding the Bible’s Promise-Shaped Patterns: How Old Testament Expectations are Fulfilled in Christ</a:t>
            </a:r>
            <a:r>
              <a:rPr lang="en-US" dirty="0">
                <a:solidFill>
                  <a:srgbClr val="FF0000"/>
                </a:solidFill>
                <a:effectLst/>
                <a:latin typeface="Times"/>
              </a:rPr>
              <a:t> (p. 234). Zondervan Academic.</a:t>
            </a:r>
          </a:p>
        </p:txBody>
      </p:sp>
    </p:spTree>
    <p:extLst>
      <p:ext uri="{BB962C8B-B14F-4D97-AF65-F5344CB8AC3E}">
        <p14:creationId xmlns:p14="http://schemas.microsoft.com/office/powerpoint/2010/main" val="25356569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dirty="0">
                <a:effectLst/>
                <a:latin typeface="Helvetica" pitchFamily="2" charset="0"/>
              </a:rPr>
              <a:t>You will bring them in and plant them on the </a:t>
            </a:r>
            <a:r>
              <a:rPr lang="en-US" sz="3200" dirty="0">
                <a:solidFill>
                  <a:srgbClr val="FF0000"/>
                </a:solidFill>
                <a:effectLst/>
                <a:latin typeface="Helvetica" pitchFamily="2" charset="0"/>
              </a:rPr>
              <a:t>mountain of your possession</a:t>
            </a:r>
            <a:r>
              <a:rPr lang="en-US" sz="3200" dirty="0">
                <a:effectLst/>
                <a:latin typeface="Helvetica" pitchFamily="2" charset="0"/>
              </a:rPr>
              <a:t>; Lord, you have prepared the place for </a:t>
            </a:r>
            <a:r>
              <a:rPr lang="en-US" sz="3200" dirty="0">
                <a:solidFill>
                  <a:srgbClr val="FF0000"/>
                </a:solidFill>
                <a:effectLst/>
                <a:latin typeface="Helvetica" pitchFamily="2" charset="0"/>
              </a:rPr>
              <a:t>your dwelling</a:t>
            </a:r>
            <a:r>
              <a:rPr lang="en-US" sz="3200" dirty="0">
                <a:effectLst/>
                <a:latin typeface="Helvetica" pitchFamily="2" charset="0"/>
              </a:rPr>
              <a:t>; Lord, your hands have established the </a:t>
            </a:r>
            <a:r>
              <a:rPr lang="en-US" sz="3200" dirty="0">
                <a:solidFill>
                  <a:srgbClr val="FF0000"/>
                </a:solidFill>
                <a:effectLst/>
                <a:latin typeface="Helvetica" pitchFamily="2" charset="0"/>
              </a:rPr>
              <a:t>sanctuary</a:t>
            </a:r>
            <a:r>
              <a:rPr lang="en-US" sz="3200" dirty="0">
                <a:effectLst/>
                <a:latin typeface="Helvetica" pitchFamily="2" charset="0"/>
              </a:rPr>
              <a:t>. (</a:t>
            </a:r>
            <a:r>
              <a:rPr lang="en-US" sz="3200" dirty="0" err="1">
                <a:effectLst/>
                <a:latin typeface="Helvetica" pitchFamily="2" charset="0"/>
              </a:rPr>
              <a:t>Exod</a:t>
            </a:r>
            <a:r>
              <a:rPr lang="en-US" sz="3200" dirty="0">
                <a:effectLst/>
                <a:latin typeface="Helvetica" pitchFamily="2" charset="0"/>
              </a:rPr>
              <a:t> 15:17)</a:t>
            </a:r>
          </a:p>
        </p:txBody>
      </p:sp>
    </p:spTree>
    <p:extLst>
      <p:ext uri="{BB962C8B-B14F-4D97-AF65-F5344CB8AC3E}">
        <p14:creationId xmlns:p14="http://schemas.microsoft.com/office/powerpoint/2010/main" val="7688016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539430"/>
          </a:xfrm>
          <a:prstGeom prst="rect">
            <a:avLst/>
          </a:prstGeom>
          <a:noFill/>
        </p:spPr>
        <p:txBody>
          <a:bodyPr wrap="square">
            <a:spAutoFit/>
          </a:bodyPr>
          <a:lstStyle/>
          <a:p>
            <a:pPr marL="4572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You were in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Eden</a:t>
            </a:r>
            <a:r>
              <a:rPr lang="en-US" sz="3200" dirty="0">
                <a:effectLst/>
                <a:latin typeface="Calibri" panose="020F0502020204030204" pitchFamily="34" charset="0"/>
                <a:ea typeface="Calibri" panose="020F0502020204030204" pitchFamily="34" charset="0"/>
                <a:cs typeface="Calibri" panose="020F0502020204030204" pitchFamily="34" charset="0"/>
              </a:rPr>
              <a:t>, the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garden of God</a:t>
            </a:r>
            <a:r>
              <a:rPr lang="en-US" sz="3200" dirty="0">
                <a:effectLst/>
                <a:latin typeface="Calibri" panose="020F0502020204030204" pitchFamily="34" charset="0"/>
                <a:ea typeface="Calibri" panose="020F0502020204030204" pitchFamily="34" charset="0"/>
                <a:cs typeface="Calibri" panose="020F0502020204030204" pitchFamily="34" charset="0"/>
              </a:rPr>
              <a:t>. Every kind of precious stone covered you …. Your mountings and settings were crafted in gold; they were prepared on the day you were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created</a:t>
            </a:r>
            <a:r>
              <a:rPr lang="en-US" sz="3200" dirty="0">
                <a:effectLst/>
                <a:latin typeface="Calibri" panose="020F0502020204030204" pitchFamily="34" charset="0"/>
                <a:ea typeface="Calibri" panose="020F0502020204030204" pitchFamily="34" charset="0"/>
                <a:cs typeface="Calibri" panose="020F0502020204030204" pitchFamily="34" charset="0"/>
              </a:rPr>
              <a:t>. You were an anointed guardian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cherub</a:t>
            </a:r>
            <a:r>
              <a:rPr lang="en-US" sz="3200" dirty="0">
                <a:effectLst/>
                <a:latin typeface="Calibri" panose="020F0502020204030204" pitchFamily="34" charset="0"/>
                <a:ea typeface="Calibri" panose="020F0502020204030204" pitchFamily="34" charset="0"/>
                <a:cs typeface="Calibri" panose="020F0502020204030204" pitchFamily="34" charset="0"/>
              </a:rPr>
              <a:t>, for I had appointed you. You were on the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holy mountain</a:t>
            </a:r>
            <a:r>
              <a:rPr lang="en-US" sz="3200" dirty="0">
                <a:effectLst/>
                <a:latin typeface="Calibri" panose="020F0502020204030204" pitchFamily="34" charset="0"/>
                <a:ea typeface="Calibri" panose="020F0502020204030204" pitchFamily="34" charset="0"/>
                <a:cs typeface="Calibri" panose="020F0502020204030204" pitchFamily="34" charset="0"/>
              </a:rPr>
              <a:t> of God; you walked among the fiery stones. (</a:t>
            </a:r>
            <a:r>
              <a:rPr lang="en-US" sz="32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Ezek</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28:13-14</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0912750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539430"/>
          </a:xfrm>
          <a:prstGeom prst="rect">
            <a:avLst/>
          </a:prstGeom>
          <a:noFill/>
        </p:spPr>
        <p:txBody>
          <a:bodyPr wrap="square">
            <a:spAutoFit/>
          </a:bodyPr>
          <a:lstStyle/>
          <a:p>
            <a:pPr marL="4572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We shall remember his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covenant</a:t>
            </a:r>
            <a:r>
              <a:rPr lang="en-US" sz="3200" dirty="0">
                <a:effectLst/>
                <a:latin typeface="Calibri" panose="020F0502020204030204" pitchFamily="34" charset="0"/>
                <a:ea typeface="Calibri" panose="020F0502020204030204" pitchFamily="34" charset="0"/>
                <a:cs typeface="Calibri" panose="020F0502020204030204" pitchFamily="34" charset="0"/>
              </a:rPr>
              <a:t> for eternity, his word, which he commanded for a thousand generations, which he arranged with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Abraham</a:t>
            </a:r>
            <a:r>
              <a:rPr lang="en-US" sz="3200" dirty="0">
                <a:effectLst/>
                <a:latin typeface="Calibri" panose="020F0502020204030204" pitchFamily="34" charset="0"/>
                <a:ea typeface="Calibri" panose="020F0502020204030204" pitchFamily="34" charset="0"/>
                <a:cs typeface="Calibri" panose="020F0502020204030204" pitchFamily="34" charset="0"/>
              </a:rPr>
              <a:t>, and his oath with Isaac. He established it with Jacob as an ordinance, an eternal covenant with Israel, saying, “I will give to you the land of Canaan as the portion of your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inheritance</a:t>
            </a:r>
            <a:r>
              <a:rPr lang="en-US" sz="3200" dirty="0">
                <a:effectLst/>
                <a:latin typeface="Calibri" panose="020F0502020204030204" pitchFamily="34" charset="0"/>
                <a:ea typeface="Calibri" panose="020F0502020204030204" pitchFamily="34" charset="0"/>
                <a:cs typeface="Calibri" panose="020F0502020204030204" pitchFamily="34" charset="0"/>
              </a:rPr>
              <a:t>.”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1 Chron 16:15-18, LXX</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7894261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13063"/>
            <a:ext cx="10292080" cy="4031873"/>
          </a:xfrm>
          <a:prstGeom prst="rect">
            <a:avLst/>
          </a:prstGeom>
          <a:noFill/>
        </p:spPr>
        <p:txBody>
          <a:bodyPr wrap="square">
            <a:spAutoFit/>
          </a:bodyPr>
          <a:lstStyle/>
          <a:p>
            <a:pPr marL="4572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Blessed are the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humble</a:t>
            </a:r>
            <a:r>
              <a:rPr lang="en-US" sz="3200" dirty="0">
                <a:effectLst/>
                <a:latin typeface="Calibri" panose="020F0502020204030204" pitchFamily="34" charset="0"/>
                <a:ea typeface="Calibri" panose="020F0502020204030204" pitchFamily="34" charset="0"/>
                <a:cs typeface="Calibri" panose="020F0502020204030204" pitchFamily="34" charset="0"/>
              </a:rPr>
              <a:t>, for they will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inherit the earth</a:t>
            </a:r>
            <a:r>
              <a:rPr lang="en-US" sz="3200" dirty="0">
                <a:effectLst/>
                <a:latin typeface="Calibri" panose="020F0502020204030204" pitchFamily="34" charset="0"/>
                <a:ea typeface="Calibri" panose="020F0502020204030204" pitchFamily="34" charset="0"/>
                <a:cs typeface="Calibri" panose="020F0502020204030204" pitchFamily="34" charset="0"/>
              </a:rPr>
              <a:t>.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Matt 5:5</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latin typeface="Calibri" panose="020F0502020204030204" pitchFamily="34" charset="0"/>
              <a:ea typeface="Calibri" panose="020F0502020204030204" pitchFamily="34" charset="0"/>
            </a:endParaRPr>
          </a:p>
          <a:p>
            <a:pPr marL="457200" marR="0">
              <a:spcBef>
                <a:spcPts val="0"/>
              </a:spcBef>
              <a:spcAft>
                <a:spcPts val="0"/>
              </a:spcAft>
            </a:pPr>
            <a:endParaRPr lang="en-US" sz="3200" dirty="0">
              <a:effectLst/>
              <a:latin typeface="Calibri" panose="020F0502020204030204" pitchFamily="34" charset="0"/>
              <a:ea typeface="Calibri" panose="020F0502020204030204" pitchFamily="34" charset="0"/>
              <a:cs typeface="Calibri" panose="020F0502020204030204" pitchFamily="34" charset="0"/>
            </a:endParaRPr>
          </a:p>
          <a:p>
            <a:pPr marL="457200" marR="0">
              <a:spcBef>
                <a:spcPts val="0"/>
              </a:spcBef>
              <a:spcAft>
                <a:spcPts val="0"/>
              </a:spcAft>
            </a:pPr>
            <a:endParaRPr lang="en-US" sz="3200" dirty="0">
              <a:effectLst/>
              <a:latin typeface="Calibri" panose="020F0502020204030204" pitchFamily="34" charset="0"/>
              <a:ea typeface="Calibri" panose="020F0502020204030204" pitchFamily="34" charset="0"/>
              <a:cs typeface="Calibri" panose="020F0502020204030204" pitchFamily="34" charset="0"/>
            </a:endParaRPr>
          </a:p>
          <a:p>
            <a:pPr marL="4572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A little while, and the wicked person will be no more; though you look for him, he will not be there. But the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humble</a:t>
            </a:r>
            <a:r>
              <a:rPr lang="en-US" sz="3200" dirty="0">
                <a:effectLst/>
                <a:latin typeface="Calibri" panose="020F0502020204030204" pitchFamily="34" charset="0"/>
                <a:ea typeface="Calibri" panose="020F0502020204030204" pitchFamily="34" charset="0"/>
                <a:cs typeface="Calibri" panose="020F0502020204030204" pitchFamily="34" charset="0"/>
              </a:rPr>
              <a:t> will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inherit the land </a:t>
            </a:r>
            <a:r>
              <a:rPr lang="en-US" sz="3200" dirty="0">
                <a:effectLst/>
                <a:latin typeface="Calibri" panose="020F0502020204030204" pitchFamily="34" charset="0"/>
                <a:ea typeface="Calibri" panose="020F0502020204030204" pitchFamily="34" charset="0"/>
                <a:cs typeface="Calibri" panose="020F0502020204030204" pitchFamily="34" charset="0"/>
              </a:rPr>
              <a:t>and will enjoy abundant prosperity.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Ps 37:10-11</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3265952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82176"/>
            <a:ext cx="10292080" cy="4585871"/>
          </a:xfrm>
          <a:prstGeom prst="rect">
            <a:avLst/>
          </a:prstGeom>
          <a:noFill/>
        </p:spPr>
        <p:txBody>
          <a:bodyPr wrap="square">
            <a:spAutoFit/>
          </a:bodyPr>
          <a:lstStyle/>
          <a:p>
            <a:pPr marL="0" marR="0" algn="ctr">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rPr>
              <a:t>Typology in the Mosaic Covenant</a:t>
            </a:r>
            <a:endParaRPr lang="en-US" sz="3600" b="1" dirty="0">
              <a:solidFill>
                <a:srgbClr val="FF0000"/>
              </a:solidFill>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pPr marR="0" lvl="0">
              <a:spcBef>
                <a:spcPts val="0"/>
              </a:spcBef>
              <a:spcAft>
                <a:spcPts val="0"/>
              </a:spcAft>
            </a:pPr>
            <a:r>
              <a:rPr lang="en-US" sz="3200" b="1" dirty="0">
                <a:solidFill>
                  <a:srgbClr val="FF0000"/>
                </a:solidFill>
                <a:latin typeface="Calibri" panose="020F0502020204030204" pitchFamily="34" charset="0"/>
                <a:ea typeface="Calibri" panose="020F0502020204030204" pitchFamily="34" charset="0"/>
                <a:cs typeface="Calibri" panose="020F0502020204030204" pitchFamily="34" charset="0"/>
              </a:rPr>
              <a:t>3. </a:t>
            </a:r>
            <a:r>
              <a:rPr lang="en-US" sz="3200" b="1"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Leviticult</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3.1 Tabernacle / Temple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3.2 Priesthood</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3.3 Sacrifices</a:t>
            </a:r>
          </a:p>
          <a:p>
            <a:pPr marL="228600" marR="0">
              <a:spcBef>
                <a:spcPts val="0"/>
              </a:spcBef>
              <a:spcAft>
                <a:spcPts val="0"/>
              </a:spcAft>
            </a:pPr>
            <a:r>
              <a:rPr lang="en-US" sz="3200" dirty="0">
                <a:latin typeface="Calibri" panose="020F0502020204030204" pitchFamily="34" charset="0"/>
                <a:ea typeface="Calibri" panose="020F0502020204030204" pitchFamily="34" charset="0"/>
                <a:cs typeface="Calibri" panose="020F0502020204030204" pitchFamily="34" charset="0"/>
              </a:rPr>
              <a:t>3.4 Feasts</a:t>
            </a:r>
          </a:p>
          <a:p>
            <a:pPr marL="2286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3.5 </a:t>
            </a:r>
            <a:r>
              <a:rPr lang="en-US" sz="3200" dirty="0">
                <a:latin typeface="Calibri" panose="020F0502020204030204" pitchFamily="34" charset="0"/>
                <a:ea typeface="Calibri" panose="020F0502020204030204" pitchFamily="34" charset="0"/>
                <a:cs typeface="Calibri" panose="020F0502020204030204" pitchFamily="34" charset="0"/>
              </a:rPr>
              <a:t>Prophets and Kings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187547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85BF3F-3B46-F98E-EBD5-608B8B267BC2}"/>
              </a:ext>
            </a:extLst>
          </p:cNvPr>
          <p:cNvPicPr>
            <a:picLocks noChangeAspect="1"/>
          </p:cNvPicPr>
          <p:nvPr/>
        </p:nvPicPr>
        <p:blipFill>
          <a:blip r:embed="rId3"/>
          <a:stretch>
            <a:fillRect/>
          </a:stretch>
        </p:blipFill>
        <p:spPr>
          <a:xfrm>
            <a:off x="168634" y="-136126"/>
            <a:ext cx="11854732" cy="9144000"/>
          </a:xfrm>
          <a:prstGeom prst="rect">
            <a:avLst/>
          </a:prstGeom>
        </p:spPr>
      </p:pic>
    </p:spTree>
    <p:extLst>
      <p:ext uri="{BB962C8B-B14F-4D97-AF65-F5344CB8AC3E}">
        <p14:creationId xmlns:p14="http://schemas.microsoft.com/office/powerpoint/2010/main" val="2420931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Wellum,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249). Crossway.</a:t>
            </a:r>
            <a:r>
              <a:rPr lang="en-US" dirty="0">
                <a:effectLst/>
              </a:rPr>
              <a:t> </a:t>
            </a:r>
            <a:endParaRPr lang="en-US" dirty="0"/>
          </a:p>
        </p:txBody>
      </p:sp>
      <p:pic>
        <p:nvPicPr>
          <p:cNvPr id="11" name="Content Placeholder 10" descr="Timeline&#10;&#10;Description automatically generated">
            <a:extLst>
              <a:ext uri="{FF2B5EF4-FFF2-40B4-BE49-F238E27FC236}">
                <a16:creationId xmlns:a16="http://schemas.microsoft.com/office/drawing/2014/main" id="{7FF2531C-86C2-0AAD-F3F2-EDAE6771447A}"/>
              </a:ext>
            </a:extLst>
          </p:cNvPr>
          <p:cNvPicPr>
            <a:picLocks noGrp="1" noChangeAspect="1"/>
          </p:cNvPicPr>
          <p:nvPr>
            <p:ph idx="1"/>
          </p:nvPr>
        </p:nvPicPr>
        <p:blipFill>
          <a:blip r:embed="rId3"/>
          <a:stretch>
            <a:fillRect/>
          </a:stretch>
        </p:blipFill>
        <p:spPr>
          <a:xfrm>
            <a:off x="1043871" y="404801"/>
            <a:ext cx="10104257" cy="5239889"/>
          </a:xfrm>
        </p:spPr>
      </p:pic>
    </p:spTree>
    <p:extLst>
      <p:ext uri="{BB962C8B-B14F-4D97-AF65-F5344CB8AC3E}">
        <p14:creationId xmlns:p14="http://schemas.microsoft.com/office/powerpoint/2010/main" val="10183924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5AA68D-62C8-C058-4604-26FEDB4B10CA}"/>
              </a:ext>
            </a:extLst>
          </p:cNvPr>
          <p:cNvPicPr>
            <a:picLocks noChangeAspect="1"/>
          </p:cNvPicPr>
          <p:nvPr/>
        </p:nvPicPr>
        <p:blipFill>
          <a:blip r:embed="rId2"/>
          <a:stretch>
            <a:fillRect/>
          </a:stretch>
        </p:blipFill>
        <p:spPr>
          <a:xfrm>
            <a:off x="570186" y="320040"/>
            <a:ext cx="9419225" cy="6217920"/>
          </a:xfrm>
          <a:prstGeom prst="rect">
            <a:avLst/>
          </a:prstGeom>
        </p:spPr>
      </p:pic>
    </p:spTree>
    <p:extLst>
      <p:ext uri="{BB962C8B-B14F-4D97-AF65-F5344CB8AC3E}">
        <p14:creationId xmlns:p14="http://schemas.microsoft.com/office/powerpoint/2010/main" val="20984480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43724C-EAE2-B57E-6B1A-D4BD443679CE}"/>
              </a:ext>
            </a:extLst>
          </p:cNvPr>
          <p:cNvPicPr>
            <a:picLocks noChangeAspect="1"/>
          </p:cNvPicPr>
          <p:nvPr/>
        </p:nvPicPr>
        <p:blipFill>
          <a:blip r:embed="rId2"/>
          <a:stretch>
            <a:fillRect/>
          </a:stretch>
        </p:blipFill>
        <p:spPr>
          <a:xfrm>
            <a:off x="2364828" y="320040"/>
            <a:ext cx="9280482" cy="6217920"/>
          </a:xfrm>
          <a:prstGeom prst="rect">
            <a:avLst/>
          </a:prstGeom>
        </p:spPr>
      </p:pic>
    </p:spTree>
    <p:extLst>
      <p:ext uri="{BB962C8B-B14F-4D97-AF65-F5344CB8AC3E}">
        <p14:creationId xmlns:p14="http://schemas.microsoft.com/office/powerpoint/2010/main" val="25847202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85BF3F-3B46-F98E-EBD5-608B8B267BC2}"/>
              </a:ext>
            </a:extLst>
          </p:cNvPr>
          <p:cNvPicPr>
            <a:picLocks noChangeAspect="1"/>
          </p:cNvPicPr>
          <p:nvPr/>
        </p:nvPicPr>
        <p:blipFill>
          <a:blip r:embed="rId3"/>
          <a:stretch>
            <a:fillRect/>
          </a:stretch>
        </p:blipFill>
        <p:spPr>
          <a:xfrm>
            <a:off x="-3662445" y="-1523492"/>
            <a:ext cx="25606184" cy="19751040"/>
          </a:xfrm>
          <a:prstGeom prst="rect">
            <a:avLst/>
          </a:prstGeom>
        </p:spPr>
      </p:pic>
    </p:spTree>
    <p:extLst>
      <p:ext uri="{BB962C8B-B14F-4D97-AF65-F5344CB8AC3E}">
        <p14:creationId xmlns:p14="http://schemas.microsoft.com/office/powerpoint/2010/main" val="35812516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8CDE30-66A2-1AE1-7EBA-C10E1F1D9DAA}"/>
              </a:ext>
            </a:extLst>
          </p:cNvPr>
          <p:cNvPicPr>
            <a:picLocks noChangeAspect="1"/>
          </p:cNvPicPr>
          <p:nvPr/>
        </p:nvPicPr>
        <p:blipFill>
          <a:blip r:embed="rId2"/>
          <a:stretch>
            <a:fillRect/>
          </a:stretch>
        </p:blipFill>
        <p:spPr>
          <a:xfrm>
            <a:off x="475587" y="320040"/>
            <a:ext cx="9349796" cy="6217920"/>
          </a:xfrm>
          <a:prstGeom prst="rect">
            <a:avLst/>
          </a:prstGeom>
        </p:spPr>
      </p:pic>
    </p:spTree>
    <p:extLst>
      <p:ext uri="{BB962C8B-B14F-4D97-AF65-F5344CB8AC3E}">
        <p14:creationId xmlns:p14="http://schemas.microsoft.com/office/powerpoint/2010/main" val="29959924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7268BB-E2DB-66F4-C04F-E6F8DA1E3833}"/>
              </a:ext>
            </a:extLst>
          </p:cNvPr>
          <p:cNvPicPr>
            <a:picLocks noChangeAspect="1"/>
          </p:cNvPicPr>
          <p:nvPr/>
        </p:nvPicPr>
        <p:blipFill>
          <a:blip r:embed="rId2"/>
          <a:stretch>
            <a:fillRect/>
          </a:stretch>
        </p:blipFill>
        <p:spPr>
          <a:xfrm>
            <a:off x="2351690" y="320040"/>
            <a:ext cx="9372829" cy="6217920"/>
          </a:xfrm>
          <a:prstGeom prst="rect">
            <a:avLst/>
          </a:prstGeom>
        </p:spPr>
      </p:pic>
    </p:spTree>
    <p:extLst>
      <p:ext uri="{BB962C8B-B14F-4D97-AF65-F5344CB8AC3E}">
        <p14:creationId xmlns:p14="http://schemas.microsoft.com/office/powerpoint/2010/main" val="38514407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40227D-E2DC-6787-57BC-4F831458B292}"/>
              </a:ext>
            </a:extLst>
          </p:cNvPr>
          <p:cNvPicPr>
            <a:picLocks noChangeAspect="1"/>
          </p:cNvPicPr>
          <p:nvPr/>
        </p:nvPicPr>
        <p:blipFill>
          <a:blip r:embed="rId2"/>
          <a:stretch>
            <a:fillRect/>
          </a:stretch>
        </p:blipFill>
        <p:spPr>
          <a:xfrm>
            <a:off x="416472" y="320040"/>
            <a:ext cx="9326880" cy="6217920"/>
          </a:xfrm>
          <a:prstGeom prst="rect">
            <a:avLst/>
          </a:prstGeom>
        </p:spPr>
      </p:pic>
    </p:spTree>
    <p:extLst>
      <p:ext uri="{BB962C8B-B14F-4D97-AF65-F5344CB8AC3E}">
        <p14:creationId xmlns:p14="http://schemas.microsoft.com/office/powerpoint/2010/main" val="18385613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0EFCC5-0F8A-CFEB-8D21-80A3EDD0862B}"/>
              </a:ext>
            </a:extLst>
          </p:cNvPr>
          <p:cNvPicPr>
            <a:picLocks noChangeAspect="1"/>
          </p:cNvPicPr>
          <p:nvPr/>
        </p:nvPicPr>
        <p:blipFill>
          <a:blip r:embed="rId2"/>
          <a:stretch>
            <a:fillRect/>
          </a:stretch>
        </p:blipFill>
        <p:spPr>
          <a:xfrm>
            <a:off x="2582692" y="320040"/>
            <a:ext cx="9149450" cy="6217920"/>
          </a:xfrm>
          <a:prstGeom prst="rect">
            <a:avLst/>
          </a:prstGeom>
        </p:spPr>
      </p:pic>
    </p:spTree>
    <p:extLst>
      <p:ext uri="{BB962C8B-B14F-4D97-AF65-F5344CB8AC3E}">
        <p14:creationId xmlns:p14="http://schemas.microsoft.com/office/powerpoint/2010/main" val="30540109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462527"/>
            <a:ext cx="10292080" cy="6247864"/>
          </a:xfrm>
          <a:prstGeom prst="rect">
            <a:avLst/>
          </a:prstGeom>
          <a:noFill/>
        </p:spPr>
        <p:txBody>
          <a:bodyPr wrap="square">
            <a:spAutoFit/>
          </a:bodyPr>
          <a:lstStyle/>
          <a:p>
            <a:pPr marL="457200" marR="0" algn="just">
              <a:spcBef>
                <a:spcPts val="900"/>
              </a:spcBef>
              <a:spcAft>
                <a:spcPts val="0"/>
              </a:spcAft>
            </a:pPr>
            <a:r>
              <a:rPr lang="en-US" sz="2800" dirty="0">
                <a:effectLst/>
                <a:latin typeface="Calibri" panose="020F0502020204030204" pitchFamily="34" charset="0"/>
                <a:ea typeface="Calibri" panose="020F0502020204030204" pitchFamily="34" charset="0"/>
                <a:cs typeface="Calibri" panose="020F0502020204030204" pitchFamily="34" charset="0"/>
              </a:rPr>
              <a:t>“Within the instructions for the tabernacle, perhaps the most noticeable symbols from Eden were the </a:t>
            </a:r>
            <a:r>
              <a:rPr lang="en-US" sz="2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bread</a:t>
            </a:r>
            <a:r>
              <a:rPr lang="en-US" sz="2800" dirty="0">
                <a:effectLst/>
                <a:latin typeface="Calibri" panose="020F0502020204030204" pitchFamily="34" charset="0"/>
                <a:ea typeface="Calibri" panose="020F0502020204030204" pitchFamily="34" charset="0"/>
                <a:cs typeface="Calibri" panose="020F0502020204030204" pitchFamily="34" charset="0"/>
              </a:rPr>
              <a:t> of the presence (</a:t>
            </a:r>
            <a:r>
              <a:rPr lang="en-US" sz="2800" dirty="0" err="1">
                <a:effectLst/>
                <a:latin typeface="Calibri" panose="020F0502020204030204" pitchFamily="34" charset="0"/>
                <a:ea typeface="Calibri" panose="020F0502020204030204" pitchFamily="34" charset="0"/>
                <a:cs typeface="Calibri" panose="020F0502020204030204" pitchFamily="34" charset="0"/>
              </a:rPr>
              <a:t>Exod</a:t>
            </a:r>
            <a:r>
              <a:rPr lang="en-US" sz="2800" dirty="0">
                <a:effectLst/>
                <a:latin typeface="Calibri" panose="020F0502020204030204" pitchFamily="34" charset="0"/>
                <a:ea typeface="Calibri" panose="020F0502020204030204" pitchFamily="34" charset="0"/>
                <a:cs typeface="Calibri" panose="020F0502020204030204" pitchFamily="34" charset="0"/>
              </a:rPr>
              <a:t> 25:30), which matched the abundant food in the garden, the blossoming tree description of the </a:t>
            </a:r>
            <a:r>
              <a:rPr lang="en-US" sz="2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lampstand</a:t>
            </a:r>
            <a:r>
              <a:rPr lang="en-US" sz="2800" dirty="0">
                <a:effectLst/>
                <a:latin typeface="Calibri" panose="020F0502020204030204" pitchFamily="34" charset="0"/>
                <a:ea typeface="Calibri" panose="020F0502020204030204" pitchFamily="34" charset="0"/>
                <a:cs typeface="Calibri" panose="020F0502020204030204" pitchFamily="34" charset="0"/>
              </a:rPr>
              <a:t> (25:31–40), which matched the trees of the garden, recalling those of life and of the knowledge of good and evil, and of course the pervasive </a:t>
            </a:r>
            <a:r>
              <a:rPr lang="en-US" sz="2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cherubim</a:t>
            </a:r>
            <a:r>
              <a:rPr lang="en-US" sz="2800" dirty="0">
                <a:effectLst/>
                <a:latin typeface="Calibri" panose="020F0502020204030204" pitchFamily="34" charset="0"/>
                <a:ea typeface="Calibri" panose="020F0502020204030204" pitchFamily="34" charset="0"/>
                <a:cs typeface="Calibri" panose="020F0502020204030204" pitchFamily="34" charset="0"/>
              </a:rPr>
              <a:t> (e.g., 26:1).</a:t>
            </a:r>
            <a:endParaRPr lang="en-US" sz="2800" dirty="0">
              <a:effectLst/>
              <a:latin typeface="Calibri" panose="020F0502020204030204" pitchFamily="34" charset="0"/>
              <a:ea typeface="Calibri" panose="020F0502020204030204" pitchFamily="34" charset="0"/>
            </a:endParaRPr>
          </a:p>
          <a:p>
            <a:pPr marL="457200" marR="0" algn="just">
              <a:spcBef>
                <a:spcPts val="0"/>
              </a:spcBef>
              <a:spcAft>
                <a:spcPts val="0"/>
              </a:spcAft>
            </a:pPr>
            <a:r>
              <a:rPr lang="en-US" sz="2800" dirty="0">
                <a:effectLst/>
                <a:latin typeface="Calibri" panose="020F0502020204030204" pitchFamily="34" charset="0"/>
                <a:ea typeface="Calibri" panose="020F0502020204030204" pitchFamily="34" charset="0"/>
                <a:cs typeface="Calibri" panose="020F0502020204030204" pitchFamily="34" charset="0"/>
              </a:rPr>
              <a:t> </a:t>
            </a:r>
            <a:endParaRPr lang="en-US" sz="2800" dirty="0">
              <a:effectLst/>
              <a:latin typeface="Calibri" panose="020F0502020204030204" pitchFamily="34" charset="0"/>
              <a:ea typeface="Calibri" panose="020F0502020204030204" pitchFamily="34" charset="0"/>
            </a:endParaRPr>
          </a:p>
          <a:p>
            <a:pPr marL="457200" marR="0" algn="just">
              <a:spcBef>
                <a:spcPts val="0"/>
              </a:spcBef>
              <a:spcAft>
                <a:spcPts val="0"/>
              </a:spcAft>
            </a:pPr>
            <a:r>
              <a:rPr lang="en-US" sz="2800" dirty="0">
                <a:effectLst/>
                <a:latin typeface="Calibri" panose="020F0502020204030204" pitchFamily="34" charset="0"/>
                <a:ea typeface="Calibri" panose="020F0502020204030204" pitchFamily="34" charset="0"/>
                <a:cs typeface="Calibri" panose="020F0502020204030204" pitchFamily="34" charset="0"/>
              </a:rPr>
              <a:t>Once the tabernacle has been built, Yahweh takes up residence within it (</a:t>
            </a:r>
            <a:r>
              <a:rPr lang="en-US" sz="2800" dirty="0" err="1">
                <a:effectLst/>
                <a:latin typeface="Calibri" panose="020F0502020204030204" pitchFamily="34" charset="0"/>
                <a:ea typeface="Calibri" panose="020F0502020204030204" pitchFamily="34" charset="0"/>
                <a:cs typeface="Calibri" panose="020F0502020204030204" pitchFamily="34" charset="0"/>
              </a:rPr>
              <a:t>Exod</a:t>
            </a:r>
            <a:r>
              <a:rPr lang="en-US" sz="2800" dirty="0">
                <a:effectLst/>
                <a:latin typeface="Calibri" panose="020F0502020204030204" pitchFamily="34" charset="0"/>
                <a:ea typeface="Calibri" panose="020F0502020204030204" pitchFamily="34" charset="0"/>
                <a:cs typeface="Calibri" panose="020F0502020204030204" pitchFamily="34" charset="0"/>
              </a:rPr>
              <a:t> 40:34–35), previewing the way that </a:t>
            </a:r>
            <a:r>
              <a:rPr lang="en-US" sz="2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he will fill the cosmic temple of the new creation with his glory</a:t>
            </a:r>
            <a:r>
              <a:rPr lang="en-US" sz="2800" dirty="0">
                <a:effectLst/>
                <a:latin typeface="Calibri" panose="020F0502020204030204" pitchFamily="34" charset="0"/>
                <a:ea typeface="Calibri" panose="020F0502020204030204" pitchFamily="34" charset="0"/>
                <a:cs typeface="Calibri" panose="020F0502020204030204" pitchFamily="34" charset="0"/>
              </a:rPr>
              <a:t> (e.g., Num 14:21; </a:t>
            </a:r>
            <a:r>
              <a:rPr lang="en-US" sz="2800" dirty="0" err="1">
                <a:effectLst/>
                <a:latin typeface="Calibri" panose="020F0502020204030204" pitchFamily="34" charset="0"/>
                <a:ea typeface="Calibri" panose="020F0502020204030204" pitchFamily="34" charset="0"/>
                <a:cs typeface="Calibri" panose="020F0502020204030204" pitchFamily="34" charset="0"/>
              </a:rPr>
              <a:t>Hab</a:t>
            </a:r>
            <a:r>
              <a:rPr lang="en-US" sz="2800" dirty="0">
                <a:effectLst/>
                <a:latin typeface="Calibri" panose="020F0502020204030204" pitchFamily="34" charset="0"/>
                <a:ea typeface="Calibri" panose="020F0502020204030204" pitchFamily="34" charset="0"/>
                <a:cs typeface="Calibri" panose="020F0502020204030204" pitchFamily="34" charset="0"/>
              </a:rPr>
              <a:t> 2:14).”</a:t>
            </a:r>
          </a:p>
          <a:p>
            <a:pPr marL="457200" marR="0" algn="just">
              <a:spcBef>
                <a:spcPts val="0"/>
              </a:spcBef>
              <a:spcAft>
                <a:spcPts val="0"/>
              </a:spcAft>
            </a:pPr>
            <a:endParaRPr lang="en-US" sz="2800" dirty="0">
              <a:effectLst/>
              <a:latin typeface="Calibri" panose="020F0502020204030204" pitchFamily="34" charset="0"/>
              <a:ea typeface="Calibri" panose="020F0502020204030204" pitchFamily="34" charset="0"/>
            </a:endParaRPr>
          </a:p>
          <a:p>
            <a:pPr lvl="1"/>
            <a:r>
              <a:rPr lang="en-US" dirty="0">
                <a:solidFill>
                  <a:srgbClr val="FF0000"/>
                </a:solidFill>
                <a:effectLst/>
                <a:latin typeface="Calibri" panose="020F0502020204030204" pitchFamily="34" charset="0"/>
                <a:ea typeface="Calibri" panose="020F0502020204030204" pitchFamily="34" charset="0"/>
              </a:rPr>
              <a:t>Hamilton, J. M., Jr. (2022). </a:t>
            </a:r>
            <a:r>
              <a:rPr lang="en-US" i="1" dirty="0">
                <a:solidFill>
                  <a:srgbClr val="FF0000"/>
                </a:solidFill>
                <a:effectLst/>
                <a:latin typeface="Calibri" panose="020F0502020204030204" pitchFamily="34" charset="0"/>
                <a:ea typeface="Calibri" panose="020F0502020204030204" pitchFamily="34" charset="0"/>
                <a:hlinkClick r:id="rId2">
                  <a:extLst>
                    <a:ext uri="{A12FA001-AC4F-418D-AE19-62706E023703}">
                      <ahyp:hlinkClr xmlns:ahyp="http://schemas.microsoft.com/office/drawing/2018/hyperlinkcolor" val="tx"/>
                    </a:ext>
                  </a:extLst>
                </a:hlinkClick>
              </a:rPr>
              <a:t>Typology: Understanding the Bible’s Promise-Shaped Patterns: How Old Testament Expectations are Fulfilled in Christ</a:t>
            </a:r>
            <a:r>
              <a:rPr lang="en-US" dirty="0">
                <a:solidFill>
                  <a:srgbClr val="FF0000"/>
                </a:solidFill>
                <a:effectLst/>
                <a:latin typeface="Calibri" panose="020F0502020204030204" pitchFamily="34" charset="0"/>
                <a:ea typeface="Calibri" panose="020F0502020204030204" pitchFamily="34" charset="0"/>
              </a:rPr>
              <a:t> (pp. 231–232). Zondervan Academic.</a:t>
            </a:r>
          </a:p>
        </p:txBody>
      </p:sp>
    </p:spTree>
    <p:extLst>
      <p:ext uri="{BB962C8B-B14F-4D97-AF65-F5344CB8AC3E}">
        <p14:creationId xmlns:p14="http://schemas.microsoft.com/office/powerpoint/2010/main" val="26161750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74400"/>
            <a:ext cx="10292080" cy="5509200"/>
          </a:xfrm>
          <a:prstGeom prst="rect">
            <a:avLst/>
          </a:prstGeom>
          <a:noFill/>
        </p:spPr>
        <p:txBody>
          <a:bodyPr wrap="square">
            <a:spAutoFit/>
          </a:bodyPr>
          <a:lstStyle/>
          <a:p>
            <a:pPr marL="4572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You will bring them in and plant them on the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mountain</a:t>
            </a:r>
            <a:r>
              <a:rPr lang="en-US" sz="3200" dirty="0">
                <a:effectLst/>
                <a:latin typeface="Calibri" panose="020F0502020204030204" pitchFamily="34" charset="0"/>
                <a:ea typeface="Calibri" panose="020F0502020204030204" pitchFamily="34" charset="0"/>
                <a:cs typeface="Calibri" panose="020F0502020204030204" pitchFamily="34" charset="0"/>
              </a:rPr>
              <a:t> of your possession; </a:t>
            </a:r>
            <a:r>
              <a:rPr lang="en-US" sz="3200" cap="small" dirty="0">
                <a:effectLst/>
                <a:latin typeface="Calibri" panose="020F0502020204030204" pitchFamily="34" charset="0"/>
                <a:ea typeface="Calibri" panose="020F0502020204030204" pitchFamily="34" charset="0"/>
                <a:cs typeface="Calibri" panose="020F0502020204030204" pitchFamily="34" charset="0"/>
              </a:rPr>
              <a:t>Lord</a:t>
            </a:r>
            <a:r>
              <a:rPr lang="en-US" sz="3200" dirty="0">
                <a:effectLst/>
                <a:latin typeface="Calibri" panose="020F0502020204030204" pitchFamily="34" charset="0"/>
                <a:ea typeface="Calibri" panose="020F0502020204030204" pitchFamily="34" charset="0"/>
                <a:cs typeface="Calibri" panose="020F0502020204030204" pitchFamily="34" charset="0"/>
              </a:rPr>
              <a:t>, you have prepared the place for your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dwelling</a:t>
            </a:r>
            <a:r>
              <a:rPr lang="en-US" sz="3200" dirty="0">
                <a:effectLst/>
                <a:latin typeface="Calibri" panose="020F0502020204030204" pitchFamily="34" charset="0"/>
                <a:ea typeface="Calibri" panose="020F0502020204030204" pitchFamily="34" charset="0"/>
                <a:cs typeface="Calibri" panose="020F0502020204030204" pitchFamily="34" charset="0"/>
              </a:rPr>
              <a:t>; Lord, your hands have established the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sanctuary</a:t>
            </a:r>
            <a:r>
              <a:rPr lang="en-US" sz="3200" dirty="0">
                <a:effectLst/>
                <a:latin typeface="Calibri" panose="020F0502020204030204" pitchFamily="34" charset="0"/>
                <a:ea typeface="Calibri" panose="020F0502020204030204" pitchFamily="34" charset="0"/>
                <a:cs typeface="Calibri" panose="020F0502020204030204" pitchFamily="34" charset="0"/>
              </a:rPr>
              <a:t>. (</a:t>
            </a:r>
            <a:r>
              <a:rPr lang="en-US" sz="3200" dirty="0" err="1">
                <a:effectLst/>
                <a:latin typeface="Calibri" panose="020F0502020204030204" pitchFamily="34" charset="0"/>
                <a:ea typeface="Calibri" panose="020F0502020204030204" pitchFamily="34" charset="0"/>
                <a:cs typeface="Calibri" panose="020F0502020204030204" pitchFamily="34" charset="0"/>
              </a:rPr>
              <a:t>Exod</a:t>
            </a:r>
            <a:r>
              <a:rPr lang="en-US" sz="3200" dirty="0">
                <a:effectLst/>
                <a:latin typeface="Calibri" panose="020F0502020204030204" pitchFamily="34" charset="0"/>
                <a:ea typeface="Calibri" panose="020F0502020204030204" pitchFamily="34" charset="0"/>
                <a:cs typeface="Calibri" panose="020F0502020204030204" pitchFamily="34" charset="0"/>
              </a:rPr>
              <a:t> 15:17)</a:t>
            </a:r>
            <a:endParaRPr lang="en-US" sz="32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a:t>
            </a:r>
            <a:endParaRPr lang="en-US" sz="32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He led them safely, and they were not afraid; but the sea covered their enemies. He brought them to his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holy territory</a:t>
            </a:r>
            <a:r>
              <a:rPr lang="en-US" sz="3200" dirty="0">
                <a:effectLst/>
                <a:latin typeface="Calibri" panose="020F0502020204030204" pitchFamily="34" charset="0"/>
                <a:ea typeface="Calibri" panose="020F0502020204030204" pitchFamily="34" charset="0"/>
                <a:cs typeface="Calibri" panose="020F0502020204030204" pitchFamily="34" charset="0"/>
              </a:rPr>
              <a:t>, to the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mountain</a:t>
            </a:r>
            <a:r>
              <a:rPr lang="en-US" sz="3200" dirty="0">
                <a:effectLst/>
                <a:latin typeface="Calibri" panose="020F0502020204030204" pitchFamily="34" charset="0"/>
                <a:ea typeface="Calibri" panose="020F0502020204030204" pitchFamily="34" charset="0"/>
                <a:cs typeface="Calibri" panose="020F0502020204030204" pitchFamily="34" charset="0"/>
              </a:rPr>
              <a:t> his right hand acquired. He drove out nations before them. He apportioned their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inheritance</a:t>
            </a:r>
            <a:r>
              <a:rPr lang="en-US" sz="3200" dirty="0">
                <a:effectLst/>
                <a:latin typeface="Calibri" panose="020F0502020204030204" pitchFamily="34" charset="0"/>
                <a:ea typeface="Calibri" panose="020F0502020204030204" pitchFamily="34" charset="0"/>
                <a:cs typeface="Calibri" panose="020F0502020204030204" pitchFamily="34" charset="0"/>
              </a:rPr>
              <a:t> by lot and settled the tribes of Israel in their tents. (Ps 78:53-55)</a:t>
            </a:r>
            <a:endParaRPr lang="en-US" sz="32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4126253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074509"/>
            <a:ext cx="10292080" cy="4708981"/>
          </a:xfrm>
          <a:prstGeom prst="rect">
            <a:avLst/>
          </a:prstGeom>
          <a:noFill/>
        </p:spPr>
        <p:txBody>
          <a:bodyPr wrap="square">
            <a:spAutoFit/>
          </a:bodyPr>
          <a:lstStyle/>
          <a:p>
            <a:pPr marL="457200" marR="0">
              <a:spcBef>
                <a:spcPts val="0"/>
              </a:spcBef>
              <a:spcAft>
                <a:spcPts val="0"/>
              </a:spcAft>
            </a:pPr>
            <a:r>
              <a:rPr lang="en-US" sz="3000" dirty="0">
                <a:effectLst/>
                <a:latin typeface="Calibri" panose="020F0502020204030204" pitchFamily="34" charset="0"/>
                <a:ea typeface="Calibri" panose="020F0502020204030204" pitchFamily="34" charset="0"/>
                <a:cs typeface="Calibri" panose="020F0502020204030204" pitchFamily="34" charset="0"/>
              </a:rPr>
              <a:t>In the last days the </a:t>
            </a:r>
            <a:r>
              <a:rPr lang="en-US" sz="3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mountain of the Lord’s house </a:t>
            </a:r>
            <a:r>
              <a:rPr lang="en-US" sz="3000" dirty="0">
                <a:effectLst/>
                <a:latin typeface="Calibri" panose="020F0502020204030204" pitchFamily="34" charset="0"/>
                <a:ea typeface="Calibri" panose="020F0502020204030204" pitchFamily="34" charset="0"/>
                <a:cs typeface="Calibri" panose="020F0502020204030204" pitchFamily="34" charset="0"/>
              </a:rPr>
              <a:t>will be established at the top of the mountains and will be raised above the hills. All nations will stream to it, and many peoples will come and say, “Come, let’s go up to the </a:t>
            </a:r>
            <a:r>
              <a:rPr lang="en-US" sz="3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mountain of the Lord, to the house of the God of Jacob</a:t>
            </a:r>
            <a:r>
              <a:rPr lang="en-US" sz="3000" dirty="0">
                <a:effectLst/>
                <a:latin typeface="Calibri" panose="020F0502020204030204" pitchFamily="34" charset="0"/>
                <a:ea typeface="Calibri" panose="020F0502020204030204" pitchFamily="34" charset="0"/>
                <a:cs typeface="Calibri" panose="020F0502020204030204" pitchFamily="34" charset="0"/>
              </a:rPr>
              <a:t>. He will teach us about his ways so that we may walk in his paths.” ….</a:t>
            </a:r>
          </a:p>
          <a:p>
            <a:pPr marL="457200" marR="0">
              <a:spcBef>
                <a:spcPts val="0"/>
              </a:spcBef>
              <a:spcAft>
                <a:spcPts val="0"/>
              </a:spcAft>
            </a:pPr>
            <a:endParaRPr lang="en-US" sz="3000" dirty="0">
              <a:latin typeface="Calibri" panose="020F0502020204030204" pitchFamily="34" charset="0"/>
              <a:ea typeface="Calibri" panose="020F0502020204030204" pitchFamily="34" charset="0"/>
              <a:cs typeface="Calibri" panose="020F0502020204030204" pitchFamily="34" charset="0"/>
            </a:endParaRPr>
          </a:p>
          <a:p>
            <a:pPr marL="457200" marR="0">
              <a:spcBef>
                <a:spcPts val="0"/>
              </a:spcBef>
              <a:spcAft>
                <a:spcPts val="0"/>
              </a:spcAft>
            </a:pPr>
            <a:r>
              <a:rPr lang="en-US" sz="3000" dirty="0">
                <a:effectLst/>
                <a:latin typeface="Calibri" panose="020F0502020204030204" pitchFamily="34" charset="0"/>
                <a:ea typeface="Calibri" panose="020F0502020204030204" pitchFamily="34" charset="0"/>
                <a:cs typeface="Calibri" panose="020F0502020204030204" pitchFamily="34" charset="0"/>
              </a:rPr>
              <a:t>They will beat their swords into plows and their spears into pruning knives. Nation will not take up the sword against nation, and they will never again train for war. (</a:t>
            </a:r>
            <a:r>
              <a:rPr lang="en-US" sz="30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Isa 2:2-4</a:t>
            </a:r>
            <a:r>
              <a:rPr lang="en-US" sz="3000" dirty="0">
                <a:effectLst/>
                <a:latin typeface="Calibri" panose="020F0502020204030204" pitchFamily="34" charset="0"/>
                <a:ea typeface="Calibri" panose="020F0502020204030204" pitchFamily="34" charset="0"/>
                <a:cs typeface="Calibri" panose="020F0502020204030204" pitchFamily="34" charset="0"/>
              </a:rPr>
              <a:t>)</a:t>
            </a:r>
            <a:endParaRPr lang="en-US" sz="30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6076584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B98F9670-E2CC-1A44-5D3C-0E156164FA0C}"/>
              </a:ext>
            </a:extLst>
          </p:cNvPr>
          <p:cNvPicPr>
            <a:picLocks noGrp="1" noChangeAspect="1"/>
          </p:cNvPicPr>
          <p:nvPr>
            <p:ph idx="1"/>
          </p:nvPr>
        </p:nvPicPr>
        <p:blipFill>
          <a:blip r:embed="rId2"/>
          <a:stretch>
            <a:fillRect/>
          </a:stretch>
        </p:blipFill>
        <p:spPr>
          <a:xfrm>
            <a:off x="387999" y="640080"/>
            <a:ext cx="8132030" cy="5577840"/>
          </a:xfrm>
        </p:spPr>
      </p:pic>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Wellum, S. J. (2015). </a:t>
            </a:r>
            <a:r>
              <a:rPr lang="en-US" sz="1800" i="1" u="sng" dirty="0">
                <a:effectLst/>
                <a:latin typeface="Calibri" panose="020F0502020204030204" pitchFamily="34" charset="0"/>
                <a:ea typeface="Times" pitchFamily="2" charset="0"/>
                <a:hlinkClick r:id="rId3">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250). Crossway.</a:t>
            </a:r>
            <a:r>
              <a:rPr lang="en-US" dirty="0">
                <a:effectLst/>
              </a:rPr>
              <a:t> </a:t>
            </a:r>
            <a:endParaRPr lang="en-US" dirty="0"/>
          </a:p>
        </p:txBody>
      </p:sp>
    </p:spTree>
    <p:extLst>
      <p:ext uri="{BB962C8B-B14F-4D97-AF65-F5344CB8AC3E}">
        <p14:creationId xmlns:p14="http://schemas.microsoft.com/office/powerpoint/2010/main" val="25147980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274838"/>
            <a:ext cx="10292080" cy="2308324"/>
          </a:xfrm>
          <a:prstGeom prst="rect">
            <a:avLst/>
          </a:prstGeom>
          <a:noFill/>
        </p:spPr>
        <p:txBody>
          <a:bodyPr wrap="square">
            <a:spAutoFit/>
          </a:bodyPr>
          <a:lstStyle/>
          <a:p>
            <a:pPr marL="457200" marR="0">
              <a:spcBef>
                <a:spcPts val="0"/>
              </a:spcBef>
              <a:spcAft>
                <a:spcPts val="0"/>
              </a:spcAft>
            </a:pPr>
            <a:r>
              <a:rPr lang="en-US" sz="4800" dirty="0">
                <a:effectLst/>
                <a:latin typeface="Calibri" panose="020F0502020204030204" pitchFamily="34" charset="0"/>
                <a:ea typeface="Calibri" panose="020F0502020204030204" pitchFamily="34" charset="0"/>
              </a:rPr>
              <a:t>“I did not see a </a:t>
            </a:r>
            <a:r>
              <a:rPr lang="en-US" sz="4800" dirty="0">
                <a:solidFill>
                  <a:srgbClr val="FF0000"/>
                </a:solidFill>
                <a:effectLst/>
                <a:latin typeface="Calibri" panose="020F0502020204030204" pitchFamily="34" charset="0"/>
                <a:ea typeface="Calibri" panose="020F0502020204030204" pitchFamily="34" charset="0"/>
              </a:rPr>
              <a:t>temple</a:t>
            </a:r>
            <a:r>
              <a:rPr lang="en-US" sz="4800" dirty="0">
                <a:effectLst/>
                <a:latin typeface="Calibri" panose="020F0502020204030204" pitchFamily="34" charset="0"/>
                <a:ea typeface="Calibri" panose="020F0502020204030204" pitchFamily="34" charset="0"/>
              </a:rPr>
              <a:t> in it, because the Lord God the Almighty and the Lamb are its </a:t>
            </a:r>
            <a:r>
              <a:rPr lang="en-US" sz="4800" dirty="0">
                <a:solidFill>
                  <a:srgbClr val="FF0000"/>
                </a:solidFill>
                <a:effectLst/>
                <a:latin typeface="Calibri" panose="020F0502020204030204" pitchFamily="34" charset="0"/>
                <a:ea typeface="Calibri" panose="020F0502020204030204" pitchFamily="34" charset="0"/>
              </a:rPr>
              <a:t>temple</a:t>
            </a:r>
            <a:r>
              <a:rPr lang="en-US" sz="4800" dirty="0">
                <a:effectLst/>
                <a:latin typeface="Calibri" panose="020F0502020204030204" pitchFamily="34" charset="0"/>
                <a:ea typeface="Calibri" panose="020F0502020204030204" pitchFamily="34" charset="0"/>
              </a:rPr>
              <a:t>.” (</a:t>
            </a:r>
            <a:r>
              <a:rPr lang="en-US" sz="4800" dirty="0">
                <a:solidFill>
                  <a:srgbClr val="FF0000"/>
                </a:solidFill>
                <a:effectLst/>
                <a:latin typeface="Calibri" panose="020F0502020204030204" pitchFamily="34" charset="0"/>
                <a:ea typeface="Calibri" panose="020F0502020204030204" pitchFamily="34" charset="0"/>
              </a:rPr>
              <a:t>Rev 21:22</a:t>
            </a:r>
            <a:r>
              <a:rPr lang="en-US" sz="4800" dirty="0">
                <a:effectLst/>
                <a:latin typeface="Calibri" panose="020F0502020204030204" pitchFamily="34" charset="0"/>
                <a:ea typeface="Calibri" panose="020F0502020204030204" pitchFamily="34" charset="0"/>
              </a:rPr>
              <a:t>)</a:t>
            </a:r>
          </a:p>
        </p:txBody>
      </p:sp>
    </p:spTree>
    <p:extLst>
      <p:ext uri="{BB962C8B-B14F-4D97-AF65-F5344CB8AC3E}">
        <p14:creationId xmlns:p14="http://schemas.microsoft.com/office/powerpoint/2010/main" val="24462462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582067"/>
            <a:ext cx="10292080" cy="5693866"/>
          </a:xfrm>
          <a:prstGeom prst="rect">
            <a:avLst/>
          </a:prstGeom>
          <a:noFill/>
        </p:spPr>
        <p:txBody>
          <a:bodyPr wrap="square">
            <a:spAutoFit/>
          </a:bodyPr>
          <a:lstStyle/>
          <a:p>
            <a:pPr marL="457200" marR="0">
              <a:spcBef>
                <a:spcPts val="0"/>
              </a:spcBef>
              <a:spcAft>
                <a:spcPts val="0"/>
              </a:spcAft>
            </a:pPr>
            <a:r>
              <a:rPr lang="en-US" sz="2800" dirty="0">
                <a:effectLst/>
                <a:latin typeface="Calibri" panose="020F0502020204030204" pitchFamily="34" charset="0"/>
                <a:ea typeface="Calibri" panose="020F0502020204030204" pitchFamily="34" charset="0"/>
                <a:cs typeface="Calibri" panose="020F0502020204030204" pitchFamily="34" charset="0"/>
              </a:rPr>
              <a:t>According to the law almost everything is purified with blood, and without the shedding of blood there is no forgiveness. Therefore, it was necessary for the </a:t>
            </a:r>
            <a:r>
              <a:rPr lang="en-US" sz="2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copies of the things in the heavens </a:t>
            </a:r>
            <a:r>
              <a:rPr lang="en-US" sz="2800" dirty="0">
                <a:effectLst/>
                <a:latin typeface="Calibri" panose="020F0502020204030204" pitchFamily="34" charset="0"/>
                <a:ea typeface="Calibri" panose="020F0502020204030204" pitchFamily="34" charset="0"/>
                <a:cs typeface="Calibri" panose="020F0502020204030204" pitchFamily="34" charset="0"/>
              </a:rPr>
              <a:t>to be purified with these sacrifices, but the </a:t>
            </a:r>
            <a:r>
              <a:rPr lang="en-US" sz="2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heavenly things </a:t>
            </a:r>
            <a:r>
              <a:rPr lang="en-US" sz="2800" dirty="0">
                <a:effectLst/>
                <a:latin typeface="Calibri" panose="020F0502020204030204" pitchFamily="34" charset="0"/>
                <a:ea typeface="Calibri" panose="020F0502020204030204" pitchFamily="34" charset="0"/>
                <a:cs typeface="Calibri" panose="020F0502020204030204" pitchFamily="34" charset="0"/>
              </a:rPr>
              <a:t>themselves to be purified with better sacrifices than these. For Christ did not enter a sanctuary made with hands (only a </a:t>
            </a:r>
            <a:r>
              <a:rPr lang="en-US" sz="2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model</a:t>
            </a:r>
            <a:r>
              <a:rPr lang="en-US" sz="2800" dirty="0">
                <a:effectLst/>
                <a:latin typeface="Calibri" panose="020F0502020204030204" pitchFamily="34" charset="0"/>
                <a:ea typeface="Calibri" panose="020F0502020204030204" pitchFamily="34" charset="0"/>
                <a:cs typeface="Calibri" panose="020F0502020204030204" pitchFamily="34" charset="0"/>
              </a:rPr>
              <a:t> of the true one) but into heaven itself, so that he might now appear in the presence of God for us. (</a:t>
            </a:r>
            <a:r>
              <a:rPr lang="en-US" sz="2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Heb 9:22-24</a:t>
            </a:r>
            <a:r>
              <a:rPr lang="en-US" sz="2800" dirty="0">
                <a:effectLst/>
                <a:latin typeface="Calibri" panose="020F0502020204030204" pitchFamily="34" charset="0"/>
                <a:ea typeface="Calibri" panose="020F0502020204030204" pitchFamily="34" charset="0"/>
                <a:cs typeface="Calibri" panose="020F0502020204030204" pitchFamily="34" charset="0"/>
              </a:rPr>
              <a:t>)</a:t>
            </a:r>
          </a:p>
          <a:p>
            <a:pPr marL="457200" marR="0">
              <a:spcBef>
                <a:spcPts val="0"/>
              </a:spcBef>
              <a:spcAft>
                <a:spcPts val="0"/>
              </a:spcAft>
            </a:pPr>
            <a:endParaRPr lang="en-US" sz="2800" dirty="0">
              <a:latin typeface="Calibri" panose="020F0502020204030204" pitchFamily="34" charset="0"/>
              <a:ea typeface="Calibri" panose="020F0502020204030204" pitchFamily="34" charset="0"/>
              <a:cs typeface="Calibri" panose="020F0502020204030204" pitchFamily="34" charset="0"/>
            </a:endParaRPr>
          </a:p>
          <a:p>
            <a:pPr marL="457200"/>
            <a:r>
              <a:rPr lang="en-US" sz="2800" dirty="0">
                <a:effectLst/>
                <a:latin typeface="Calibri" panose="020F0502020204030204" pitchFamily="34" charset="0"/>
                <a:ea typeface="Calibri" panose="020F0502020204030204" pitchFamily="34" charset="0"/>
                <a:cs typeface="Calibri" panose="020F0502020204030204" pitchFamily="34" charset="0"/>
              </a:rPr>
              <a:t>Since the law has </a:t>
            </a:r>
            <a:r>
              <a:rPr lang="en-US" sz="2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only a shadow </a:t>
            </a:r>
            <a:r>
              <a:rPr lang="en-US" sz="2800" dirty="0">
                <a:effectLst/>
                <a:latin typeface="Calibri" panose="020F0502020204030204" pitchFamily="34" charset="0"/>
                <a:ea typeface="Calibri" panose="020F0502020204030204" pitchFamily="34" charset="0"/>
                <a:cs typeface="Calibri" panose="020F0502020204030204" pitchFamily="34" charset="0"/>
              </a:rPr>
              <a:t>of the good things to come, and </a:t>
            </a:r>
            <a:r>
              <a:rPr lang="en-US" sz="2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not the reality </a:t>
            </a:r>
            <a:r>
              <a:rPr lang="en-US" sz="2800" dirty="0">
                <a:effectLst/>
                <a:latin typeface="Calibri" panose="020F0502020204030204" pitchFamily="34" charset="0"/>
                <a:ea typeface="Calibri" panose="020F0502020204030204" pitchFamily="34" charset="0"/>
                <a:cs typeface="Calibri" panose="020F0502020204030204" pitchFamily="34" charset="0"/>
              </a:rPr>
              <a:t>itself of those things, it can never perfect the worshipers by the same sacrifices they continually offer year after year. (</a:t>
            </a:r>
            <a:r>
              <a:rPr lang="en-US" sz="2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Heb 10:1</a:t>
            </a:r>
            <a:r>
              <a:rPr lang="en-US" sz="2800" dirty="0">
                <a:effectLst/>
                <a:latin typeface="Calibri" panose="020F0502020204030204" pitchFamily="34" charset="0"/>
                <a:ea typeface="Calibri" panose="020F0502020204030204" pitchFamily="34" charset="0"/>
                <a:cs typeface="Calibri" panose="020F0502020204030204" pitchFamily="34" charset="0"/>
              </a:rPr>
              <a:t>)</a:t>
            </a:r>
            <a:endParaRPr lang="en-US" sz="2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1389114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41433"/>
            <a:ext cx="10292080" cy="4801314"/>
          </a:xfrm>
          <a:prstGeom prst="rect">
            <a:avLst/>
          </a:prstGeom>
          <a:noFill/>
        </p:spPr>
        <p:txBody>
          <a:bodyPr wrap="square">
            <a:spAutoFit/>
          </a:bodyPr>
          <a:lstStyle/>
          <a:p>
            <a:pPr marL="457200" marR="0">
              <a:spcBef>
                <a:spcPts val="0"/>
              </a:spcBef>
              <a:spcAft>
                <a:spcPts val="0"/>
              </a:spcAft>
            </a:pPr>
            <a:r>
              <a:rPr lang="en-US" sz="3600" dirty="0">
                <a:effectLst/>
                <a:latin typeface="Calibri" panose="020F0502020204030204" pitchFamily="34" charset="0"/>
                <a:ea typeface="Calibri" panose="020F0502020204030204" pitchFamily="34" charset="0"/>
              </a:rPr>
              <a:t>“Moses seems to have been shown the </a:t>
            </a:r>
            <a:r>
              <a:rPr lang="en-US" sz="3600" dirty="0">
                <a:solidFill>
                  <a:srgbClr val="FF0000"/>
                </a:solidFill>
                <a:effectLst/>
                <a:latin typeface="Calibri" panose="020F0502020204030204" pitchFamily="34" charset="0"/>
                <a:ea typeface="Calibri" panose="020F0502020204030204" pitchFamily="34" charset="0"/>
              </a:rPr>
              <a:t>real thing </a:t>
            </a:r>
            <a:r>
              <a:rPr lang="en-US" sz="3600" dirty="0">
                <a:effectLst/>
                <a:latin typeface="Calibri" panose="020F0502020204030204" pitchFamily="34" charset="0"/>
                <a:ea typeface="Calibri" panose="020F0502020204030204" pitchFamily="34" charset="0"/>
              </a:rPr>
              <a:t>on the mountain, and then he instructed Israel to make its </a:t>
            </a:r>
            <a:r>
              <a:rPr lang="en-US" sz="3600" dirty="0">
                <a:solidFill>
                  <a:srgbClr val="FF0000"/>
                </a:solidFill>
                <a:effectLst/>
                <a:latin typeface="Calibri" panose="020F0502020204030204" pitchFamily="34" charset="0"/>
                <a:ea typeface="Calibri" panose="020F0502020204030204" pitchFamily="34" charset="0"/>
              </a:rPr>
              <a:t>shadow</a:t>
            </a:r>
            <a:r>
              <a:rPr lang="en-US" sz="3600" dirty="0">
                <a:effectLst/>
                <a:latin typeface="Calibri" panose="020F0502020204030204" pitchFamily="34" charset="0"/>
                <a:ea typeface="Calibri" panose="020F0502020204030204" pitchFamily="34" charset="0"/>
              </a:rPr>
              <a:t>, which </a:t>
            </a:r>
            <a:r>
              <a:rPr lang="en-US" sz="3600" dirty="0">
                <a:solidFill>
                  <a:srgbClr val="FF0000"/>
                </a:solidFill>
                <a:effectLst/>
                <a:latin typeface="Calibri" panose="020F0502020204030204" pitchFamily="34" charset="0"/>
                <a:ea typeface="Calibri" panose="020F0502020204030204" pitchFamily="34" charset="0"/>
              </a:rPr>
              <a:t>pointed forward </a:t>
            </a:r>
            <a:r>
              <a:rPr lang="en-US" sz="3600" dirty="0">
                <a:effectLst/>
                <a:latin typeface="Calibri" panose="020F0502020204030204" pitchFamily="34" charset="0"/>
                <a:ea typeface="Calibri" panose="020F0502020204030204" pitchFamily="34" charset="0"/>
              </a:rPr>
              <a:t>to what </a:t>
            </a:r>
            <a:r>
              <a:rPr lang="en-US" sz="3600" dirty="0">
                <a:solidFill>
                  <a:srgbClr val="FF0000"/>
                </a:solidFill>
                <a:effectLst/>
                <a:latin typeface="Calibri" panose="020F0502020204030204" pitchFamily="34" charset="0"/>
                <a:ea typeface="Calibri" panose="020F0502020204030204" pitchFamily="34" charset="0"/>
              </a:rPr>
              <a:t>Christ</a:t>
            </a:r>
            <a:r>
              <a:rPr lang="en-US" sz="3600" dirty="0">
                <a:effectLst/>
                <a:latin typeface="Calibri" panose="020F0502020204030204" pitchFamily="34" charset="0"/>
                <a:ea typeface="Calibri" panose="020F0502020204030204" pitchFamily="34" charset="0"/>
              </a:rPr>
              <a:t> would accomplish in the real thing.”</a:t>
            </a:r>
          </a:p>
          <a:p>
            <a:pPr marL="457200" marR="0">
              <a:spcBef>
                <a:spcPts val="0"/>
              </a:spcBef>
              <a:spcAft>
                <a:spcPts val="0"/>
              </a:spcAft>
            </a:pPr>
            <a:endParaRPr lang="en-US" dirty="0">
              <a:latin typeface="Calibri" panose="020F0502020204030204" pitchFamily="34" charset="0"/>
              <a:ea typeface="Calibri" panose="020F0502020204030204" pitchFamily="34" charset="0"/>
            </a:endParaRPr>
          </a:p>
          <a:p>
            <a:pPr marL="457200" marR="0">
              <a:spcBef>
                <a:spcPts val="0"/>
              </a:spcBef>
              <a:spcAft>
                <a:spcPts val="0"/>
              </a:spcAft>
            </a:pP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endParaRPr lang="en-US" dirty="0">
              <a:latin typeface="Calibri" panose="020F0502020204030204" pitchFamily="34" charset="0"/>
              <a:ea typeface="Calibri" panose="020F0502020204030204" pitchFamily="34" charset="0"/>
            </a:endParaRPr>
          </a:p>
          <a:p>
            <a:pPr marL="457200" marR="0">
              <a:spcBef>
                <a:spcPts val="0"/>
              </a:spcBef>
              <a:spcAft>
                <a:spcPts val="0"/>
              </a:spcAft>
            </a:pP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endParaRPr lang="en-US" dirty="0">
              <a:latin typeface="Calibri" panose="020F0502020204030204" pitchFamily="34" charset="0"/>
              <a:ea typeface="Calibri" panose="020F0502020204030204" pitchFamily="34" charset="0"/>
            </a:endParaRPr>
          </a:p>
          <a:p>
            <a:pPr marL="457200" marR="0">
              <a:spcBef>
                <a:spcPts val="0"/>
              </a:spcBef>
              <a:spcAft>
                <a:spcPts val="0"/>
              </a:spcAft>
            </a:pPr>
            <a:endParaRPr lang="en-US" sz="1800" dirty="0">
              <a:effectLst/>
              <a:latin typeface="Calibri" panose="020F0502020204030204" pitchFamily="34" charset="0"/>
              <a:ea typeface="Calibri" panose="020F0502020204030204" pitchFamily="34" charset="0"/>
            </a:endParaRPr>
          </a:p>
          <a:p>
            <a:pPr lvl="1"/>
            <a:r>
              <a:rPr lang="en-US" dirty="0">
                <a:solidFill>
                  <a:srgbClr val="FF0000"/>
                </a:solidFill>
                <a:effectLst/>
                <a:latin typeface="Calibri" panose="020F0502020204030204" pitchFamily="34" charset="0"/>
                <a:ea typeface="Calibri" panose="020F0502020204030204" pitchFamily="34" charset="0"/>
              </a:rPr>
              <a:t>Hamilton, J. M., Jr. (2022). </a:t>
            </a:r>
            <a:r>
              <a:rPr lang="en-US" i="1" dirty="0">
                <a:solidFill>
                  <a:srgbClr val="FF0000"/>
                </a:solidFill>
                <a:effectLst/>
                <a:latin typeface="Calibri" panose="020F0502020204030204" pitchFamily="34" charset="0"/>
                <a:ea typeface="Calibri" panose="020F0502020204030204" pitchFamily="34" charset="0"/>
                <a:hlinkClick r:id="rId2">
                  <a:extLst>
                    <a:ext uri="{A12FA001-AC4F-418D-AE19-62706E023703}">
                      <ahyp:hlinkClr xmlns:ahyp="http://schemas.microsoft.com/office/drawing/2018/hyperlinkcolor" val="tx"/>
                    </a:ext>
                  </a:extLst>
                </a:hlinkClick>
              </a:rPr>
              <a:t>Typology: Understanding the Bible’s Promise-Shaped Patterns: How Old Testament Expectations are Fulfilled in Christ</a:t>
            </a:r>
            <a:r>
              <a:rPr lang="en-US" dirty="0">
                <a:solidFill>
                  <a:srgbClr val="FF0000"/>
                </a:solidFill>
                <a:effectLst/>
                <a:latin typeface="Calibri" panose="020F0502020204030204" pitchFamily="34" charset="0"/>
                <a:ea typeface="Calibri" panose="020F0502020204030204" pitchFamily="34" charset="0"/>
              </a:rPr>
              <a:t> (p. 293). Zondervan Academic.</a:t>
            </a:r>
          </a:p>
        </p:txBody>
      </p:sp>
    </p:spTree>
    <p:extLst>
      <p:ext uri="{BB962C8B-B14F-4D97-AF65-F5344CB8AC3E}">
        <p14:creationId xmlns:p14="http://schemas.microsoft.com/office/powerpoint/2010/main" val="42896474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997839"/>
            <a:ext cx="10292080" cy="2862322"/>
          </a:xfrm>
          <a:prstGeom prst="rect">
            <a:avLst/>
          </a:prstGeom>
          <a:noFill/>
        </p:spPr>
        <p:txBody>
          <a:bodyPr wrap="square">
            <a:spAutoFit/>
          </a:bodyPr>
          <a:lstStyle/>
          <a:p>
            <a:pPr marL="457200" marR="0">
              <a:spcBef>
                <a:spcPts val="0"/>
              </a:spcBef>
              <a:spcAft>
                <a:spcPts val="0"/>
              </a:spcAft>
            </a:pPr>
            <a:r>
              <a:rPr lang="en-US" sz="3600" dirty="0">
                <a:effectLst/>
                <a:latin typeface="Calibri" panose="020F0502020204030204" pitchFamily="34" charset="0"/>
                <a:ea typeface="Calibri" panose="020F0502020204030204" pitchFamily="34" charset="0"/>
                <a:cs typeface="Calibri" panose="020F0502020204030204" pitchFamily="34" charset="0"/>
              </a:rPr>
              <a:t>Therefore, don’t let anyone judge you in regard to </a:t>
            </a:r>
            <a:r>
              <a:rPr lang="en-US" sz="36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food and drink </a:t>
            </a:r>
            <a:r>
              <a:rPr lang="en-US" sz="3600" dirty="0">
                <a:effectLst/>
                <a:latin typeface="Calibri" panose="020F0502020204030204" pitchFamily="34" charset="0"/>
                <a:ea typeface="Calibri" panose="020F0502020204030204" pitchFamily="34" charset="0"/>
                <a:cs typeface="Calibri" panose="020F0502020204030204" pitchFamily="34" charset="0"/>
              </a:rPr>
              <a:t>or in the matter of a </a:t>
            </a:r>
            <a:r>
              <a:rPr lang="en-US" sz="36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festival</a:t>
            </a:r>
            <a:r>
              <a:rPr lang="en-US" sz="3600" dirty="0">
                <a:effectLst/>
                <a:latin typeface="Calibri" panose="020F0502020204030204" pitchFamily="34" charset="0"/>
                <a:ea typeface="Calibri" panose="020F0502020204030204" pitchFamily="34" charset="0"/>
                <a:cs typeface="Calibri" panose="020F0502020204030204" pitchFamily="34" charset="0"/>
              </a:rPr>
              <a:t> or a </a:t>
            </a:r>
            <a:r>
              <a:rPr lang="en-US" sz="36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new moon </a:t>
            </a:r>
            <a:r>
              <a:rPr lang="en-US" sz="3600" dirty="0">
                <a:effectLst/>
                <a:latin typeface="Calibri" panose="020F0502020204030204" pitchFamily="34" charset="0"/>
                <a:ea typeface="Calibri" panose="020F0502020204030204" pitchFamily="34" charset="0"/>
                <a:cs typeface="Calibri" panose="020F0502020204030204" pitchFamily="34" charset="0"/>
              </a:rPr>
              <a:t>or a </a:t>
            </a:r>
            <a:r>
              <a:rPr lang="en-US" sz="36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Sabbath day</a:t>
            </a:r>
            <a:r>
              <a:rPr lang="en-US" sz="3600" dirty="0">
                <a:effectLst/>
                <a:latin typeface="Calibri" panose="020F0502020204030204" pitchFamily="34" charset="0"/>
                <a:ea typeface="Calibri" panose="020F0502020204030204" pitchFamily="34" charset="0"/>
                <a:cs typeface="Calibri" panose="020F0502020204030204" pitchFamily="34" charset="0"/>
              </a:rPr>
              <a:t>. These are a </a:t>
            </a:r>
            <a:r>
              <a:rPr lang="en-US" sz="36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shadow</a:t>
            </a:r>
            <a:r>
              <a:rPr lang="en-US" sz="3600" dirty="0">
                <a:effectLst/>
                <a:latin typeface="Calibri" panose="020F0502020204030204" pitchFamily="34" charset="0"/>
                <a:ea typeface="Calibri" panose="020F0502020204030204" pitchFamily="34" charset="0"/>
                <a:cs typeface="Calibri" panose="020F0502020204030204" pitchFamily="34" charset="0"/>
              </a:rPr>
              <a:t> of what was to come; </a:t>
            </a:r>
            <a:r>
              <a:rPr lang="en-US" sz="36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the substance is Christ</a:t>
            </a:r>
            <a:r>
              <a:rPr lang="en-US" sz="3600" dirty="0">
                <a:effectLst/>
                <a:latin typeface="Calibri" panose="020F0502020204030204" pitchFamily="34" charset="0"/>
                <a:ea typeface="Calibri" panose="020F0502020204030204" pitchFamily="34" charset="0"/>
                <a:cs typeface="Calibri" panose="020F0502020204030204" pitchFamily="34" charset="0"/>
              </a:rPr>
              <a:t>. </a:t>
            </a:r>
          </a:p>
          <a:p>
            <a:pPr marL="457200" marR="0">
              <a:spcBef>
                <a:spcPts val="0"/>
              </a:spcBef>
              <a:spcAft>
                <a:spcPts val="0"/>
              </a:spcAft>
            </a:pPr>
            <a:r>
              <a:rPr lang="en-US" sz="3600" dirty="0">
                <a:effectLst/>
                <a:latin typeface="Calibri" panose="020F0502020204030204" pitchFamily="34" charset="0"/>
                <a:ea typeface="Calibri" panose="020F0502020204030204" pitchFamily="34" charset="0"/>
                <a:cs typeface="Calibri" panose="020F0502020204030204" pitchFamily="34" charset="0"/>
              </a:rPr>
              <a:t>(</a:t>
            </a:r>
            <a:r>
              <a:rPr lang="en-US" sz="36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Col 2:16–17</a:t>
            </a:r>
            <a:r>
              <a:rPr lang="en-US" sz="3600" dirty="0">
                <a:effectLst/>
                <a:latin typeface="Calibri" panose="020F0502020204030204" pitchFamily="34" charset="0"/>
                <a:ea typeface="Calibri" panose="020F0502020204030204" pitchFamily="34" charset="0"/>
                <a:cs typeface="Calibri" panose="020F0502020204030204" pitchFamily="34" charset="0"/>
              </a:rPr>
              <a:t>)</a:t>
            </a:r>
            <a:endParaRPr lang="en-US" sz="3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6261562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889843"/>
            <a:ext cx="10292080" cy="5570756"/>
          </a:xfrm>
          <a:prstGeom prst="rect">
            <a:avLst/>
          </a:prstGeom>
          <a:noFill/>
        </p:spPr>
        <p:txBody>
          <a:bodyPr wrap="square">
            <a:spAutoFit/>
          </a:bodyPr>
          <a:lstStyle/>
          <a:p>
            <a:pPr marL="0" marR="0">
              <a:spcBef>
                <a:spcPts val="0"/>
              </a:spcBef>
              <a:spcAft>
                <a:spcPts val="0"/>
              </a:spcAft>
            </a:pPr>
            <a:r>
              <a:rPr lang="en-US" sz="3200" dirty="0">
                <a:effectLst/>
                <a:latin typeface="Calibri" panose="020F0502020204030204" pitchFamily="34" charset="0"/>
                <a:ea typeface="Calibri" panose="020F0502020204030204" pitchFamily="34" charset="0"/>
              </a:rPr>
              <a:t>In Christian experience, the church enjoys an inaugurated fulfillment of God’s presence as the </a:t>
            </a:r>
            <a:r>
              <a:rPr lang="en-US" sz="3200" dirty="0">
                <a:solidFill>
                  <a:srgbClr val="FF0000"/>
                </a:solidFill>
                <a:effectLst/>
                <a:latin typeface="Calibri" panose="020F0502020204030204" pitchFamily="34" charset="0"/>
                <a:ea typeface="Calibri" panose="020F0502020204030204" pitchFamily="34" charset="0"/>
              </a:rPr>
              <a:t>temple</a:t>
            </a:r>
            <a:r>
              <a:rPr lang="en-US" sz="3200" dirty="0">
                <a:effectLst/>
                <a:latin typeface="Calibri" panose="020F0502020204030204" pitchFamily="34" charset="0"/>
                <a:ea typeface="Calibri" panose="020F0502020204030204" pitchFamily="34" charset="0"/>
              </a:rPr>
              <a:t> of the Holy Spirit, relishing the fulfillment of the </a:t>
            </a:r>
            <a:r>
              <a:rPr lang="en-US" sz="3200" dirty="0">
                <a:solidFill>
                  <a:srgbClr val="FF0000"/>
                </a:solidFill>
                <a:effectLst/>
                <a:latin typeface="Calibri" panose="020F0502020204030204" pitchFamily="34" charset="0"/>
                <a:ea typeface="Calibri" panose="020F0502020204030204" pitchFamily="34" charset="0"/>
              </a:rPr>
              <a:t>feasts</a:t>
            </a:r>
            <a:r>
              <a:rPr lang="en-US" sz="3200" dirty="0">
                <a:effectLst/>
                <a:latin typeface="Calibri" panose="020F0502020204030204" pitchFamily="34" charset="0"/>
                <a:ea typeface="Calibri" panose="020F0502020204030204" pitchFamily="34" charset="0"/>
              </a:rPr>
              <a:t> and </a:t>
            </a:r>
            <a:r>
              <a:rPr lang="en-US" sz="3200" dirty="0">
                <a:solidFill>
                  <a:srgbClr val="FF0000"/>
                </a:solidFill>
                <a:effectLst/>
                <a:latin typeface="Calibri" panose="020F0502020204030204" pitchFamily="34" charset="0"/>
                <a:ea typeface="Calibri" panose="020F0502020204030204" pitchFamily="34" charset="0"/>
              </a:rPr>
              <a:t>sacrifices</a:t>
            </a:r>
            <a:r>
              <a:rPr lang="en-US" sz="3200" dirty="0">
                <a:effectLst/>
                <a:latin typeface="Calibri" panose="020F0502020204030204" pitchFamily="34" charset="0"/>
                <a:ea typeface="Calibri" panose="020F0502020204030204" pitchFamily="34" charset="0"/>
              </a:rPr>
              <a:t> through the forgiveness of sins that Jesus the great </a:t>
            </a:r>
            <a:r>
              <a:rPr lang="en-US" sz="3200" dirty="0">
                <a:solidFill>
                  <a:srgbClr val="FF0000"/>
                </a:solidFill>
                <a:effectLst/>
                <a:latin typeface="Calibri" panose="020F0502020204030204" pitchFamily="34" charset="0"/>
                <a:ea typeface="Calibri" panose="020F0502020204030204" pitchFamily="34" charset="0"/>
              </a:rPr>
              <a:t>high priest </a:t>
            </a:r>
            <a:r>
              <a:rPr lang="en-US" sz="3200" dirty="0">
                <a:effectLst/>
                <a:latin typeface="Calibri" panose="020F0502020204030204" pitchFamily="34" charset="0"/>
                <a:ea typeface="Calibri" panose="020F0502020204030204" pitchFamily="34" charset="0"/>
              </a:rPr>
              <a:t>makes possible for his </a:t>
            </a:r>
            <a:r>
              <a:rPr lang="en-US" sz="3200" dirty="0">
                <a:solidFill>
                  <a:srgbClr val="FF0000"/>
                </a:solidFill>
                <a:effectLst/>
                <a:latin typeface="Calibri" panose="020F0502020204030204" pitchFamily="34" charset="0"/>
                <a:ea typeface="Calibri" panose="020F0502020204030204" pitchFamily="34" charset="0"/>
              </a:rPr>
              <a:t>kingdom of priests</a:t>
            </a:r>
            <a:r>
              <a:rPr lang="en-US" sz="3200" dirty="0">
                <a:effectLst/>
                <a:latin typeface="Calibri" panose="020F0502020204030204" pitchFamily="34" charset="0"/>
                <a:ea typeface="Calibri" panose="020F0502020204030204" pitchFamily="34" charset="0"/>
              </a:rPr>
              <a:t>, treasuring the word of God in hope for the day that the </a:t>
            </a:r>
            <a:r>
              <a:rPr lang="en-US" sz="3200" dirty="0">
                <a:solidFill>
                  <a:srgbClr val="FF0000"/>
                </a:solidFill>
                <a:effectLst/>
                <a:latin typeface="Calibri" panose="020F0502020204030204" pitchFamily="34" charset="0"/>
                <a:ea typeface="Calibri" panose="020F0502020204030204" pitchFamily="34" charset="0"/>
              </a:rPr>
              <a:t>king</a:t>
            </a:r>
            <a:r>
              <a:rPr lang="en-US" sz="3200" dirty="0">
                <a:effectLst/>
                <a:latin typeface="Calibri" panose="020F0502020204030204" pitchFamily="34" charset="0"/>
                <a:ea typeface="Calibri" panose="020F0502020204030204" pitchFamily="34" charset="0"/>
              </a:rPr>
              <a:t> will reign in righteousness, living in </a:t>
            </a:r>
            <a:r>
              <a:rPr lang="en-US" sz="3200" dirty="0">
                <a:solidFill>
                  <a:srgbClr val="FF0000"/>
                </a:solidFill>
                <a:effectLst/>
                <a:latin typeface="Calibri" panose="020F0502020204030204" pitchFamily="34" charset="0"/>
                <a:ea typeface="Calibri" panose="020F0502020204030204" pitchFamily="34" charset="0"/>
              </a:rPr>
              <a:t>relationship with God </a:t>
            </a:r>
            <a:r>
              <a:rPr lang="en-US" sz="3200" dirty="0">
                <a:effectLst/>
                <a:latin typeface="Calibri" panose="020F0502020204030204" pitchFamily="34" charset="0"/>
                <a:ea typeface="Calibri" panose="020F0502020204030204" pitchFamily="34" charset="0"/>
              </a:rPr>
              <a:t>the Father in the new covenant.</a:t>
            </a: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pPr marL="0" marR="0">
              <a:spcBef>
                <a:spcPts val="0"/>
              </a:spcBef>
              <a:spcAft>
                <a:spcPts val="0"/>
              </a:spcAft>
            </a:pPr>
            <a:r>
              <a:rPr lang="en-US" dirty="0">
                <a:solidFill>
                  <a:srgbClr val="FF0000"/>
                </a:solidFill>
                <a:effectLst/>
                <a:latin typeface="Calibri" panose="020F0502020204030204" pitchFamily="34" charset="0"/>
                <a:ea typeface="Calibri" panose="020F0502020204030204" pitchFamily="34" charset="0"/>
              </a:rPr>
              <a:t>Hamilton, J. M., Jr. (2022). </a:t>
            </a:r>
            <a:r>
              <a:rPr lang="en-US" i="1" dirty="0">
                <a:solidFill>
                  <a:srgbClr val="FF0000"/>
                </a:solidFill>
                <a:effectLst/>
                <a:latin typeface="Calibri" panose="020F0502020204030204" pitchFamily="34" charset="0"/>
                <a:ea typeface="Calibri" panose="020F0502020204030204" pitchFamily="34" charset="0"/>
                <a:hlinkClick r:id="rId3">
                  <a:extLst>
                    <a:ext uri="{A12FA001-AC4F-418D-AE19-62706E023703}">
                      <ahyp:hlinkClr xmlns:ahyp="http://schemas.microsoft.com/office/drawing/2018/hyperlinkcolor" val="tx"/>
                    </a:ext>
                  </a:extLst>
                </a:hlinkClick>
              </a:rPr>
              <a:t>Typology: Understanding the Bible’s Promise-Shaped Patterns: How Old Testament Expectations are Fulfilled in Christ</a:t>
            </a:r>
            <a:r>
              <a:rPr lang="en-US" dirty="0">
                <a:solidFill>
                  <a:srgbClr val="FF0000"/>
                </a:solidFill>
                <a:effectLst/>
                <a:latin typeface="Calibri" panose="020F0502020204030204" pitchFamily="34" charset="0"/>
                <a:ea typeface="Calibri" panose="020F0502020204030204" pitchFamily="34" charset="0"/>
              </a:rPr>
              <a:t> (p. 304). Zondervan Academic.</a:t>
            </a:r>
          </a:p>
        </p:txBody>
      </p:sp>
    </p:spTree>
    <p:extLst>
      <p:ext uri="{BB962C8B-B14F-4D97-AF65-F5344CB8AC3E}">
        <p14:creationId xmlns:p14="http://schemas.microsoft.com/office/powerpoint/2010/main" val="29818588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11044974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1333962" y="2397948"/>
            <a:ext cx="9524076" cy="2062103"/>
          </a:xfrm>
          <a:prstGeom prst="rect">
            <a:avLst/>
          </a:prstGeom>
          <a:noFill/>
        </p:spPr>
        <p:txBody>
          <a:bodyPr wrap="square">
            <a:spAutoFit/>
          </a:bodyPr>
          <a:lstStyle/>
          <a:p>
            <a:r>
              <a:rPr lang="en-US" sz="3200" dirty="0">
                <a:solidFill>
                  <a:srgbClr val="FF0000"/>
                </a:solidFill>
                <a:effectLst/>
                <a:latin typeface="Calibri" panose="020F0502020204030204" pitchFamily="34" charset="0"/>
                <a:cs typeface="Calibri" panose="020F0502020204030204" pitchFamily="34" charset="0"/>
              </a:rPr>
              <a:t>Typology</a:t>
            </a:r>
            <a:r>
              <a:rPr lang="en-US" sz="3200" dirty="0">
                <a:effectLst/>
                <a:latin typeface="Calibri" panose="020F0502020204030204" pitchFamily="34" charset="0"/>
                <a:cs typeface="Calibri" panose="020F0502020204030204" pitchFamily="34" charset="0"/>
              </a:rPr>
              <a:t> is God-ordained, author-intended historical correspondence and escalation in significance between people, events, and institutions across the Bible’s redemptive-historical story (i.e., in covenantal context).</a:t>
            </a:r>
          </a:p>
        </p:txBody>
      </p:sp>
      <p:sp>
        <p:nvSpPr>
          <p:cNvPr id="4" name="TextBox 3">
            <a:extLst>
              <a:ext uri="{FF2B5EF4-FFF2-40B4-BE49-F238E27FC236}">
                <a16:creationId xmlns:a16="http://schemas.microsoft.com/office/drawing/2014/main" id="{086E01AD-3D86-39E3-5777-03BAE9C6EE49}"/>
              </a:ext>
            </a:extLst>
          </p:cNvPr>
          <p:cNvSpPr txBox="1"/>
          <p:nvPr/>
        </p:nvSpPr>
        <p:spPr>
          <a:xfrm>
            <a:off x="3044456" y="5503200"/>
            <a:ext cx="6103088" cy="923330"/>
          </a:xfrm>
          <a:prstGeom prst="rect">
            <a:avLst/>
          </a:prstGeom>
          <a:noFill/>
        </p:spPr>
        <p:txBody>
          <a:bodyPr wrap="square">
            <a:spAutoFit/>
          </a:bodyPr>
          <a:lstStyle/>
          <a:p>
            <a:r>
              <a:rPr lang="en-US" sz="1800" dirty="0">
                <a:solidFill>
                  <a:schemeClr val="tx1"/>
                </a:solidFill>
                <a:effectLst/>
                <a:latin typeface="Calibri" panose="020F0502020204030204" pitchFamily="34" charset="0"/>
                <a:cs typeface="Calibri" panose="020F0502020204030204" pitchFamily="34" charset="0"/>
              </a:rPr>
              <a:t>Hamilton, J. M., Jr. (2022). </a:t>
            </a:r>
            <a:r>
              <a:rPr lang="en-US" sz="1800" i="1" u="sng" dirty="0">
                <a:solidFill>
                  <a:schemeClr val="tx1"/>
                </a:solidFill>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Typology: Understanding the Bible’s Promise-Shaped Patterns: How Old Testament Expectations are Fulfilled in Christ</a:t>
            </a:r>
            <a:r>
              <a:rPr lang="en-US" sz="1800" dirty="0">
                <a:solidFill>
                  <a:schemeClr val="tx1"/>
                </a:solidFill>
                <a:effectLst/>
                <a:latin typeface="Calibri" panose="020F0502020204030204" pitchFamily="34" charset="0"/>
                <a:cs typeface="Calibri" panose="020F0502020204030204" pitchFamily="34" charset="0"/>
              </a:rPr>
              <a:t> (p. 26). Zondervan Academic.</a:t>
            </a:r>
          </a:p>
        </p:txBody>
      </p:sp>
    </p:spTree>
    <p:extLst>
      <p:ext uri="{BB962C8B-B14F-4D97-AF65-F5344CB8AC3E}">
        <p14:creationId xmlns:p14="http://schemas.microsoft.com/office/powerpoint/2010/main" val="37727523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8955387" y="3708484"/>
            <a:ext cx="2788328" cy="2031325"/>
          </a:xfrm>
          <a:prstGeom prst="rect">
            <a:avLst/>
          </a:prstGeom>
          <a:noFill/>
        </p:spPr>
        <p:txBody>
          <a:bodyPr wrap="square" rtlCol="0">
            <a:spAutoFit/>
          </a:bodyPr>
          <a:lstStyle/>
          <a:p>
            <a:pPr marL="0" marR="0">
              <a:spcBef>
                <a:spcPts val="0"/>
              </a:spcBef>
              <a:spcAft>
                <a:spcPts val="0"/>
              </a:spcAft>
            </a:pP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Hamilton, J. M., Jr. (2022). </a:t>
            </a:r>
            <a:r>
              <a:rPr lang="en-US" sz="1800"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Typology: Understanding the Bible’s Promise-Shaped Patterns: How Old Testament Expectations are Fulfilled in Christ</a:t>
            </a:r>
            <a:r>
              <a:rPr lang="en-US"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(p. v). Zondervan Academic.</a:t>
            </a:r>
          </a:p>
        </p:txBody>
      </p:sp>
      <p:pic>
        <p:nvPicPr>
          <p:cNvPr id="7" name="Content Placeholder 6" descr="A screenshot of a computer&#10;&#10;Description automatically generated with low confidence">
            <a:extLst>
              <a:ext uri="{FF2B5EF4-FFF2-40B4-BE49-F238E27FC236}">
                <a16:creationId xmlns:a16="http://schemas.microsoft.com/office/drawing/2014/main" id="{838D2F79-5985-2D84-FDC4-4ADDDB3E9B08}"/>
              </a:ext>
            </a:extLst>
          </p:cNvPr>
          <p:cNvPicPr>
            <a:picLocks noGrp="1" noChangeAspect="1"/>
          </p:cNvPicPr>
          <p:nvPr>
            <p:ph idx="1"/>
          </p:nvPr>
        </p:nvPicPr>
        <p:blipFill>
          <a:blip r:embed="rId3"/>
          <a:stretch>
            <a:fillRect/>
          </a:stretch>
        </p:blipFill>
        <p:spPr>
          <a:xfrm>
            <a:off x="448285" y="1118190"/>
            <a:ext cx="8291003" cy="4621619"/>
          </a:xfrm>
        </p:spPr>
      </p:pic>
    </p:spTree>
    <p:extLst>
      <p:ext uri="{BB962C8B-B14F-4D97-AF65-F5344CB8AC3E}">
        <p14:creationId xmlns:p14="http://schemas.microsoft.com/office/powerpoint/2010/main" val="13609442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82176"/>
            <a:ext cx="10292080" cy="4893647"/>
          </a:xfrm>
          <a:prstGeom prst="rect">
            <a:avLst/>
          </a:prstGeom>
          <a:noFill/>
        </p:spPr>
        <p:txBody>
          <a:bodyPr wrap="square">
            <a:spAutoFit/>
          </a:bodyPr>
          <a:lstStyle/>
          <a:p>
            <a:pPr marL="0" marR="0" algn="ctr">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rPr>
              <a:t>Typology in the Mosaic Covenant</a:t>
            </a:r>
            <a:endParaRPr lang="en-US" sz="3600" b="1" dirty="0">
              <a:solidFill>
                <a:srgbClr val="FF0000"/>
              </a:solidFill>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dirty="0">
                <a:latin typeface="Calibri" panose="020F0502020204030204" pitchFamily="34" charset="0"/>
                <a:ea typeface="Calibri" panose="020F0502020204030204" pitchFamily="34" charset="0"/>
                <a:cs typeface="Calibri" panose="020F0502020204030204" pitchFamily="34" charset="0"/>
              </a:rPr>
              <a:t>1. The Exodus from Egypt</a:t>
            </a:r>
          </a:p>
          <a:p>
            <a:pPr marL="742950" marR="0" lvl="0" indent="-742950">
              <a:spcBef>
                <a:spcPts val="0"/>
              </a:spcBef>
              <a:spcAft>
                <a:spcPts val="0"/>
              </a:spcAft>
              <a:buAutoNum type="arabicPeriod"/>
            </a:pPr>
            <a:endParaRPr lang="en-US" sz="3600" dirty="0">
              <a:effectLst/>
              <a:latin typeface="Calibri" panose="020F0502020204030204" pitchFamily="34" charset="0"/>
              <a:ea typeface="Calibri" panose="020F0502020204030204" pitchFamily="34" charset="0"/>
            </a:endParaRPr>
          </a:p>
          <a:p>
            <a:r>
              <a:rPr lang="en-US" sz="3600" b="1" dirty="0">
                <a:effectLst/>
                <a:latin typeface="Calibri" panose="020F0502020204030204" pitchFamily="34" charset="0"/>
                <a:ea typeface="Calibri" panose="020F0502020204030204" pitchFamily="34" charset="0"/>
                <a:cs typeface="Calibri" panose="020F0502020204030204" pitchFamily="34" charset="0"/>
              </a:rPr>
              <a:t>2. The Land of Promise</a:t>
            </a:r>
          </a:p>
          <a:p>
            <a:endParaRPr lang="en-US" sz="3600" dirty="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dirty="0">
                <a:effectLst/>
                <a:latin typeface="Calibri" panose="020F0502020204030204" pitchFamily="34" charset="0"/>
                <a:ea typeface="Calibri" panose="020F0502020204030204" pitchFamily="34" charset="0"/>
                <a:cs typeface="Calibri" panose="020F0502020204030204" pitchFamily="34" charset="0"/>
              </a:rPr>
              <a:t>3. </a:t>
            </a:r>
            <a:r>
              <a:rPr lang="en-US" sz="3600" b="1" dirty="0" err="1">
                <a:effectLst/>
                <a:latin typeface="Calibri" panose="020F0502020204030204" pitchFamily="34" charset="0"/>
                <a:ea typeface="Calibri" panose="020F0502020204030204" pitchFamily="34" charset="0"/>
                <a:cs typeface="Calibri" panose="020F0502020204030204" pitchFamily="34" charset="0"/>
              </a:rPr>
              <a:t>Leviticult</a:t>
            </a:r>
            <a:endParaRPr lang="en-US" sz="3600" b="1" dirty="0">
              <a:effectLst/>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r>
              <a:rPr lang="en-US" sz="3200" b="1" dirty="0">
                <a:effectLst/>
                <a:latin typeface="Calibri" panose="020F0502020204030204" pitchFamily="34" charset="0"/>
                <a:ea typeface="Calibri" panose="020F0502020204030204" pitchFamily="34" charset="0"/>
                <a:cs typeface="Calibri" panose="020F0502020204030204" pitchFamily="34" charset="0"/>
              </a:rPr>
              <a:t>4. The King and Kingdom (also The Davidic Covenant)</a:t>
            </a:r>
            <a:endParaRPr lang="en-US" sz="3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5288511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Wellum,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259). Crossway.</a:t>
            </a:r>
            <a:r>
              <a:rPr lang="en-US" dirty="0">
                <a:effectLst/>
              </a:rPr>
              <a:t> </a:t>
            </a:r>
            <a:endParaRPr lang="en-US" dirty="0"/>
          </a:p>
        </p:txBody>
      </p:sp>
      <p:pic>
        <p:nvPicPr>
          <p:cNvPr id="12" name="Content Placeholder 11" descr="Diagram&#10;&#10;Description automatically generated">
            <a:extLst>
              <a:ext uri="{FF2B5EF4-FFF2-40B4-BE49-F238E27FC236}">
                <a16:creationId xmlns:a16="http://schemas.microsoft.com/office/drawing/2014/main" id="{FB6B4B3B-EB6B-03D4-E64F-835379EF8F04}"/>
              </a:ext>
            </a:extLst>
          </p:cNvPr>
          <p:cNvPicPr>
            <a:picLocks noGrp="1" noChangeAspect="1"/>
          </p:cNvPicPr>
          <p:nvPr>
            <p:ph idx="1"/>
          </p:nvPr>
        </p:nvPicPr>
        <p:blipFill>
          <a:blip r:embed="rId3"/>
          <a:stretch>
            <a:fillRect/>
          </a:stretch>
        </p:blipFill>
        <p:spPr>
          <a:xfrm>
            <a:off x="1311598" y="0"/>
            <a:ext cx="6720535" cy="9235440"/>
          </a:xfrm>
        </p:spPr>
      </p:pic>
    </p:spTree>
    <p:extLst>
      <p:ext uri="{BB962C8B-B14F-4D97-AF65-F5344CB8AC3E}">
        <p14:creationId xmlns:p14="http://schemas.microsoft.com/office/powerpoint/2010/main" val="12208485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82176"/>
            <a:ext cx="10292080" cy="4647426"/>
          </a:xfrm>
          <a:prstGeom prst="rect">
            <a:avLst/>
          </a:prstGeom>
          <a:noFill/>
        </p:spPr>
        <p:txBody>
          <a:bodyPr wrap="square">
            <a:spAutoFit/>
          </a:bodyPr>
          <a:lstStyle/>
          <a:p>
            <a:pPr marL="0" marR="0" algn="ctr">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rPr>
              <a:t>Typology in the Mosaic Covenant</a:t>
            </a:r>
            <a:endParaRPr lang="en-US" sz="3600" b="1" dirty="0">
              <a:solidFill>
                <a:srgbClr val="FF0000"/>
              </a:solidFill>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mj-lt"/>
              <a:buAutoNum type="arabicPeriod"/>
            </a:pPr>
            <a:r>
              <a:rPr lang="en-US" sz="3600" b="1" dirty="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en-US" sz="32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The Exodus from Egypt</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3200" b="1" dirty="0">
                <a:effectLst/>
                <a:latin typeface="Calibri" panose="020F0502020204030204" pitchFamily="34" charset="0"/>
                <a:ea typeface="Calibri" panose="020F0502020204030204" pitchFamily="34" charset="0"/>
                <a:cs typeface="Calibri" panose="020F0502020204030204" pitchFamily="34" charset="0"/>
              </a:rPr>
              <a:t>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685800" lvl="1"/>
            <a:r>
              <a:rPr lang="en-US" sz="3200" dirty="0">
                <a:effectLst/>
                <a:latin typeface="Calibri" panose="020F0502020204030204" pitchFamily="34" charset="0"/>
                <a:ea typeface="Calibri" panose="020F0502020204030204" pitchFamily="34" charset="0"/>
                <a:cs typeface="Calibri" panose="020F0502020204030204" pitchFamily="34" charset="0"/>
              </a:rPr>
              <a:t>1.1 Adam and Abraham</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685800" lvl="1"/>
            <a:r>
              <a:rPr lang="en-US" sz="3200" dirty="0">
                <a:effectLst/>
                <a:latin typeface="Calibri" panose="020F0502020204030204" pitchFamily="34" charset="0"/>
                <a:ea typeface="Calibri" panose="020F0502020204030204" pitchFamily="34" charset="0"/>
                <a:cs typeface="Calibri" panose="020F0502020204030204" pitchFamily="34" charset="0"/>
              </a:rPr>
              <a:t>1.2 From Captivity to Pagan Nations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685800" lvl="1"/>
            <a:r>
              <a:rPr lang="en-US" sz="3200" dirty="0">
                <a:effectLst/>
                <a:latin typeface="Calibri" panose="020F0502020204030204" pitchFamily="34" charset="0"/>
                <a:ea typeface="Calibri" panose="020F0502020204030204" pitchFamily="34" charset="0"/>
                <a:cs typeface="Calibri" panose="020F0502020204030204" pitchFamily="34" charset="0"/>
              </a:rPr>
              <a:t>1.3 In the Ministry of Jesus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685800" lvl="1"/>
            <a:r>
              <a:rPr lang="en-US" sz="3200" dirty="0">
                <a:effectLst/>
                <a:latin typeface="Calibri" panose="020F0502020204030204" pitchFamily="34" charset="0"/>
                <a:ea typeface="Calibri" panose="020F0502020204030204" pitchFamily="34" charset="0"/>
                <a:cs typeface="Calibri" panose="020F0502020204030204" pitchFamily="34" charset="0"/>
              </a:rPr>
              <a:t>1.4 In 1 Corinthians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685800" lvl="1"/>
            <a:r>
              <a:rPr lang="en-US" sz="3200" dirty="0">
                <a:effectLst/>
                <a:latin typeface="Calibri" panose="020F0502020204030204" pitchFamily="34" charset="0"/>
                <a:ea typeface="Calibri" panose="020F0502020204030204" pitchFamily="34" charset="0"/>
                <a:cs typeface="Calibri" panose="020F0502020204030204" pitchFamily="34" charset="0"/>
              </a:rPr>
              <a:t>1.5 In the Revelation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93551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4118</TotalTime>
  <Words>2243</Words>
  <Application>Microsoft Macintosh PowerPoint</Application>
  <PresentationFormat>Widescreen</PresentationFormat>
  <Paragraphs>142</Paragraphs>
  <Slides>45</Slides>
  <Notes>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45</vt:i4>
      </vt:variant>
    </vt:vector>
  </HeadingPairs>
  <TitlesOfParts>
    <vt:vector size="54" baseType="lpstr">
      <vt:lpstr>Arial</vt:lpstr>
      <vt:lpstr>Calibri</vt:lpstr>
      <vt:lpstr>Calibri Light</vt:lpstr>
      <vt:lpstr>Century Gothic</vt:lpstr>
      <vt:lpstr>Helvetica</vt:lpstr>
      <vt:lpstr>Times</vt:lpstr>
      <vt:lpstr>Times New Roman</vt:lpstr>
      <vt:lpstr>Office Theme</vt:lpstr>
      <vt:lpstr>Mesh</vt:lpstr>
      <vt:lpstr>Biblical theology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Biblical theology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Biblical theology</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Biblical theology</dc:title>
  <dc:creator>Scott Weber</dc:creator>
  <cp:lastModifiedBy>Michael Lopes</cp:lastModifiedBy>
  <cp:revision>9</cp:revision>
  <dcterms:created xsi:type="dcterms:W3CDTF">2022-10-08T17:51:22Z</dcterms:created>
  <dcterms:modified xsi:type="dcterms:W3CDTF">2023-07-07T12:54:40Z</dcterms:modified>
</cp:coreProperties>
</file>