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61" r:id="rId3"/>
    <p:sldId id="273" r:id="rId4"/>
    <p:sldId id="264" r:id="rId5"/>
    <p:sldId id="270" r:id="rId6"/>
    <p:sldId id="265" r:id="rId7"/>
    <p:sldId id="257" r:id="rId8"/>
    <p:sldId id="274" r:id="rId9"/>
    <p:sldId id="272" r:id="rId10"/>
    <p:sldId id="260" r:id="rId11"/>
    <p:sldId id="276" r:id="rId12"/>
    <p:sldId id="278" r:id="rId13"/>
    <p:sldId id="279" r:id="rId14"/>
    <p:sldId id="271" r:id="rId15"/>
    <p:sldId id="284" r:id="rId16"/>
    <p:sldId id="275" r:id="rId17"/>
    <p:sldId id="296" r:id="rId18"/>
    <p:sldId id="280" r:id="rId19"/>
    <p:sldId id="282" r:id="rId20"/>
    <p:sldId id="283" r:id="rId21"/>
    <p:sldId id="285" r:id="rId22"/>
    <p:sldId id="286" r:id="rId23"/>
    <p:sldId id="289" r:id="rId24"/>
    <p:sldId id="295" r:id="rId25"/>
    <p:sldId id="290" r:id="rId26"/>
    <p:sldId id="293" r:id="rId27"/>
    <p:sldId id="294" r:id="rId28"/>
    <p:sldId id="291" r:id="rId29"/>
    <p:sldId id="288" r:id="rId30"/>
    <p:sldId id="287" r:id="rId31"/>
    <p:sldId id="299" r:id="rId32"/>
    <p:sldId id="297" r:id="rId33"/>
    <p:sldId id="298" r:id="rId34"/>
    <p:sldId id="281" r:id="rId35"/>
    <p:sldId id="307" r:id="rId36"/>
    <p:sldId id="308" r:id="rId37"/>
    <p:sldId id="301" r:id="rId38"/>
    <p:sldId id="303" r:id="rId39"/>
    <p:sldId id="304" r:id="rId40"/>
    <p:sldId id="306" r:id="rId41"/>
    <p:sldId id="302" r:id="rId42"/>
    <p:sldId id="30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3FB945-709D-D64A-8286-8CA2CBFD5AB7}" v="119" dt="2022-10-08T17:47:44.9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010"/>
    <p:restoredTop sz="96547"/>
  </p:normalViewPr>
  <p:slideViewPr>
    <p:cSldViewPr snapToGrid="0">
      <p:cViewPr varScale="1">
        <p:scale>
          <a:sx n="98" d="100"/>
          <a:sy n="98" d="100"/>
        </p:scale>
        <p:origin x="232" y="1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50A2E-827A-166C-D71A-7771A42A66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5224FC-B785-AEF1-BB0D-80EBC46D2E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175CD2-412B-D3DC-CA6E-00D665D59FA6}"/>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4DC8ACC9-0D15-0916-26FF-F31F95DD0E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E60631-2EF4-68B1-5DE2-592B29F99223}"/>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203387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664CD-D837-DB4D-4AD3-AB022D806A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400DD5-19B0-F296-95F5-56C561789F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51C8E6-CEE2-EF8E-14DA-4662E1408F68}"/>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2FE31538-4BA5-0ED4-1B2D-C1358A9B53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D46AC7-A1C8-8076-E34A-98274B5834E7}"/>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103901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961BC2-83B1-A4FD-300F-6446DDE7E93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75313A-8824-8B20-716B-BE8BD0B331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58A3E-7F01-7A0E-2B40-3D0E31C6C669}"/>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C08102E4-7FCC-FE95-E89D-12B9183C33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3C8C40-3BCA-90AA-81CE-FD22B6F4060F}"/>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3399295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122833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319980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609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37704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2267353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3339566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1470293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158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15A3C-E115-B2E9-E024-0F64AA7833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C1C422-5B46-9D3E-386B-A5C48E7D0D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964477-48C7-6BC1-B8BB-4EEEEFEC971F}"/>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62175B66-9E83-C081-76C6-5E170C058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F2277-6B1C-B909-D6AF-7812D6C118D0}"/>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3075956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7979073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6209418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994989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0386520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7622720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0092954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662747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7745882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110643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D8FB6-FCDD-F0C7-4D69-80049FC7E8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4FEF87-5915-7780-D9C9-0A4F242E0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C19A3E3-C71B-9204-9117-C70C78D50404}"/>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3281DA41-8754-34BB-536B-964CC2C985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E8D73F-0E3F-3171-55C6-207ED093E2D5}"/>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1921005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919E0-D847-88A4-D76E-1FA8548556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110A3B-79CC-5B62-8AFE-9C662D26BB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B68D58-70E9-55F5-C6BB-6AEEE5FB9F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4BC253F-2CFE-7663-9AF4-D67F5993D81A}"/>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6" name="Footer Placeholder 5">
            <a:extLst>
              <a:ext uri="{FF2B5EF4-FFF2-40B4-BE49-F238E27FC236}">
                <a16:creationId xmlns:a16="http://schemas.microsoft.com/office/drawing/2014/main" id="{62DC1833-2606-0102-EBF2-B432721E91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289FF7-D06A-343D-96E9-D19B3BB497C9}"/>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61411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47FB9-E176-8DE4-721B-7530F90141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E9AD5D1-E712-4F2A-1D87-3FE919CFEE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7FDCD3-E9B5-8386-3B5C-91B25DB8BE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CF92BA-C19C-38CF-EA79-4377FEB5AB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85A3D9-D43C-1067-DFB3-5C4B0CBC6C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63E5902-ECC9-8174-3E39-1A12806D241E}"/>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8" name="Footer Placeholder 7">
            <a:extLst>
              <a:ext uri="{FF2B5EF4-FFF2-40B4-BE49-F238E27FC236}">
                <a16:creationId xmlns:a16="http://schemas.microsoft.com/office/drawing/2014/main" id="{1A0BA3A5-F9EE-41E0-C6FB-A22A7B1BC9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9C4D3CE-6C99-A1AF-FC11-A70759952178}"/>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662899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E5CED-43CC-60D5-80C8-7D82AD0F5F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B73966-4088-7434-4AF4-244E286A82E4}"/>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4" name="Footer Placeholder 3">
            <a:extLst>
              <a:ext uri="{FF2B5EF4-FFF2-40B4-BE49-F238E27FC236}">
                <a16:creationId xmlns:a16="http://schemas.microsoft.com/office/drawing/2014/main" id="{4DF3AB0E-FF1C-C9DE-EA7F-72DF9D3D6B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1B49-9490-E306-E0CD-1F787DE702F0}"/>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4030475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DE6855-A13F-CBAD-F780-63F2F6172320}"/>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3" name="Footer Placeholder 2">
            <a:extLst>
              <a:ext uri="{FF2B5EF4-FFF2-40B4-BE49-F238E27FC236}">
                <a16:creationId xmlns:a16="http://schemas.microsoft.com/office/drawing/2014/main" id="{EB39E1C3-3E2C-D3F7-C40B-D6FE0AA96E2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8F0D0D-A29A-2E60-DF6C-2D6720DF3BEC}"/>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2207451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F05EA-7670-636A-3EB5-F0FC4E0998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A16B24-A8D3-E4D4-AECA-A9E04F9A16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441108-6B83-4F87-C158-641903C21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7F5534-69A3-1640-6E2D-6121E252B66C}"/>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6" name="Footer Placeholder 5">
            <a:extLst>
              <a:ext uri="{FF2B5EF4-FFF2-40B4-BE49-F238E27FC236}">
                <a16:creationId xmlns:a16="http://schemas.microsoft.com/office/drawing/2014/main" id="{61233CF8-8172-9A9D-F287-88B9F4091E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7E02EE-A770-06A0-2A97-46574D453ECF}"/>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34226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4A36C-D988-A86A-FAB5-07EA40503C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A9A9BB-E057-953A-967D-04BE16B457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56B35E-0903-0CCA-A2CA-B39E34EC46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E53EC7-DD61-B188-9B65-2385DB2D54B2}"/>
              </a:ext>
            </a:extLst>
          </p:cNvPr>
          <p:cNvSpPr>
            <a:spLocks noGrp="1"/>
          </p:cNvSpPr>
          <p:nvPr>
            <p:ph type="dt" sz="half" idx="10"/>
          </p:nvPr>
        </p:nvSpPr>
        <p:spPr/>
        <p:txBody>
          <a:bodyPr/>
          <a:lstStyle/>
          <a:p>
            <a:fld id="{BE7D9FB2-B1C4-8F40-9ECE-70DB0729D5D8}" type="datetimeFigureOut">
              <a:rPr lang="en-US" smtClean="0"/>
              <a:t>7/7/23</a:t>
            </a:fld>
            <a:endParaRPr lang="en-US"/>
          </a:p>
        </p:txBody>
      </p:sp>
      <p:sp>
        <p:nvSpPr>
          <p:cNvPr id="6" name="Footer Placeholder 5">
            <a:extLst>
              <a:ext uri="{FF2B5EF4-FFF2-40B4-BE49-F238E27FC236}">
                <a16:creationId xmlns:a16="http://schemas.microsoft.com/office/drawing/2014/main" id="{7469BD8C-948F-6101-631D-57E7ABBD98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591853-E095-675D-43E4-11036E689E1F}"/>
              </a:ext>
            </a:extLst>
          </p:cNvPr>
          <p:cNvSpPr>
            <a:spLocks noGrp="1"/>
          </p:cNvSpPr>
          <p:nvPr>
            <p:ph type="sldNum" sz="quarter" idx="12"/>
          </p:nvPr>
        </p:nvSpPr>
        <p:spPr/>
        <p:txBody>
          <a:bodyPr/>
          <a:lstStyle/>
          <a:p>
            <a:fld id="{63D54D7C-5D52-E44B-85BB-23FEBE2CB3E9}" type="slidenum">
              <a:rPr lang="en-US" smtClean="0"/>
              <a:t>‹#›</a:t>
            </a:fld>
            <a:endParaRPr lang="en-US"/>
          </a:p>
        </p:txBody>
      </p:sp>
    </p:spTree>
    <p:extLst>
      <p:ext uri="{BB962C8B-B14F-4D97-AF65-F5344CB8AC3E}">
        <p14:creationId xmlns:p14="http://schemas.microsoft.com/office/powerpoint/2010/main" val="3014302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DBFAD7-DCCB-1670-7C1A-F339112C6C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A01F89-CA25-9C6A-0538-8DD5ED536E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E9242D-E947-1B4B-6257-0D048155D5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D9FB2-B1C4-8F40-9ECE-70DB0729D5D8}" type="datetimeFigureOut">
              <a:rPr lang="en-US" smtClean="0"/>
              <a:t>7/7/23</a:t>
            </a:fld>
            <a:endParaRPr lang="en-US"/>
          </a:p>
        </p:txBody>
      </p:sp>
      <p:sp>
        <p:nvSpPr>
          <p:cNvPr id="5" name="Footer Placeholder 4">
            <a:extLst>
              <a:ext uri="{FF2B5EF4-FFF2-40B4-BE49-F238E27FC236}">
                <a16:creationId xmlns:a16="http://schemas.microsoft.com/office/drawing/2014/main" id="{F469BD7D-2CF6-BEE9-E019-9B7C8301F2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A414A2-698B-12E4-7433-16E99D5D83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D54D7C-5D52-E44B-85BB-23FEBE2CB3E9}" type="slidenum">
              <a:rPr lang="en-US" smtClean="0"/>
              <a:t>‹#›</a:t>
            </a:fld>
            <a:endParaRPr lang="en-US"/>
          </a:p>
        </p:txBody>
      </p:sp>
    </p:spTree>
    <p:extLst>
      <p:ext uri="{BB962C8B-B14F-4D97-AF65-F5344CB8AC3E}">
        <p14:creationId xmlns:p14="http://schemas.microsoft.com/office/powerpoint/2010/main" val="2166397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420502037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esvsb?ref=BibleESV.1Ki6.14-35&amp;off=49&amp;ctx=se+and+finished+it.+~The+repetition+of+v."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hyperlink" Target="https://ref.ly/logosres/typlgyndrstndng?ref=Page.p+9&amp;off=2110&amp;ctx=her+of+all+living.%E2%80%9D%0a~The+life+and+death+s"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hyperlink" Target="https://ref.ly/logosres/gdskngdmbblclth?ref=Page.p+23&amp;off=1894&amp;ctx=biblical+covenants.+~Biblical+theology+as" TargetMode="Externa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esvsb?ref=BibleESV.Ge1.3&amp;off=495&amp;ctx=he+Days+of+Creation%0a~Location%0aInhabitants"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3">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985336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Creation of the World</a:t>
            </a:r>
          </a:p>
          <a:p>
            <a:pPr marL="1200150" lvl="2"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1 Realms</a:t>
            </a:r>
          </a:p>
          <a:p>
            <a:pPr lvl="2"/>
            <a:r>
              <a:rPr lang="en-US" sz="3200" dirty="0">
                <a:latin typeface="Calibri" panose="020F0502020204030204" pitchFamily="34" charset="0"/>
                <a:ea typeface="Calibri" panose="020F0502020204030204" pitchFamily="34" charset="0"/>
                <a:cs typeface="Calibri" panose="020F0502020204030204" pitchFamily="34" charset="0"/>
              </a:rPr>
              <a:t>1.2 Sabbath as Creation Goal</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Adamic Commission</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2">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2.1 Image of God</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2.2 Son of God</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2.3 Servant-King</a:t>
            </a:r>
          </a:p>
          <a:p>
            <a:pPr marR="0" lvl="2">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2.4 Priest</a:t>
            </a:r>
            <a:endPar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Garden Sanctuary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2197812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28164"/>
            <a:ext cx="10292080" cy="5016758"/>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rPr>
              <a:t>“The </a:t>
            </a:r>
            <a:r>
              <a:rPr lang="en-US" sz="3200" cap="small" dirty="0">
                <a:effectLst/>
                <a:latin typeface="Calibri" panose="020F0502020204030204" pitchFamily="34" charset="0"/>
                <a:ea typeface="Calibri" panose="020F0502020204030204" pitchFamily="34" charset="0"/>
              </a:rPr>
              <a:t>Lord</a:t>
            </a:r>
            <a:r>
              <a:rPr lang="en-US" sz="3200" dirty="0">
                <a:effectLst/>
                <a:latin typeface="Calibri" panose="020F0502020204030204" pitchFamily="34" charset="0"/>
                <a:ea typeface="Calibri" panose="020F0502020204030204" pitchFamily="34" charset="0"/>
              </a:rPr>
              <a:t> God took the man and placed him in the garden of Eden to </a:t>
            </a:r>
            <a:r>
              <a:rPr lang="en-US" sz="3200" dirty="0">
                <a:solidFill>
                  <a:srgbClr val="FF0000"/>
                </a:solidFill>
                <a:effectLst/>
                <a:latin typeface="Calibri" panose="020F0502020204030204" pitchFamily="34" charset="0"/>
                <a:ea typeface="Calibri" panose="020F0502020204030204" pitchFamily="34" charset="0"/>
              </a:rPr>
              <a:t>work</a:t>
            </a:r>
            <a:r>
              <a:rPr lang="en-US" sz="3200" dirty="0">
                <a:effectLst/>
                <a:latin typeface="Calibri" panose="020F0502020204030204" pitchFamily="34" charset="0"/>
                <a:ea typeface="Calibri" panose="020F0502020204030204" pitchFamily="34" charset="0"/>
              </a:rPr>
              <a:t> it and </a:t>
            </a:r>
            <a:r>
              <a:rPr lang="en-US" sz="3200" dirty="0">
                <a:solidFill>
                  <a:srgbClr val="FF0000"/>
                </a:solidFill>
                <a:effectLst/>
                <a:latin typeface="Calibri" panose="020F0502020204030204" pitchFamily="34" charset="0"/>
                <a:ea typeface="Calibri" panose="020F0502020204030204" pitchFamily="34" charset="0"/>
              </a:rPr>
              <a:t>watch over </a:t>
            </a:r>
            <a:r>
              <a:rPr lang="en-US" sz="3200" dirty="0">
                <a:effectLst/>
                <a:latin typeface="Calibri" panose="020F0502020204030204" pitchFamily="34" charset="0"/>
                <a:ea typeface="Calibri" panose="020F0502020204030204" pitchFamily="34" charset="0"/>
              </a:rPr>
              <a:t>it.” Gen 2:15</a:t>
            </a:r>
          </a:p>
          <a:p>
            <a:pPr marL="457200" marR="0">
              <a:spcBef>
                <a:spcPts val="0"/>
              </a:spcBef>
              <a:spcAft>
                <a:spcPts val="0"/>
              </a:spcAft>
            </a:pPr>
            <a:r>
              <a:rPr lang="en-US" sz="3200" dirty="0">
                <a:effectLst/>
                <a:latin typeface="Calibri" panose="020F0502020204030204" pitchFamily="34" charset="0"/>
                <a:ea typeface="Calibri" panose="020F0502020204030204" pitchFamily="34" charset="0"/>
              </a:rPr>
              <a:t> </a:t>
            </a:r>
          </a:p>
          <a:p>
            <a:pPr marL="457200" marR="0">
              <a:spcBef>
                <a:spcPts val="0"/>
              </a:spcBef>
              <a:spcAft>
                <a:spcPts val="0"/>
              </a:spcAft>
            </a:pPr>
            <a:r>
              <a:rPr lang="en-US" sz="3200" dirty="0">
                <a:effectLst/>
                <a:latin typeface="Calibri" panose="020F0502020204030204" pitchFamily="34" charset="0"/>
                <a:ea typeface="Calibri" panose="020F0502020204030204" pitchFamily="34" charset="0"/>
              </a:rPr>
              <a:t>“You are to </a:t>
            </a:r>
            <a:r>
              <a:rPr lang="en-US" sz="3200" dirty="0">
                <a:solidFill>
                  <a:srgbClr val="FF0000"/>
                </a:solidFill>
                <a:effectLst/>
                <a:latin typeface="Calibri" panose="020F0502020204030204" pitchFamily="34" charset="0"/>
                <a:ea typeface="Calibri" panose="020F0502020204030204" pitchFamily="34" charset="0"/>
              </a:rPr>
              <a:t>guard</a:t>
            </a:r>
            <a:r>
              <a:rPr lang="en-US" sz="3200" dirty="0">
                <a:effectLst/>
                <a:latin typeface="Calibri" panose="020F0502020204030204" pitchFamily="34" charset="0"/>
                <a:ea typeface="Calibri" panose="020F0502020204030204" pitchFamily="34" charset="0"/>
              </a:rPr>
              <a:t> the sanctuary and the altar so that wrath may not fall on the Israelites again. Look, I have selected your fellow Levites from the Israelites as a gift for you, assigned by the Lord to </a:t>
            </a:r>
            <a:r>
              <a:rPr lang="en-US" sz="3200" dirty="0">
                <a:solidFill>
                  <a:srgbClr val="FF0000"/>
                </a:solidFill>
                <a:effectLst/>
                <a:latin typeface="Calibri" panose="020F0502020204030204" pitchFamily="34" charset="0"/>
                <a:ea typeface="Calibri" panose="020F0502020204030204" pitchFamily="34" charset="0"/>
              </a:rPr>
              <a:t>work</a:t>
            </a:r>
            <a:r>
              <a:rPr lang="en-US" sz="3200" dirty="0">
                <a:effectLst/>
                <a:latin typeface="Calibri" panose="020F0502020204030204" pitchFamily="34" charset="0"/>
                <a:ea typeface="Calibri" panose="020F0502020204030204" pitchFamily="34" charset="0"/>
              </a:rPr>
              <a:t> at the tent of meeting.” Num 18:5-6 (see also </a:t>
            </a:r>
            <a:r>
              <a:rPr lang="en-US" sz="3200" dirty="0">
                <a:effectLst/>
                <a:latin typeface="Calibri" panose="020F0502020204030204" pitchFamily="34" charset="0"/>
                <a:ea typeface="Calibri" panose="020F0502020204030204" pitchFamily="34" charset="0"/>
                <a:cs typeface="Calibri" panose="020F0502020204030204" pitchFamily="34" charset="0"/>
              </a:rPr>
              <a:t>Num 3:7–8; 8:26)</a:t>
            </a:r>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6514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74400"/>
            <a:ext cx="10292080" cy="5509200"/>
          </a:xfrm>
          <a:prstGeom prst="rect">
            <a:avLst/>
          </a:prstGeom>
          <a:noFill/>
        </p:spPr>
        <p:txBody>
          <a:bodyPr wrap="square">
            <a:spAutoFit/>
          </a:bodyPr>
          <a:lstStyle/>
          <a:p>
            <a:r>
              <a:rPr lang="en-US" sz="3200" dirty="0">
                <a:latin typeface="Calibri" panose="020F0502020204030204" pitchFamily="34" charset="0"/>
                <a:cs typeface="Calibri" panose="020F0502020204030204" pitchFamily="34" charset="0"/>
              </a:rPr>
              <a:t>“You have already heard about this hope in the word of truth, the gospel</a:t>
            </a:r>
            <a:r>
              <a:rPr lang="en-US" sz="3200" b="1" baseline="30000" dirty="0">
                <a:latin typeface="Calibri" panose="020F0502020204030204" pitchFamily="34" charset="0"/>
                <a:cs typeface="Calibri" panose="020F0502020204030204" pitchFamily="34" charset="0"/>
              </a:rPr>
              <a:t> </a:t>
            </a:r>
            <a:r>
              <a:rPr lang="en-US" sz="3200" dirty="0">
                <a:latin typeface="Calibri" panose="020F0502020204030204" pitchFamily="34" charset="0"/>
                <a:cs typeface="Calibri" panose="020F0502020204030204" pitchFamily="34" charset="0"/>
              </a:rPr>
              <a:t>that has come to you. It is </a:t>
            </a:r>
            <a:r>
              <a:rPr lang="en-US" sz="3200" dirty="0">
                <a:solidFill>
                  <a:srgbClr val="FF0000"/>
                </a:solidFill>
                <a:latin typeface="Calibri" panose="020F0502020204030204" pitchFamily="34" charset="0"/>
                <a:cs typeface="Calibri" panose="020F0502020204030204" pitchFamily="34" charset="0"/>
              </a:rPr>
              <a:t>bearing fruit </a:t>
            </a:r>
            <a:r>
              <a:rPr lang="en-US" sz="3200" dirty="0">
                <a:latin typeface="Calibri" panose="020F0502020204030204" pitchFamily="34" charset="0"/>
                <a:cs typeface="Calibri" panose="020F0502020204030204" pitchFamily="34" charset="0"/>
              </a:rPr>
              <a:t>and </a:t>
            </a:r>
            <a:r>
              <a:rPr lang="en-US" sz="3200" dirty="0">
                <a:solidFill>
                  <a:srgbClr val="FF0000"/>
                </a:solidFill>
                <a:latin typeface="Calibri" panose="020F0502020204030204" pitchFamily="34" charset="0"/>
                <a:cs typeface="Calibri" panose="020F0502020204030204" pitchFamily="34" charset="0"/>
              </a:rPr>
              <a:t>growing</a:t>
            </a:r>
            <a:r>
              <a:rPr lang="en-US" sz="3200" dirty="0">
                <a:latin typeface="Calibri" panose="020F0502020204030204" pitchFamily="34" charset="0"/>
                <a:cs typeface="Calibri" panose="020F0502020204030204" pitchFamily="34" charset="0"/>
              </a:rPr>
              <a:t> </a:t>
            </a:r>
            <a:r>
              <a:rPr lang="en-US" sz="3200" dirty="0">
                <a:solidFill>
                  <a:srgbClr val="FF0000"/>
                </a:solidFill>
                <a:latin typeface="Calibri" panose="020F0502020204030204" pitchFamily="34" charset="0"/>
                <a:cs typeface="Calibri" panose="020F0502020204030204" pitchFamily="34" charset="0"/>
              </a:rPr>
              <a:t>all over the world</a:t>
            </a:r>
            <a:r>
              <a:rPr lang="en-US" sz="3200" dirty="0">
                <a:latin typeface="Calibri" panose="020F0502020204030204" pitchFamily="34" charset="0"/>
                <a:cs typeface="Calibri" panose="020F0502020204030204" pitchFamily="34" charset="0"/>
              </a:rPr>
              <a:t>, just as it has among you since the day you heard it and came to truly appreciate God’s grace. (Col 1: 5b-6)</a:t>
            </a:r>
          </a:p>
          <a:p>
            <a:r>
              <a:rPr lang="en-US" sz="3200" dirty="0">
                <a:latin typeface="Calibri" panose="020F0502020204030204" pitchFamily="34" charset="0"/>
                <a:cs typeface="Calibri" panose="020F0502020204030204" pitchFamily="34" charset="0"/>
              </a:rPr>
              <a:t> </a:t>
            </a:r>
          </a:p>
          <a:p>
            <a:r>
              <a:rPr lang="en-US" sz="3200" dirty="0">
                <a:latin typeface="Calibri" panose="020F0502020204030204" pitchFamily="34" charset="0"/>
                <a:cs typeface="Calibri" panose="020F0502020204030204" pitchFamily="34" charset="0"/>
              </a:rPr>
              <a:t>“We are asking that you may be filled with the knowledge of his will in all wisdom and spiritual understanding, </a:t>
            </a:r>
            <a:r>
              <a:rPr lang="en-US" sz="3200" b="1" baseline="30000" dirty="0">
                <a:latin typeface="Calibri" panose="020F0502020204030204" pitchFamily="34" charset="0"/>
                <a:cs typeface="Calibri" panose="020F0502020204030204" pitchFamily="34" charset="0"/>
              </a:rPr>
              <a:t> </a:t>
            </a:r>
            <a:r>
              <a:rPr lang="en-US" sz="3200" dirty="0">
                <a:latin typeface="Calibri" panose="020F0502020204030204" pitchFamily="34" charset="0"/>
                <a:cs typeface="Calibri" panose="020F0502020204030204" pitchFamily="34" charset="0"/>
              </a:rPr>
              <a:t>so that you may walk worthy of the Lord, fully pleasing to him: </a:t>
            </a:r>
            <a:r>
              <a:rPr lang="en-US" sz="3200" dirty="0">
                <a:solidFill>
                  <a:srgbClr val="FF0000"/>
                </a:solidFill>
                <a:latin typeface="Calibri" panose="020F0502020204030204" pitchFamily="34" charset="0"/>
                <a:cs typeface="Calibri" panose="020F0502020204030204" pitchFamily="34" charset="0"/>
              </a:rPr>
              <a:t>bearing fruit </a:t>
            </a:r>
            <a:r>
              <a:rPr lang="en-US" sz="3200" dirty="0">
                <a:latin typeface="Calibri" panose="020F0502020204030204" pitchFamily="34" charset="0"/>
                <a:cs typeface="Calibri" panose="020F0502020204030204" pitchFamily="34" charset="0"/>
              </a:rPr>
              <a:t>in every good work and </a:t>
            </a:r>
            <a:r>
              <a:rPr lang="en-US" sz="3200" dirty="0">
                <a:solidFill>
                  <a:srgbClr val="FF0000"/>
                </a:solidFill>
                <a:latin typeface="Calibri" panose="020F0502020204030204" pitchFamily="34" charset="0"/>
                <a:cs typeface="Calibri" panose="020F0502020204030204" pitchFamily="34" charset="0"/>
              </a:rPr>
              <a:t>growing</a:t>
            </a:r>
            <a:r>
              <a:rPr lang="en-US" sz="3200" dirty="0">
                <a:latin typeface="Calibri" panose="020F0502020204030204" pitchFamily="34" charset="0"/>
                <a:cs typeface="Calibri" panose="020F0502020204030204" pitchFamily="34" charset="0"/>
              </a:rPr>
              <a:t> in the knowledge of God” (Col 1:9b-10</a:t>
            </a:r>
            <a:r>
              <a:rPr lang="en-US" dirty="0"/>
              <a:t>)</a:t>
            </a:r>
          </a:p>
        </p:txBody>
      </p:sp>
    </p:spTree>
    <p:extLst>
      <p:ext uri="{BB962C8B-B14F-4D97-AF65-F5344CB8AC3E}">
        <p14:creationId xmlns:p14="http://schemas.microsoft.com/office/powerpoint/2010/main" val="20432879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8383689" y="4871024"/>
            <a:ext cx="2788328" cy="1815882"/>
          </a:xfrm>
          <a:prstGeom prst="rect">
            <a:avLst/>
          </a:prstGeom>
          <a:noFill/>
        </p:spPr>
        <p:txBody>
          <a:bodyPr wrap="square" rtlCol="0">
            <a:spAutoFit/>
          </a:bodyPr>
          <a:lstStyle/>
          <a:p>
            <a:pPr marL="0" marR="0">
              <a:spcBef>
                <a:spcPts val="0"/>
              </a:spcBef>
              <a:spcAft>
                <a:spcPts val="0"/>
              </a:spcAft>
            </a:pPr>
            <a:r>
              <a:rPr lang="en-US" sz="2800" baseline="30000" dirty="0">
                <a:effectLst/>
                <a:latin typeface="Calibri" panose="020F0502020204030204" pitchFamily="34" charset="0"/>
                <a:ea typeface="Calibri" panose="020F0502020204030204" pitchFamily="34" charset="0"/>
              </a:rPr>
              <a:t>Beale, G. K. (2007). </a:t>
            </a:r>
            <a:r>
              <a:rPr lang="en-US" sz="2800" u="sng" baseline="30000" dirty="0">
                <a:effectLst/>
                <a:latin typeface="Calibri" panose="020F0502020204030204" pitchFamily="34" charset="0"/>
                <a:ea typeface="Calibri" panose="020F0502020204030204" pitchFamily="34" charset="0"/>
              </a:rPr>
              <a:t>Colossians</a:t>
            </a:r>
            <a:r>
              <a:rPr lang="en-US" sz="2800" baseline="30000" dirty="0">
                <a:effectLst/>
                <a:latin typeface="Calibri" panose="020F0502020204030204" pitchFamily="34" charset="0"/>
                <a:ea typeface="Calibri" panose="020F0502020204030204" pitchFamily="34" charset="0"/>
              </a:rPr>
              <a:t>. In </a:t>
            </a:r>
            <a:r>
              <a:rPr lang="en-US" sz="2800" i="1" baseline="30000" dirty="0">
                <a:effectLst/>
                <a:latin typeface="Calibri" panose="020F0502020204030204" pitchFamily="34" charset="0"/>
                <a:ea typeface="Calibri" panose="020F0502020204030204" pitchFamily="34" charset="0"/>
              </a:rPr>
              <a:t>Commentary on the New Testament use of the Old Testament</a:t>
            </a:r>
            <a:r>
              <a:rPr lang="en-US" sz="2800" baseline="30000" dirty="0">
                <a:effectLst/>
                <a:latin typeface="Calibri" panose="020F0502020204030204" pitchFamily="34" charset="0"/>
                <a:ea typeface="Calibri" panose="020F0502020204030204" pitchFamily="34" charset="0"/>
              </a:rPr>
              <a:t> (p. 842). Baker Academic;  Apollos.</a:t>
            </a:r>
          </a:p>
        </p:txBody>
      </p:sp>
      <p:pic>
        <p:nvPicPr>
          <p:cNvPr id="5" name="Content Placeholder 4" descr="Text&#10;&#10;Description automatically generated">
            <a:extLst>
              <a:ext uri="{FF2B5EF4-FFF2-40B4-BE49-F238E27FC236}">
                <a16:creationId xmlns:a16="http://schemas.microsoft.com/office/drawing/2014/main" id="{3FB858CF-8661-CD2F-8D41-9E97A296994D}"/>
              </a:ext>
            </a:extLst>
          </p:cNvPr>
          <p:cNvPicPr>
            <a:picLocks noGrp="1" noChangeAspect="1"/>
          </p:cNvPicPr>
          <p:nvPr>
            <p:ph idx="1"/>
          </p:nvPr>
        </p:nvPicPr>
        <p:blipFill>
          <a:blip r:embed="rId2"/>
          <a:stretch>
            <a:fillRect/>
          </a:stretch>
        </p:blipFill>
        <p:spPr>
          <a:xfrm>
            <a:off x="1019983" y="320040"/>
            <a:ext cx="6522503" cy="6217920"/>
          </a:xfrm>
        </p:spPr>
      </p:pic>
    </p:spTree>
    <p:extLst>
      <p:ext uri="{BB962C8B-B14F-4D97-AF65-F5344CB8AC3E}">
        <p14:creationId xmlns:p14="http://schemas.microsoft.com/office/powerpoint/2010/main" val="32828383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Autofit/>
          </a:bodyPr>
          <a:lstStyle/>
          <a:p>
            <a:r>
              <a:rPr lang="en-US" sz="4000" dirty="0"/>
              <a:t>The Covenant with Creation</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a:extLst>
              <a:ext uri="{FF2B5EF4-FFF2-40B4-BE49-F238E27FC236}">
                <a16:creationId xmlns:a16="http://schemas.microsoft.com/office/drawing/2014/main" id="{73019A27-0658-396B-1FD2-0E778881EDCF}"/>
              </a:ext>
            </a:extLst>
          </p:cNvPr>
          <p:cNvPicPr>
            <a:picLocks noChangeAspect="1"/>
          </p:cNvPicPr>
          <p:nvPr/>
        </p:nvPicPr>
        <p:blipFill>
          <a:blip r:embed="rId2"/>
          <a:srcRect t="18192" b="18192"/>
          <a:stretch/>
        </p:blipFill>
        <p:spPr>
          <a:xfrm>
            <a:off x="20" y="9"/>
            <a:ext cx="12191980" cy="4363261"/>
          </a:xfrm>
          <a:prstGeom prst="rect">
            <a:avLst/>
          </a:prstGeom>
        </p:spPr>
      </p:pic>
    </p:spTree>
    <p:extLst>
      <p:ext uri="{BB962C8B-B14F-4D97-AF65-F5344CB8AC3E}">
        <p14:creationId xmlns:p14="http://schemas.microsoft.com/office/powerpoint/2010/main" val="2910327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Creation of the World</a:t>
            </a: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 Garden Sanctuary</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.1 Kingdom of God</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3.2 Promised Land</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3.3 Temple</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a:t>
            </a: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.4 </a:t>
            </a: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Jesus</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3.5 Church</a:t>
            </a:r>
          </a:p>
          <a:p>
            <a:pPr marR="0" lvl="2">
              <a:spcBef>
                <a:spcPts val="0"/>
              </a:spcBef>
              <a:spcAft>
                <a:spcPts val="0"/>
              </a:spcAft>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3.6 New Jerusalem</a:t>
            </a: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9400710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8980591" y="5294590"/>
            <a:ext cx="2880513" cy="923330"/>
          </a:xfrm>
          <a:prstGeom prst="rect">
            <a:avLst/>
          </a:prstGeom>
          <a:noFill/>
        </p:spPr>
        <p:txBody>
          <a:bodyPr wrap="square" rtlCol="0">
            <a:spAutoFit/>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Crossway Bibles. (2008). </a:t>
            </a:r>
            <a:r>
              <a:rPr lang="en-US" sz="1800" i="1" dirty="0">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The ESV Study Bible</a:t>
            </a:r>
            <a:r>
              <a:rPr lang="en-US" sz="1800" dirty="0">
                <a:effectLst/>
                <a:latin typeface="Calibri" panose="020F0502020204030204" pitchFamily="34" charset="0"/>
                <a:ea typeface="Calibri" panose="020F0502020204030204" pitchFamily="34" charset="0"/>
                <a:cs typeface="Times New Roman" panose="02020603050405020304" pitchFamily="18" charset="0"/>
              </a:rPr>
              <a:t> (p. 607). Crossway Bibles.</a:t>
            </a:r>
          </a:p>
        </p:txBody>
      </p:sp>
      <p:pic>
        <p:nvPicPr>
          <p:cNvPr id="6" name="Picture 5" descr="A picture containing text, indoor&#10;&#10;Description automatically generated">
            <a:extLst>
              <a:ext uri="{FF2B5EF4-FFF2-40B4-BE49-F238E27FC236}">
                <a16:creationId xmlns:a16="http://schemas.microsoft.com/office/drawing/2014/main" id="{5DE9DBA9-0224-AD74-58CD-2E146DC45D5A}"/>
              </a:ext>
            </a:extLst>
          </p:cNvPr>
          <p:cNvPicPr>
            <a:picLocks noChangeAspect="1"/>
          </p:cNvPicPr>
          <p:nvPr/>
        </p:nvPicPr>
        <p:blipFill>
          <a:blip r:embed="rId3"/>
          <a:stretch>
            <a:fillRect/>
          </a:stretch>
        </p:blipFill>
        <p:spPr>
          <a:xfrm>
            <a:off x="-322729" y="0"/>
            <a:ext cx="14592975" cy="9509760"/>
          </a:xfrm>
          <a:prstGeom prst="rect">
            <a:avLst/>
          </a:prstGeom>
        </p:spPr>
      </p:pic>
      <p:pic>
        <p:nvPicPr>
          <p:cNvPr id="2" name="Picture 1" descr="A picture containing text, indoor&#10;&#10;Description automatically generated">
            <a:extLst>
              <a:ext uri="{FF2B5EF4-FFF2-40B4-BE49-F238E27FC236}">
                <a16:creationId xmlns:a16="http://schemas.microsoft.com/office/drawing/2014/main" id="{4081893B-51A6-3387-2AF5-7E1669D19BEF}"/>
              </a:ext>
            </a:extLst>
          </p:cNvPr>
          <p:cNvPicPr>
            <a:picLocks noChangeAspect="1"/>
          </p:cNvPicPr>
          <p:nvPr/>
        </p:nvPicPr>
        <p:blipFill>
          <a:blip r:embed="rId3"/>
          <a:stretch>
            <a:fillRect/>
          </a:stretch>
        </p:blipFill>
        <p:spPr>
          <a:xfrm>
            <a:off x="-489359" y="-936811"/>
            <a:ext cx="14264640" cy="9295796"/>
          </a:xfrm>
          <a:prstGeom prst="rect">
            <a:avLst/>
          </a:prstGeom>
        </p:spPr>
      </p:pic>
      <p:sp>
        <p:nvSpPr>
          <p:cNvPr id="3" name="TextBox 2">
            <a:extLst>
              <a:ext uri="{FF2B5EF4-FFF2-40B4-BE49-F238E27FC236}">
                <a16:creationId xmlns:a16="http://schemas.microsoft.com/office/drawing/2014/main" id="{EA6C0975-A1BD-182C-A256-32E7FA6840D6}"/>
              </a:ext>
            </a:extLst>
          </p:cNvPr>
          <p:cNvSpPr txBox="1"/>
          <p:nvPr/>
        </p:nvSpPr>
        <p:spPr>
          <a:xfrm>
            <a:off x="7540334" y="5106314"/>
            <a:ext cx="2880513" cy="923330"/>
          </a:xfrm>
          <a:prstGeom prst="rect">
            <a:avLst/>
          </a:prstGeom>
          <a:noFill/>
        </p:spPr>
        <p:txBody>
          <a:bodyPr wrap="square" rtlCol="0">
            <a:spAutoFit/>
          </a:bodyPr>
          <a:lstStyle/>
          <a:p>
            <a:pPr marL="0" marR="0">
              <a:spcBef>
                <a:spcPts val="0"/>
              </a:spcBef>
              <a:spcAft>
                <a:spcPts val="0"/>
              </a:spcAft>
            </a:pPr>
            <a:r>
              <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Crossway Bibles. (2008). </a:t>
            </a:r>
            <a:r>
              <a:rPr lang="en-US" sz="1800" i="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The ESV Study Bible</a:t>
            </a:r>
            <a:r>
              <a:rPr lang="en-US"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(p. 607). Crossway Bibles.</a:t>
            </a:r>
          </a:p>
        </p:txBody>
      </p:sp>
    </p:spTree>
    <p:extLst>
      <p:ext uri="{BB962C8B-B14F-4D97-AF65-F5344CB8AC3E}">
        <p14:creationId xmlns:p14="http://schemas.microsoft.com/office/powerpoint/2010/main" val="31883993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659285"/>
            <a:ext cx="10292080" cy="3539430"/>
          </a:xfrm>
          <a:prstGeom prst="rect">
            <a:avLst/>
          </a:prstGeom>
          <a:noFill/>
        </p:spPr>
        <p:txBody>
          <a:bodyPr wrap="square">
            <a:spAutoFit/>
          </a:bodyPr>
          <a:lstStyle/>
          <a:p>
            <a:r>
              <a:rPr lang="en-US" sz="3200" dirty="0">
                <a:latin typeface="Calibri" panose="020F0502020204030204" pitchFamily="34" charset="0"/>
                <a:cs typeface="Calibri" panose="020F0502020204030204" pitchFamily="34" charset="0"/>
              </a:rPr>
              <a:t>“So, then, you are no longer foreigners and strangers, but fellow citizens with the saints, and members of God’s household, built on the foundation of the apostles and prophets, with Christ Jesus himself as the cornerstone. In him the whole building, being put together, grows into a holy </a:t>
            </a:r>
            <a:r>
              <a:rPr lang="en-US" sz="3200" dirty="0">
                <a:solidFill>
                  <a:srgbClr val="FF0000"/>
                </a:solidFill>
                <a:latin typeface="Calibri" panose="020F0502020204030204" pitchFamily="34" charset="0"/>
                <a:cs typeface="Calibri" panose="020F0502020204030204" pitchFamily="34" charset="0"/>
              </a:rPr>
              <a:t>temple</a:t>
            </a:r>
            <a:r>
              <a:rPr lang="en-US" sz="3200" dirty="0">
                <a:latin typeface="Calibri" panose="020F0502020204030204" pitchFamily="34" charset="0"/>
                <a:cs typeface="Calibri" panose="020F0502020204030204" pitchFamily="34" charset="0"/>
              </a:rPr>
              <a:t> in the Lord. In him you are also being built together for </a:t>
            </a:r>
            <a:r>
              <a:rPr lang="en-US" sz="3200" dirty="0">
                <a:solidFill>
                  <a:srgbClr val="FF0000"/>
                </a:solidFill>
                <a:latin typeface="Calibri" panose="020F0502020204030204" pitchFamily="34" charset="0"/>
                <a:cs typeface="Calibri" panose="020F0502020204030204" pitchFamily="34" charset="0"/>
              </a:rPr>
              <a:t>God’s dwelling </a:t>
            </a:r>
            <a:r>
              <a:rPr lang="en-US" sz="3200" dirty="0">
                <a:latin typeface="Calibri" panose="020F0502020204030204" pitchFamily="34" charset="0"/>
                <a:cs typeface="Calibri" panose="020F0502020204030204" pitchFamily="34" charset="0"/>
              </a:rPr>
              <a:t>in the Spirit.” (Eph 2:19-22)</a:t>
            </a:r>
          </a:p>
        </p:txBody>
      </p:sp>
    </p:spTree>
    <p:extLst>
      <p:ext uri="{BB962C8B-B14F-4D97-AF65-F5344CB8AC3E}">
        <p14:creationId xmlns:p14="http://schemas.microsoft.com/office/powerpoint/2010/main" val="7290234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12844"/>
            <a:ext cx="10292080" cy="5632311"/>
          </a:xfrm>
          <a:prstGeom prst="rect">
            <a:avLst/>
          </a:prstGeom>
          <a:noFill/>
        </p:spPr>
        <p:txBody>
          <a:bodyPr wrap="square">
            <a:spAutoFit/>
          </a:bodyPr>
          <a:lstStyle/>
          <a:p>
            <a:pPr marL="457200" marR="0">
              <a:spcBef>
                <a:spcPts val="0"/>
              </a:spcBef>
              <a:spcAft>
                <a:spcPts val="0"/>
              </a:spcAft>
            </a:pPr>
            <a:r>
              <a:rPr lang="en-US" sz="3600" dirty="0">
                <a:effectLst/>
                <a:latin typeface="Calibri" panose="020F0502020204030204" pitchFamily="34" charset="0"/>
                <a:ea typeface="Calibri" panose="020F0502020204030204" pitchFamily="34" charset="0"/>
              </a:rPr>
              <a:t>“Then I saw a new heaven and a new earth; for the first heaven and the first earth had passed away, and the sea was no more. I also saw the holy city, the </a:t>
            </a:r>
            <a:r>
              <a:rPr lang="en-US" sz="3600" dirty="0">
                <a:solidFill>
                  <a:srgbClr val="FF0000"/>
                </a:solidFill>
                <a:effectLst/>
                <a:latin typeface="Calibri" panose="020F0502020204030204" pitchFamily="34" charset="0"/>
                <a:ea typeface="Calibri" panose="020F0502020204030204" pitchFamily="34" charset="0"/>
              </a:rPr>
              <a:t>new Jerusalem</a:t>
            </a:r>
            <a:r>
              <a:rPr lang="en-US" sz="3600" dirty="0">
                <a:effectLst/>
                <a:latin typeface="Calibri" panose="020F0502020204030204" pitchFamily="34" charset="0"/>
                <a:ea typeface="Calibri" panose="020F0502020204030204" pitchFamily="34" charset="0"/>
              </a:rPr>
              <a:t>, coming down out of heaven from God, prepared like a bride adorned for her husband. Then I heard a loud voice from the throne: Look, </a:t>
            </a:r>
            <a:r>
              <a:rPr lang="en-US" sz="3600" dirty="0">
                <a:solidFill>
                  <a:srgbClr val="FF0000"/>
                </a:solidFill>
                <a:effectLst/>
                <a:latin typeface="Calibri" panose="020F0502020204030204" pitchFamily="34" charset="0"/>
                <a:ea typeface="Calibri" panose="020F0502020204030204" pitchFamily="34" charset="0"/>
              </a:rPr>
              <a:t>God’s dwelling is with humanity, and he will live with them. They will be his peoples, and God himself will be with them and will be their God</a:t>
            </a:r>
            <a:r>
              <a:rPr lang="en-US" sz="3600" dirty="0">
                <a:effectLst/>
                <a:latin typeface="Calibri" panose="020F0502020204030204" pitchFamily="34" charset="0"/>
                <a:ea typeface="Calibri" panose="020F0502020204030204" pitchFamily="34" charset="0"/>
              </a:rPr>
              <a:t>.” (Rev. 21:1-3)</a:t>
            </a:r>
          </a:p>
        </p:txBody>
      </p:sp>
    </p:spTree>
    <p:extLst>
      <p:ext uri="{BB962C8B-B14F-4D97-AF65-F5344CB8AC3E}">
        <p14:creationId xmlns:p14="http://schemas.microsoft.com/office/powerpoint/2010/main" val="36436602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274838"/>
            <a:ext cx="10292080" cy="2308324"/>
          </a:xfrm>
          <a:prstGeom prst="rect">
            <a:avLst/>
          </a:prstGeom>
          <a:noFill/>
        </p:spPr>
        <p:txBody>
          <a:bodyPr wrap="square">
            <a:spAutoFit/>
          </a:bodyPr>
          <a:lstStyle/>
          <a:p>
            <a:pPr marL="457200" marR="0">
              <a:spcBef>
                <a:spcPts val="0"/>
              </a:spcBef>
              <a:spcAft>
                <a:spcPts val="0"/>
              </a:spcAft>
            </a:pPr>
            <a:r>
              <a:rPr lang="en-US" sz="4800" dirty="0">
                <a:solidFill>
                  <a:srgbClr val="FF0000"/>
                </a:solidFill>
                <a:effectLst/>
                <a:latin typeface="Calibri" panose="020F0502020204030204" pitchFamily="34" charset="0"/>
                <a:ea typeface="Calibri" panose="020F0502020204030204" pitchFamily="34" charset="0"/>
              </a:rPr>
              <a:t>“I did not see a temple in it, because the Lord God the Almighty and the Lamb are its temple.” </a:t>
            </a:r>
            <a:r>
              <a:rPr lang="en-US" sz="4800" dirty="0">
                <a:effectLst/>
                <a:latin typeface="Calibri" panose="020F0502020204030204" pitchFamily="34" charset="0"/>
                <a:ea typeface="Calibri" panose="020F0502020204030204" pitchFamily="34" charset="0"/>
              </a:rPr>
              <a:t>(Rev 21:22)</a:t>
            </a:r>
          </a:p>
        </p:txBody>
      </p:sp>
    </p:spTree>
    <p:extLst>
      <p:ext uri="{BB962C8B-B14F-4D97-AF65-F5344CB8AC3E}">
        <p14:creationId xmlns:p14="http://schemas.microsoft.com/office/powerpoint/2010/main" val="40499955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Autofit/>
          </a:bodyPr>
          <a:lstStyle/>
          <a:p>
            <a:r>
              <a:rPr lang="en-US" sz="4000" dirty="0"/>
              <a:t>The Covenant with Creation</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3">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380368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4801314"/>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Creation of the World</a:t>
            </a: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Garden Sanctuary</a:t>
            </a:r>
          </a:p>
          <a:p>
            <a:pPr marL="742950" lvl="1" indent="-285750">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Serpent</a:t>
            </a:r>
          </a:p>
          <a:p>
            <a:pPr lvl="2"/>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4.1 Principalities and Powers</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4.2 Angels Watching</a:t>
            </a:r>
            <a:endPar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Life and Death</a:t>
            </a: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Protoevangelium</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16148855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picture containing reptile, snake, indoor, close&#10;&#10;Description automatically generated">
            <a:extLst>
              <a:ext uri="{FF2B5EF4-FFF2-40B4-BE49-F238E27FC236}">
                <a16:creationId xmlns:a16="http://schemas.microsoft.com/office/drawing/2014/main" id="{C47B1609-A67D-686A-A49B-8DD04A7240E1}"/>
              </a:ext>
            </a:extLst>
          </p:cNvPr>
          <p:cNvPicPr>
            <a:picLocks noGrp="1" noChangeAspect="1"/>
          </p:cNvPicPr>
          <p:nvPr>
            <p:ph idx="1"/>
          </p:nvPr>
        </p:nvPicPr>
        <p:blipFill>
          <a:blip r:embed="rId2"/>
          <a:stretch>
            <a:fillRect/>
          </a:stretch>
        </p:blipFill>
        <p:spPr>
          <a:xfrm>
            <a:off x="614369" y="548640"/>
            <a:ext cx="8647751" cy="5760720"/>
          </a:xfrm>
        </p:spPr>
      </p:pic>
      <p:sp>
        <p:nvSpPr>
          <p:cNvPr id="11" name="TextBox 10">
            <a:extLst>
              <a:ext uri="{FF2B5EF4-FFF2-40B4-BE49-F238E27FC236}">
                <a16:creationId xmlns:a16="http://schemas.microsoft.com/office/drawing/2014/main" id="{87F94684-B14F-AEF4-4861-11D3E9EE7091}"/>
              </a:ext>
            </a:extLst>
          </p:cNvPr>
          <p:cNvSpPr txBox="1"/>
          <p:nvPr/>
        </p:nvSpPr>
        <p:spPr>
          <a:xfrm>
            <a:off x="9709643" y="2721114"/>
            <a:ext cx="1867988" cy="707886"/>
          </a:xfrm>
          <a:prstGeom prst="rect">
            <a:avLst/>
          </a:prstGeom>
          <a:noFill/>
        </p:spPr>
        <p:txBody>
          <a:bodyPr wrap="square" rtlCol="0">
            <a:spAutoFit/>
          </a:bodyPr>
          <a:lstStyle/>
          <a:p>
            <a:r>
              <a:rPr lang="en-US" sz="4000" dirty="0">
                <a:latin typeface="Calibri" panose="020F0502020204030204" pitchFamily="34" charset="0"/>
                <a:cs typeface="Calibri" panose="020F0502020204030204" pitchFamily="34" charset="0"/>
              </a:rPr>
              <a:t>Serpent</a:t>
            </a:r>
          </a:p>
        </p:txBody>
      </p:sp>
    </p:spTree>
    <p:extLst>
      <p:ext uri="{BB962C8B-B14F-4D97-AF65-F5344CB8AC3E}">
        <p14:creationId xmlns:p14="http://schemas.microsoft.com/office/powerpoint/2010/main" val="40497135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228397"/>
            <a:ext cx="10292080" cy="4401205"/>
          </a:xfrm>
          <a:prstGeom prst="rect">
            <a:avLst/>
          </a:prstGeom>
          <a:noFill/>
        </p:spPr>
        <p:txBody>
          <a:bodyPr wrap="square">
            <a:spAutoFit/>
          </a:bodyPr>
          <a:lstStyle/>
          <a:p>
            <a:pPr marL="457200"/>
            <a:r>
              <a:rPr lang="en-US" sz="4000" dirty="0">
                <a:effectLst/>
                <a:latin typeface="Calibri" panose="020F0502020204030204" pitchFamily="34" charset="0"/>
                <a:ea typeface="Calibri" panose="020F0502020204030204" pitchFamily="34" charset="0"/>
              </a:rPr>
              <a:t>“When the Most High gave to the nations their inheritance, when he divided mankind, he fixed the borders of the peoples according to the number of </a:t>
            </a:r>
            <a:r>
              <a:rPr lang="en-US" sz="4000" dirty="0">
                <a:solidFill>
                  <a:srgbClr val="FF0000"/>
                </a:solidFill>
                <a:effectLst/>
                <a:latin typeface="Calibri" panose="020F0502020204030204" pitchFamily="34" charset="0"/>
                <a:ea typeface="Calibri" panose="020F0502020204030204" pitchFamily="34" charset="0"/>
              </a:rPr>
              <a:t>the sons of God</a:t>
            </a:r>
            <a:r>
              <a:rPr lang="en-US" sz="4000" dirty="0">
                <a:effectLst/>
                <a:latin typeface="Calibri" panose="020F0502020204030204" pitchFamily="34" charset="0"/>
                <a:ea typeface="Calibri" panose="020F0502020204030204" pitchFamily="34" charset="0"/>
              </a:rPr>
              <a:t>. But </a:t>
            </a:r>
            <a:r>
              <a:rPr lang="en-US" sz="4000" dirty="0">
                <a:solidFill>
                  <a:srgbClr val="FF0000"/>
                </a:solidFill>
                <a:effectLst/>
                <a:latin typeface="Calibri" panose="020F0502020204030204" pitchFamily="34" charset="0"/>
                <a:ea typeface="Calibri" panose="020F0502020204030204" pitchFamily="34" charset="0"/>
              </a:rPr>
              <a:t>the </a:t>
            </a:r>
            <a:r>
              <a:rPr lang="en-US" sz="4000" cap="small" dirty="0">
                <a:solidFill>
                  <a:srgbClr val="FF0000"/>
                </a:solidFill>
                <a:effectLst/>
                <a:latin typeface="Calibri" panose="020F0502020204030204" pitchFamily="34" charset="0"/>
                <a:ea typeface="Calibri" panose="020F0502020204030204" pitchFamily="34" charset="0"/>
              </a:rPr>
              <a:t>Lord</a:t>
            </a:r>
            <a:r>
              <a:rPr lang="en-US" sz="4000" dirty="0">
                <a:solidFill>
                  <a:srgbClr val="FF0000"/>
                </a:solidFill>
                <a:effectLst/>
                <a:latin typeface="Calibri" panose="020F0502020204030204" pitchFamily="34" charset="0"/>
                <a:ea typeface="Calibri" panose="020F0502020204030204" pitchFamily="34" charset="0"/>
              </a:rPr>
              <a:t>’s portion is his people</a:t>
            </a:r>
            <a:r>
              <a:rPr lang="en-US" sz="4000" dirty="0">
                <a:effectLst/>
                <a:latin typeface="Calibri" panose="020F0502020204030204" pitchFamily="34" charset="0"/>
                <a:ea typeface="Calibri" panose="020F0502020204030204" pitchFamily="34" charset="0"/>
              </a:rPr>
              <a:t>, Jacob his allotted heritage” </a:t>
            </a:r>
            <a:r>
              <a:rPr lang="en-US" sz="4000" dirty="0">
                <a:solidFill>
                  <a:srgbClr val="FF0000"/>
                </a:solidFill>
                <a:effectLst/>
                <a:latin typeface="Calibri" panose="020F0502020204030204" pitchFamily="34" charset="0"/>
                <a:ea typeface="Calibri" panose="020F0502020204030204" pitchFamily="34" charset="0"/>
              </a:rPr>
              <a:t>(</a:t>
            </a:r>
            <a:r>
              <a:rPr lang="en-US" sz="4000" dirty="0" err="1">
                <a:solidFill>
                  <a:srgbClr val="FF0000"/>
                </a:solidFill>
                <a:effectLst/>
                <a:latin typeface="Calibri" panose="020F0502020204030204" pitchFamily="34" charset="0"/>
                <a:ea typeface="Calibri" panose="020F0502020204030204" pitchFamily="34" charset="0"/>
              </a:rPr>
              <a:t>Deut</a:t>
            </a:r>
            <a:r>
              <a:rPr lang="en-US" sz="4000" dirty="0">
                <a:solidFill>
                  <a:srgbClr val="FF0000"/>
                </a:solidFill>
                <a:effectLst/>
                <a:latin typeface="Calibri" panose="020F0502020204030204" pitchFamily="34" charset="0"/>
                <a:ea typeface="Calibri" panose="020F0502020204030204" pitchFamily="34" charset="0"/>
              </a:rPr>
              <a:t> 32:8-9).</a:t>
            </a:r>
          </a:p>
          <a:p>
            <a:pPr marL="457200" marR="0">
              <a:spcBef>
                <a:spcPts val="0"/>
              </a:spcBef>
              <a:spcAft>
                <a:spcPts val="0"/>
              </a:spcAft>
            </a:pPr>
            <a:endParaRPr lang="en-US" sz="4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068718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4801314"/>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Creation of the World</a:t>
            </a: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Garden Sanctuary</a:t>
            </a:r>
          </a:p>
          <a:p>
            <a:pPr marL="742950" lvl="1" indent="-285750">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Serpent</a:t>
            </a:r>
          </a:p>
          <a:p>
            <a:pPr lvl="2"/>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4.1 Principalities and Powers</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4.2 Angels Watching</a:t>
            </a:r>
            <a:endPar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Life and Death</a:t>
            </a: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Protoevangelium</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2211179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Creation of the World</a:t>
            </a: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Garden Sanctuary</a:t>
            </a:r>
          </a:p>
          <a:p>
            <a:pPr marL="742950" lvl="1" indent="-285750">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Serpent</a:t>
            </a:r>
          </a:p>
          <a:p>
            <a:pPr marL="742950" lvl="1" indent="-285750">
              <a:buFont typeface="+mj-lt"/>
              <a:buAutoNum type="arabicPeriod"/>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 Life and Death</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5.1 Tree of the Knowledge of Good and Evil</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5.2 Tree of Life</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5.3 Original Sin</a:t>
            </a: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Protoevangelium</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3165543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F94684-B14F-AEF4-4861-11D3E9EE7091}"/>
              </a:ext>
            </a:extLst>
          </p:cNvPr>
          <p:cNvSpPr txBox="1"/>
          <p:nvPr/>
        </p:nvSpPr>
        <p:spPr>
          <a:xfrm>
            <a:off x="8412480" y="2725154"/>
            <a:ext cx="2481943" cy="707886"/>
          </a:xfrm>
          <a:prstGeom prst="rect">
            <a:avLst/>
          </a:prstGeom>
          <a:noFill/>
        </p:spPr>
        <p:txBody>
          <a:bodyPr wrap="square" rtlCol="0">
            <a:spAutoFit/>
          </a:bodyPr>
          <a:lstStyle/>
          <a:p>
            <a:r>
              <a:rPr lang="en-US" sz="4000" dirty="0">
                <a:latin typeface="Calibri" panose="020F0502020204030204" pitchFamily="34" charset="0"/>
                <a:cs typeface="Calibri" panose="020F0502020204030204" pitchFamily="34" charset="0"/>
              </a:rPr>
              <a:t>Tree of Life</a:t>
            </a:r>
          </a:p>
        </p:txBody>
      </p:sp>
      <p:pic>
        <p:nvPicPr>
          <p:cNvPr id="5" name="Content Placeholder 4" descr="A picture containing application&#10;&#10;Description automatically generated">
            <a:extLst>
              <a:ext uri="{FF2B5EF4-FFF2-40B4-BE49-F238E27FC236}">
                <a16:creationId xmlns:a16="http://schemas.microsoft.com/office/drawing/2014/main" id="{5787481A-EBA8-8C95-BB9B-D17EE26C3A53}"/>
              </a:ext>
            </a:extLst>
          </p:cNvPr>
          <p:cNvPicPr>
            <a:picLocks noGrp="1" noChangeAspect="1"/>
          </p:cNvPicPr>
          <p:nvPr>
            <p:ph idx="1"/>
          </p:nvPr>
        </p:nvPicPr>
        <p:blipFill>
          <a:blip r:embed="rId2"/>
          <a:stretch>
            <a:fillRect/>
          </a:stretch>
        </p:blipFill>
        <p:spPr>
          <a:xfrm>
            <a:off x="614369" y="228600"/>
            <a:ext cx="6416538" cy="6400800"/>
          </a:xfrm>
        </p:spPr>
      </p:pic>
    </p:spTree>
    <p:extLst>
      <p:ext uri="{BB962C8B-B14F-4D97-AF65-F5344CB8AC3E}">
        <p14:creationId xmlns:p14="http://schemas.microsoft.com/office/powerpoint/2010/main" val="28798476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F94684-B14F-AEF4-4861-11D3E9EE7091}"/>
              </a:ext>
            </a:extLst>
          </p:cNvPr>
          <p:cNvSpPr txBox="1"/>
          <p:nvPr/>
        </p:nvSpPr>
        <p:spPr>
          <a:xfrm>
            <a:off x="7903030" y="2725154"/>
            <a:ext cx="2547256" cy="707886"/>
          </a:xfrm>
          <a:prstGeom prst="rect">
            <a:avLst/>
          </a:prstGeom>
          <a:noFill/>
        </p:spPr>
        <p:txBody>
          <a:bodyPr wrap="square" rtlCol="0">
            <a:spAutoFit/>
          </a:bodyPr>
          <a:lstStyle/>
          <a:p>
            <a:r>
              <a:rPr lang="en-US" sz="4000" dirty="0">
                <a:latin typeface="Calibri" panose="020F0502020204030204" pitchFamily="34" charset="0"/>
                <a:cs typeface="Calibri" panose="020F0502020204030204" pitchFamily="34" charset="0"/>
              </a:rPr>
              <a:t>Original Sin</a:t>
            </a:r>
          </a:p>
        </p:txBody>
      </p:sp>
      <p:pic>
        <p:nvPicPr>
          <p:cNvPr id="1026" name="Picture 2">
            <a:extLst>
              <a:ext uri="{FF2B5EF4-FFF2-40B4-BE49-F238E27FC236}">
                <a16:creationId xmlns:a16="http://schemas.microsoft.com/office/drawing/2014/main" id="{730DCE60-AD6F-0076-9F75-D945EFDE23B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7577" y="268012"/>
            <a:ext cx="5133444" cy="6321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734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Creation of the World</a:t>
            </a: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Garden Sanctuary</a:t>
            </a:r>
          </a:p>
          <a:p>
            <a:pPr marL="742950" lvl="1" indent="-285750">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 Serpent</a:t>
            </a:r>
          </a:p>
          <a:p>
            <a:pPr marL="742950" lvl="1"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Life and Death</a:t>
            </a:r>
          </a:p>
          <a:p>
            <a:pPr marL="742950" lvl="1" indent="-285750">
              <a:buFont typeface="+mj-lt"/>
              <a:buAutoNum type="arabicPeriod"/>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 Protoevangelium</a:t>
            </a:r>
          </a:p>
          <a:p>
            <a:pPr lvl="1"/>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    6.1 The Last Adam</a:t>
            </a:r>
          </a:p>
          <a:p>
            <a:pPr lvl="1"/>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    6.2 Adam Figures</a:t>
            </a:r>
          </a:p>
          <a:p>
            <a:pPr marL="742950" lvl="1" indent="-285750">
              <a:buFont typeface="+mj-lt"/>
              <a:buAutoNum type="arabicPeriod"/>
            </a:pP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25629270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579042"/>
            <a:ext cx="10292080" cy="3016210"/>
          </a:xfrm>
          <a:prstGeom prst="rect">
            <a:avLst/>
          </a:prstGeom>
          <a:noFill/>
        </p:spPr>
        <p:txBody>
          <a:bodyPr wrap="square">
            <a:spAutoFit/>
          </a:bodyPr>
          <a:lstStyle/>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“I will put hostility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a:t>
            </a:r>
            <a:r>
              <a:rPr lang="en-US" sz="3800" dirty="0">
                <a:effectLst/>
                <a:latin typeface="Calibri" panose="020F0502020204030204" pitchFamily="34" charset="0"/>
                <a:ea typeface="Calibri" panose="020F0502020204030204" pitchFamily="34" charset="0"/>
                <a:cs typeface="Calibri" panose="020F0502020204030204" pitchFamily="34" charset="0"/>
              </a:rPr>
              <a:t> 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woman</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and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your offspring </a:t>
            </a:r>
            <a:r>
              <a:rPr lang="en-US" sz="3800" dirty="0">
                <a:effectLst/>
                <a:latin typeface="Calibri" panose="020F0502020204030204" pitchFamily="34" charset="0"/>
                <a:ea typeface="Calibri" panose="020F0502020204030204" pitchFamily="34" charset="0"/>
                <a:cs typeface="Calibri" panose="020F0502020204030204" pitchFamily="34" charset="0"/>
              </a:rPr>
              <a:t>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her offspring</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endPar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685800" marR="0" indent="-228600">
              <a:spcBef>
                <a:spcPts val="0"/>
              </a:spcBef>
              <a:spcAft>
                <a:spcPts val="0"/>
              </a:spcAft>
            </a:pP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 will strike your head</a:t>
            </a:r>
            <a:r>
              <a:rPr lang="en-US" sz="3800" dirty="0">
                <a:effectLst/>
                <a:latin typeface="Calibri" panose="020F0502020204030204" pitchFamily="34" charset="0"/>
                <a:ea typeface="Calibri" panose="020F0502020204030204" pitchFamily="34" charset="0"/>
                <a:cs typeface="Calibri" panose="020F0502020204030204" pitchFamily="34" charset="0"/>
              </a:rPr>
              <a:t>,</a:t>
            </a:r>
          </a:p>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and you will strike his heel.” </a:t>
            </a:r>
            <a:endParaRPr lang="en-US" sz="3900" dirty="0">
              <a:solidFill>
                <a:srgbClr val="FF0000"/>
              </a:solidFill>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723E051A-5B45-3A5D-0F92-6682C3803634}"/>
              </a:ext>
            </a:extLst>
          </p:cNvPr>
          <p:cNvSpPr txBox="1"/>
          <p:nvPr/>
        </p:nvSpPr>
        <p:spPr>
          <a:xfrm>
            <a:off x="4247605" y="601028"/>
            <a:ext cx="3696789" cy="1323439"/>
          </a:xfrm>
          <a:prstGeom prst="rect">
            <a:avLst/>
          </a:prstGeom>
          <a:noFill/>
        </p:spPr>
        <p:txBody>
          <a:bodyPr wrap="square" rtlCol="0">
            <a:spAutoFit/>
          </a:bodyPr>
          <a:lstStyle/>
          <a:p>
            <a:pPr algn="ctr"/>
            <a:r>
              <a:rPr lang="en-US" sz="4000" dirty="0">
                <a:latin typeface="Calibri" panose="020F0502020204030204" pitchFamily="34" charset="0"/>
                <a:cs typeface="Calibri" panose="020F0502020204030204" pitchFamily="34" charset="0"/>
              </a:rPr>
              <a:t>Protoevangelium</a:t>
            </a:r>
          </a:p>
          <a:p>
            <a:pPr algn="ctr"/>
            <a:r>
              <a:rPr lang="en-US" sz="4000" dirty="0">
                <a:solidFill>
                  <a:srgbClr val="FF0000"/>
                </a:solidFill>
                <a:latin typeface="Calibri" panose="020F0502020204030204" pitchFamily="34" charset="0"/>
                <a:cs typeface="Calibri" panose="020F0502020204030204" pitchFamily="34" charset="0"/>
              </a:rPr>
              <a:t>Genesis 3:15</a:t>
            </a:r>
          </a:p>
        </p:txBody>
      </p:sp>
    </p:spTree>
    <p:extLst>
      <p:ext uri="{BB962C8B-B14F-4D97-AF65-F5344CB8AC3E}">
        <p14:creationId xmlns:p14="http://schemas.microsoft.com/office/powerpoint/2010/main" val="545482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12844"/>
            <a:ext cx="10292080" cy="5570756"/>
          </a:xfrm>
          <a:prstGeom prst="rect">
            <a:avLst/>
          </a:prstGeom>
          <a:noFill/>
        </p:spPr>
        <p:txBody>
          <a:bodyPr wrap="square">
            <a:spAutoFit/>
          </a:bodyPr>
          <a:lstStyle/>
          <a:p>
            <a:pPr marL="457200" marR="0">
              <a:spcBef>
                <a:spcPts val="0"/>
              </a:spcBef>
              <a:spcAft>
                <a:spcPts val="0"/>
              </a:spcAft>
            </a:pPr>
            <a:r>
              <a:rPr lang="en-US" sz="3200" dirty="0">
                <a:effectLst/>
                <a:latin typeface="Calibri" panose="020F0502020204030204" pitchFamily="34" charset="0"/>
                <a:ea typeface="Calibri" panose="020F0502020204030204" pitchFamily="34" charset="0"/>
              </a:rPr>
              <a:t>“The life and death struggle between the seed of the woman and the seed of the serpent is </a:t>
            </a:r>
            <a:r>
              <a:rPr lang="en-US" sz="3200" i="1" dirty="0">
                <a:solidFill>
                  <a:srgbClr val="FF0000"/>
                </a:solidFill>
                <a:effectLst/>
                <a:latin typeface="Calibri" panose="020F0502020204030204" pitchFamily="34" charset="0"/>
                <a:ea typeface="Calibri" panose="020F0502020204030204" pitchFamily="34" charset="0"/>
              </a:rPr>
              <a:t>the</a:t>
            </a:r>
            <a:r>
              <a:rPr lang="en-US" sz="3200" dirty="0">
                <a:solidFill>
                  <a:srgbClr val="FF0000"/>
                </a:solidFill>
                <a:effectLst/>
                <a:latin typeface="Calibri" panose="020F0502020204030204" pitchFamily="34" charset="0"/>
                <a:ea typeface="Calibri" panose="020F0502020204030204" pitchFamily="34" charset="0"/>
              </a:rPr>
              <a:t> plot </a:t>
            </a:r>
            <a:r>
              <a:rPr lang="en-US" sz="3200" dirty="0">
                <a:effectLst/>
                <a:latin typeface="Calibri" panose="020F0502020204030204" pitchFamily="34" charset="0"/>
                <a:ea typeface="Calibri" panose="020F0502020204030204" pitchFamily="34" charset="0"/>
              </a:rPr>
              <a:t>conflict that informs the whole of the biblical narrative. The </a:t>
            </a:r>
            <a:r>
              <a:rPr lang="en-US" sz="3200" dirty="0">
                <a:solidFill>
                  <a:srgbClr val="FF0000"/>
                </a:solidFill>
                <a:effectLst/>
                <a:latin typeface="Calibri" panose="020F0502020204030204" pitchFamily="34" charset="0"/>
                <a:ea typeface="Calibri" panose="020F0502020204030204" pitchFamily="34" charset="0"/>
              </a:rPr>
              <a:t>serpent</a:t>
            </a:r>
            <a:r>
              <a:rPr lang="en-US" sz="3200" dirty="0">
                <a:effectLst/>
                <a:latin typeface="Calibri" panose="020F0502020204030204" pitchFamily="34" charset="0"/>
                <a:ea typeface="Calibri" panose="020F0502020204030204" pitchFamily="34" charset="0"/>
              </a:rPr>
              <a:t> has instigated sin and incurred a curse, and man has transgressed but heard words of God that indicate that the tempter will be defeated, suggesting that not only sin but also the consequences of sin … will be overcome” </a:t>
            </a:r>
          </a:p>
          <a:p>
            <a:pPr marL="457200" marR="0">
              <a:spcBef>
                <a:spcPts val="0"/>
              </a:spcBef>
              <a:spcAft>
                <a:spcPts val="0"/>
              </a:spcAft>
            </a:pPr>
            <a:endParaRPr lang="en-US" sz="3200" dirty="0">
              <a:latin typeface="Calibri" panose="020F0502020204030204" pitchFamily="34" charset="0"/>
              <a:ea typeface="Calibri" panose="020F0502020204030204" pitchFamily="34" charset="0"/>
            </a:endParaRPr>
          </a:p>
          <a:p>
            <a:pPr marL="457200"/>
            <a:r>
              <a:rPr lang="en-US" sz="1800" dirty="0">
                <a:solidFill>
                  <a:srgbClr val="FF0000"/>
                </a:solidFill>
                <a:effectLst/>
                <a:latin typeface="Calibri" panose="020F0502020204030204" pitchFamily="34" charset="0"/>
                <a:ea typeface="Calibri" panose="020F0502020204030204" pitchFamily="34" charset="0"/>
              </a:rPr>
              <a:t>Hamilton, J. M., Jr. (2022). </a:t>
            </a:r>
            <a:r>
              <a:rPr lang="en-US" sz="1800" i="1" dirty="0">
                <a:solidFill>
                  <a:srgbClr val="FF0000"/>
                </a:solidFill>
                <a:effectLst/>
                <a:latin typeface="Calibri" panose="020F0502020204030204" pitchFamily="34" charset="0"/>
                <a:ea typeface="Calibri" panose="020F0502020204030204" pitchFamily="34" charset="0"/>
                <a:hlinkClick r:id="rId2">
                  <a:extLst>
                    <a:ext uri="{A12FA001-AC4F-418D-AE19-62706E023703}">
                      <ahyp:hlinkClr xmlns:ahyp="http://schemas.microsoft.com/office/drawing/2018/hyperlinkcolor" val="tx"/>
                    </a:ext>
                  </a:extLst>
                </a:hlinkClick>
              </a:rPr>
              <a:t>Typology: Understanding the Bible’s Promise-Shaped Patterns: How Old Testament Expectations are Fulfilled in Christ</a:t>
            </a:r>
            <a:r>
              <a:rPr lang="en-US" sz="1800" dirty="0">
                <a:solidFill>
                  <a:srgbClr val="FF0000"/>
                </a:solidFill>
                <a:effectLst/>
                <a:latin typeface="Calibri" panose="020F0502020204030204" pitchFamily="34" charset="0"/>
                <a:ea typeface="Calibri" panose="020F0502020204030204" pitchFamily="34" charset="0"/>
              </a:rPr>
              <a:t> (pp. 9–10). Zondervan Academic.</a:t>
            </a:r>
          </a:p>
          <a:p>
            <a:pPr marL="457200" marR="0">
              <a:spcBef>
                <a:spcPts val="0"/>
              </a:spcBef>
              <a:spcAft>
                <a:spcPts val="0"/>
              </a:spcAft>
            </a:pPr>
            <a:endParaRPr lang="en-US" sz="3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9528244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Creation of the World</a:t>
            </a:r>
          </a:p>
          <a:p>
            <a:pPr marL="1200150" lvl="2" indent="-285750">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1 Realms</a:t>
            </a:r>
          </a:p>
          <a:p>
            <a:pPr lvl="2"/>
            <a:r>
              <a:rPr lang="en-US" sz="3200" dirty="0">
                <a:latin typeface="Calibri" panose="020F0502020204030204" pitchFamily="34" charset="0"/>
                <a:ea typeface="Calibri" panose="020F0502020204030204" pitchFamily="34" charset="0"/>
                <a:cs typeface="Calibri" panose="020F0502020204030204" pitchFamily="34" charset="0"/>
              </a:rPr>
              <a:t>1.2 Sabbath as Creation Goal</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R="0" lvl="2">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2.1 Image of God</a:t>
            </a:r>
          </a:p>
          <a:p>
            <a:pPr marR="0" lvl="2">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2.2 Son of God</a:t>
            </a:r>
          </a:p>
          <a:p>
            <a:pPr marR="0" lvl="2">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2.3 Servant-King</a:t>
            </a:r>
          </a:p>
          <a:p>
            <a:pPr marR="0" lvl="2">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2.4 Priest</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Garden Sanctuary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357854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Autofit/>
          </a:bodyPr>
          <a:lstStyle/>
          <a:p>
            <a:r>
              <a:rPr lang="en-US" sz="4000" dirty="0"/>
              <a:t>The Covenant with Creation</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a:extLst>
              <a:ext uri="{FF2B5EF4-FFF2-40B4-BE49-F238E27FC236}">
                <a16:creationId xmlns:a16="http://schemas.microsoft.com/office/drawing/2014/main" id="{73019A27-0658-396B-1FD2-0E778881EDCF}"/>
              </a:ext>
            </a:extLst>
          </p:cNvPr>
          <p:cNvPicPr>
            <a:picLocks noChangeAspect="1"/>
          </p:cNvPicPr>
          <p:nvPr/>
        </p:nvPicPr>
        <p:blipFill>
          <a:blip r:embed="rId2"/>
          <a:srcRect t="18192" b="18192"/>
          <a:stretch/>
        </p:blipFill>
        <p:spPr>
          <a:xfrm>
            <a:off x="20" y="9"/>
            <a:ext cx="12191980" cy="4363261"/>
          </a:xfrm>
          <a:prstGeom prst="rect">
            <a:avLst/>
          </a:prstGeom>
        </p:spPr>
      </p:pic>
    </p:spTree>
    <p:extLst>
      <p:ext uri="{BB962C8B-B14F-4D97-AF65-F5344CB8AC3E}">
        <p14:creationId xmlns:p14="http://schemas.microsoft.com/office/powerpoint/2010/main" val="3121024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612844"/>
            <a:ext cx="10292080" cy="5570756"/>
          </a:xfrm>
          <a:prstGeom prst="rect">
            <a:avLst/>
          </a:prstGeom>
          <a:noFill/>
        </p:spPr>
        <p:txBody>
          <a:bodyPr wrap="square">
            <a:spAutoFit/>
          </a:bodyPr>
          <a:lstStyle/>
          <a:p>
            <a:pPr marL="457200"/>
            <a:r>
              <a:rPr lang="en-US" sz="3200" dirty="0">
                <a:effectLst/>
                <a:latin typeface="Calibri" panose="020F0502020204030204" pitchFamily="34" charset="0"/>
                <a:ea typeface="Calibri" panose="020F0502020204030204" pitchFamily="34" charset="0"/>
              </a:rPr>
              <a:t>“The </a:t>
            </a:r>
            <a:r>
              <a:rPr lang="en-US" sz="3200" dirty="0">
                <a:solidFill>
                  <a:srgbClr val="FF0000"/>
                </a:solidFill>
                <a:effectLst/>
                <a:latin typeface="Calibri" panose="020F0502020204030204" pitchFamily="34" charset="0"/>
                <a:ea typeface="Calibri" panose="020F0502020204030204" pitchFamily="34" charset="0"/>
              </a:rPr>
              <a:t>commission to Adam and Eve </a:t>
            </a:r>
            <a:r>
              <a:rPr lang="en-US" sz="3200" dirty="0">
                <a:effectLst/>
                <a:latin typeface="Calibri" panose="020F0502020204030204" pitchFamily="34" charset="0"/>
                <a:ea typeface="Calibri" panose="020F0502020204030204" pitchFamily="34" charset="0"/>
              </a:rPr>
              <a:t>to multiply their offspring and to rule, subdue, and ‘fill the earth’ was passed on to </a:t>
            </a:r>
            <a:r>
              <a:rPr lang="en-US" sz="3200" dirty="0">
                <a:solidFill>
                  <a:srgbClr val="FF0000"/>
                </a:solidFill>
                <a:effectLst/>
                <a:latin typeface="Calibri" panose="020F0502020204030204" pitchFamily="34" charset="0"/>
                <a:ea typeface="Calibri" panose="020F0502020204030204" pitchFamily="34" charset="0"/>
              </a:rPr>
              <a:t>Noah</a:t>
            </a:r>
            <a:r>
              <a:rPr lang="en-US" sz="3200" dirty="0">
                <a:effectLst/>
                <a:latin typeface="Calibri" panose="020F0502020204030204" pitchFamily="34" charset="0"/>
                <a:ea typeface="Calibri" panose="020F0502020204030204" pitchFamily="34" charset="0"/>
              </a:rPr>
              <a:t> and then repeatedly to the </a:t>
            </a:r>
            <a:r>
              <a:rPr lang="en-US" sz="3200" dirty="0">
                <a:solidFill>
                  <a:srgbClr val="FF0000"/>
                </a:solidFill>
                <a:effectLst/>
                <a:latin typeface="Calibri" panose="020F0502020204030204" pitchFamily="34" charset="0"/>
                <a:ea typeface="Calibri" panose="020F0502020204030204" pitchFamily="34" charset="0"/>
              </a:rPr>
              <a:t>patriarchs</a:t>
            </a:r>
            <a:r>
              <a:rPr lang="en-US" sz="3200" dirty="0">
                <a:effectLst/>
                <a:latin typeface="Calibri" panose="020F0502020204030204" pitchFamily="34" charset="0"/>
                <a:ea typeface="Calibri" panose="020F0502020204030204" pitchFamily="34" charset="0"/>
              </a:rPr>
              <a:t> and </a:t>
            </a:r>
            <a:r>
              <a:rPr lang="en-US" sz="3200" dirty="0">
                <a:solidFill>
                  <a:srgbClr val="FF0000"/>
                </a:solidFill>
                <a:effectLst/>
                <a:latin typeface="Calibri" panose="020F0502020204030204" pitchFamily="34" charset="0"/>
                <a:ea typeface="Calibri" panose="020F0502020204030204" pitchFamily="34" charset="0"/>
              </a:rPr>
              <a:t>Israel</a:t>
            </a:r>
            <a:r>
              <a:rPr lang="en-US" sz="3200" dirty="0">
                <a:effectLst/>
                <a:latin typeface="Calibri" panose="020F0502020204030204" pitchFamily="34" charset="0"/>
                <a:ea typeface="Calibri" panose="020F0502020204030204" pitchFamily="34" charset="0"/>
              </a:rPr>
              <a:t>. Consequently, the mantle of Adam’s responsibility was placed on </a:t>
            </a:r>
            <a:r>
              <a:rPr lang="en-US" sz="3200" dirty="0">
                <a:solidFill>
                  <a:srgbClr val="FF0000"/>
                </a:solidFill>
                <a:effectLst/>
                <a:latin typeface="Calibri" panose="020F0502020204030204" pitchFamily="34" charset="0"/>
                <a:ea typeface="Calibri" panose="020F0502020204030204" pitchFamily="34" charset="0"/>
              </a:rPr>
              <a:t>Abraham and his seed</a:t>
            </a:r>
            <a:r>
              <a:rPr lang="en-US" sz="3200" dirty="0">
                <a:effectLst/>
                <a:latin typeface="Calibri" panose="020F0502020204030204" pitchFamily="34" charset="0"/>
                <a:ea typeface="Calibri" panose="020F0502020204030204" pitchFamily="34" charset="0"/>
              </a:rPr>
              <a:t>, Israel, so that they were considered to be a ‘</a:t>
            </a:r>
            <a:r>
              <a:rPr lang="en-US" sz="3200" dirty="0">
                <a:solidFill>
                  <a:srgbClr val="FF0000"/>
                </a:solidFill>
                <a:effectLst/>
                <a:latin typeface="Calibri" panose="020F0502020204030204" pitchFamily="34" charset="0"/>
                <a:ea typeface="Calibri" panose="020F0502020204030204" pitchFamily="34" charset="0"/>
              </a:rPr>
              <a:t>corporate Adam</a:t>
            </a:r>
            <a:r>
              <a:rPr lang="en-US" sz="3200" dirty="0">
                <a:effectLst/>
                <a:latin typeface="Calibri" panose="020F0502020204030204" pitchFamily="34" charset="0"/>
                <a:ea typeface="Calibri" panose="020F0502020204030204" pitchFamily="34" charset="0"/>
              </a:rPr>
              <a:t>.’ The nation was designed to represent true humanity.” 1/2</a:t>
            </a:r>
          </a:p>
          <a:p>
            <a:pPr marL="457200"/>
            <a:endParaRPr lang="en-US" sz="3200" dirty="0">
              <a:latin typeface="Calibri" panose="020F0502020204030204" pitchFamily="34" charset="0"/>
              <a:ea typeface="Calibri" panose="020F0502020204030204" pitchFamily="34" charset="0"/>
            </a:endParaRPr>
          </a:p>
          <a:p>
            <a:pPr marL="457200"/>
            <a:endParaRPr lang="en-US" sz="3200" dirty="0">
              <a:effectLst/>
              <a:latin typeface="Calibri" panose="020F0502020204030204" pitchFamily="34" charset="0"/>
              <a:ea typeface="Calibri" panose="020F0502020204030204" pitchFamily="34" charset="0"/>
            </a:endParaRPr>
          </a:p>
          <a:p>
            <a:pPr marL="457200"/>
            <a:endParaRPr lang="en-US" sz="3200" dirty="0">
              <a:latin typeface="Calibri" panose="020F0502020204030204" pitchFamily="34" charset="0"/>
              <a:ea typeface="Calibri" panose="020F0502020204030204" pitchFamily="34" charset="0"/>
            </a:endParaRPr>
          </a:p>
          <a:p>
            <a:pPr marL="457200"/>
            <a:r>
              <a:rPr lang="en-US" dirty="0">
                <a:solidFill>
                  <a:srgbClr val="FF0000"/>
                </a:solidFill>
                <a:effectLst/>
                <a:latin typeface="Calibri" panose="020F0502020204030204" pitchFamily="34" charset="0"/>
                <a:ea typeface="Calibri" panose="020F0502020204030204" pitchFamily="34" charset="0"/>
              </a:rPr>
              <a:t>Beale, G. K. (2011). A New Testament Biblical Theology: The Unfolding of the Old Testament in the New (p. 752). Baker Academic.</a:t>
            </a:r>
          </a:p>
        </p:txBody>
      </p:sp>
    </p:spTree>
    <p:extLst>
      <p:ext uri="{BB962C8B-B14F-4D97-AF65-F5344CB8AC3E}">
        <p14:creationId xmlns:p14="http://schemas.microsoft.com/office/powerpoint/2010/main" val="27114082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559055"/>
            <a:ext cx="10292080" cy="5570756"/>
          </a:xfrm>
          <a:prstGeom prst="rect">
            <a:avLst/>
          </a:prstGeom>
          <a:noFill/>
        </p:spPr>
        <p:txBody>
          <a:bodyPr wrap="square">
            <a:spAutoFit/>
          </a:bodyPr>
          <a:lstStyle/>
          <a:p>
            <a:pPr marL="457200"/>
            <a:r>
              <a:rPr lang="en-US" sz="3200" dirty="0">
                <a:effectLst/>
                <a:latin typeface="Calibri" panose="020F0502020204030204" pitchFamily="34" charset="0"/>
                <a:ea typeface="Calibri" panose="020F0502020204030204" pitchFamily="34" charset="0"/>
              </a:rPr>
              <a:t>“Starting with the </a:t>
            </a:r>
            <a:r>
              <a:rPr lang="en-US" sz="3200" dirty="0">
                <a:solidFill>
                  <a:srgbClr val="FF0000"/>
                </a:solidFill>
                <a:effectLst/>
                <a:latin typeface="Calibri" panose="020F0502020204030204" pitchFamily="34" charset="0"/>
                <a:ea typeface="Calibri" panose="020F0502020204030204" pitchFamily="34" charset="0"/>
              </a:rPr>
              <a:t>patriarchs</a:t>
            </a:r>
            <a:r>
              <a:rPr lang="en-US" sz="3200" dirty="0">
                <a:effectLst/>
                <a:latin typeface="Calibri" panose="020F0502020204030204" pitchFamily="34" charset="0"/>
                <a:ea typeface="Calibri" panose="020F0502020204030204" pitchFamily="34" charset="0"/>
              </a:rPr>
              <a:t>, the commission was mixed with a promise that it would be fulfilled at some point in a ‘</a:t>
            </a:r>
            <a:r>
              <a:rPr lang="en-US" sz="3200" dirty="0">
                <a:solidFill>
                  <a:srgbClr val="FF0000"/>
                </a:solidFill>
                <a:effectLst/>
                <a:latin typeface="Calibri" panose="020F0502020204030204" pitchFamily="34" charset="0"/>
                <a:ea typeface="Calibri" panose="020F0502020204030204" pitchFamily="34" charset="0"/>
              </a:rPr>
              <a:t>seed</a:t>
            </a:r>
            <a:r>
              <a:rPr lang="en-US" sz="3200" dirty="0">
                <a:effectLst/>
                <a:latin typeface="Calibri" panose="020F0502020204030204" pitchFamily="34" charset="0"/>
                <a:ea typeface="Calibri" panose="020F0502020204030204" pitchFamily="34" charset="0"/>
              </a:rPr>
              <a:t>,’ but </a:t>
            </a:r>
            <a:r>
              <a:rPr lang="en-US" sz="3200" dirty="0">
                <a:solidFill>
                  <a:srgbClr val="FF0000"/>
                </a:solidFill>
                <a:effectLst/>
                <a:latin typeface="Calibri" panose="020F0502020204030204" pitchFamily="34" charset="0"/>
                <a:ea typeface="Calibri" panose="020F0502020204030204" pitchFamily="34" charset="0"/>
              </a:rPr>
              <a:t>Israel failed </a:t>
            </a:r>
            <a:r>
              <a:rPr lang="en-US" sz="3200" dirty="0">
                <a:effectLst/>
                <a:latin typeface="Calibri" panose="020F0502020204030204" pitchFamily="34" charset="0"/>
                <a:ea typeface="Calibri" panose="020F0502020204030204" pitchFamily="34" charset="0"/>
              </a:rPr>
              <a:t>to carry out the commission. Thus, the promise was continually made that an </a:t>
            </a:r>
            <a:r>
              <a:rPr lang="en-US" sz="3200" dirty="0">
                <a:solidFill>
                  <a:srgbClr val="FF0000"/>
                </a:solidFill>
                <a:effectLst/>
                <a:latin typeface="Calibri" panose="020F0502020204030204" pitchFamily="34" charset="0"/>
                <a:ea typeface="Calibri" panose="020F0502020204030204" pitchFamily="34" charset="0"/>
              </a:rPr>
              <a:t>eschatological time would come </a:t>
            </a:r>
            <a:r>
              <a:rPr lang="en-US" sz="3200" dirty="0">
                <a:effectLst/>
                <a:latin typeface="Calibri" panose="020F0502020204030204" pitchFamily="34" charset="0"/>
                <a:ea typeface="Calibri" panose="020F0502020204030204" pitchFamily="34" charset="0"/>
              </a:rPr>
              <a:t>when this commission would be carried out in </a:t>
            </a:r>
            <a:r>
              <a:rPr lang="en-US" sz="3200" dirty="0">
                <a:solidFill>
                  <a:srgbClr val="FF0000"/>
                </a:solidFill>
                <a:effectLst/>
                <a:latin typeface="Calibri" panose="020F0502020204030204" pitchFamily="34" charset="0"/>
                <a:ea typeface="Calibri" panose="020F0502020204030204" pitchFamily="34" charset="0"/>
              </a:rPr>
              <a:t>Israel</a:t>
            </a:r>
            <a:r>
              <a:rPr lang="en-US" sz="3200" dirty="0">
                <a:effectLst/>
                <a:latin typeface="Calibri" panose="020F0502020204030204" pitchFamily="34" charset="0"/>
                <a:ea typeface="Calibri" panose="020F0502020204030204" pitchFamily="34" charset="0"/>
              </a:rPr>
              <a:t>. That part of the commission to expand Eden to cover the whole earth also continued, but now </a:t>
            </a:r>
            <a:r>
              <a:rPr lang="en-US" sz="3200" dirty="0">
                <a:solidFill>
                  <a:srgbClr val="FF0000"/>
                </a:solidFill>
                <a:effectLst/>
                <a:latin typeface="Calibri" panose="020F0502020204030204" pitchFamily="34" charset="0"/>
                <a:ea typeface="Calibri" panose="020F0502020204030204" pitchFamily="34" charset="0"/>
              </a:rPr>
              <a:t>Israel’s land</a:t>
            </a:r>
            <a:r>
              <a:rPr lang="en-US" sz="3200" dirty="0">
                <a:effectLst/>
                <a:latin typeface="Calibri" panose="020F0502020204030204" pitchFamily="34" charset="0"/>
                <a:ea typeface="Calibri" panose="020F0502020204030204" pitchFamily="34" charset="0"/>
              </a:rPr>
              <a:t> became conceived of as </a:t>
            </a:r>
            <a:r>
              <a:rPr lang="en-US" sz="3200" dirty="0">
                <a:solidFill>
                  <a:srgbClr val="FF0000"/>
                </a:solidFill>
                <a:effectLst/>
                <a:latin typeface="Calibri" panose="020F0502020204030204" pitchFamily="34" charset="0"/>
                <a:ea typeface="Calibri" panose="020F0502020204030204" pitchFamily="34" charset="0"/>
              </a:rPr>
              <a:t>Israel’s Eden</a:t>
            </a:r>
            <a:r>
              <a:rPr lang="en-US" sz="3200" dirty="0">
                <a:effectLst/>
                <a:latin typeface="Calibri" panose="020F0502020204030204" pitchFamily="34" charset="0"/>
                <a:ea typeface="Calibri" panose="020F0502020204030204" pitchFamily="34" charset="0"/>
              </a:rPr>
              <a:t>.”  2/2</a:t>
            </a:r>
          </a:p>
          <a:p>
            <a:pPr marL="457200"/>
            <a:endParaRPr lang="en-US" sz="3200" dirty="0">
              <a:effectLst/>
              <a:latin typeface="Calibri" panose="020F0502020204030204" pitchFamily="34" charset="0"/>
              <a:ea typeface="Calibri" panose="020F0502020204030204" pitchFamily="34" charset="0"/>
            </a:endParaRPr>
          </a:p>
          <a:p>
            <a:pPr marL="457200"/>
            <a:endParaRPr lang="en-US" sz="3200" dirty="0">
              <a:latin typeface="Calibri" panose="020F0502020204030204" pitchFamily="34" charset="0"/>
              <a:ea typeface="Calibri" panose="020F0502020204030204" pitchFamily="34" charset="0"/>
            </a:endParaRPr>
          </a:p>
          <a:p>
            <a:pPr marL="457200"/>
            <a:r>
              <a:rPr lang="en-US" dirty="0">
                <a:solidFill>
                  <a:srgbClr val="FF0000"/>
                </a:solidFill>
                <a:effectLst/>
                <a:latin typeface="Calibri" panose="020F0502020204030204" pitchFamily="34" charset="0"/>
                <a:ea typeface="Calibri" panose="020F0502020204030204" pitchFamily="34" charset="0"/>
              </a:rPr>
              <a:t>Beale, G. K. (2011). A New Testament Biblical Theology: The Unfolding of the Old Testament in the New (p. 752). Baker Academic.</a:t>
            </a:r>
          </a:p>
        </p:txBody>
      </p:sp>
    </p:spTree>
    <p:extLst>
      <p:ext uri="{BB962C8B-B14F-4D97-AF65-F5344CB8AC3E}">
        <p14:creationId xmlns:p14="http://schemas.microsoft.com/office/powerpoint/2010/main" val="812976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17054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pPr>
              <a:lnSpc>
                <a:spcPct val="90000"/>
              </a:lnSpc>
            </a:pPr>
            <a:r>
              <a:rPr lang="en-US" sz="4100"/>
              <a:t>The Covenant with Abraham</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a:bodyPr>
          <a:lstStyle/>
          <a:p>
            <a:pPr>
              <a:lnSpc>
                <a:spcPct val="90000"/>
              </a:lnSpc>
            </a:pPr>
            <a:endParaRPr lang="en-US" sz="1800"/>
          </a:p>
          <a:p>
            <a:pPr>
              <a:lnSpc>
                <a:spcPct val="90000"/>
              </a:lnSpc>
            </a:pPr>
            <a:r>
              <a:rPr lang="en-US" sz="1800"/>
              <a:t>I will be their god, and they will be my people</a:t>
            </a:r>
          </a:p>
        </p:txBody>
      </p:sp>
      <p:pic>
        <p:nvPicPr>
          <p:cNvPr id="6" name="Picture 5" descr="A picture containing star, night sky, outdoor object, comet&#10;&#10;Description automatically generated">
            <a:extLst>
              <a:ext uri="{FF2B5EF4-FFF2-40B4-BE49-F238E27FC236}">
                <a16:creationId xmlns:a16="http://schemas.microsoft.com/office/drawing/2014/main" id="{6D14B9A8-1D24-60AF-7FF1-281A8616E58A}"/>
              </a:ext>
            </a:extLst>
          </p:cNvPr>
          <p:cNvPicPr>
            <a:picLocks noChangeAspect="1"/>
          </p:cNvPicPr>
          <p:nvPr/>
        </p:nvPicPr>
        <p:blipFill rotWithShape="1">
          <a:blip r:embed="rId3"/>
          <a:srcRect t="13804" b="33681"/>
          <a:stretch/>
        </p:blipFill>
        <p:spPr>
          <a:xfrm>
            <a:off x="20" y="10"/>
            <a:ext cx="12191980" cy="4273816"/>
          </a:xfrm>
          <a:prstGeom prst="rect">
            <a:avLst/>
          </a:prstGeom>
        </p:spPr>
      </p:pic>
    </p:spTree>
    <p:extLst>
      <p:ext uri="{BB962C8B-B14F-4D97-AF65-F5344CB8AC3E}">
        <p14:creationId xmlns:p14="http://schemas.microsoft.com/office/powerpoint/2010/main" val="38899251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642255" y="2657419"/>
            <a:ext cx="10907487" cy="2431435"/>
          </a:xfrm>
          <a:prstGeom prst="rect">
            <a:avLst/>
          </a:prstGeom>
          <a:noFill/>
        </p:spPr>
        <p:txBody>
          <a:bodyPr wrap="square">
            <a:spAutoFit/>
          </a:bodyPr>
          <a:lstStyle/>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“I will put hostility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a:t>
            </a:r>
            <a:r>
              <a:rPr lang="en-US" sz="3800" dirty="0">
                <a:effectLst/>
                <a:latin typeface="Calibri" panose="020F0502020204030204" pitchFamily="34" charset="0"/>
                <a:ea typeface="Calibri" panose="020F0502020204030204" pitchFamily="34" charset="0"/>
                <a:cs typeface="Calibri" panose="020F0502020204030204" pitchFamily="34" charset="0"/>
              </a:rPr>
              <a:t> 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the woman</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r>
              <a:rPr lang="en-US" sz="3800" dirty="0">
                <a:effectLst/>
                <a:latin typeface="Calibri" panose="020F0502020204030204" pitchFamily="34" charset="0"/>
                <a:ea typeface="Calibri" panose="020F0502020204030204" pitchFamily="34" charset="0"/>
                <a:cs typeface="Calibri" panose="020F0502020204030204" pitchFamily="34" charset="0"/>
              </a:rPr>
              <a:t>and between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your offspring </a:t>
            </a:r>
            <a:r>
              <a:rPr lang="en-US" sz="3800" dirty="0">
                <a:effectLst/>
                <a:latin typeface="Calibri" panose="020F0502020204030204" pitchFamily="34" charset="0"/>
                <a:ea typeface="Calibri" panose="020F0502020204030204" pitchFamily="34" charset="0"/>
                <a:cs typeface="Calibri" panose="020F0502020204030204" pitchFamily="34" charset="0"/>
              </a:rPr>
              <a:t>and </a:t>
            </a: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her offspring</a:t>
            </a:r>
            <a:r>
              <a:rPr lang="en-US" sz="3800" dirty="0">
                <a:effectLst/>
                <a:latin typeface="Calibri" panose="020F0502020204030204" pitchFamily="34" charset="0"/>
                <a:ea typeface="Calibri" panose="020F0502020204030204" pitchFamily="34" charset="0"/>
                <a:cs typeface="Calibri" panose="020F0502020204030204" pitchFamily="34" charset="0"/>
              </a:rPr>
              <a:t>. </a:t>
            </a:r>
            <a:endParaRPr lang="en-US" sz="38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indent="-228600">
              <a:spcBef>
                <a:spcPts val="0"/>
              </a:spcBef>
              <a:spcAft>
                <a:spcPts val="0"/>
              </a:spcAft>
            </a:pPr>
            <a:endPar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685800" marR="0" indent="-228600">
              <a:spcBef>
                <a:spcPts val="0"/>
              </a:spcBef>
              <a:spcAft>
                <a:spcPts val="0"/>
              </a:spcAft>
            </a:pPr>
            <a:r>
              <a:rPr lang="en-US" sz="38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He will strike your head</a:t>
            </a:r>
            <a:r>
              <a:rPr lang="en-US" sz="3800" dirty="0">
                <a:effectLst/>
                <a:latin typeface="Calibri" panose="020F0502020204030204" pitchFamily="34" charset="0"/>
                <a:ea typeface="Calibri" panose="020F0502020204030204" pitchFamily="34" charset="0"/>
                <a:cs typeface="Calibri" panose="020F0502020204030204" pitchFamily="34" charset="0"/>
              </a:rPr>
              <a:t>, and you will strike his heel.” </a:t>
            </a:r>
            <a:endParaRPr lang="en-US" sz="3900" dirty="0">
              <a:solidFill>
                <a:srgbClr val="FF0000"/>
              </a:solidFill>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723E051A-5B45-3A5D-0F92-6682C3803634}"/>
              </a:ext>
            </a:extLst>
          </p:cNvPr>
          <p:cNvSpPr txBox="1"/>
          <p:nvPr/>
        </p:nvSpPr>
        <p:spPr>
          <a:xfrm>
            <a:off x="4247605" y="601028"/>
            <a:ext cx="3696789" cy="1323439"/>
          </a:xfrm>
          <a:prstGeom prst="rect">
            <a:avLst/>
          </a:prstGeom>
          <a:noFill/>
        </p:spPr>
        <p:txBody>
          <a:bodyPr wrap="square" rtlCol="0">
            <a:spAutoFit/>
          </a:bodyPr>
          <a:lstStyle/>
          <a:p>
            <a:pPr algn="ctr"/>
            <a:r>
              <a:rPr lang="en-US" sz="4000" dirty="0">
                <a:latin typeface="Calibri" panose="020F0502020204030204" pitchFamily="34" charset="0"/>
                <a:cs typeface="Calibri" panose="020F0502020204030204" pitchFamily="34" charset="0"/>
              </a:rPr>
              <a:t>Protoevangelium</a:t>
            </a:r>
          </a:p>
          <a:p>
            <a:pPr algn="ctr"/>
            <a:r>
              <a:rPr lang="en-US" sz="4000" dirty="0">
                <a:solidFill>
                  <a:srgbClr val="FF0000"/>
                </a:solidFill>
                <a:latin typeface="Calibri" panose="020F0502020204030204" pitchFamily="34" charset="0"/>
                <a:cs typeface="Calibri" panose="020F0502020204030204" pitchFamily="34" charset="0"/>
              </a:rPr>
              <a:t>Genesis 3:15</a:t>
            </a:r>
          </a:p>
        </p:txBody>
      </p:sp>
    </p:spTree>
    <p:extLst>
      <p:ext uri="{BB962C8B-B14F-4D97-AF65-F5344CB8AC3E}">
        <p14:creationId xmlns:p14="http://schemas.microsoft.com/office/powerpoint/2010/main" val="41880649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Table&#10;&#10;Description automatically generated">
            <a:extLst>
              <a:ext uri="{FF2B5EF4-FFF2-40B4-BE49-F238E27FC236}">
                <a16:creationId xmlns:a16="http://schemas.microsoft.com/office/drawing/2014/main" id="{AF153A32-03E5-9715-CCFB-79F1DA0BF6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384" y="643467"/>
            <a:ext cx="7958668" cy="5571066"/>
          </a:xfrm>
          <a:prstGeom prst="rect">
            <a:avLst/>
          </a:prstGeom>
        </p:spPr>
      </p:pic>
      <p:sp>
        <p:nvSpPr>
          <p:cNvPr id="10" name="TextBox 9">
            <a:extLst>
              <a:ext uri="{FF2B5EF4-FFF2-40B4-BE49-F238E27FC236}">
                <a16:creationId xmlns:a16="http://schemas.microsoft.com/office/drawing/2014/main" id="{D93A1428-169A-A765-4AC9-37EF9A6B144E}"/>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(pp. 50–51). Crossway.</a:t>
            </a:r>
            <a:r>
              <a:rPr lang="en-US" dirty="0">
                <a:effectLst/>
              </a:rPr>
              <a:t> </a:t>
            </a:r>
            <a:endParaRPr lang="en-US" dirty="0"/>
          </a:p>
        </p:txBody>
      </p:sp>
    </p:spTree>
    <p:extLst>
      <p:ext uri="{BB962C8B-B14F-4D97-AF65-F5344CB8AC3E}">
        <p14:creationId xmlns:p14="http://schemas.microsoft.com/office/powerpoint/2010/main" val="228065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2225998" y="137160"/>
            <a:ext cx="4790875" cy="6583680"/>
          </a:xfrm>
        </p:spPr>
      </p:pic>
    </p:spTree>
    <p:extLst>
      <p:ext uri="{BB962C8B-B14F-4D97-AF65-F5344CB8AC3E}">
        <p14:creationId xmlns:p14="http://schemas.microsoft.com/office/powerpoint/2010/main" val="2336207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79622" y="1645920"/>
            <a:ext cx="12032753" cy="3566160"/>
          </a:xfrm>
        </p:spPr>
      </p:pic>
    </p:spTree>
    <p:extLst>
      <p:ext uri="{BB962C8B-B14F-4D97-AF65-F5344CB8AC3E}">
        <p14:creationId xmlns:p14="http://schemas.microsoft.com/office/powerpoint/2010/main" val="3665630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effectLst/>
              <a:latin typeface="Calibri" panose="020F0502020204030204" pitchFamily="34" charset="0"/>
              <a:cs typeface="Calibri" panose="020F0502020204030204" pitchFamily="34" charset="0"/>
            </a:endParaRPr>
          </a:p>
          <a:p>
            <a:r>
              <a:rPr lang="en-US" dirty="0">
                <a:solidFill>
                  <a:srgbClr val="FF0000"/>
                </a:solidFill>
                <a:effectLst/>
                <a:latin typeface="Calibri" panose="020F0502020204030204" pitchFamily="34" charset="0"/>
                <a:cs typeface="Calibri" panose="020F0502020204030204" pitchFamily="34" charset="0"/>
              </a:rPr>
              <a:t> 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u="sng"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a:t>
            </a:r>
          </a:p>
          <a:p>
            <a:r>
              <a:rPr lang="en-US" dirty="0">
                <a:solidFill>
                  <a:srgbClr val="FF0000"/>
                </a:solidFill>
                <a:effectLst/>
                <a:latin typeface="Calibri" panose="020F0502020204030204" pitchFamily="34" charset="0"/>
                <a:cs typeface="Calibri" panose="020F0502020204030204" pitchFamily="34" charset="0"/>
              </a:rPr>
              <a:t>(p. 39). Crossway.</a:t>
            </a:r>
          </a:p>
        </p:txBody>
      </p:sp>
    </p:spTree>
    <p:extLst>
      <p:ext uri="{BB962C8B-B14F-4D97-AF65-F5344CB8AC3E}">
        <p14:creationId xmlns:p14="http://schemas.microsoft.com/office/powerpoint/2010/main" val="29665194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Biblical theology </a:t>
            </a:r>
            <a:r>
              <a:rPr lang="en-US" sz="3200" dirty="0">
                <a:effectLst/>
                <a:latin typeface="Calibri" panose="020F0502020204030204" pitchFamily="34" charset="0"/>
                <a:cs typeface="Calibri" panose="020F0502020204030204" pitchFamily="34" charset="0"/>
              </a:rPr>
              <a:t>as a hermeneutical discipline attempts to exegete texts in their own context and then, in light of the entire Canon, to examine the unfolding nature of God’s plan and carefully think through the relationship between </a:t>
            </a:r>
            <a:r>
              <a:rPr lang="en-US" sz="3200" i="1" dirty="0">
                <a:effectLst/>
                <a:latin typeface="Calibri" panose="020F0502020204030204" pitchFamily="34" charset="0"/>
                <a:cs typeface="Calibri" panose="020F0502020204030204" pitchFamily="34" charset="0"/>
              </a:rPr>
              <a:t>before</a:t>
            </a:r>
            <a:r>
              <a:rPr lang="en-US" sz="3200" dirty="0">
                <a:effectLst/>
                <a:latin typeface="Calibri" panose="020F0502020204030204" pitchFamily="34" charset="0"/>
                <a:cs typeface="Calibri" panose="020F0502020204030204" pitchFamily="34" charset="0"/>
              </a:rPr>
              <a:t> and </a:t>
            </a:r>
            <a:r>
              <a:rPr lang="en-US" sz="3200" i="1" dirty="0">
                <a:effectLst/>
                <a:latin typeface="Calibri" panose="020F0502020204030204" pitchFamily="34" charset="0"/>
                <a:cs typeface="Calibri" panose="020F0502020204030204" pitchFamily="34" charset="0"/>
              </a:rPr>
              <a:t>after</a:t>
            </a:r>
            <a:r>
              <a:rPr lang="en-US" sz="3200" dirty="0">
                <a:effectLst/>
                <a:latin typeface="Calibri" panose="020F0502020204030204" pitchFamily="34" charset="0"/>
                <a:cs typeface="Calibri" panose="020F0502020204030204" pitchFamily="34" charset="0"/>
              </a:rPr>
              <a:t> in that plan, which culminates in Christ.</a:t>
            </a:r>
          </a:p>
          <a:p>
            <a:r>
              <a:rPr lang="en-US" sz="3200" dirty="0">
                <a:solidFill>
                  <a:srgbClr val="000000"/>
                </a:solidFill>
                <a:effectLst/>
                <a:latin typeface="Times" pitchFamily="2" charset="0"/>
              </a:rPr>
              <a:t> </a:t>
            </a: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r>
              <a:rPr lang="en-US" dirty="0">
                <a:solidFill>
                  <a:srgbClr val="FF0000"/>
                </a:solidFill>
                <a:effectLst/>
                <a:latin typeface="Calibri" panose="020F0502020204030204" pitchFamily="34" charset="0"/>
                <a:cs typeface="Calibri" panose="020F0502020204030204" pitchFamily="34" charset="0"/>
              </a:rPr>
              <a:t>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(p. 23). Crossway.</a:t>
            </a:r>
          </a:p>
        </p:txBody>
      </p:sp>
    </p:spTree>
    <p:extLst>
      <p:ext uri="{BB962C8B-B14F-4D97-AF65-F5344CB8AC3E}">
        <p14:creationId xmlns:p14="http://schemas.microsoft.com/office/powerpoint/2010/main" val="963813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249). Crossway.</a:t>
            </a:r>
            <a:r>
              <a:rPr lang="en-US" dirty="0">
                <a:effectLst/>
              </a:rPr>
              <a:t> </a:t>
            </a:r>
            <a:endParaRPr lang="en-US" dirty="0"/>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21752712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250). Crossway.</a:t>
            </a:r>
            <a:r>
              <a:rPr lang="en-US" dirty="0">
                <a:effectLst/>
              </a:rPr>
              <a:t> </a:t>
            </a:r>
            <a:endParaRPr lang="en-US" dirty="0"/>
          </a:p>
        </p:txBody>
      </p:sp>
    </p:spTree>
    <p:extLst>
      <p:ext uri="{BB962C8B-B14F-4D97-AF65-F5344CB8AC3E}">
        <p14:creationId xmlns:p14="http://schemas.microsoft.com/office/powerpoint/2010/main" val="9334534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078313"/>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A </a:t>
            </a:r>
            <a:r>
              <a:rPr lang="en-US" sz="3200" dirty="0" err="1">
                <a:solidFill>
                  <a:srgbClr val="FF0000"/>
                </a:solidFill>
                <a:effectLst/>
                <a:latin typeface="Calibri" panose="020F0502020204030204" pitchFamily="34" charset="0"/>
                <a:cs typeface="Calibri" panose="020F0502020204030204" pitchFamily="34" charset="0"/>
              </a:rPr>
              <a:t>berith</a:t>
            </a:r>
            <a:r>
              <a:rPr lang="en-US" sz="3200" dirty="0">
                <a:effectLst/>
                <a:latin typeface="Calibri" panose="020F0502020204030204" pitchFamily="34" charset="0"/>
                <a:cs typeface="Calibri" panose="020F0502020204030204" pitchFamily="34" charset="0"/>
              </a:rPr>
              <a:t> [covenant] is an enduring agreement which establishes a defined relationship between two parties involving a solemn, binding obligation to specified stipulations on the part of at least one of the parties toward the other, which is taken by oath under threat of divine curse, and ratified by a visual ritual.</a:t>
            </a:r>
          </a:p>
          <a:p>
            <a:r>
              <a:rPr lang="en-US" sz="3200" dirty="0">
                <a:solidFill>
                  <a:srgbClr val="000000"/>
                </a:solidFill>
                <a:effectLst/>
                <a:latin typeface="Times" pitchFamily="2" charset="0"/>
              </a:rPr>
              <a:t> </a:t>
            </a:r>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r>
              <a:rPr lang="en-US" sz="1800" dirty="0">
                <a:solidFill>
                  <a:srgbClr val="FF0000"/>
                </a:solidFill>
                <a:effectLst/>
                <a:latin typeface="Calibri" panose="020F0502020204030204" pitchFamily="34" charset="0"/>
                <a:ea typeface="Calibri" panose="020F0502020204030204" pitchFamily="34" charset="0"/>
              </a:rPr>
              <a:t>Daniel C. Lane, “The Meaning and Use of the Old Testament Term for ‘Covenant’ (</a:t>
            </a:r>
            <a:r>
              <a:rPr lang="en-US" sz="1800" i="1" dirty="0" err="1">
                <a:solidFill>
                  <a:srgbClr val="FF0000"/>
                </a:solidFill>
                <a:effectLst/>
                <a:latin typeface="Calibri" panose="020F0502020204030204" pitchFamily="34" charset="0"/>
                <a:ea typeface="Calibri" panose="020F0502020204030204" pitchFamily="34" charset="0"/>
              </a:rPr>
              <a:t>b</a:t>
            </a:r>
            <a:r>
              <a:rPr lang="en-US" sz="1800" i="1" baseline="30000" dirty="0" err="1">
                <a:solidFill>
                  <a:srgbClr val="FF0000"/>
                </a:solidFill>
                <a:effectLst/>
                <a:latin typeface="Calibri" panose="020F0502020204030204" pitchFamily="34" charset="0"/>
                <a:ea typeface="Calibri" panose="020F0502020204030204" pitchFamily="34" charset="0"/>
              </a:rPr>
              <a:t>e</a:t>
            </a:r>
            <a:r>
              <a:rPr lang="en-US" sz="1800" i="1" dirty="0" err="1">
                <a:solidFill>
                  <a:srgbClr val="FF0000"/>
                </a:solidFill>
                <a:effectLst/>
                <a:latin typeface="Calibri" panose="020F0502020204030204" pitchFamily="34" charset="0"/>
                <a:ea typeface="Calibri" panose="020F0502020204030204" pitchFamily="34" charset="0"/>
              </a:rPr>
              <a:t>rît</a:t>
            </a:r>
            <a:r>
              <a:rPr lang="en-US" sz="1800" dirty="0">
                <a:solidFill>
                  <a:srgbClr val="FF0000"/>
                </a:solidFill>
                <a:effectLst/>
                <a:latin typeface="Calibri" panose="020F0502020204030204" pitchFamily="34" charset="0"/>
                <a:ea typeface="Calibri" panose="020F0502020204030204" pitchFamily="34" charset="0"/>
              </a:rPr>
              <a:t>): with Some Implications for Dispensationalism and Covenant Theology” (PhD diss., Trinity International University, 2000). </a:t>
            </a:r>
            <a:endParaRPr lang="en-US" dirty="0">
              <a:solidFill>
                <a:srgbClr val="FF0000"/>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9424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Table&#10;&#10;Description automatically generated">
            <a:extLst>
              <a:ext uri="{FF2B5EF4-FFF2-40B4-BE49-F238E27FC236}">
                <a16:creationId xmlns:a16="http://schemas.microsoft.com/office/drawing/2014/main" id="{AF153A32-03E5-9715-CCFB-79F1DA0BF6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384" y="643467"/>
            <a:ext cx="7958668" cy="5571066"/>
          </a:xfrm>
          <a:prstGeom prst="rect">
            <a:avLst/>
          </a:prstGeom>
        </p:spPr>
      </p:pic>
      <p:sp>
        <p:nvSpPr>
          <p:cNvPr id="10" name="TextBox 9">
            <a:extLst>
              <a:ext uri="{FF2B5EF4-FFF2-40B4-BE49-F238E27FC236}">
                <a16:creationId xmlns:a16="http://schemas.microsoft.com/office/drawing/2014/main" id="{D93A1428-169A-A765-4AC9-37EF9A6B144E}"/>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(pp. 50–51). Crossway.</a:t>
            </a:r>
            <a:r>
              <a:rPr lang="en-US" dirty="0">
                <a:effectLst/>
              </a:rPr>
              <a:t> </a:t>
            </a:r>
            <a:endParaRPr lang="en-US" dirty="0"/>
          </a:p>
        </p:txBody>
      </p:sp>
    </p:spTree>
    <p:extLst>
      <p:ext uri="{BB962C8B-B14F-4D97-AF65-F5344CB8AC3E}">
        <p14:creationId xmlns:p14="http://schemas.microsoft.com/office/powerpoint/2010/main" val="20801578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 The Covenant with Creation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Creation of the World</a:t>
            </a:r>
          </a:p>
          <a:p>
            <a:pPr marL="1200150" lvl="2" indent="-285750">
              <a:buFont typeface="+mj-lt"/>
              <a:buAutoNum type="arabicPeriod"/>
            </a:pPr>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1 Realms</a:t>
            </a:r>
          </a:p>
          <a:p>
            <a:pPr lvl="2"/>
            <a:r>
              <a:rPr lang="en-US" sz="3200" dirty="0">
                <a:solidFill>
                  <a:srgbClr val="FF0000"/>
                </a:solidFill>
                <a:latin typeface="Calibri" panose="020F0502020204030204" pitchFamily="34" charset="0"/>
                <a:ea typeface="Calibri" panose="020F0502020204030204" pitchFamily="34" charset="0"/>
                <a:cs typeface="Calibri" panose="020F0502020204030204" pitchFamily="34" charset="0"/>
              </a:rPr>
              <a:t>1.2 Sabbath as Creation Goal</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latin typeface="Calibri" panose="020F0502020204030204" pitchFamily="34" charset="0"/>
                <a:ea typeface="Calibri" panose="020F0502020204030204" pitchFamily="34" charset="0"/>
                <a:cs typeface="Calibri" panose="020F0502020204030204" pitchFamily="34" charset="0"/>
              </a:rPr>
              <a:t> Adamic Commission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R="0" lvl="2">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2.1 Image of God</a:t>
            </a:r>
          </a:p>
          <a:p>
            <a:pPr marR="0" lvl="2">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2.2 Son of God</a:t>
            </a:r>
          </a:p>
          <a:p>
            <a:pPr marR="0" lvl="2">
              <a:spcBef>
                <a:spcPts val="0"/>
              </a:spcBef>
              <a:spcAft>
                <a:spcPts val="0"/>
              </a:spcAft>
            </a:pPr>
            <a:r>
              <a:rPr lang="en-US" sz="3200" dirty="0">
                <a:latin typeface="Calibri" panose="020F0502020204030204" pitchFamily="34" charset="0"/>
                <a:ea typeface="Calibri" panose="020F0502020204030204" pitchFamily="34" charset="0"/>
                <a:cs typeface="Calibri" panose="020F0502020204030204" pitchFamily="34" charset="0"/>
              </a:rPr>
              <a:t>2.3 Servant-King</a:t>
            </a:r>
          </a:p>
          <a:p>
            <a:pPr marR="0" lvl="2">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2.4 Priest</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Garden Sanctuary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33795221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8929124" y="4745950"/>
            <a:ext cx="2788328" cy="1015663"/>
          </a:xfrm>
          <a:prstGeom prst="rect">
            <a:avLst/>
          </a:prstGeom>
          <a:noFill/>
        </p:spPr>
        <p:txBody>
          <a:bodyPr wrap="square" rtlCol="0">
            <a:spAutoFit/>
          </a:bodyPr>
          <a:lstStyle/>
          <a:p>
            <a:pPr marL="0" marR="0">
              <a:spcBef>
                <a:spcPts val="0"/>
              </a:spcBef>
              <a:spcAft>
                <a:spcPts val="0"/>
              </a:spcAft>
            </a:pPr>
            <a:r>
              <a:rPr lang="en-US" sz="2000" dirty="0">
                <a:effectLst/>
                <a:latin typeface="Calibri" panose="020F0502020204030204" pitchFamily="34" charset="0"/>
                <a:ea typeface="Calibri" panose="020F0502020204030204" pitchFamily="34" charset="0"/>
              </a:rPr>
              <a:t>Crossway Bibles. (2008). </a:t>
            </a:r>
            <a:r>
              <a:rPr lang="en-US" sz="2000" i="1" u="sng" dirty="0">
                <a:effectLst/>
                <a:latin typeface="Calibri" panose="020F0502020204030204" pitchFamily="34" charset="0"/>
                <a:ea typeface="Calibri" panose="020F0502020204030204" pitchFamily="34" charset="0"/>
                <a:hlinkClick r:id="rId2">
                  <a:extLst>
                    <a:ext uri="{A12FA001-AC4F-418D-AE19-62706E023703}">
                      <ahyp:hlinkClr xmlns:ahyp="http://schemas.microsoft.com/office/drawing/2018/hyperlinkcolor" val="tx"/>
                    </a:ext>
                  </a:extLst>
                </a:hlinkClick>
              </a:rPr>
              <a:t>The ESV Study Bible</a:t>
            </a:r>
            <a:r>
              <a:rPr lang="en-US" sz="2000" u="sng" dirty="0">
                <a:effectLst/>
                <a:latin typeface="Calibri" panose="020F0502020204030204" pitchFamily="34" charset="0"/>
                <a:ea typeface="Calibri" panose="020F0502020204030204" pitchFamily="34" charset="0"/>
              </a:rPr>
              <a:t> </a:t>
            </a:r>
            <a:r>
              <a:rPr lang="en-US" sz="2000" dirty="0">
                <a:effectLst/>
                <a:latin typeface="Calibri" panose="020F0502020204030204" pitchFamily="34" charset="0"/>
                <a:ea typeface="Calibri" panose="020F0502020204030204" pitchFamily="34" charset="0"/>
              </a:rPr>
              <a:t>(p. 50). Crossway Bibles.</a:t>
            </a:r>
          </a:p>
        </p:txBody>
      </p:sp>
      <p:pic>
        <p:nvPicPr>
          <p:cNvPr id="5" name="Content Placeholder 4" descr="Table&#10;&#10;Description automatically generated">
            <a:extLst>
              <a:ext uri="{FF2B5EF4-FFF2-40B4-BE49-F238E27FC236}">
                <a16:creationId xmlns:a16="http://schemas.microsoft.com/office/drawing/2014/main" id="{E7B3119A-EA27-39E6-A694-71CCB8FAB86F}"/>
              </a:ext>
            </a:extLst>
          </p:cNvPr>
          <p:cNvPicPr>
            <a:picLocks noGrp="1" noChangeAspect="1"/>
          </p:cNvPicPr>
          <p:nvPr>
            <p:ph idx="1"/>
          </p:nvPr>
        </p:nvPicPr>
        <p:blipFill>
          <a:blip r:embed="rId3"/>
          <a:stretch>
            <a:fillRect/>
          </a:stretch>
        </p:blipFill>
        <p:spPr>
          <a:xfrm>
            <a:off x="474548" y="1371600"/>
            <a:ext cx="8089024" cy="4297680"/>
          </a:xfrm>
        </p:spPr>
      </p:pic>
    </p:spTree>
    <p:extLst>
      <p:ext uri="{BB962C8B-B14F-4D97-AF65-F5344CB8AC3E}">
        <p14:creationId xmlns:p14="http://schemas.microsoft.com/office/powerpoint/2010/main" val="25219784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effectLst/>
              <a:latin typeface="Calibri" panose="020F0502020204030204" pitchFamily="34" charset="0"/>
              <a:cs typeface="Calibri" panose="020F0502020204030204" pitchFamily="34" charset="0"/>
            </a:endParaRPr>
          </a:p>
          <a:p>
            <a:r>
              <a:rPr lang="en-US" dirty="0">
                <a:solidFill>
                  <a:srgbClr val="FF0000"/>
                </a:solidFill>
                <a:effectLst/>
                <a:latin typeface="Calibri" panose="020F0502020204030204" pitchFamily="34" charset="0"/>
                <a:cs typeface="Calibri" panose="020F0502020204030204" pitchFamily="34" charset="0"/>
              </a:rPr>
              <a:t> 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u="sng"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a:t>
            </a:r>
          </a:p>
          <a:p>
            <a:r>
              <a:rPr lang="en-US" dirty="0">
                <a:solidFill>
                  <a:srgbClr val="FF0000"/>
                </a:solidFill>
                <a:effectLst/>
                <a:latin typeface="Calibri" panose="020F0502020204030204" pitchFamily="34" charset="0"/>
                <a:cs typeface="Calibri" panose="020F0502020204030204" pitchFamily="34" charset="0"/>
              </a:rPr>
              <a:t>(p. 39). Crossway.</a:t>
            </a:r>
          </a:p>
        </p:txBody>
      </p:sp>
    </p:spTree>
    <p:extLst>
      <p:ext uri="{BB962C8B-B14F-4D97-AF65-F5344CB8AC3E}">
        <p14:creationId xmlns:p14="http://schemas.microsoft.com/office/powerpoint/2010/main" val="26046168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otalTime>2516</TotalTime>
  <Words>1909</Words>
  <Application>Microsoft Macintosh PowerPoint</Application>
  <PresentationFormat>Widescreen</PresentationFormat>
  <Paragraphs>177</Paragraphs>
  <Slides>41</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Arial</vt:lpstr>
      <vt:lpstr>Calibri</vt:lpstr>
      <vt:lpstr>Calibri Light</vt:lpstr>
      <vt:lpstr>Century Gothic</vt:lpstr>
      <vt:lpstr>Times</vt:lpstr>
      <vt:lpstr>Times New Roman</vt:lpstr>
      <vt:lpstr>Office Theme</vt:lpstr>
      <vt:lpstr>Mesh</vt:lpstr>
      <vt:lpstr>Biblical theology</vt:lpstr>
      <vt:lpstr>The Covenant with Creation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Covenant with Creation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Covenant with Creation</vt:lpstr>
      <vt:lpstr>PowerPoint Presentation</vt:lpstr>
      <vt:lpstr>PowerPoint Presentation</vt:lpstr>
      <vt:lpstr>Biblical theology</vt:lpstr>
      <vt:lpstr>The Covenant with Abraham</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1</cp:revision>
  <dcterms:created xsi:type="dcterms:W3CDTF">2022-09-17T12:58:46Z</dcterms:created>
  <dcterms:modified xsi:type="dcterms:W3CDTF">2023-07-07T12:52:14Z</dcterms:modified>
</cp:coreProperties>
</file>