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sldIdLst>
    <p:sldId id="281" r:id="rId3"/>
    <p:sldId id="301" r:id="rId4"/>
    <p:sldId id="319" r:id="rId5"/>
    <p:sldId id="308" r:id="rId6"/>
    <p:sldId id="309" r:id="rId7"/>
    <p:sldId id="307" r:id="rId8"/>
    <p:sldId id="341" r:id="rId9"/>
    <p:sldId id="340" r:id="rId10"/>
    <p:sldId id="343" r:id="rId11"/>
    <p:sldId id="342" r:id="rId12"/>
    <p:sldId id="303" r:id="rId13"/>
    <p:sldId id="320" r:id="rId14"/>
    <p:sldId id="310" r:id="rId15"/>
    <p:sldId id="311" r:id="rId16"/>
    <p:sldId id="321" r:id="rId17"/>
    <p:sldId id="322" r:id="rId18"/>
    <p:sldId id="334" r:id="rId19"/>
    <p:sldId id="323" r:id="rId20"/>
    <p:sldId id="335" r:id="rId21"/>
    <p:sldId id="336" r:id="rId22"/>
    <p:sldId id="333" r:id="rId23"/>
    <p:sldId id="312" r:id="rId24"/>
    <p:sldId id="313" r:id="rId25"/>
    <p:sldId id="325" r:id="rId26"/>
    <p:sldId id="326" r:id="rId27"/>
    <p:sldId id="328" r:id="rId28"/>
    <p:sldId id="329" r:id="rId29"/>
    <p:sldId id="330" r:id="rId30"/>
    <p:sldId id="331" r:id="rId31"/>
    <p:sldId id="332" r:id="rId32"/>
    <p:sldId id="344" r:id="rId33"/>
    <p:sldId id="306" r:id="rId34"/>
    <p:sldId id="314" r:id="rId35"/>
    <p:sldId id="315" r:id="rId36"/>
    <p:sldId id="362" r:id="rId37"/>
    <p:sldId id="338" r:id="rId38"/>
    <p:sldId id="318" r:id="rId39"/>
    <p:sldId id="345" r:id="rId40"/>
    <p:sldId id="346" r:id="rId41"/>
    <p:sldId id="347" r:id="rId42"/>
    <p:sldId id="348" r:id="rId43"/>
    <p:sldId id="353" r:id="rId44"/>
    <p:sldId id="349" r:id="rId45"/>
    <p:sldId id="350" r:id="rId46"/>
    <p:sldId id="354" r:id="rId47"/>
    <p:sldId id="365" r:id="rId48"/>
    <p:sldId id="351" r:id="rId49"/>
    <p:sldId id="352" r:id="rId50"/>
    <p:sldId id="357" r:id="rId51"/>
    <p:sldId id="355" r:id="rId52"/>
    <p:sldId id="356" r:id="rId53"/>
    <p:sldId id="360" r:id="rId54"/>
    <p:sldId id="358" r:id="rId55"/>
    <p:sldId id="359" r:id="rId56"/>
    <p:sldId id="361" r:id="rId57"/>
    <p:sldId id="363" r:id="rId58"/>
    <p:sldId id="364" r:id="rId59"/>
    <p:sldId id="339" r:id="rId60"/>
    <p:sldId id="302" r:id="rId61"/>
    <p:sldId id="305" r:id="rId62"/>
    <p:sldId id="367" r:id="rId63"/>
    <p:sldId id="304" r:id="rId64"/>
    <p:sldId id="366"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A1D9AF-318E-5E42-87B1-E3EA95F9B641}" v="2" dt="2022-10-29T14:17:34.3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7"/>
  </p:normalViewPr>
  <p:slideViewPr>
    <p:cSldViewPr snapToGrid="0">
      <p:cViewPr varScale="1">
        <p:scale>
          <a:sx n="121" d="100"/>
          <a:sy n="121" d="100"/>
        </p:scale>
        <p:origin x="200" y="4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E54CF-6F5E-1645-555C-3C8FB36826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C74769-79F1-E18F-B76E-7DF9E2791F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4F0033-95CD-517F-E34C-B0747CB49025}"/>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6A69CDC0-7931-61F1-6BC3-459386DE69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DC64AD-16D7-9480-A297-F6DDE742DAFA}"/>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89736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237A0-226B-24F5-9F5F-03A367875B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1ABFC03-C681-29E3-36B1-446F1A84E4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2EA2BB-44BF-99EC-ABB1-6BD1E524FD15}"/>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9490F8A-5E74-E4A6-1AEE-7EEBD7846C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0F3DD0-20ED-076B-3850-0811613BB36A}"/>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414589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BA3EB2-9F5C-8D58-40B8-8EBF58FBC86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35F283-371E-E7A2-0B81-1DF50BDD1E2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33423E-273C-2441-205A-CBD7D1C1AB2F}"/>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5348D9D-FBB5-9726-67E0-3E1BF03566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C365BD-0FB7-DABF-1100-76FFD07A1985}"/>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21071416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549394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940703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967746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0333153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D0D92BC-42A9-434B-8530-ADBF4485E407}" type="datetimeFigureOut">
              <a:rPr lang="en-US" smtClean="0"/>
              <a:pPr/>
              <a:t>7/7/23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289F9E-9962-4B7B-BA18-A15907CCC6BF}" type="slidenum">
              <a:rPr lang="en-US" smtClean="0"/>
              <a:pPr/>
              <a:t>‹#›</a:t>
            </a:fld>
            <a:endParaRPr lang="en-US"/>
          </a:p>
        </p:txBody>
      </p:sp>
    </p:spTree>
    <p:extLst>
      <p:ext uri="{BB962C8B-B14F-4D97-AF65-F5344CB8AC3E}">
        <p14:creationId xmlns:p14="http://schemas.microsoft.com/office/powerpoint/2010/main" val="2050865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D0D92BC-42A9-434B-8530-ADBF4485E407}" type="datetimeFigureOut">
              <a:rPr lang="en-US" smtClean="0"/>
              <a:t>7/7/23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6424612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0D92BC-42A9-434B-8530-ADBF4485E407}" type="datetimeFigureOut">
              <a:rPr lang="en-US" smtClean="0"/>
              <a:t>7/7/23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0937864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82612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81C02-FB34-0EFA-E8E0-A987B716E9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AAC7C8-B5A0-496F-8E02-1BC289212DC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0AD524-6343-6546-82E9-5F7A18FD1D3F}"/>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D98EDB3C-51D4-7415-8C8F-76D261E6D5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E3F59C-9046-879D-B359-0D353CE4475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4030118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7591957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pPr/>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pPr/>
              <a:t>‹#›</a:t>
            </a:fld>
            <a:endParaRPr lang="en-US"/>
          </a:p>
        </p:txBody>
      </p:sp>
    </p:spTree>
    <p:extLst>
      <p:ext uri="{BB962C8B-B14F-4D97-AF65-F5344CB8AC3E}">
        <p14:creationId xmlns:p14="http://schemas.microsoft.com/office/powerpoint/2010/main" val="14441254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a:p>
        </p:txBody>
      </p:sp>
    </p:spTree>
    <p:extLst>
      <p:ext uri="{BB962C8B-B14F-4D97-AF65-F5344CB8AC3E}">
        <p14:creationId xmlns:p14="http://schemas.microsoft.com/office/powerpoint/2010/main" val="675456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a:p>
        </p:txBody>
      </p:sp>
    </p:spTree>
    <p:extLst>
      <p:ext uri="{BB962C8B-B14F-4D97-AF65-F5344CB8AC3E}">
        <p14:creationId xmlns:p14="http://schemas.microsoft.com/office/powerpoint/2010/main" val="19888308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a:p>
        </p:txBody>
      </p:sp>
    </p:spTree>
    <p:extLst>
      <p:ext uri="{BB962C8B-B14F-4D97-AF65-F5344CB8AC3E}">
        <p14:creationId xmlns:p14="http://schemas.microsoft.com/office/powerpoint/2010/main" val="5032086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a:p>
        </p:txBody>
      </p:sp>
    </p:spTree>
    <p:extLst>
      <p:ext uri="{BB962C8B-B14F-4D97-AF65-F5344CB8AC3E}">
        <p14:creationId xmlns:p14="http://schemas.microsoft.com/office/powerpoint/2010/main" val="39857487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a:p>
        </p:txBody>
      </p:sp>
    </p:spTree>
    <p:extLst>
      <p:ext uri="{BB962C8B-B14F-4D97-AF65-F5344CB8AC3E}">
        <p14:creationId xmlns:p14="http://schemas.microsoft.com/office/powerpoint/2010/main" val="2685642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68420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406902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91D3A-7326-BD5F-2CE7-44A31654DD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EF6BD9-3E3F-5D5C-C945-809DB0DA19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52A212-2CB9-5CF9-2B6A-220791CF4A16}"/>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B5690F67-9471-3675-BADF-B9FCCEB317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C24587-A75E-50FC-89DD-9DDB6C1C17A6}"/>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866334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0882B-47C6-EE97-5D41-7463D87101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603ACB-C14D-F6A2-D7DA-AAF67DCA44D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BD3A2C-ECEE-FE54-521F-9EBB559380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CD787F9-0D24-78A9-C9FD-BD416271C350}"/>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005F254D-B431-2920-ADAF-400E83D432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CA292E-C7A9-D42F-E366-17BAE7D845E6}"/>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1435152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41DFF-5F54-41CA-406D-0CB16769F3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A844EC-5A8D-C21D-6344-40C8B4568F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BD6EE94-E26E-29E2-3725-99F322AC08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FB1B09-54A3-266A-E8C5-682A62EC27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334F9E-1E12-20FE-2CC4-2F9E598BBA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6822-D1E0-8284-9839-C52A31FCEF37}"/>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8" name="Footer Placeholder 7">
            <a:extLst>
              <a:ext uri="{FF2B5EF4-FFF2-40B4-BE49-F238E27FC236}">
                <a16:creationId xmlns:a16="http://schemas.microsoft.com/office/drawing/2014/main" id="{1537809C-559D-A340-5C1B-514BAB0FB12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12291D0-5DD3-F766-6E39-5F9F8C12EE3D}"/>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165075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F53CE-49BD-5E77-18BF-6AD586DF42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194D28-C743-9494-3CFF-AAC469DFE026}"/>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4" name="Footer Placeholder 3">
            <a:extLst>
              <a:ext uri="{FF2B5EF4-FFF2-40B4-BE49-F238E27FC236}">
                <a16:creationId xmlns:a16="http://schemas.microsoft.com/office/drawing/2014/main" id="{7C5C0003-20F9-07B8-6149-781F842E92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64A835-0DF0-3C5E-A029-97A85A8B09F4}"/>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29979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464077-4F6A-36E1-1FBC-192362CE9B89}"/>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3" name="Footer Placeholder 2">
            <a:extLst>
              <a:ext uri="{FF2B5EF4-FFF2-40B4-BE49-F238E27FC236}">
                <a16:creationId xmlns:a16="http://schemas.microsoft.com/office/drawing/2014/main" id="{5E48EA5A-673F-8031-BA1C-C3BC945FBA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5596F5-7E42-5BEE-DD14-C008519BB0FC}"/>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2244730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08503-A58D-BCB1-A6D2-0C21B6264C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99D185F-37FD-1B7E-73FD-9B349782B3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3519491-9208-4ECA-5A7E-E0C548E1D3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8C5770-41A3-FF9B-F063-A76441ECE9BB}"/>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23FC9791-E3DA-973F-67FB-DCEA296E45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32A37D-F628-1C86-5D30-E54EC90208C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286404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2B58D-3AED-37CD-307E-E59E7DBCAB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4A9D56-9032-B061-4499-ADE217BA47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6FDE6E-85C7-3774-0EED-6DB0D644BE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105F0E-755F-14AE-7419-F29BFE5D7ECE}"/>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6A44FD5F-22D0-D8CD-7DD7-C275509C22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6CE669-B10F-62EF-83F9-A95A41805C5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171294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467BB3-2EC5-88DA-32E3-2544CAB644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9C84E2-D261-DACC-BA73-FB27ACE3B2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9F53E0-501B-FB26-D308-2A5AE13D1B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B5DF562-D14A-30FA-5806-E29119C35C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C41BB4-8271-58A9-E214-BFD7AB931D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9F6CA9-C9FB-FA46-B3BC-BC35E1681B0A}" type="slidenum">
              <a:rPr lang="en-US" smtClean="0"/>
              <a:t>‹#›</a:t>
            </a:fld>
            <a:endParaRPr lang="en-US"/>
          </a:p>
        </p:txBody>
      </p:sp>
    </p:spTree>
    <p:extLst>
      <p:ext uri="{BB962C8B-B14F-4D97-AF65-F5344CB8AC3E}">
        <p14:creationId xmlns:p14="http://schemas.microsoft.com/office/powerpoint/2010/main" val="2192683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9D0D92BC-42A9-434B-8530-ADBF4485E407}" type="datetimeFigureOut">
              <a:rPr lang="en-US" smtClean="0"/>
              <a:pPr/>
              <a:t>7/7/23</a:t>
            </a:fld>
            <a:endParaRPr lang="en-US"/>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A0289F9E-9962-4B7B-BA18-A15907CCC6BF}" type="slidenum">
              <a:rPr lang="en-US" smtClean="0"/>
              <a:pPr/>
              <a:t>‹#›</a:t>
            </a:fld>
            <a:endParaRPr lang="en-US"/>
          </a:p>
        </p:txBody>
      </p:sp>
    </p:spTree>
    <p:extLst>
      <p:ext uri="{BB962C8B-B14F-4D97-AF65-F5344CB8AC3E}">
        <p14:creationId xmlns:p14="http://schemas.microsoft.com/office/powerpoint/2010/main" val="405500363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s://ref.ly/logosres/gdskngdmbblclth?ref=Page.p+50&amp;off=2159&amp;ctx=he+major+covenants:%0a~Table+2.1:+The+Major" TargetMode="External"/><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hyperlink" Target="https://ref.ly/logosres/gdskngdmbblclth?ref=Page.p+39&amp;off=636&amp;ctx=nition+of+typology.+~Typology+is+the+stud" TargetMode="Externa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hyperlink" Target="https://ref.ly/logosres/gdskngdmbblclth?ref=Page.p+50&amp;off=2159&amp;ctx=he+major+covenants:%0a~Table+2.1:+The+Major" TargetMode="External"/><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a:p>
          <a:p>
            <a:pPr>
              <a:lnSpc>
                <a:spcPct val="90000"/>
              </a:lnSpc>
            </a:pPr>
            <a:r>
              <a:rPr lang="en-US" sz="280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2170545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20621"/>
            <a:ext cx="10292080" cy="5016758"/>
          </a:xfrm>
          <a:prstGeom prst="rect">
            <a:avLst/>
          </a:prstGeom>
          <a:noFill/>
        </p:spPr>
        <p:txBody>
          <a:bodyPr wrap="square">
            <a:spAutoFit/>
          </a:bodyPr>
          <a:lstStyle/>
          <a:p>
            <a:r>
              <a:rPr lang="en-US" sz="3200">
                <a:effectLst/>
                <a:latin typeface="Helvetica" pitchFamily="2" charset="0"/>
              </a:rPr>
              <a:t>You know, then, that those who have faith, these are Abraham’s sons. Now the Scripture saw in advance that God would justify the Gentiles by faith and proclaimed the gospel ahead of time to Abraham, saying, All the nations will be blessed through you. Consequently, those who have faith are blessed with Abraham, who had faith.</a:t>
            </a:r>
          </a:p>
          <a:p>
            <a:endParaRPr lang="en-US" sz="3200">
              <a:latin typeface="Helvetica" pitchFamily="2" charset="0"/>
              <a:ea typeface="Calibri" panose="020F0502020204030204" pitchFamily="34" charset="0"/>
              <a:cs typeface="Calibri" panose="020F0502020204030204" pitchFamily="34" charset="0"/>
            </a:endParaRPr>
          </a:p>
          <a:p>
            <a:r>
              <a:rPr lang="en-US" sz="3200">
                <a:effectLst/>
                <a:latin typeface="Helvetica" pitchFamily="2" charset="0"/>
              </a:rPr>
              <a:t>And if you belong to Christ, then you are Abraham’s seed, heirs according to the promise. </a:t>
            </a:r>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Gal 3:7-9; 29</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91913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a:effectLst/>
                <a:latin typeface="Calibri" panose="020F0502020204030204" pitchFamily="34" charset="0"/>
                <a:ea typeface="Times" pitchFamily="2" charset="0"/>
              </a:rPr>
              <a:t>Gentry, P. J., &amp; Wellum, S. J. (2015). </a:t>
            </a:r>
            <a:r>
              <a:rPr lang="en-US" sz="1800" i="1" u="sng">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a:effectLst/>
                <a:latin typeface="Calibri" panose="020F0502020204030204" pitchFamily="34" charset="0"/>
                <a:ea typeface="Times" pitchFamily="2" charset="0"/>
              </a:rPr>
              <a:t> (p. 259). Crossway.</a:t>
            </a:r>
            <a:r>
              <a:rPr lang="en-US">
                <a:effectLst/>
              </a:rPr>
              <a:t> </a:t>
            </a:r>
            <a:endParaRPr lang="en-US"/>
          </a:p>
        </p:txBody>
      </p:sp>
      <p:pic>
        <p:nvPicPr>
          <p:cNvPr id="12" name="Content Placeholder 11" descr="Diagram&#10;&#10;Description automatically generated">
            <a:extLst>
              <a:ext uri="{FF2B5EF4-FFF2-40B4-BE49-F238E27FC236}">
                <a16:creationId xmlns:a16="http://schemas.microsoft.com/office/drawing/2014/main" id="{FB6B4B3B-EB6B-03D4-E64F-835379EF8F04}"/>
              </a:ext>
            </a:extLst>
          </p:cNvPr>
          <p:cNvPicPr>
            <a:picLocks noGrp="1" noChangeAspect="1"/>
          </p:cNvPicPr>
          <p:nvPr>
            <p:ph idx="1"/>
          </p:nvPr>
        </p:nvPicPr>
        <p:blipFill>
          <a:blip r:embed="rId3"/>
          <a:stretch>
            <a:fillRect/>
          </a:stretch>
        </p:blipFill>
        <p:spPr>
          <a:xfrm>
            <a:off x="2225998" y="137160"/>
            <a:ext cx="4790875" cy="6583680"/>
          </a:xfrm>
        </p:spPr>
      </p:pic>
    </p:spTree>
    <p:extLst>
      <p:ext uri="{BB962C8B-B14F-4D97-AF65-F5344CB8AC3E}">
        <p14:creationId xmlns:p14="http://schemas.microsoft.com/office/powerpoint/2010/main" val="23362075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4B06A66-596F-BA46-4343-0417BA5C2A11}"/>
              </a:ext>
            </a:extLst>
          </p:cNvPr>
          <p:cNvPicPr>
            <a:picLocks noChangeAspect="1"/>
          </p:cNvPicPr>
          <p:nvPr/>
        </p:nvPicPr>
        <p:blipFill>
          <a:blip r:embed="rId2"/>
          <a:stretch>
            <a:fillRect/>
          </a:stretch>
        </p:blipFill>
        <p:spPr>
          <a:xfrm>
            <a:off x="503212" y="274320"/>
            <a:ext cx="11185576" cy="6309360"/>
          </a:xfrm>
          <a:prstGeom prst="rect">
            <a:avLst/>
          </a:prstGeom>
        </p:spPr>
      </p:pic>
    </p:spTree>
    <p:extLst>
      <p:ext uri="{BB962C8B-B14F-4D97-AF65-F5344CB8AC3E}">
        <p14:creationId xmlns:p14="http://schemas.microsoft.com/office/powerpoint/2010/main" val="42748472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539430"/>
          </a:xfrm>
          <a:prstGeom prst="rect">
            <a:avLst/>
          </a:prstGeom>
          <a:noFill/>
        </p:spPr>
        <p:txBody>
          <a:bodyPr wrap="square">
            <a:spAutoFit/>
          </a:bodyPr>
          <a:lstStyle/>
          <a:p>
            <a:pPr marL="0" marR="0">
              <a:spcBef>
                <a:spcPts val="0"/>
              </a:spcBef>
              <a:spcAft>
                <a:spcPts val="0"/>
              </a:spcAft>
            </a:pPr>
            <a:r>
              <a:rPr lang="en-US" sz="3200">
                <a:effectLst/>
                <a:latin typeface="Calibri" panose="020F0502020204030204" pitchFamily="34" charset="0"/>
                <a:ea typeface="Calibri" panose="020F0502020204030204" pitchFamily="34" charset="0"/>
                <a:cs typeface="Calibri" panose="020F0502020204030204" pitchFamily="34" charset="0"/>
              </a:rPr>
              <a:t>The </a:t>
            </a:r>
            <a:r>
              <a:rPr lang="en-US" sz="3200" cap="small">
                <a:effectLst/>
                <a:latin typeface="Calibri" panose="020F0502020204030204" pitchFamily="34" charset="0"/>
                <a:ea typeface="Calibri" panose="020F0502020204030204" pitchFamily="34" charset="0"/>
                <a:cs typeface="Calibri" panose="020F0502020204030204" pitchFamily="34" charset="0"/>
              </a:rPr>
              <a:t>Lord</a:t>
            </a:r>
            <a:r>
              <a:rPr lang="en-US" sz="3200">
                <a:effectLst/>
                <a:latin typeface="Calibri" panose="020F0502020204030204" pitchFamily="34" charset="0"/>
                <a:ea typeface="Calibri" panose="020F0502020204030204" pitchFamily="34" charset="0"/>
                <a:cs typeface="Calibri" panose="020F0502020204030204" pitchFamily="34" charset="0"/>
              </a:rPr>
              <a:t> said to Abram: Go from your land, your relatives, and your father’s house to the land that I will show you. I will make you into a great nation, I will bless you, I will make your name great, and you will be a blessing. I will bless those who bless you, I will curse anyone who treats you with contempt, and all the peoples on earth will be blessed through you.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12:1-3</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25447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046988"/>
          </a:xfrm>
          <a:prstGeom prst="rect">
            <a:avLst/>
          </a:prstGeom>
          <a:noFill/>
        </p:spPr>
        <p:txBody>
          <a:bodyPr wrap="square">
            <a:spAutoFit/>
          </a:bodyPr>
          <a:lstStyle/>
          <a:p>
            <a:pPr marL="0" marR="0">
              <a:spcBef>
                <a:spcPts val="0"/>
              </a:spcBef>
              <a:spcAft>
                <a:spcPts val="0"/>
              </a:spcAft>
            </a:pPr>
            <a:r>
              <a:rPr lang="en-US" sz="3200">
                <a:effectLst/>
                <a:latin typeface="Calibri" panose="020F0502020204030204" pitchFamily="34" charset="0"/>
                <a:ea typeface="Calibri" panose="020F0502020204030204" pitchFamily="34" charset="0"/>
                <a:cs typeface="Calibri" panose="020F0502020204030204" pitchFamily="34" charset="0"/>
              </a:rPr>
              <a:t>The </a:t>
            </a:r>
            <a:r>
              <a:rPr lang="en-US" sz="3200" cap="small">
                <a:effectLst/>
                <a:latin typeface="Calibri" panose="020F0502020204030204" pitchFamily="34" charset="0"/>
                <a:ea typeface="Calibri" panose="020F0502020204030204" pitchFamily="34" charset="0"/>
                <a:cs typeface="Calibri" panose="020F0502020204030204" pitchFamily="34" charset="0"/>
              </a:rPr>
              <a:t>Lord</a:t>
            </a:r>
            <a:r>
              <a:rPr lang="en-US" sz="3200">
                <a:effectLst/>
                <a:latin typeface="Calibri" panose="020F0502020204030204" pitchFamily="34" charset="0"/>
                <a:ea typeface="Calibri" panose="020F0502020204030204" pitchFamily="34" charset="0"/>
                <a:cs typeface="Calibri" panose="020F0502020204030204" pitchFamily="34" charset="0"/>
              </a:rPr>
              <a:t> appeared to Abram and said, “To your offspring</a:t>
            </a:r>
            <a:r>
              <a:rPr lang="en-US" sz="3200" baseline="30000">
                <a:effectLst/>
                <a:latin typeface="Calibri" panose="020F0502020204030204" pitchFamily="34" charset="0"/>
                <a:ea typeface="Calibri" panose="020F0502020204030204" pitchFamily="34" charset="0"/>
                <a:cs typeface="Calibri" panose="020F0502020204030204" pitchFamily="34" charset="0"/>
              </a:rPr>
              <a:t>,</a:t>
            </a:r>
            <a:r>
              <a:rPr lang="en-US" sz="3200">
                <a:effectLst/>
                <a:latin typeface="Calibri" panose="020F0502020204030204" pitchFamily="34" charset="0"/>
                <a:ea typeface="Calibri" panose="020F0502020204030204" pitchFamily="34" charset="0"/>
                <a:cs typeface="Calibri" panose="020F0502020204030204" pitchFamily="34" charset="0"/>
              </a:rPr>
              <a:t> I will give this land.” So he built an altar there to the </a:t>
            </a:r>
            <a:r>
              <a:rPr lang="en-US" sz="3200" cap="small">
                <a:effectLst/>
                <a:latin typeface="Calibri" panose="020F0502020204030204" pitchFamily="34" charset="0"/>
                <a:ea typeface="Calibri" panose="020F0502020204030204" pitchFamily="34" charset="0"/>
                <a:cs typeface="Calibri" panose="020F0502020204030204" pitchFamily="34" charset="0"/>
              </a:rPr>
              <a:t>Lord</a:t>
            </a:r>
            <a:r>
              <a:rPr lang="en-US" sz="3200">
                <a:effectLst/>
                <a:latin typeface="Calibri" panose="020F0502020204030204" pitchFamily="34" charset="0"/>
                <a:ea typeface="Calibri" panose="020F0502020204030204" pitchFamily="34" charset="0"/>
                <a:cs typeface="Calibri" panose="020F0502020204030204" pitchFamily="34" charset="0"/>
              </a:rPr>
              <a:t> who had appeared to him. From there he moved on to the hill country east of Bethel and pitched his tent, with Bethel on the west and Ai on the east. He built an altar to the </a:t>
            </a:r>
            <a:r>
              <a:rPr lang="en-US" sz="3200" cap="small">
                <a:effectLst/>
                <a:latin typeface="Calibri" panose="020F0502020204030204" pitchFamily="34" charset="0"/>
                <a:ea typeface="Calibri" panose="020F0502020204030204" pitchFamily="34" charset="0"/>
                <a:cs typeface="Calibri" panose="020F0502020204030204" pitchFamily="34" charset="0"/>
              </a:rPr>
              <a:t>Lord</a:t>
            </a:r>
            <a:r>
              <a:rPr lang="en-US" sz="3200">
                <a:effectLst/>
                <a:latin typeface="Calibri" panose="020F0502020204030204" pitchFamily="34" charset="0"/>
                <a:ea typeface="Calibri" panose="020F0502020204030204" pitchFamily="34" charset="0"/>
                <a:cs typeface="Calibri" panose="020F0502020204030204" pitchFamily="34" charset="0"/>
              </a:rPr>
              <a:t> there, and he called on the name of the </a:t>
            </a:r>
            <a:r>
              <a:rPr lang="en-US" sz="3200" cap="small">
                <a:effectLst/>
                <a:latin typeface="Calibri" panose="020F0502020204030204" pitchFamily="34" charset="0"/>
                <a:ea typeface="Calibri" panose="020F0502020204030204" pitchFamily="34" charset="0"/>
                <a:cs typeface="Calibri" panose="020F0502020204030204" pitchFamily="34" charset="0"/>
              </a:rPr>
              <a:t>Lord</a:t>
            </a:r>
            <a:r>
              <a:rPr lang="en-US" sz="3200">
                <a:effectLst/>
                <a:latin typeface="Calibri" panose="020F0502020204030204" pitchFamily="34" charset="0"/>
                <a:ea typeface="Calibri" panose="020F0502020204030204" pitchFamily="34" charset="0"/>
                <a:cs typeface="Calibri" panose="020F0502020204030204" pitchFamily="34" charset="0"/>
              </a:rPr>
              <a:t>.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12:7-8</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632961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CB45E13-CBE0-AF01-8B51-F0F068116277}"/>
              </a:ext>
            </a:extLst>
          </p:cNvPr>
          <p:cNvPicPr>
            <a:picLocks noChangeAspect="1"/>
          </p:cNvPicPr>
          <p:nvPr/>
        </p:nvPicPr>
        <p:blipFill>
          <a:blip r:embed="rId2"/>
          <a:stretch>
            <a:fillRect/>
          </a:stretch>
        </p:blipFill>
        <p:spPr>
          <a:xfrm>
            <a:off x="487680" y="274320"/>
            <a:ext cx="11216640" cy="6309360"/>
          </a:xfrm>
          <a:prstGeom prst="rect">
            <a:avLst/>
          </a:prstGeom>
        </p:spPr>
      </p:pic>
    </p:spTree>
    <p:extLst>
      <p:ext uri="{BB962C8B-B14F-4D97-AF65-F5344CB8AC3E}">
        <p14:creationId xmlns:p14="http://schemas.microsoft.com/office/powerpoint/2010/main" val="14164798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7C7807E-C235-7D86-F183-30A624D40F80}"/>
              </a:ext>
            </a:extLst>
          </p:cNvPr>
          <p:cNvPicPr>
            <a:picLocks noChangeAspect="1"/>
          </p:cNvPicPr>
          <p:nvPr/>
        </p:nvPicPr>
        <p:blipFill>
          <a:blip r:embed="rId2"/>
          <a:stretch>
            <a:fillRect/>
          </a:stretch>
        </p:blipFill>
        <p:spPr>
          <a:xfrm>
            <a:off x="503212" y="274320"/>
            <a:ext cx="11185576" cy="6309360"/>
          </a:xfrm>
          <a:prstGeom prst="rect">
            <a:avLst/>
          </a:prstGeom>
        </p:spPr>
      </p:pic>
    </p:spTree>
    <p:extLst>
      <p:ext uri="{BB962C8B-B14F-4D97-AF65-F5344CB8AC3E}">
        <p14:creationId xmlns:p14="http://schemas.microsoft.com/office/powerpoint/2010/main" val="3393078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a:effectLst/>
                <a:latin typeface="Calibri" panose="020F0502020204030204" pitchFamily="34" charset="0"/>
                <a:cs typeface="Calibri" panose="020F0502020204030204" pitchFamily="34" charset="0"/>
              </a:rPr>
              <a:t>After Lot had separated from him, the Lord said to Abram, “Look from the place where you are. Look north and south, east and west, for I will give you and your offspring forever all the land that you see. I will make your offspring like the dust of the earth, so that if anyone could count the dust of the earth, then your offspring could be counted. Get up and walk around the land, through its length and width, for I will give it to you.”</a:t>
            </a:r>
          </a:p>
          <a:p>
            <a:pPr marL="0" marR="0">
              <a:spcBef>
                <a:spcPts val="0"/>
              </a:spcBef>
              <a:spcAft>
                <a:spcPts val="0"/>
              </a:spcAft>
            </a:pPr>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13:14-17</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389567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5A6ED9B-0D00-575F-A72F-D19057AB935B}"/>
              </a:ext>
            </a:extLst>
          </p:cNvPr>
          <p:cNvPicPr>
            <a:picLocks noChangeAspect="1"/>
          </p:cNvPicPr>
          <p:nvPr/>
        </p:nvPicPr>
        <p:blipFill>
          <a:blip r:embed="rId2"/>
          <a:stretch>
            <a:fillRect/>
          </a:stretch>
        </p:blipFill>
        <p:spPr>
          <a:xfrm>
            <a:off x="503212" y="274320"/>
            <a:ext cx="11185576" cy="6309360"/>
          </a:xfrm>
          <a:prstGeom prst="rect">
            <a:avLst/>
          </a:prstGeom>
        </p:spPr>
      </p:pic>
    </p:spTree>
    <p:extLst>
      <p:ext uri="{BB962C8B-B14F-4D97-AF65-F5344CB8AC3E}">
        <p14:creationId xmlns:p14="http://schemas.microsoft.com/office/powerpoint/2010/main" val="26154127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a:effectLst/>
                <a:latin typeface="Calibri" panose="020F0502020204030204" pitchFamily="34" charset="0"/>
                <a:cs typeface="Calibri" panose="020F0502020204030204" pitchFamily="34" charset="0"/>
              </a:rPr>
              <a:t>After Abram returned from defeating </a:t>
            </a:r>
            <a:r>
              <a:rPr lang="en-US" sz="3200" err="1">
                <a:effectLst/>
                <a:latin typeface="Calibri" panose="020F0502020204030204" pitchFamily="34" charset="0"/>
                <a:cs typeface="Calibri" panose="020F0502020204030204" pitchFamily="34" charset="0"/>
              </a:rPr>
              <a:t>Chedorlaomer</a:t>
            </a:r>
            <a:r>
              <a:rPr lang="en-US" sz="3200">
                <a:effectLst/>
                <a:latin typeface="Calibri" panose="020F0502020204030204" pitchFamily="34" charset="0"/>
                <a:cs typeface="Calibri" panose="020F0502020204030204" pitchFamily="34" charset="0"/>
              </a:rPr>
              <a:t> and the kings who were with him, the king of Sodom went out to meet him in the </a:t>
            </a:r>
            <a:r>
              <a:rPr lang="en-US" sz="3200" err="1">
                <a:effectLst/>
                <a:latin typeface="Calibri" panose="020F0502020204030204" pitchFamily="34" charset="0"/>
                <a:cs typeface="Calibri" panose="020F0502020204030204" pitchFamily="34" charset="0"/>
              </a:rPr>
              <a:t>Shaveh</a:t>
            </a:r>
            <a:r>
              <a:rPr lang="en-US" sz="3200">
                <a:effectLst/>
                <a:latin typeface="Calibri" panose="020F0502020204030204" pitchFamily="34" charset="0"/>
                <a:cs typeface="Calibri" panose="020F0502020204030204" pitchFamily="34" charset="0"/>
              </a:rPr>
              <a:t> Valley (that is, the King’s Valley). Melchizedek, king of Salem, brought out bread and wine; he was a priest to God Most High. He blessed him and said: Abram is blessed by God Most High, Creator of heaven and earth, and blessed be God Most High who has handed over your enemies to you. And Abram gave him a tenth of everything.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a:t>
            </a:r>
            <a:r>
              <a:rPr lang="en-US" sz="3200">
                <a:solidFill>
                  <a:srgbClr val="FF0000"/>
                </a:solidFill>
                <a:latin typeface="Calibri" panose="020F0502020204030204" pitchFamily="34" charset="0"/>
                <a:ea typeface="Calibri" panose="020F0502020204030204" pitchFamily="34" charset="0"/>
                <a:cs typeface="Calibri" panose="020F0502020204030204" pitchFamily="34" charset="0"/>
              </a:rPr>
              <a:t>14:17-20</a:t>
            </a:r>
            <a:r>
              <a:rPr lang="en-US" sz="3200">
                <a:effectLst/>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8860883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Table&#10;&#10;Description automatically generated">
            <a:extLst>
              <a:ext uri="{FF2B5EF4-FFF2-40B4-BE49-F238E27FC236}">
                <a16:creationId xmlns:a16="http://schemas.microsoft.com/office/drawing/2014/main" id="{AF153A32-03E5-9715-CCFB-79F1DA0BF66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4384" y="643467"/>
            <a:ext cx="7958668" cy="5571066"/>
          </a:xfrm>
          <a:prstGeom prst="rect">
            <a:avLst/>
          </a:prstGeom>
        </p:spPr>
      </p:pic>
      <p:sp>
        <p:nvSpPr>
          <p:cNvPr id="10" name="TextBox 9">
            <a:extLst>
              <a:ext uri="{FF2B5EF4-FFF2-40B4-BE49-F238E27FC236}">
                <a16:creationId xmlns:a16="http://schemas.microsoft.com/office/drawing/2014/main" id="{D93A1428-169A-A765-4AC9-37EF9A6B144E}"/>
              </a:ext>
            </a:extLst>
          </p:cNvPr>
          <p:cNvSpPr txBox="1"/>
          <p:nvPr/>
        </p:nvSpPr>
        <p:spPr>
          <a:xfrm>
            <a:off x="8739288" y="4460207"/>
            <a:ext cx="2788328" cy="1477328"/>
          </a:xfrm>
          <a:prstGeom prst="rect">
            <a:avLst/>
          </a:prstGeom>
          <a:noFill/>
        </p:spPr>
        <p:txBody>
          <a:bodyPr wrap="square" rtlCol="0">
            <a:spAutoFit/>
          </a:bodyPr>
          <a:lstStyle/>
          <a:p>
            <a:r>
              <a:rPr lang="en-US" sz="1800">
                <a:effectLst/>
                <a:latin typeface="Calibri" panose="020F0502020204030204" pitchFamily="34" charset="0"/>
                <a:ea typeface="Times" pitchFamily="2" charset="0"/>
              </a:rPr>
              <a:t>Gentry, P. J., &amp; Wellum, S. J. (2015). </a:t>
            </a:r>
            <a:r>
              <a:rPr lang="en-US" sz="1800" i="1" u="sng">
                <a:effectLst/>
                <a:latin typeface="Calibri" panose="020F0502020204030204" pitchFamily="34" charset="0"/>
                <a:ea typeface="Times" pitchFamily="2" charset="0"/>
                <a:hlinkClick r:id="rId3">
                  <a:extLst>
                    <a:ext uri="{A12FA001-AC4F-418D-AE19-62706E023703}">
                      <ahyp:hlinkClr xmlns:ahyp="http://schemas.microsoft.com/office/drawing/2018/hyperlinkcolor" val="tx"/>
                    </a:ext>
                  </a:extLst>
                </a:hlinkClick>
              </a:rPr>
              <a:t>God’s Kingdom through God’s Covenants: A Concise Biblical Theology</a:t>
            </a:r>
            <a:r>
              <a:rPr lang="en-US" sz="1800">
                <a:effectLst/>
                <a:latin typeface="Calibri" panose="020F0502020204030204" pitchFamily="34" charset="0"/>
                <a:ea typeface="Times" pitchFamily="2" charset="0"/>
              </a:rPr>
              <a:t> (pp. 50–51). Crossway.</a:t>
            </a:r>
            <a:r>
              <a:rPr lang="en-US">
                <a:effectLst/>
              </a:rPr>
              <a:t> </a:t>
            </a:r>
            <a:endParaRPr lang="en-US"/>
          </a:p>
        </p:txBody>
      </p:sp>
    </p:spTree>
    <p:extLst>
      <p:ext uri="{BB962C8B-B14F-4D97-AF65-F5344CB8AC3E}">
        <p14:creationId xmlns:p14="http://schemas.microsoft.com/office/powerpoint/2010/main" val="2280653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13063"/>
            <a:ext cx="10292080" cy="3539430"/>
          </a:xfrm>
          <a:prstGeom prst="rect">
            <a:avLst/>
          </a:prstGeom>
          <a:noFill/>
        </p:spPr>
        <p:txBody>
          <a:bodyPr wrap="square">
            <a:spAutoFit/>
          </a:bodyPr>
          <a:lstStyle/>
          <a:p>
            <a:r>
              <a:rPr lang="en-US" sz="3200">
                <a:effectLst/>
                <a:latin typeface="Calibri" panose="020F0502020204030204" pitchFamily="34" charset="0"/>
                <a:cs typeface="Calibri" panose="020F0502020204030204" pitchFamily="34" charset="0"/>
              </a:rPr>
              <a:t>Then the king of Sodom said to Abram, “Give me the people, but take the possessions for yourself.” But Abram said to the king of Sodom, “I have raised my hand in an oath to the Lord, God Most High, Creator of heaven and earth, that I will not take a thread or sandal strap or anything that belongs to you, so you can never say, ‘I made Abram rich.’ I will take nothing except what the servants have eaten. </a:t>
            </a:r>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14:21-24a</a:t>
            </a:r>
            <a:r>
              <a:rPr lang="en-US" sz="3200">
                <a:effectLst/>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23937523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BE0D7C-FD6F-A0AF-4064-04022B84BB78}"/>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9085006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27251"/>
            <a:ext cx="10292080" cy="5509200"/>
          </a:xfrm>
          <a:prstGeom prst="rect">
            <a:avLst/>
          </a:prstGeom>
          <a:noFill/>
        </p:spPr>
        <p:txBody>
          <a:bodyPr wrap="square">
            <a:spAutoFit/>
          </a:bodyPr>
          <a:lstStyle/>
          <a:p>
            <a:pPr marL="0" marR="0">
              <a:spcBef>
                <a:spcPts val="0"/>
              </a:spcBef>
              <a:spcAft>
                <a:spcPts val="0"/>
              </a:spcAft>
            </a:pPr>
            <a:r>
              <a:rPr lang="en-US" sz="3200">
                <a:effectLst/>
                <a:latin typeface="Calibri" panose="020F0502020204030204" pitchFamily="34" charset="0"/>
                <a:ea typeface="Calibri" panose="020F0502020204030204" pitchFamily="34" charset="0"/>
                <a:cs typeface="Calibri" panose="020F0502020204030204" pitchFamily="34" charset="0"/>
              </a:rPr>
              <a:t>He took him outside and said, “Look at the sky and count the stars, if you are able to count them.” Then he said to him, “Your offspring will be that numerous.” Abram believed the </a:t>
            </a:r>
            <a:r>
              <a:rPr lang="en-US" sz="3200" cap="small">
                <a:effectLst/>
                <a:latin typeface="Calibri" panose="020F0502020204030204" pitchFamily="34" charset="0"/>
                <a:ea typeface="Calibri" panose="020F0502020204030204" pitchFamily="34" charset="0"/>
                <a:cs typeface="Calibri" panose="020F0502020204030204" pitchFamily="34" charset="0"/>
              </a:rPr>
              <a:t>Lord</a:t>
            </a:r>
            <a:r>
              <a:rPr lang="en-US" sz="3200">
                <a:effectLst/>
                <a:latin typeface="Calibri" panose="020F0502020204030204" pitchFamily="34" charset="0"/>
                <a:ea typeface="Calibri" panose="020F0502020204030204" pitchFamily="34" charset="0"/>
                <a:cs typeface="Calibri" panose="020F0502020204030204" pitchFamily="34" charset="0"/>
              </a:rPr>
              <a:t>, and he credited it to him as righteousness. He also said to him, “I am the </a:t>
            </a:r>
            <a:r>
              <a:rPr lang="en-US" sz="3200" cap="small">
                <a:effectLst/>
                <a:latin typeface="Calibri" panose="020F0502020204030204" pitchFamily="34" charset="0"/>
                <a:ea typeface="Calibri" panose="020F0502020204030204" pitchFamily="34" charset="0"/>
                <a:cs typeface="Calibri" panose="020F0502020204030204" pitchFamily="34" charset="0"/>
              </a:rPr>
              <a:t>Lord</a:t>
            </a:r>
            <a:r>
              <a:rPr lang="en-US" sz="3200">
                <a:effectLst/>
                <a:latin typeface="Calibri" panose="020F0502020204030204" pitchFamily="34" charset="0"/>
                <a:ea typeface="Calibri" panose="020F0502020204030204" pitchFamily="34" charset="0"/>
                <a:cs typeface="Calibri" panose="020F0502020204030204" pitchFamily="34" charset="0"/>
              </a:rPr>
              <a:t> who brought you from Ur of the Chaldeans to give you this land to possess.” But he said, “Lord </a:t>
            </a:r>
            <a:r>
              <a:rPr lang="en-US" sz="3200" cap="small">
                <a:effectLst/>
                <a:latin typeface="Calibri" panose="020F0502020204030204" pitchFamily="34" charset="0"/>
                <a:ea typeface="Calibri" panose="020F0502020204030204" pitchFamily="34" charset="0"/>
                <a:cs typeface="Calibri" panose="020F0502020204030204" pitchFamily="34" charset="0"/>
              </a:rPr>
              <a:t>God</a:t>
            </a:r>
            <a:r>
              <a:rPr lang="en-US" sz="3200">
                <a:effectLst/>
                <a:latin typeface="Calibri" panose="020F0502020204030204" pitchFamily="34" charset="0"/>
                <a:ea typeface="Calibri" panose="020F0502020204030204" pitchFamily="34" charset="0"/>
                <a:cs typeface="Calibri" panose="020F0502020204030204" pitchFamily="34" charset="0"/>
              </a:rPr>
              <a:t>, how can I know that I will possess it?” He said to him, “Bring me a three-year-old cow, a three-year-old female goat, a three-year-old ram, a turtledove, and a young pigeon.” So he brought all these to him, cut them in half, and laid the pieces opposite each other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15:5-10b</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791574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151727"/>
            <a:ext cx="10292080" cy="2554545"/>
          </a:xfrm>
          <a:prstGeom prst="rect">
            <a:avLst/>
          </a:prstGeom>
          <a:noFill/>
        </p:spPr>
        <p:txBody>
          <a:bodyPr wrap="square">
            <a:spAutoFit/>
          </a:bodyPr>
          <a:lstStyle/>
          <a:p>
            <a:pPr marL="0" marR="0">
              <a:spcBef>
                <a:spcPts val="0"/>
              </a:spcBef>
              <a:spcAft>
                <a:spcPts val="0"/>
              </a:spcAft>
            </a:pPr>
            <a:r>
              <a:rPr lang="en-US" sz="3200">
                <a:effectLst/>
                <a:latin typeface="Calibri" panose="020F0502020204030204" pitchFamily="34" charset="0"/>
                <a:ea typeface="Calibri" panose="020F0502020204030204" pitchFamily="34" charset="0"/>
                <a:cs typeface="Calibri" panose="020F0502020204030204" pitchFamily="34" charset="0"/>
              </a:rPr>
              <a:t>When the sun had set and it was dark, a smoking fire pot and a flaming torch appeared and passed between the divided animals. On that day the </a:t>
            </a:r>
            <a:r>
              <a:rPr lang="en-US" sz="3200" cap="small">
                <a:effectLst/>
                <a:latin typeface="Calibri" panose="020F0502020204030204" pitchFamily="34" charset="0"/>
                <a:ea typeface="Calibri" panose="020F0502020204030204" pitchFamily="34" charset="0"/>
                <a:cs typeface="Calibri" panose="020F0502020204030204" pitchFamily="34" charset="0"/>
              </a:rPr>
              <a:t>Lord</a:t>
            </a:r>
            <a:r>
              <a:rPr lang="en-US" sz="3200">
                <a:effectLst/>
                <a:latin typeface="Calibri" panose="020F0502020204030204" pitchFamily="34" charset="0"/>
                <a:ea typeface="Calibri" panose="020F0502020204030204" pitchFamily="34" charset="0"/>
                <a:cs typeface="Calibri" panose="020F0502020204030204" pitchFamily="34" charset="0"/>
              </a:rPr>
              <a:t> made a covenant with Abram, saying, “I give this land to your offspring, from the Brook of Egypt to the great river, the Euphrates River.”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15:17-19</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10514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72B9EA-EB1F-45E0-8D76-492DC0BBEC04}"/>
              </a:ext>
            </a:extLst>
          </p:cNvPr>
          <p:cNvPicPr>
            <a:picLocks noChangeAspect="1"/>
          </p:cNvPicPr>
          <p:nvPr/>
        </p:nvPicPr>
        <p:blipFill>
          <a:blip r:embed="rId2"/>
          <a:stretch>
            <a:fillRect/>
          </a:stretch>
        </p:blipFill>
        <p:spPr>
          <a:xfrm>
            <a:off x="487680" y="274320"/>
            <a:ext cx="11216640" cy="6309360"/>
          </a:xfrm>
          <a:prstGeom prst="rect">
            <a:avLst/>
          </a:prstGeom>
        </p:spPr>
      </p:pic>
    </p:spTree>
    <p:extLst>
      <p:ext uri="{BB962C8B-B14F-4D97-AF65-F5344CB8AC3E}">
        <p14:creationId xmlns:p14="http://schemas.microsoft.com/office/powerpoint/2010/main" val="35293481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1F55A1C-3C86-C6A3-9D99-17325408D092}"/>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19517939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0456AE2-B547-0474-04FE-AD6A191B0948}"/>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18983924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C777D7-D9D8-6AB2-CF76-43612B117CBE}"/>
              </a:ext>
            </a:extLst>
          </p:cNvPr>
          <p:cNvPicPr>
            <a:picLocks noChangeAspect="1"/>
          </p:cNvPicPr>
          <p:nvPr/>
        </p:nvPicPr>
        <p:blipFill>
          <a:blip r:embed="rId2"/>
          <a:stretch>
            <a:fillRect/>
          </a:stretch>
        </p:blipFill>
        <p:spPr>
          <a:xfrm>
            <a:off x="487680" y="274320"/>
            <a:ext cx="11216640" cy="6309360"/>
          </a:xfrm>
          <a:prstGeom prst="rect">
            <a:avLst/>
          </a:prstGeom>
        </p:spPr>
      </p:pic>
    </p:spTree>
    <p:extLst>
      <p:ext uri="{BB962C8B-B14F-4D97-AF65-F5344CB8AC3E}">
        <p14:creationId xmlns:p14="http://schemas.microsoft.com/office/powerpoint/2010/main" val="34787524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4AAE2C-5878-DE12-91F9-E18FE957EB84}"/>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15977971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29DAA5A-281D-6522-F3C4-8D51433EED4D}"/>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7734126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a:solidFill>
                  <a:srgbClr val="FF0000"/>
                </a:solidFill>
                <a:effectLst/>
                <a:latin typeface="Calibri" panose="020F0502020204030204" pitchFamily="34" charset="0"/>
                <a:ea typeface="Times" pitchFamily="2" charset="0"/>
              </a:rPr>
              <a:t>Gentry, P. J., &amp; Wellum, S. J. (2015). </a:t>
            </a:r>
            <a:r>
              <a:rPr lang="en-US" sz="1800" i="1" u="sng">
                <a:solidFill>
                  <a:srgbClr val="FF0000"/>
                </a:solidFill>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a:solidFill>
                  <a:srgbClr val="FF0000"/>
                </a:solidFill>
                <a:effectLst/>
                <a:latin typeface="Calibri" panose="020F0502020204030204" pitchFamily="34" charset="0"/>
                <a:ea typeface="Times" pitchFamily="2" charset="0"/>
              </a:rPr>
              <a:t> (p. </a:t>
            </a:r>
            <a:r>
              <a:rPr lang="en-US">
                <a:solidFill>
                  <a:srgbClr val="FF0000"/>
                </a:solidFill>
                <a:latin typeface="Calibri" panose="020F0502020204030204" pitchFamily="34" charset="0"/>
                <a:ea typeface="Times" pitchFamily="2" charset="0"/>
              </a:rPr>
              <a:t>64</a:t>
            </a:r>
            <a:r>
              <a:rPr lang="en-US" sz="1800">
                <a:solidFill>
                  <a:srgbClr val="FF0000"/>
                </a:solidFill>
                <a:effectLst/>
                <a:latin typeface="Calibri" panose="020F0502020204030204" pitchFamily="34" charset="0"/>
                <a:ea typeface="Times" pitchFamily="2" charset="0"/>
              </a:rPr>
              <a:t>). Crossway.</a:t>
            </a:r>
            <a:r>
              <a:rPr lang="en-US">
                <a:solidFill>
                  <a:srgbClr val="FF0000"/>
                </a:solidFill>
                <a:effectLst/>
              </a:rPr>
              <a:t> </a:t>
            </a:r>
            <a:endParaRPr lang="en-US">
              <a:solidFill>
                <a:srgbClr val="FF0000"/>
              </a:solidFill>
            </a:endParaRPr>
          </a:p>
        </p:txBody>
      </p:sp>
      <p:pic>
        <p:nvPicPr>
          <p:cNvPr id="6" name="Content Placeholder 5" descr="Table&#10;&#10;Description automatically generated">
            <a:extLst>
              <a:ext uri="{FF2B5EF4-FFF2-40B4-BE49-F238E27FC236}">
                <a16:creationId xmlns:a16="http://schemas.microsoft.com/office/drawing/2014/main" id="{510947A8-B376-D24D-485A-3BCE3CAFFA2A}"/>
              </a:ext>
            </a:extLst>
          </p:cNvPr>
          <p:cNvPicPr>
            <a:picLocks noGrp="1" noChangeAspect="1"/>
          </p:cNvPicPr>
          <p:nvPr>
            <p:ph idx="1"/>
          </p:nvPr>
        </p:nvPicPr>
        <p:blipFill>
          <a:blip r:embed="rId3"/>
          <a:stretch>
            <a:fillRect/>
          </a:stretch>
        </p:blipFill>
        <p:spPr>
          <a:xfrm>
            <a:off x="364565" y="1508760"/>
            <a:ext cx="11462867" cy="3840480"/>
          </a:xfrm>
        </p:spPr>
      </p:pic>
    </p:spTree>
    <p:extLst>
      <p:ext uri="{BB962C8B-B14F-4D97-AF65-F5344CB8AC3E}">
        <p14:creationId xmlns:p14="http://schemas.microsoft.com/office/powerpoint/2010/main" val="34420805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770BC9C-95E3-9949-71B9-90325E4D0DA1}"/>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19629282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pPr>
              <a:lnSpc>
                <a:spcPct val="90000"/>
              </a:lnSpc>
            </a:pPr>
            <a:r>
              <a:rPr lang="en-US" sz="4100"/>
              <a:t>The Covenant with Abraham</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a:bodyPr>
          <a:lstStyle/>
          <a:p>
            <a:pPr>
              <a:lnSpc>
                <a:spcPct val="90000"/>
              </a:lnSpc>
            </a:pPr>
            <a:endParaRPr lang="en-US" sz="1800"/>
          </a:p>
          <a:p>
            <a:pPr>
              <a:lnSpc>
                <a:spcPct val="90000"/>
              </a:lnSpc>
            </a:pPr>
            <a:r>
              <a:rPr lang="en-US" sz="1800"/>
              <a:t>I will be their god, and they will be my people</a:t>
            </a:r>
          </a:p>
        </p:txBody>
      </p:sp>
      <p:pic>
        <p:nvPicPr>
          <p:cNvPr id="5" name="Picture 4" descr="Clouds in the sky&#10;&#10;Description automatically generated with medium confidence">
            <a:extLst>
              <a:ext uri="{FF2B5EF4-FFF2-40B4-BE49-F238E27FC236}">
                <a16:creationId xmlns:a16="http://schemas.microsoft.com/office/drawing/2014/main" id="{970309F4-365E-EC18-F181-2AF074F27BEC}"/>
              </a:ext>
            </a:extLst>
          </p:cNvPr>
          <p:cNvPicPr>
            <a:picLocks noChangeAspect="1"/>
          </p:cNvPicPr>
          <p:nvPr/>
        </p:nvPicPr>
        <p:blipFill rotWithShape="1">
          <a:blip r:embed="rId2"/>
          <a:srcRect t="29306" b="8376"/>
          <a:stretch/>
        </p:blipFill>
        <p:spPr>
          <a:xfrm>
            <a:off x="20" y="10"/>
            <a:ext cx="12191980" cy="4273816"/>
          </a:xfrm>
          <a:prstGeom prst="rect">
            <a:avLst/>
          </a:prstGeom>
        </p:spPr>
      </p:pic>
    </p:spTree>
    <p:extLst>
      <p:ext uri="{BB962C8B-B14F-4D97-AF65-F5344CB8AC3E}">
        <p14:creationId xmlns:p14="http://schemas.microsoft.com/office/powerpoint/2010/main" val="37098372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88347"/>
            <a:ext cx="10292080" cy="5570756"/>
          </a:xfrm>
          <a:prstGeom prst="rect">
            <a:avLst/>
          </a:prstGeom>
          <a:noFill/>
        </p:spPr>
        <p:txBody>
          <a:bodyPr wrap="square">
            <a:spAutoFit/>
          </a:bodyPr>
          <a:lstStyle/>
          <a:p>
            <a:pPr algn="just"/>
            <a:r>
              <a:rPr lang="en-US" sz="3200" i="1">
                <a:solidFill>
                  <a:srgbClr val="FF0000"/>
                </a:solidFill>
                <a:effectLst/>
                <a:latin typeface="Helvetica" pitchFamily="2" charset="0"/>
              </a:rPr>
              <a:t>Key Points in the Abraham Narratives (Genesis)</a:t>
            </a:r>
          </a:p>
          <a:p>
            <a:pPr algn="just"/>
            <a:endParaRPr lang="en-US" sz="3200">
              <a:effectLst/>
              <a:latin typeface="Helvetica" pitchFamily="2" charset="0"/>
            </a:endParaRPr>
          </a:p>
          <a:p>
            <a:r>
              <a:rPr lang="en-US" sz="3200">
                <a:effectLst/>
                <a:latin typeface="Helvetica" pitchFamily="2" charset="0"/>
              </a:rPr>
              <a:t>1. The Giving of the Promise: the Call of Abram (</a:t>
            </a:r>
            <a:r>
              <a:rPr lang="en-US" sz="3200">
                <a:solidFill>
                  <a:srgbClr val="FF0000"/>
                </a:solidFill>
                <a:effectLst/>
                <a:latin typeface="Helvetica" pitchFamily="2" charset="0"/>
              </a:rPr>
              <a:t>12</a:t>
            </a:r>
            <a:r>
              <a:rPr lang="en-US" sz="3200">
                <a:effectLst/>
                <a:latin typeface="Helvetica" pitchFamily="2" charset="0"/>
              </a:rPr>
              <a:t>) </a:t>
            </a:r>
          </a:p>
          <a:p>
            <a:r>
              <a:rPr lang="en-US" sz="3200">
                <a:effectLst/>
                <a:latin typeface="Helvetica" pitchFamily="2" charset="0"/>
              </a:rPr>
              <a:t>2. Making the Covenant: the Promise of Descendants   and Land (</a:t>
            </a:r>
            <a:r>
              <a:rPr lang="en-US" sz="3200">
                <a:solidFill>
                  <a:srgbClr val="FF0000"/>
                </a:solidFill>
                <a:effectLst/>
                <a:latin typeface="Helvetica" pitchFamily="2" charset="0"/>
              </a:rPr>
              <a:t>15</a:t>
            </a:r>
            <a:r>
              <a:rPr lang="en-US" sz="3200">
                <a:effectLst/>
                <a:latin typeface="Helvetica" pitchFamily="2" charset="0"/>
              </a:rPr>
              <a:t>)</a:t>
            </a:r>
          </a:p>
          <a:p>
            <a:r>
              <a:rPr lang="en-US" sz="3200">
                <a:effectLst/>
                <a:latin typeface="Helvetica" pitchFamily="2" charset="0"/>
              </a:rPr>
              <a:t>3. Affirming the Covenant: the Sign of Circumcision(</a:t>
            </a:r>
            <a:r>
              <a:rPr lang="en-US" sz="3200">
                <a:solidFill>
                  <a:srgbClr val="FF0000"/>
                </a:solidFill>
                <a:effectLst/>
                <a:latin typeface="Helvetica" pitchFamily="2" charset="0"/>
              </a:rPr>
              <a:t>17 </a:t>
            </a:r>
            <a:r>
              <a:rPr lang="en-US" sz="3200">
                <a:effectLst/>
                <a:latin typeface="Helvetica" pitchFamily="2" charset="0"/>
              </a:rPr>
              <a:t>)</a:t>
            </a:r>
          </a:p>
          <a:p>
            <a:r>
              <a:rPr lang="en-US" sz="3200">
                <a:effectLst/>
                <a:latin typeface="Helvetica" pitchFamily="2" charset="0"/>
              </a:rPr>
              <a:t>4. Abraham’s Obedience and Confirmation of the Promises by Oath (</a:t>
            </a:r>
            <a:r>
              <a:rPr lang="en-US" sz="3200">
                <a:solidFill>
                  <a:srgbClr val="FF0000"/>
                </a:solidFill>
                <a:effectLst/>
                <a:latin typeface="Helvetica" pitchFamily="2" charset="0"/>
              </a:rPr>
              <a:t>22</a:t>
            </a:r>
            <a:r>
              <a:rPr lang="en-US" sz="3200">
                <a:effectLst/>
                <a:latin typeface="Helvetica" pitchFamily="2" charset="0"/>
              </a:rPr>
              <a:t>)</a:t>
            </a:r>
          </a:p>
          <a:p>
            <a:endParaRPr lang="en-US" sz="3200">
              <a:effectLst/>
              <a:latin typeface="Helvetica" pitchFamily="2" charset="0"/>
            </a:endParaRPr>
          </a:p>
          <a:p>
            <a:endParaRPr lang="en-US" sz="3200">
              <a:latin typeface="Calibri" panose="020F0502020204030204" pitchFamily="34" charset="0"/>
              <a:cs typeface="Calibri" panose="020F0502020204030204" pitchFamily="34" charset="0"/>
            </a:endParaRPr>
          </a:p>
          <a:p>
            <a:r>
              <a:rPr lang="en-US">
                <a:solidFill>
                  <a:srgbClr val="FF0000"/>
                </a:solidFill>
                <a:effectLst/>
                <a:latin typeface="Calibri" panose="020F0502020204030204" pitchFamily="34" charset="0"/>
                <a:cs typeface="Calibri" panose="020F0502020204030204" pitchFamily="34" charset="0"/>
              </a:rPr>
              <a:t>Gentry, P. J., &amp; Wellum, S. J. (2015). </a:t>
            </a:r>
            <a:r>
              <a:rPr lang="en-US" i="1" u="sng">
                <a:solidFill>
                  <a:srgbClr val="FF0000"/>
                </a:solidFill>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a:solidFill>
                  <a:srgbClr val="FF0000"/>
                </a:solidFill>
                <a:effectLst/>
                <a:latin typeface="Calibri" panose="020F0502020204030204" pitchFamily="34" charset="0"/>
                <a:cs typeface="Calibri" panose="020F0502020204030204" pitchFamily="34" charset="0"/>
              </a:rPr>
              <a:t> </a:t>
            </a:r>
          </a:p>
          <a:p>
            <a:r>
              <a:rPr lang="en-US">
                <a:solidFill>
                  <a:srgbClr val="FF0000"/>
                </a:solidFill>
                <a:effectLst/>
                <a:latin typeface="Calibri" panose="020F0502020204030204" pitchFamily="34" charset="0"/>
                <a:cs typeface="Calibri" panose="020F0502020204030204" pitchFamily="34" charset="0"/>
              </a:rPr>
              <a:t>(p. 98). Crossway.</a:t>
            </a:r>
          </a:p>
        </p:txBody>
      </p:sp>
    </p:spTree>
    <p:extLst>
      <p:ext uri="{BB962C8B-B14F-4D97-AF65-F5344CB8AC3E}">
        <p14:creationId xmlns:p14="http://schemas.microsoft.com/office/powerpoint/2010/main" val="32533572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fill="hold" nodeType="clickEffect" p14:presetBounceEnd="50000">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14:bounceEnd="50000">
                                          <p:cBhvr additive="base">
                                            <p:cTn id="7" dur="2000" fill="hold"/>
                                            <p:tgtEl>
                                              <p:spTgt spid="7">
                                                <p:txEl>
                                                  <p:pRg st="2" end="2"/>
                                                </p:txEl>
                                              </p:spTgt>
                                            </p:tgtEl>
                                            <p:attrNameLst>
                                              <p:attrName>ppt_x</p:attrName>
                                            </p:attrNameLst>
                                          </p:cBhvr>
                                          <p:tavLst>
                                            <p:tav tm="0">
                                              <p:val>
                                                <p:strVal val="#ppt_x"/>
                                              </p:val>
                                            </p:tav>
                                            <p:tav tm="100000">
                                              <p:val>
                                                <p:strVal val="#ppt_x"/>
                                              </p:val>
                                            </p:tav>
                                          </p:tavLst>
                                        </p:anim>
                                        <p:anim calcmode="lin" valueType="num" p14:bounceEnd="50000">
                                          <p:cBhvr additive="base">
                                            <p:cTn id="8" dur="20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fill="hold" nodeType="clickEffect" p14:presetBounceEnd="50000">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 calcmode="lin" valueType="num" p14:bounceEnd="50000">
                                          <p:cBhvr additive="base">
                                            <p:cTn id="13" dur="2000" fill="hold"/>
                                            <p:tgtEl>
                                              <p:spTgt spid="7">
                                                <p:txEl>
                                                  <p:pRg st="3" end="3"/>
                                                </p:txEl>
                                              </p:spTgt>
                                            </p:tgtEl>
                                            <p:attrNameLst>
                                              <p:attrName>ppt_x</p:attrName>
                                            </p:attrNameLst>
                                          </p:cBhvr>
                                          <p:tavLst>
                                            <p:tav tm="0">
                                              <p:val>
                                                <p:strVal val="#ppt_x"/>
                                              </p:val>
                                            </p:tav>
                                            <p:tav tm="100000">
                                              <p:val>
                                                <p:strVal val="#ppt_x"/>
                                              </p:val>
                                            </p:tav>
                                          </p:tavLst>
                                        </p:anim>
                                        <p:anim calcmode="lin" valueType="num" p14:bounceEnd="50000">
                                          <p:cBhvr additive="base">
                                            <p:cTn id="14" dur="20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fill="hold" nodeType="clickEffect" p14:presetBounceEnd="50000">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calcmode="lin" valueType="num" p14:bounceEnd="50000">
                                          <p:cBhvr additive="base">
                                            <p:cTn id="19" dur="2000" fill="hold"/>
                                            <p:tgtEl>
                                              <p:spTgt spid="7">
                                                <p:txEl>
                                                  <p:pRg st="4" end="4"/>
                                                </p:txEl>
                                              </p:spTgt>
                                            </p:tgtEl>
                                            <p:attrNameLst>
                                              <p:attrName>ppt_x</p:attrName>
                                            </p:attrNameLst>
                                          </p:cBhvr>
                                          <p:tavLst>
                                            <p:tav tm="0">
                                              <p:val>
                                                <p:strVal val="#ppt_x"/>
                                              </p:val>
                                            </p:tav>
                                            <p:tav tm="100000">
                                              <p:val>
                                                <p:strVal val="#ppt_x"/>
                                              </p:val>
                                            </p:tav>
                                          </p:tavLst>
                                        </p:anim>
                                        <p:anim calcmode="lin" valueType="num" p14:bounceEnd="50000">
                                          <p:cBhvr additive="base">
                                            <p:cTn id="20" dur="20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accel="50000" fill="hold" nodeType="clickEffect" p14:presetBounceEnd="50000">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anim calcmode="lin" valueType="num" p14:bounceEnd="50000">
                                          <p:cBhvr additive="base">
                                            <p:cTn id="25" dur="2000" fill="hold"/>
                                            <p:tgtEl>
                                              <p:spTgt spid="7">
                                                <p:txEl>
                                                  <p:pRg st="5" end="5"/>
                                                </p:txEl>
                                              </p:spTgt>
                                            </p:tgtEl>
                                            <p:attrNameLst>
                                              <p:attrName>ppt_x</p:attrName>
                                            </p:attrNameLst>
                                          </p:cBhvr>
                                          <p:tavLst>
                                            <p:tav tm="0">
                                              <p:val>
                                                <p:strVal val="#ppt_x"/>
                                              </p:val>
                                            </p:tav>
                                            <p:tav tm="100000">
                                              <p:val>
                                                <p:strVal val="#ppt_x"/>
                                              </p:val>
                                            </p:tav>
                                          </p:tavLst>
                                        </p:anim>
                                        <p:anim calcmode="lin" valueType="num" p14:bounceEnd="50000">
                                          <p:cBhvr additive="base">
                                            <p:cTn id="26" dur="20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cBhvr additive="base">
                                            <p:cTn id="7" dur="20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fill="hold" nodeType="click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 calcmode="lin" valueType="num">
                                          <p:cBhvr additive="base">
                                            <p:cTn id="13" dur="20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calcmode="lin" valueType="num">
                                          <p:cBhvr additive="base">
                                            <p:cTn id="19" dur="20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accel="50000" fill="hold" nodeType="click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anim calcmode="lin" valueType="num">
                                          <p:cBhvr additive="base">
                                            <p:cTn id="25" dur="20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pPr marL="0" marR="0">
              <a:spcBef>
                <a:spcPts val="0"/>
              </a:spcBef>
              <a:spcAft>
                <a:spcPts val="0"/>
              </a:spcAft>
            </a:pPr>
            <a:r>
              <a:rPr lang="en-US" sz="3200">
                <a:effectLst/>
                <a:latin typeface="Calibri" panose="020F0502020204030204" pitchFamily="34" charset="0"/>
                <a:ea typeface="Calibri" panose="020F0502020204030204" pitchFamily="34" charset="0"/>
                <a:cs typeface="Calibri" panose="020F0502020204030204" pitchFamily="34" charset="0"/>
              </a:rPr>
              <a:t>When Abram was ninety-nine years old, the </a:t>
            </a:r>
            <a:r>
              <a:rPr lang="en-US" sz="3200" cap="small">
                <a:effectLst/>
                <a:latin typeface="Calibri" panose="020F0502020204030204" pitchFamily="34" charset="0"/>
                <a:ea typeface="Calibri" panose="020F0502020204030204" pitchFamily="34" charset="0"/>
                <a:cs typeface="Calibri" panose="020F0502020204030204" pitchFamily="34" charset="0"/>
              </a:rPr>
              <a:t>Lord</a:t>
            </a:r>
            <a:r>
              <a:rPr lang="en-US" sz="3200">
                <a:effectLst/>
                <a:latin typeface="Calibri" panose="020F0502020204030204" pitchFamily="34" charset="0"/>
                <a:ea typeface="Calibri" panose="020F0502020204030204" pitchFamily="34" charset="0"/>
                <a:cs typeface="Calibri" panose="020F0502020204030204" pitchFamily="34" charset="0"/>
              </a:rPr>
              <a:t> appeared to him, saying, “I am God Almighty. Live in my presence and be blameless. I will set up my covenant between me and you, and I will multiply you greatly.” Then Abram fell facedown and God spoke with him: “As for me, here is my covenant with you: You will become the father of many nations. Your name will no longer be Abram; your name will be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Abraham</a:t>
            </a:r>
            <a:r>
              <a:rPr lang="en-US" sz="3200">
                <a:effectLst/>
                <a:latin typeface="Calibri" panose="020F0502020204030204" pitchFamily="34" charset="0"/>
                <a:ea typeface="Calibri" panose="020F0502020204030204" pitchFamily="34" charset="0"/>
                <a:cs typeface="Calibri" panose="020F0502020204030204" pitchFamily="34" charset="0"/>
              </a:rPr>
              <a:t>, for I will make you the father of many nations.”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17:1-5</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57636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13063"/>
            <a:ext cx="10292080" cy="4031873"/>
          </a:xfrm>
          <a:prstGeom prst="rect">
            <a:avLst/>
          </a:prstGeom>
          <a:noFill/>
        </p:spPr>
        <p:txBody>
          <a:bodyPr wrap="square">
            <a:spAutoFit/>
          </a:bodyPr>
          <a:lstStyle/>
          <a:p>
            <a:pPr marL="0" marR="0">
              <a:spcBef>
                <a:spcPts val="0"/>
              </a:spcBef>
              <a:spcAft>
                <a:spcPts val="0"/>
              </a:spcAft>
            </a:pPr>
            <a:r>
              <a:rPr lang="en-US" sz="3200">
                <a:effectLst/>
                <a:latin typeface="Calibri" panose="020F0502020204030204" pitchFamily="34" charset="0"/>
                <a:ea typeface="Calibri" panose="020F0502020204030204" pitchFamily="34" charset="0"/>
                <a:cs typeface="Calibri" panose="020F0502020204030204" pitchFamily="34" charset="0"/>
              </a:rPr>
              <a:t>“I will make you extremely fruitful and will make nations and kings come from you. I will confirm my covenant that is between me and you and your future offspring throughout their generations. It is a permanent covenant to be your God and the God of your offspring after you. And to you and your future offspring I will give the land where you are residing—all the land of Canaan—as a permanent possession, and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I will be their God</a:t>
            </a:r>
            <a:r>
              <a:rPr lang="en-US" sz="3200">
                <a:effectLst/>
                <a:latin typeface="Calibri" panose="020F0502020204030204" pitchFamily="34" charset="0"/>
                <a:ea typeface="Calibri" panose="020F0502020204030204" pitchFamily="34" charset="0"/>
                <a:cs typeface="Calibri" panose="020F0502020204030204" pitchFamily="34" charset="0"/>
              </a:rPr>
              <a:t>.”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17:6-8</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40143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539430"/>
          </a:xfrm>
          <a:prstGeom prst="rect">
            <a:avLst/>
          </a:prstGeom>
          <a:noFill/>
        </p:spPr>
        <p:txBody>
          <a:bodyPr wrap="square">
            <a:spAutoFit/>
          </a:bodyPr>
          <a:lstStyle/>
          <a:p>
            <a:pPr marL="0" marR="0">
              <a:spcBef>
                <a:spcPts val="0"/>
              </a:spcBef>
              <a:spcAft>
                <a:spcPts val="0"/>
              </a:spcAft>
            </a:pPr>
            <a:r>
              <a:rPr lang="en-US" sz="3200">
                <a:effectLst/>
                <a:latin typeface="Calibri" panose="020F0502020204030204" pitchFamily="34" charset="0"/>
                <a:ea typeface="Calibri" panose="020F0502020204030204" pitchFamily="34" charset="0"/>
                <a:cs typeface="Calibri" panose="020F0502020204030204" pitchFamily="34" charset="0"/>
              </a:rPr>
              <a:t>God also said to Abraham, “As for you, you and your offspring after you throughout their generations are to keep my covenant. This is my covenant between me and you and your offspring after you, which you are to keep: Every one of your males must be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circumcised</a:t>
            </a:r>
            <a:r>
              <a:rPr lang="en-US" sz="3200">
                <a:effectLst/>
                <a:latin typeface="Calibri" panose="020F0502020204030204" pitchFamily="34" charset="0"/>
                <a:ea typeface="Calibri" panose="020F0502020204030204" pitchFamily="34" charset="0"/>
                <a:cs typeface="Calibri" panose="020F0502020204030204" pitchFamily="34" charset="0"/>
              </a:rPr>
              <a:t>. You must circumcise the flesh of your foreskin to serve as a sign of the covenant between me and you.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17:9-11</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340264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a:effectLst/>
                <a:latin typeface="Calibri" panose="020F0502020204030204" pitchFamily="34" charset="0"/>
                <a:cs typeface="Calibri" panose="020F0502020204030204" pitchFamily="34" charset="0"/>
              </a:rPr>
              <a:t>Then the angel of the Lord called to Abraham a second time from heaven and said, “</a:t>
            </a:r>
            <a:r>
              <a:rPr lang="en-US" sz="3200">
                <a:solidFill>
                  <a:srgbClr val="FF0000"/>
                </a:solidFill>
                <a:effectLst/>
                <a:latin typeface="Calibri" panose="020F0502020204030204" pitchFamily="34" charset="0"/>
                <a:cs typeface="Calibri" panose="020F0502020204030204" pitchFamily="34" charset="0"/>
              </a:rPr>
              <a:t>By myself I have sworn</a:t>
            </a:r>
            <a:r>
              <a:rPr lang="en-US" sz="3200">
                <a:effectLst/>
                <a:latin typeface="Calibri" panose="020F0502020204030204" pitchFamily="34" charset="0"/>
                <a:cs typeface="Calibri" panose="020F0502020204030204" pitchFamily="34" charset="0"/>
              </a:rPr>
              <a:t>,” this is the Lord’s declaration: “Because you have done this thing and have not withheld your only son, I will indeed bless you and make your offspring as numerous as the stars of the sky and the sand on the seashore. Your offspring will possess the city gates of their enemies. And all the nations of the earth will be blessed by your offspring because you have obeyed my command.” </a:t>
            </a:r>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22:15-18</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28917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50292"/>
            <a:ext cx="10292080" cy="6063198"/>
          </a:xfrm>
          <a:prstGeom prst="rect">
            <a:avLst/>
          </a:prstGeom>
          <a:noFill/>
        </p:spPr>
        <p:txBody>
          <a:bodyPr wrap="square">
            <a:spAutoFit/>
          </a:bodyPr>
          <a:lstStyle/>
          <a:p>
            <a:pPr marL="0" marR="0" algn="ctr">
              <a:spcBef>
                <a:spcPts val="0"/>
              </a:spcBef>
              <a:spcAft>
                <a:spcPts val="0"/>
              </a:spcAft>
            </a:pPr>
            <a:r>
              <a:rPr lang="en-US" sz="3600">
                <a:effectLst/>
                <a:latin typeface="Calibri" panose="020F0502020204030204" pitchFamily="34" charset="0"/>
                <a:ea typeface="Calibri" panose="020F0502020204030204" pitchFamily="34" charset="0"/>
              </a:rPr>
              <a:t>Covenant with Abraham Outline</a:t>
            </a:r>
          </a:p>
          <a:p>
            <a:pPr marL="0" marR="0">
              <a:spcBef>
                <a:spcPts val="0"/>
              </a:spcBef>
              <a:spcAft>
                <a:spcPts val="0"/>
              </a:spcAft>
            </a:pPr>
            <a:endParaRPr lang="en-US" sz="320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a:latin typeface="Calibri" panose="020F0502020204030204" pitchFamily="34" charset="0"/>
                <a:ea typeface="Calibri" panose="020F0502020204030204" pitchFamily="34" charset="0"/>
                <a:cs typeface="Calibri" panose="020F0502020204030204" pitchFamily="34" charset="0"/>
              </a:rPr>
              <a:t>1. Babylon</a:t>
            </a:r>
            <a:endParaRPr lang="en-US" sz="360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rabicPeriod"/>
            </a:pPr>
            <a:r>
              <a:rPr lang="en-US" sz="3600" b="1">
                <a:effectLst/>
                <a:latin typeface="Calibri" panose="020F0502020204030204" pitchFamily="34" charset="0"/>
                <a:ea typeface="Calibri" panose="020F0502020204030204" pitchFamily="34" charset="0"/>
                <a:cs typeface="Calibri" panose="020F0502020204030204" pitchFamily="34" charset="0"/>
              </a:rPr>
              <a:t>1 Direct Disobedience</a:t>
            </a:r>
            <a:endParaRPr lang="en-US" sz="3600">
              <a:effectLst/>
              <a:latin typeface="Calibri" panose="020F0502020204030204" pitchFamily="34" charset="0"/>
              <a:ea typeface="Calibri" panose="020F0502020204030204" pitchFamily="34" charset="0"/>
            </a:endParaRPr>
          </a:p>
          <a:p>
            <a:pPr marR="0" lvl="1">
              <a:spcBef>
                <a:spcPts val="0"/>
              </a:spcBef>
              <a:spcAft>
                <a:spcPts val="0"/>
              </a:spcAft>
            </a:pPr>
            <a:r>
              <a:rPr lang="en-US" sz="3600" b="1">
                <a:effectLst/>
                <a:latin typeface="Calibri" panose="020F0502020204030204" pitchFamily="34" charset="0"/>
                <a:ea typeface="Calibri" panose="020F0502020204030204" pitchFamily="34" charset="0"/>
                <a:cs typeface="Calibri" panose="020F0502020204030204" pitchFamily="34" charset="0"/>
              </a:rPr>
              <a:t>1.2 The City of Man</a:t>
            </a:r>
          </a:p>
          <a:p>
            <a:pPr marR="0" lvl="1">
              <a:spcBef>
                <a:spcPts val="0"/>
              </a:spcBef>
              <a:spcAft>
                <a:spcPts val="0"/>
              </a:spcAft>
            </a:pPr>
            <a:endParaRPr lang="en-US" sz="360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a:effectLst/>
                <a:latin typeface="Calibri" panose="020F0502020204030204" pitchFamily="34" charset="0"/>
                <a:ea typeface="Calibri" panose="020F0502020204030204" pitchFamily="34" charset="0"/>
                <a:cs typeface="Calibri" panose="020F0502020204030204" pitchFamily="34" charset="0"/>
              </a:rPr>
              <a:t>2. Abraham Promised Great Things</a:t>
            </a:r>
            <a:endParaRPr lang="en-US" sz="360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rabicPeriod"/>
            </a:pPr>
            <a:r>
              <a:rPr lang="en-US" sz="3600" b="1">
                <a:solidFill>
                  <a:srgbClr val="FF0000"/>
                </a:solidFill>
                <a:effectLst/>
                <a:latin typeface="Calibri" panose="020F0502020204030204" pitchFamily="34" charset="0"/>
                <a:ea typeface="Calibri" panose="020F0502020204030204" pitchFamily="34" charset="0"/>
                <a:cs typeface="Calibri" panose="020F0502020204030204" pitchFamily="34" charset="0"/>
              </a:rPr>
              <a:t>1 Multitudinous Descendants </a:t>
            </a:r>
            <a:endParaRPr lang="en-US" sz="3600">
              <a:solidFill>
                <a:srgbClr val="FF0000"/>
              </a:solidFill>
              <a:latin typeface="Calibri" panose="020F0502020204030204" pitchFamily="34" charset="0"/>
              <a:ea typeface="Calibri" panose="020F0502020204030204" pitchFamily="34" charset="0"/>
            </a:endParaRPr>
          </a:p>
          <a:p>
            <a:pPr marR="0" lvl="1">
              <a:spcBef>
                <a:spcPts val="0"/>
              </a:spcBef>
              <a:spcAft>
                <a:spcPts val="0"/>
              </a:spcAft>
            </a:pPr>
            <a:r>
              <a:rPr lang="en-US" sz="3600" b="1">
                <a:latin typeface="Calibri" panose="020F0502020204030204" pitchFamily="34" charset="0"/>
                <a:ea typeface="Calibri" panose="020F0502020204030204" pitchFamily="34" charset="0"/>
                <a:cs typeface="Calibri" panose="020F0502020204030204" pitchFamily="34" charset="0"/>
              </a:rPr>
              <a:t>1</a:t>
            </a:r>
            <a:r>
              <a:rPr lang="en-US" sz="3600" b="1">
                <a:effectLst/>
                <a:latin typeface="Calibri" panose="020F0502020204030204" pitchFamily="34" charset="0"/>
                <a:ea typeface="Calibri" panose="020F0502020204030204" pitchFamily="34" charset="0"/>
                <a:cs typeface="Calibri" panose="020F0502020204030204" pitchFamily="34" charset="0"/>
              </a:rPr>
              <a:t>.2 Land </a:t>
            </a:r>
          </a:p>
          <a:p>
            <a:pPr marR="0" lvl="1">
              <a:spcBef>
                <a:spcPts val="0"/>
              </a:spcBef>
              <a:spcAft>
                <a:spcPts val="0"/>
              </a:spcAft>
            </a:pPr>
            <a:r>
              <a:rPr lang="en-US" sz="3600" b="1">
                <a:latin typeface="Calibri" panose="020F0502020204030204" pitchFamily="34" charset="0"/>
                <a:ea typeface="Calibri" panose="020F0502020204030204" pitchFamily="34" charset="0"/>
                <a:cs typeface="Calibri" panose="020F0502020204030204" pitchFamily="34" charset="0"/>
              </a:rPr>
              <a:t>1.3 God Himself</a:t>
            </a:r>
            <a:endParaRPr lang="en-US" sz="3600" b="1">
              <a:effectLst/>
              <a:latin typeface="Calibri" panose="020F0502020204030204" pitchFamily="34" charset="0"/>
              <a:ea typeface="Calibri" panose="020F0502020204030204" pitchFamily="34" charset="0"/>
              <a:cs typeface="Calibri" panose="020F0502020204030204" pitchFamily="34" charset="0"/>
            </a:endParaRPr>
          </a:p>
          <a:p>
            <a:pPr marL="502920" marR="0">
              <a:spcBef>
                <a:spcPts val="0"/>
              </a:spcBef>
              <a:spcAft>
                <a:spcPts val="0"/>
              </a:spcAft>
            </a:pPr>
            <a:endParaRPr lang="en-US" sz="32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9039210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1000"/>
                                        <p:tgtEl>
                                          <p:spTgt spid="7">
                                            <p:txEl>
                                              <p:pRg st="2" end="2"/>
                                            </p:txEl>
                                          </p:spTgt>
                                        </p:tgtEl>
                                      </p:cBhvr>
                                    </p:animEffect>
                                    <p:anim calcmode="lin" valueType="num">
                                      <p:cBhvr>
                                        <p:cTn id="8"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fade">
                                      <p:cBhvr>
                                        <p:cTn id="12" dur="1000"/>
                                        <p:tgtEl>
                                          <p:spTgt spid="7">
                                            <p:txEl>
                                              <p:pRg st="3" end="3"/>
                                            </p:txEl>
                                          </p:spTgt>
                                        </p:tgtEl>
                                      </p:cBhvr>
                                    </p:animEffect>
                                    <p:anim calcmode="lin" valueType="num">
                                      <p:cBhvr>
                                        <p:cTn id="13"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fade">
                                      <p:cBhvr>
                                        <p:cTn id="17" dur="1000"/>
                                        <p:tgtEl>
                                          <p:spTgt spid="7">
                                            <p:txEl>
                                              <p:pRg st="4" end="4"/>
                                            </p:txEl>
                                          </p:spTgt>
                                        </p:tgtEl>
                                      </p:cBhvr>
                                    </p:animEffect>
                                    <p:anim calcmode="lin" valueType="num">
                                      <p:cBhvr>
                                        <p:cTn id="18"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
                                            <p:txEl>
                                              <p:pRg st="6" end="6"/>
                                            </p:txEl>
                                          </p:spTgt>
                                        </p:tgtEl>
                                        <p:attrNameLst>
                                          <p:attrName>style.visibility</p:attrName>
                                        </p:attrNameLst>
                                      </p:cBhvr>
                                      <p:to>
                                        <p:strVal val="visible"/>
                                      </p:to>
                                    </p:set>
                                    <p:animEffect transition="in" filter="fade">
                                      <p:cBhvr>
                                        <p:cTn id="24" dur="1000"/>
                                        <p:tgtEl>
                                          <p:spTgt spid="7">
                                            <p:txEl>
                                              <p:pRg st="6" end="6"/>
                                            </p:txEl>
                                          </p:spTgt>
                                        </p:tgtEl>
                                      </p:cBhvr>
                                    </p:animEffect>
                                    <p:anim calcmode="lin" valueType="num">
                                      <p:cBhvr>
                                        <p:cTn id="25"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7">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animEffect transition="in" filter="fade">
                                      <p:cBhvr>
                                        <p:cTn id="29" dur="1000"/>
                                        <p:tgtEl>
                                          <p:spTgt spid="7">
                                            <p:txEl>
                                              <p:pRg st="7" end="7"/>
                                            </p:txEl>
                                          </p:spTgt>
                                        </p:tgtEl>
                                      </p:cBhvr>
                                    </p:animEffect>
                                    <p:anim calcmode="lin" valueType="num">
                                      <p:cBhvr>
                                        <p:cTn id="30"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7">
                                            <p:txEl>
                                              <p:pRg st="7" end="7"/>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7">
                                            <p:txEl>
                                              <p:pRg st="8" end="8"/>
                                            </p:txEl>
                                          </p:spTgt>
                                        </p:tgtEl>
                                        <p:attrNameLst>
                                          <p:attrName>style.visibility</p:attrName>
                                        </p:attrNameLst>
                                      </p:cBhvr>
                                      <p:to>
                                        <p:strVal val="visible"/>
                                      </p:to>
                                    </p:set>
                                    <p:animEffect transition="in" filter="fade">
                                      <p:cBhvr>
                                        <p:cTn id="34" dur="1000"/>
                                        <p:tgtEl>
                                          <p:spTgt spid="7">
                                            <p:txEl>
                                              <p:pRg st="8" end="8"/>
                                            </p:txEl>
                                          </p:spTgt>
                                        </p:tgtEl>
                                      </p:cBhvr>
                                    </p:animEffect>
                                    <p:anim calcmode="lin" valueType="num">
                                      <p:cBhvr>
                                        <p:cTn id="35"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36" dur="1000" fill="hold"/>
                                        <p:tgtEl>
                                          <p:spTgt spid="7">
                                            <p:txEl>
                                              <p:pRg st="8" end="8"/>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
                                            <p:txEl>
                                              <p:pRg st="9" end="9"/>
                                            </p:txEl>
                                          </p:spTgt>
                                        </p:tgtEl>
                                        <p:attrNameLst>
                                          <p:attrName>style.visibility</p:attrName>
                                        </p:attrNameLst>
                                      </p:cBhvr>
                                      <p:to>
                                        <p:strVal val="visible"/>
                                      </p:to>
                                    </p:set>
                                    <p:animEffect transition="in" filter="fade">
                                      <p:cBhvr>
                                        <p:cTn id="39" dur="1000"/>
                                        <p:tgtEl>
                                          <p:spTgt spid="7">
                                            <p:txEl>
                                              <p:pRg st="9" end="9"/>
                                            </p:txEl>
                                          </p:spTgt>
                                        </p:tgtEl>
                                      </p:cBhvr>
                                    </p:animEffect>
                                    <p:anim calcmode="lin" valueType="num">
                                      <p:cBhvr>
                                        <p:cTn id="40" dur="1000" fill="hold"/>
                                        <p:tgtEl>
                                          <p:spTgt spid="7">
                                            <p:txEl>
                                              <p:pRg st="9" end="9"/>
                                            </p:txEl>
                                          </p:spTgt>
                                        </p:tgtEl>
                                        <p:attrNameLst>
                                          <p:attrName>ppt_x</p:attrName>
                                        </p:attrNameLst>
                                      </p:cBhvr>
                                      <p:tavLst>
                                        <p:tav tm="0">
                                          <p:val>
                                            <p:strVal val="#ppt_x"/>
                                          </p:val>
                                        </p:tav>
                                        <p:tav tm="100000">
                                          <p:val>
                                            <p:strVal val="#ppt_x"/>
                                          </p:val>
                                        </p:tav>
                                      </p:tavLst>
                                    </p:anim>
                                    <p:anim calcmode="lin" valueType="num">
                                      <p:cBhvr>
                                        <p:cTn id="41" dur="1000" fill="hold"/>
                                        <p:tgtEl>
                                          <p:spTgt spid="7">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88347"/>
            <a:ext cx="10292080" cy="5632311"/>
          </a:xfrm>
          <a:prstGeom prst="rect">
            <a:avLst/>
          </a:prstGeom>
          <a:noFill/>
        </p:spPr>
        <p:txBody>
          <a:bodyPr wrap="square">
            <a:spAutoFit/>
          </a:bodyPr>
          <a:lstStyle/>
          <a:p>
            <a:pPr algn="ctr"/>
            <a:r>
              <a:rPr lang="en-US" sz="3600">
                <a:solidFill>
                  <a:srgbClr val="FF0000"/>
                </a:solidFill>
              </a:rPr>
              <a:t>The Four Senses of “The Seed of Abraham”</a:t>
            </a:r>
          </a:p>
          <a:p>
            <a:pPr marL="514350" indent="-514350">
              <a:buAutoNum type="arabicPeriod"/>
            </a:pPr>
            <a:endParaRPr lang="en-US" sz="3200"/>
          </a:p>
          <a:p>
            <a:pPr marL="514350" indent="-514350">
              <a:buAutoNum type="arabicPeriod"/>
            </a:pPr>
            <a:endParaRPr lang="en-US" sz="3200"/>
          </a:p>
          <a:p>
            <a:pPr marL="514350" indent="-514350">
              <a:buAutoNum type="arabicPeriod"/>
            </a:pPr>
            <a:r>
              <a:rPr lang="en-US" sz="3200"/>
              <a:t>“The ‘seed of Abraham’ first refers to a </a:t>
            </a:r>
            <a:r>
              <a:rPr lang="en-US" sz="3200" i="1"/>
              <a:t>natural </a:t>
            </a:r>
            <a:r>
              <a:rPr lang="en-US" sz="3200"/>
              <a:t>(physical) seed, namely, every person who was in any way physically descended from Abraham such as Ishmael, Isaac, the sons of Keturah, and by extension Esau, Jacob, etc.”</a:t>
            </a:r>
          </a:p>
          <a:p>
            <a:endParaRPr lang="en-US" sz="3200">
              <a:effectLst/>
              <a:latin typeface="Helvetica" pitchFamily="2" charset="0"/>
            </a:endParaRPr>
          </a:p>
          <a:p>
            <a:endParaRPr lang="en-US" sz="3200">
              <a:latin typeface="Calibri" panose="020F0502020204030204" pitchFamily="34" charset="0"/>
              <a:cs typeface="Calibri" panose="020F0502020204030204" pitchFamily="34" charset="0"/>
            </a:endParaRPr>
          </a:p>
          <a:p>
            <a:r>
              <a:rPr lang="en-US" sz="1800">
                <a:solidFill>
                  <a:srgbClr val="FF0000"/>
                </a:solidFill>
                <a:effectLst/>
                <a:latin typeface="Calibri" panose="020F0502020204030204" pitchFamily="34" charset="0"/>
                <a:cs typeface="Calibri" panose="020F0502020204030204" pitchFamily="34" charset="0"/>
              </a:rPr>
              <a:t>Wellum, Stephen J. (2008) </a:t>
            </a:r>
            <a:r>
              <a:rPr lang="en-US" sz="1800" i="1">
                <a:solidFill>
                  <a:srgbClr val="FF0000"/>
                </a:solidFill>
                <a:effectLst/>
                <a:latin typeface="Calibri" panose="020F0502020204030204" pitchFamily="34" charset="0"/>
                <a:cs typeface="Calibri" panose="020F0502020204030204" pitchFamily="34" charset="0"/>
              </a:rPr>
              <a:t>BAPTISM AND THE RELATIONSHIP BETWEEN THE COVENANTS. (P 141) </a:t>
            </a:r>
            <a:r>
              <a:rPr lang="en-US" sz="1800">
                <a:solidFill>
                  <a:srgbClr val="FF0000"/>
                </a:solidFill>
                <a:effectLst/>
                <a:latin typeface="Calibri" panose="020F0502020204030204" pitchFamily="34" charset="0"/>
                <a:cs typeface="Calibri" panose="020F0502020204030204" pitchFamily="34" charset="0"/>
              </a:rPr>
              <a:t>Accessed online https://</a:t>
            </a:r>
            <a:r>
              <a:rPr lang="en-US" sz="1800" err="1">
                <a:solidFill>
                  <a:srgbClr val="FF0000"/>
                </a:solidFill>
                <a:effectLst/>
                <a:latin typeface="Calibri" panose="020F0502020204030204" pitchFamily="34" charset="0"/>
                <a:cs typeface="Calibri" panose="020F0502020204030204" pitchFamily="34" charset="0"/>
              </a:rPr>
              <a:t>kingdomresources.files.wordpress.com</a:t>
            </a:r>
            <a:r>
              <a:rPr lang="en-US" sz="1800">
                <a:solidFill>
                  <a:srgbClr val="FF0000"/>
                </a:solidFill>
                <a:effectLst/>
                <a:latin typeface="Calibri" panose="020F0502020204030204" pitchFamily="34" charset="0"/>
                <a:cs typeface="Calibri" panose="020F0502020204030204" pitchFamily="34" charset="0"/>
              </a:rPr>
              <a:t>/2007/08/</a:t>
            </a:r>
            <a:r>
              <a:rPr lang="en-US" sz="1800" err="1">
                <a:solidFill>
                  <a:srgbClr val="FF0000"/>
                </a:solidFill>
                <a:effectLst/>
                <a:latin typeface="Calibri" panose="020F0502020204030204" pitchFamily="34" charset="0"/>
                <a:cs typeface="Calibri" panose="020F0502020204030204" pitchFamily="34" charset="0"/>
              </a:rPr>
              <a:t>wellum_baptindd.pdf</a:t>
            </a:r>
            <a:endParaRPr lang="en-US">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52458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88347"/>
            <a:ext cx="10292080" cy="5632311"/>
          </a:xfrm>
          <a:prstGeom prst="rect">
            <a:avLst/>
          </a:prstGeom>
          <a:noFill/>
        </p:spPr>
        <p:txBody>
          <a:bodyPr wrap="square">
            <a:spAutoFit/>
          </a:bodyPr>
          <a:lstStyle/>
          <a:p>
            <a:pPr algn="ctr"/>
            <a:r>
              <a:rPr lang="en-US" sz="3600">
                <a:solidFill>
                  <a:srgbClr val="FF0000"/>
                </a:solidFill>
              </a:rPr>
              <a:t>The Four Senses of “The Seed of Abraham”</a:t>
            </a:r>
          </a:p>
          <a:p>
            <a:pPr marL="514350" indent="-514350">
              <a:buAutoNum type="arabicPeriod"/>
            </a:pPr>
            <a:endParaRPr lang="en-US" sz="3200"/>
          </a:p>
          <a:p>
            <a:pPr marL="514350" indent="-514350">
              <a:buAutoNum type="arabicPeriod"/>
            </a:pPr>
            <a:endParaRPr lang="en-US" sz="3200"/>
          </a:p>
          <a:p>
            <a:pPr marL="514350" indent="-514350">
              <a:buFont typeface="+mj-lt"/>
              <a:buAutoNum type="arabicPeriod" startAt="2"/>
            </a:pPr>
            <a:r>
              <a:rPr lang="en-US" sz="3200"/>
              <a:t>“The ‘seed of Abraham’ also refers to a </a:t>
            </a:r>
            <a:r>
              <a:rPr lang="en-US" sz="3200" i="1"/>
              <a:t>natural, yet special </a:t>
            </a:r>
            <a:r>
              <a:rPr lang="en-US" sz="3200"/>
              <a:t>seed tied to God’s elective and saving purposes, namely Isaac, and by extension Jacob and the entire nation of Israel.”</a:t>
            </a:r>
          </a:p>
          <a:p>
            <a:endParaRPr lang="en-US" sz="3200">
              <a:effectLst/>
              <a:latin typeface="Helvetica" pitchFamily="2" charset="0"/>
            </a:endParaRPr>
          </a:p>
          <a:p>
            <a:endParaRPr lang="en-US" sz="3200">
              <a:latin typeface="Calibri" panose="020F0502020204030204" pitchFamily="34" charset="0"/>
              <a:cs typeface="Calibri" panose="020F0502020204030204" pitchFamily="34" charset="0"/>
            </a:endParaRPr>
          </a:p>
          <a:p>
            <a:endParaRPr lang="en-US" sz="3200">
              <a:latin typeface="Calibri" panose="020F0502020204030204" pitchFamily="34" charset="0"/>
              <a:cs typeface="Calibri" panose="020F0502020204030204" pitchFamily="34" charset="0"/>
            </a:endParaRPr>
          </a:p>
          <a:p>
            <a:r>
              <a:rPr lang="en-US" sz="1800">
                <a:solidFill>
                  <a:srgbClr val="FF0000"/>
                </a:solidFill>
                <a:effectLst/>
                <a:latin typeface="Calibri" panose="020F0502020204030204" pitchFamily="34" charset="0"/>
                <a:cs typeface="Calibri" panose="020F0502020204030204" pitchFamily="34" charset="0"/>
              </a:rPr>
              <a:t>Wellum, Stephen J. (2008) </a:t>
            </a:r>
            <a:r>
              <a:rPr lang="en-US" sz="1800" i="1">
                <a:solidFill>
                  <a:srgbClr val="FF0000"/>
                </a:solidFill>
                <a:effectLst/>
                <a:latin typeface="Calibri" panose="020F0502020204030204" pitchFamily="34" charset="0"/>
                <a:cs typeface="Calibri" panose="020F0502020204030204" pitchFamily="34" charset="0"/>
              </a:rPr>
              <a:t>BAPTISM AND THE RELATIONSHIP BETWEEN THE COVENANTS. (P 142) </a:t>
            </a:r>
            <a:r>
              <a:rPr lang="en-US" sz="1800">
                <a:solidFill>
                  <a:srgbClr val="FF0000"/>
                </a:solidFill>
                <a:effectLst/>
                <a:latin typeface="Calibri" panose="020F0502020204030204" pitchFamily="34" charset="0"/>
                <a:cs typeface="Calibri" panose="020F0502020204030204" pitchFamily="34" charset="0"/>
              </a:rPr>
              <a:t>Accessed online https://</a:t>
            </a:r>
            <a:r>
              <a:rPr lang="en-US" sz="1800" err="1">
                <a:solidFill>
                  <a:srgbClr val="FF0000"/>
                </a:solidFill>
                <a:effectLst/>
                <a:latin typeface="Calibri" panose="020F0502020204030204" pitchFamily="34" charset="0"/>
                <a:cs typeface="Calibri" panose="020F0502020204030204" pitchFamily="34" charset="0"/>
              </a:rPr>
              <a:t>kingdomresources.files.wordpress.com</a:t>
            </a:r>
            <a:r>
              <a:rPr lang="en-US" sz="1800">
                <a:solidFill>
                  <a:srgbClr val="FF0000"/>
                </a:solidFill>
                <a:effectLst/>
                <a:latin typeface="Calibri" panose="020F0502020204030204" pitchFamily="34" charset="0"/>
                <a:cs typeface="Calibri" panose="020F0502020204030204" pitchFamily="34" charset="0"/>
              </a:rPr>
              <a:t>/2007/08/</a:t>
            </a:r>
            <a:r>
              <a:rPr lang="en-US" sz="1800" err="1">
                <a:solidFill>
                  <a:srgbClr val="FF0000"/>
                </a:solidFill>
                <a:effectLst/>
                <a:latin typeface="Calibri" panose="020F0502020204030204" pitchFamily="34" charset="0"/>
                <a:cs typeface="Calibri" panose="020F0502020204030204" pitchFamily="34" charset="0"/>
              </a:rPr>
              <a:t>wellum_baptindd.pdf</a:t>
            </a:r>
            <a:endParaRPr lang="en-US">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81027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642255" y="2657419"/>
            <a:ext cx="10907487" cy="2431435"/>
          </a:xfrm>
          <a:prstGeom prst="rect">
            <a:avLst/>
          </a:prstGeom>
          <a:noFill/>
        </p:spPr>
        <p:txBody>
          <a:bodyPr wrap="square">
            <a:spAutoFit/>
          </a:bodyPr>
          <a:lstStyle/>
          <a:p>
            <a:pPr marL="685800" marR="0" indent="-228600">
              <a:spcBef>
                <a:spcPts val="0"/>
              </a:spcBef>
              <a:spcAft>
                <a:spcPts val="0"/>
              </a:spcAft>
            </a:pPr>
            <a:r>
              <a:rPr lang="en-US" sz="3800">
                <a:effectLst/>
                <a:latin typeface="Calibri" panose="020F0502020204030204" pitchFamily="34" charset="0"/>
                <a:ea typeface="Calibri" panose="020F0502020204030204" pitchFamily="34" charset="0"/>
                <a:cs typeface="Calibri" panose="020F0502020204030204" pitchFamily="34" charset="0"/>
              </a:rPr>
              <a:t>“I will put hostility between </a:t>
            </a:r>
            <a:r>
              <a:rPr lang="en-US" sz="3800">
                <a:solidFill>
                  <a:srgbClr val="FF0000"/>
                </a:solidFill>
                <a:effectLst/>
                <a:latin typeface="Calibri" panose="020F0502020204030204" pitchFamily="34" charset="0"/>
                <a:ea typeface="Calibri" panose="020F0502020204030204" pitchFamily="34" charset="0"/>
                <a:cs typeface="Calibri" panose="020F0502020204030204" pitchFamily="34" charset="0"/>
              </a:rPr>
              <a:t>you</a:t>
            </a:r>
            <a:r>
              <a:rPr lang="en-US" sz="3800">
                <a:effectLst/>
                <a:latin typeface="Calibri" panose="020F0502020204030204" pitchFamily="34" charset="0"/>
                <a:ea typeface="Calibri" panose="020F0502020204030204" pitchFamily="34" charset="0"/>
                <a:cs typeface="Calibri" panose="020F0502020204030204" pitchFamily="34" charset="0"/>
              </a:rPr>
              <a:t> and </a:t>
            </a:r>
            <a:r>
              <a:rPr lang="en-US" sz="3800">
                <a:solidFill>
                  <a:srgbClr val="FF0000"/>
                </a:solidFill>
                <a:effectLst/>
                <a:latin typeface="Calibri" panose="020F0502020204030204" pitchFamily="34" charset="0"/>
                <a:ea typeface="Calibri" panose="020F0502020204030204" pitchFamily="34" charset="0"/>
                <a:cs typeface="Calibri" panose="020F0502020204030204" pitchFamily="34" charset="0"/>
              </a:rPr>
              <a:t>the woman</a:t>
            </a:r>
            <a:r>
              <a:rPr lang="en-US" sz="3800">
                <a:effectLst/>
                <a:latin typeface="Calibri" panose="020F0502020204030204" pitchFamily="34" charset="0"/>
                <a:ea typeface="Calibri" panose="020F0502020204030204" pitchFamily="34" charset="0"/>
                <a:cs typeface="Calibri" panose="020F0502020204030204" pitchFamily="34" charset="0"/>
              </a:rPr>
              <a:t>, </a:t>
            </a:r>
            <a:endParaRPr lang="en-US" sz="3800">
              <a:effectLst/>
              <a:latin typeface="Calibri" panose="020F0502020204030204" pitchFamily="34" charset="0"/>
              <a:ea typeface="Calibri" panose="020F0502020204030204" pitchFamily="34" charset="0"/>
              <a:cs typeface="Times New Roman" panose="02020603050405020304" pitchFamily="18" charset="0"/>
            </a:endParaRPr>
          </a:p>
          <a:p>
            <a:pPr marL="685800" marR="0" indent="-228600">
              <a:spcBef>
                <a:spcPts val="0"/>
              </a:spcBef>
              <a:spcAft>
                <a:spcPts val="0"/>
              </a:spcAft>
            </a:pPr>
            <a:r>
              <a:rPr lang="en-US" sz="3800">
                <a:effectLst/>
                <a:latin typeface="Calibri" panose="020F0502020204030204" pitchFamily="34" charset="0"/>
                <a:ea typeface="Calibri" panose="020F0502020204030204" pitchFamily="34" charset="0"/>
                <a:cs typeface="Calibri" panose="020F0502020204030204" pitchFamily="34" charset="0"/>
              </a:rPr>
              <a:t>and between </a:t>
            </a:r>
            <a:r>
              <a:rPr lang="en-US" sz="3800">
                <a:solidFill>
                  <a:srgbClr val="FF0000"/>
                </a:solidFill>
                <a:effectLst/>
                <a:latin typeface="Calibri" panose="020F0502020204030204" pitchFamily="34" charset="0"/>
                <a:ea typeface="Calibri" panose="020F0502020204030204" pitchFamily="34" charset="0"/>
                <a:cs typeface="Calibri" panose="020F0502020204030204" pitchFamily="34" charset="0"/>
              </a:rPr>
              <a:t>your offspring </a:t>
            </a:r>
            <a:r>
              <a:rPr lang="en-US" sz="3800">
                <a:effectLst/>
                <a:latin typeface="Calibri" panose="020F0502020204030204" pitchFamily="34" charset="0"/>
                <a:ea typeface="Calibri" panose="020F0502020204030204" pitchFamily="34" charset="0"/>
                <a:cs typeface="Calibri" panose="020F0502020204030204" pitchFamily="34" charset="0"/>
              </a:rPr>
              <a:t>and </a:t>
            </a:r>
            <a:r>
              <a:rPr lang="en-US" sz="3800">
                <a:solidFill>
                  <a:srgbClr val="FF0000"/>
                </a:solidFill>
                <a:effectLst/>
                <a:latin typeface="Calibri" panose="020F0502020204030204" pitchFamily="34" charset="0"/>
                <a:ea typeface="Calibri" panose="020F0502020204030204" pitchFamily="34" charset="0"/>
                <a:cs typeface="Calibri" panose="020F0502020204030204" pitchFamily="34" charset="0"/>
              </a:rPr>
              <a:t>her offspring</a:t>
            </a:r>
            <a:r>
              <a:rPr lang="en-US" sz="3800">
                <a:effectLst/>
                <a:latin typeface="Calibri" panose="020F0502020204030204" pitchFamily="34" charset="0"/>
                <a:ea typeface="Calibri" panose="020F0502020204030204" pitchFamily="34" charset="0"/>
                <a:cs typeface="Calibri" panose="020F0502020204030204" pitchFamily="34" charset="0"/>
              </a:rPr>
              <a:t>. </a:t>
            </a:r>
            <a:endParaRPr lang="en-US" sz="3800">
              <a:effectLst/>
              <a:latin typeface="Calibri" panose="020F0502020204030204" pitchFamily="34" charset="0"/>
              <a:ea typeface="Calibri" panose="020F0502020204030204" pitchFamily="34" charset="0"/>
              <a:cs typeface="Times New Roman" panose="02020603050405020304" pitchFamily="18" charset="0"/>
            </a:endParaRPr>
          </a:p>
          <a:p>
            <a:pPr marL="685800" marR="0" indent="-228600">
              <a:spcBef>
                <a:spcPts val="0"/>
              </a:spcBef>
              <a:spcAft>
                <a:spcPts val="0"/>
              </a:spcAft>
            </a:pPr>
            <a:endParaRPr lang="en-US" sz="380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685800" marR="0" indent="-228600">
              <a:spcBef>
                <a:spcPts val="0"/>
              </a:spcBef>
              <a:spcAft>
                <a:spcPts val="0"/>
              </a:spcAft>
            </a:pPr>
            <a:r>
              <a:rPr lang="en-US" sz="3800">
                <a:solidFill>
                  <a:srgbClr val="FF0000"/>
                </a:solidFill>
                <a:effectLst/>
                <a:latin typeface="Calibri" panose="020F0502020204030204" pitchFamily="34" charset="0"/>
                <a:ea typeface="Calibri" panose="020F0502020204030204" pitchFamily="34" charset="0"/>
                <a:cs typeface="Calibri" panose="020F0502020204030204" pitchFamily="34" charset="0"/>
              </a:rPr>
              <a:t>He will strike your head</a:t>
            </a:r>
            <a:r>
              <a:rPr lang="en-US" sz="3800">
                <a:effectLst/>
                <a:latin typeface="Calibri" panose="020F0502020204030204" pitchFamily="34" charset="0"/>
                <a:ea typeface="Calibri" panose="020F0502020204030204" pitchFamily="34" charset="0"/>
                <a:cs typeface="Calibri" panose="020F0502020204030204" pitchFamily="34" charset="0"/>
              </a:rPr>
              <a:t>, and you will strike his heel.” </a:t>
            </a:r>
            <a:endParaRPr lang="en-US" sz="3900">
              <a:solidFill>
                <a:srgbClr val="FF0000"/>
              </a:solidFill>
              <a:effectLst/>
              <a:latin typeface="Calibri" panose="020F0502020204030204" pitchFamily="34" charset="0"/>
              <a:ea typeface="Calibri" panose="020F0502020204030204" pitchFamily="34" charset="0"/>
            </a:endParaRPr>
          </a:p>
        </p:txBody>
      </p:sp>
      <p:sp>
        <p:nvSpPr>
          <p:cNvPr id="2" name="TextBox 1">
            <a:extLst>
              <a:ext uri="{FF2B5EF4-FFF2-40B4-BE49-F238E27FC236}">
                <a16:creationId xmlns:a16="http://schemas.microsoft.com/office/drawing/2014/main" id="{723E051A-5B45-3A5D-0F92-6682C3803634}"/>
              </a:ext>
            </a:extLst>
          </p:cNvPr>
          <p:cNvSpPr txBox="1"/>
          <p:nvPr/>
        </p:nvSpPr>
        <p:spPr>
          <a:xfrm>
            <a:off x="4247605" y="601028"/>
            <a:ext cx="3696789" cy="1323439"/>
          </a:xfrm>
          <a:prstGeom prst="rect">
            <a:avLst/>
          </a:prstGeom>
          <a:noFill/>
        </p:spPr>
        <p:txBody>
          <a:bodyPr wrap="square" rtlCol="0">
            <a:spAutoFit/>
          </a:bodyPr>
          <a:lstStyle/>
          <a:p>
            <a:pPr algn="ctr"/>
            <a:r>
              <a:rPr lang="en-US" sz="4000">
                <a:latin typeface="Calibri" panose="020F0502020204030204" pitchFamily="34" charset="0"/>
                <a:cs typeface="Calibri" panose="020F0502020204030204" pitchFamily="34" charset="0"/>
              </a:rPr>
              <a:t>Protoevangelium</a:t>
            </a:r>
          </a:p>
          <a:p>
            <a:pPr algn="ctr"/>
            <a:r>
              <a:rPr lang="en-US" sz="4000">
                <a:solidFill>
                  <a:srgbClr val="FF0000"/>
                </a:solidFill>
                <a:latin typeface="Calibri" panose="020F0502020204030204" pitchFamily="34" charset="0"/>
                <a:cs typeface="Calibri" panose="020F0502020204030204" pitchFamily="34" charset="0"/>
              </a:rPr>
              <a:t>Genesis 3:15</a:t>
            </a:r>
          </a:p>
        </p:txBody>
      </p:sp>
    </p:spTree>
    <p:extLst>
      <p:ext uri="{BB962C8B-B14F-4D97-AF65-F5344CB8AC3E}">
        <p14:creationId xmlns:p14="http://schemas.microsoft.com/office/powerpoint/2010/main" val="41880649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88347"/>
            <a:ext cx="10292080" cy="5632311"/>
          </a:xfrm>
          <a:prstGeom prst="rect">
            <a:avLst/>
          </a:prstGeom>
          <a:noFill/>
        </p:spPr>
        <p:txBody>
          <a:bodyPr wrap="square">
            <a:spAutoFit/>
          </a:bodyPr>
          <a:lstStyle/>
          <a:p>
            <a:pPr algn="ctr"/>
            <a:r>
              <a:rPr lang="en-US" sz="3600">
                <a:solidFill>
                  <a:srgbClr val="FF0000"/>
                </a:solidFill>
              </a:rPr>
              <a:t>The Four Senses of “The Seed of Abraham”</a:t>
            </a:r>
          </a:p>
          <a:p>
            <a:pPr marL="514350" indent="-514350">
              <a:buAutoNum type="arabicPeriod"/>
            </a:pPr>
            <a:endParaRPr lang="en-US" sz="3200"/>
          </a:p>
          <a:p>
            <a:pPr marL="514350" indent="-514350">
              <a:buAutoNum type="arabicPeriod"/>
            </a:pPr>
            <a:endParaRPr lang="en-US" sz="3200"/>
          </a:p>
          <a:p>
            <a:pPr marL="514350" indent="-514350">
              <a:buFont typeface="+mj-lt"/>
              <a:buAutoNum type="arabicPeriod" startAt="3"/>
            </a:pPr>
            <a:r>
              <a:rPr lang="en-US" sz="3200"/>
              <a:t>“The Messiah is the third sense of the ‘seed of Abraham’.”</a:t>
            </a:r>
          </a:p>
          <a:p>
            <a:pPr marL="514350" indent="-514350">
              <a:buFont typeface="+mj-lt"/>
              <a:buAutoNum type="arabicPeriod" startAt="3"/>
            </a:pPr>
            <a:endParaRPr lang="en-US" sz="3200"/>
          </a:p>
          <a:p>
            <a:endParaRPr lang="en-US" sz="3200">
              <a:latin typeface="Calibri" panose="020F0502020204030204" pitchFamily="34" charset="0"/>
              <a:cs typeface="Calibri" panose="020F0502020204030204" pitchFamily="34" charset="0"/>
            </a:endParaRPr>
          </a:p>
          <a:p>
            <a:endParaRPr lang="en-US" sz="3200">
              <a:latin typeface="Calibri" panose="020F0502020204030204" pitchFamily="34" charset="0"/>
              <a:cs typeface="Calibri" panose="020F0502020204030204" pitchFamily="34" charset="0"/>
            </a:endParaRPr>
          </a:p>
          <a:p>
            <a:endParaRPr lang="en-US" sz="3200">
              <a:latin typeface="Calibri" panose="020F0502020204030204" pitchFamily="34" charset="0"/>
              <a:cs typeface="Calibri" panose="020F0502020204030204" pitchFamily="34" charset="0"/>
            </a:endParaRPr>
          </a:p>
          <a:p>
            <a:endParaRPr lang="en-US" sz="3200">
              <a:latin typeface="Calibri" panose="020F0502020204030204" pitchFamily="34" charset="0"/>
              <a:cs typeface="Calibri" panose="020F0502020204030204" pitchFamily="34" charset="0"/>
            </a:endParaRPr>
          </a:p>
          <a:p>
            <a:r>
              <a:rPr lang="en-US" sz="1800">
                <a:solidFill>
                  <a:srgbClr val="FF0000"/>
                </a:solidFill>
                <a:effectLst/>
                <a:latin typeface="Calibri" panose="020F0502020204030204" pitchFamily="34" charset="0"/>
                <a:cs typeface="Calibri" panose="020F0502020204030204" pitchFamily="34" charset="0"/>
              </a:rPr>
              <a:t>Wellum, Stephen J. (2008) </a:t>
            </a:r>
            <a:r>
              <a:rPr lang="en-US" sz="1800" i="1">
                <a:solidFill>
                  <a:srgbClr val="FF0000"/>
                </a:solidFill>
                <a:effectLst/>
                <a:latin typeface="Calibri" panose="020F0502020204030204" pitchFamily="34" charset="0"/>
                <a:cs typeface="Calibri" panose="020F0502020204030204" pitchFamily="34" charset="0"/>
              </a:rPr>
              <a:t>BAPTISM AND THE RELATIONSHIP BETWEEN THE COVENANTS. (P 143) </a:t>
            </a:r>
            <a:r>
              <a:rPr lang="en-US" sz="1800">
                <a:solidFill>
                  <a:srgbClr val="FF0000"/>
                </a:solidFill>
                <a:effectLst/>
                <a:latin typeface="Calibri" panose="020F0502020204030204" pitchFamily="34" charset="0"/>
                <a:cs typeface="Calibri" panose="020F0502020204030204" pitchFamily="34" charset="0"/>
              </a:rPr>
              <a:t>Accessed online https://</a:t>
            </a:r>
            <a:r>
              <a:rPr lang="en-US" sz="1800" err="1">
                <a:solidFill>
                  <a:srgbClr val="FF0000"/>
                </a:solidFill>
                <a:effectLst/>
                <a:latin typeface="Calibri" panose="020F0502020204030204" pitchFamily="34" charset="0"/>
                <a:cs typeface="Calibri" panose="020F0502020204030204" pitchFamily="34" charset="0"/>
              </a:rPr>
              <a:t>kingdomresources.files.wordpress.com</a:t>
            </a:r>
            <a:r>
              <a:rPr lang="en-US" sz="1800">
                <a:solidFill>
                  <a:srgbClr val="FF0000"/>
                </a:solidFill>
                <a:effectLst/>
                <a:latin typeface="Calibri" panose="020F0502020204030204" pitchFamily="34" charset="0"/>
                <a:cs typeface="Calibri" panose="020F0502020204030204" pitchFamily="34" charset="0"/>
              </a:rPr>
              <a:t>/2007/08/</a:t>
            </a:r>
            <a:r>
              <a:rPr lang="en-US" sz="1800" err="1">
                <a:solidFill>
                  <a:srgbClr val="FF0000"/>
                </a:solidFill>
                <a:effectLst/>
                <a:latin typeface="Calibri" panose="020F0502020204030204" pitchFamily="34" charset="0"/>
                <a:cs typeface="Calibri" panose="020F0502020204030204" pitchFamily="34" charset="0"/>
              </a:rPr>
              <a:t>wellum_baptindd.pdf</a:t>
            </a:r>
            <a:endParaRPr lang="en-US">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936091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a:effectLst/>
                <a:latin typeface="Calibri" panose="020F0502020204030204" pitchFamily="34" charset="0"/>
                <a:cs typeface="Calibri" panose="020F0502020204030204" pitchFamily="34" charset="0"/>
              </a:rPr>
              <a:t>Now the promises were spoken to Abraham and to his seed. He does not say “and to seeds,” as though referring to many, but referring to one, and to your seed, who is Christ.</a:t>
            </a:r>
          </a:p>
          <a:p>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Gal 3:16</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217167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88347"/>
            <a:ext cx="10292080" cy="5139869"/>
          </a:xfrm>
          <a:prstGeom prst="rect">
            <a:avLst/>
          </a:prstGeom>
          <a:noFill/>
        </p:spPr>
        <p:txBody>
          <a:bodyPr wrap="square">
            <a:spAutoFit/>
          </a:bodyPr>
          <a:lstStyle/>
          <a:p>
            <a:pPr algn="ctr"/>
            <a:r>
              <a:rPr lang="en-US" sz="3600">
                <a:solidFill>
                  <a:srgbClr val="FF0000"/>
                </a:solidFill>
              </a:rPr>
              <a:t>The Four Senses of “The Seed of Abraham”</a:t>
            </a:r>
          </a:p>
          <a:p>
            <a:endParaRPr lang="en-US" sz="3200"/>
          </a:p>
          <a:p>
            <a:pPr marL="514350" indent="-514350">
              <a:buFont typeface="+mj-lt"/>
              <a:buAutoNum type="arabicPeriod" startAt="3"/>
            </a:pPr>
            <a:endParaRPr lang="en-US" sz="3200"/>
          </a:p>
          <a:p>
            <a:pPr marL="514350" indent="-514350">
              <a:buFont typeface="+mj-lt"/>
              <a:buAutoNum type="arabicPeriod" startAt="4"/>
            </a:pPr>
            <a:r>
              <a:rPr lang="en-US" sz="3200"/>
              <a:t>“In this last sense of the ‘seed of Abraham,’ the NT emphasizes its </a:t>
            </a:r>
            <a:r>
              <a:rPr lang="en-US" sz="3200" i="1"/>
              <a:t>spiritual </a:t>
            </a:r>
            <a:r>
              <a:rPr lang="en-US" sz="3200"/>
              <a:t>nature now that Christ has come.”</a:t>
            </a:r>
          </a:p>
          <a:p>
            <a:endParaRPr lang="en-US" sz="3200">
              <a:latin typeface="Calibri" panose="020F0502020204030204" pitchFamily="34" charset="0"/>
              <a:cs typeface="Calibri" panose="020F0502020204030204" pitchFamily="34" charset="0"/>
            </a:endParaRPr>
          </a:p>
          <a:p>
            <a:endParaRPr lang="en-US" sz="3200">
              <a:latin typeface="Calibri" panose="020F0502020204030204" pitchFamily="34" charset="0"/>
              <a:cs typeface="Calibri" panose="020F0502020204030204" pitchFamily="34" charset="0"/>
            </a:endParaRPr>
          </a:p>
          <a:p>
            <a:endParaRPr lang="en-US" sz="3200">
              <a:latin typeface="Calibri" panose="020F0502020204030204" pitchFamily="34" charset="0"/>
              <a:cs typeface="Calibri" panose="020F0502020204030204" pitchFamily="34" charset="0"/>
            </a:endParaRPr>
          </a:p>
          <a:p>
            <a:r>
              <a:rPr lang="en-US" sz="1800">
                <a:solidFill>
                  <a:srgbClr val="FF0000"/>
                </a:solidFill>
                <a:effectLst/>
                <a:latin typeface="Calibri" panose="020F0502020204030204" pitchFamily="34" charset="0"/>
                <a:cs typeface="Calibri" panose="020F0502020204030204" pitchFamily="34" charset="0"/>
              </a:rPr>
              <a:t>Wellum, Stephen J. (2008) </a:t>
            </a:r>
            <a:r>
              <a:rPr lang="en-US" sz="1800" i="1">
                <a:solidFill>
                  <a:srgbClr val="FF0000"/>
                </a:solidFill>
                <a:effectLst/>
                <a:latin typeface="Calibri" panose="020F0502020204030204" pitchFamily="34" charset="0"/>
                <a:cs typeface="Calibri" panose="020F0502020204030204" pitchFamily="34" charset="0"/>
              </a:rPr>
              <a:t>BAPTISM AND THE RELATIONSHIP BETWEEN THE COVENANTS. (P 143) </a:t>
            </a:r>
            <a:r>
              <a:rPr lang="en-US" sz="1800">
                <a:solidFill>
                  <a:srgbClr val="FF0000"/>
                </a:solidFill>
                <a:effectLst/>
                <a:latin typeface="Calibri" panose="020F0502020204030204" pitchFamily="34" charset="0"/>
                <a:cs typeface="Calibri" panose="020F0502020204030204" pitchFamily="34" charset="0"/>
              </a:rPr>
              <a:t>Accessed online https://</a:t>
            </a:r>
            <a:r>
              <a:rPr lang="en-US" sz="1800" err="1">
                <a:solidFill>
                  <a:srgbClr val="FF0000"/>
                </a:solidFill>
                <a:effectLst/>
                <a:latin typeface="Calibri" panose="020F0502020204030204" pitchFamily="34" charset="0"/>
                <a:cs typeface="Calibri" panose="020F0502020204030204" pitchFamily="34" charset="0"/>
              </a:rPr>
              <a:t>kingdomresources.files.wordpress.com</a:t>
            </a:r>
            <a:r>
              <a:rPr lang="en-US" sz="1800">
                <a:solidFill>
                  <a:srgbClr val="FF0000"/>
                </a:solidFill>
                <a:effectLst/>
                <a:latin typeface="Calibri" panose="020F0502020204030204" pitchFamily="34" charset="0"/>
                <a:cs typeface="Calibri" panose="020F0502020204030204" pitchFamily="34" charset="0"/>
              </a:rPr>
              <a:t>/2007/08/</a:t>
            </a:r>
            <a:r>
              <a:rPr lang="en-US" sz="1800" err="1">
                <a:solidFill>
                  <a:srgbClr val="FF0000"/>
                </a:solidFill>
                <a:effectLst/>
                <a:latin typeface="Calibri" panose="020F0502020204030204" pitchFamily="34" charset="0"/>
                <a:cs typeface="Calibri" panose="020F0502020204030204" pitchFamily="34" charset="0"/>
              </a:rPr>
              <a:t>wellum_baptindd.pdf</a:t>
            </a:r>
            <a:endParaRPr lang="en-US">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241322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905506"/>
            <a:ext cx="10292080" cy="3046988"/>
          </a:xfrm>
          <a:prstGeom prst="rect">
            <a:avLst/>
          </a:prstGeom>
          <a:noFill/>
        </p:spPr>
        <p:txBody>
          <a:bodyPr wrap="square">
            <a:spAutoFit/>
          </a:bodyPr>
          <a:lstStyle/>
          <a:p>
            <a:r>
              <a:rPr lang="en-US" sz="3200">
                <a:effectLst/>
                <a:latin typeface="Calibri" panose="020F0502020204030204" pitchFamily="34" charset="0"/>
                <a:cs typeface="Calibri" panose="020F0502020204030204" pitchFamily="34" charset="0"/>
              </a:rPr>
              <a:t>You know, then, that those who have faith, these are Abraham’s sons. Now the Scripture saw in advance that God would justify the Gentiles by faith and proclaimed the gospel ahead of time to Abraham, saying, All the nations will be blessed through you. Consequently, those who have faith are blessed with Abraham, who had faith. </a:t>
            </a:r>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Gal 3:7-9</a:t>
            </a:r>
            <a:r>
              <a:rPr lang="en-US" sz="3200">
                <a:effectLst/>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8005127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905506"/>
            <a:ext cx="10292080" cy="3046988"/>
          </a:xfrm>
          <a:prstGeom prst="rect">
            <a:avLst/>
          </a:prstGeom>
          <a:noFill/>
        </p:spPr>
        <p:txBody>
          <a:bodyPr wrap="square">
            <a:spAutoFit/>
          </a:bodyPr>
          <a:lstStyle/>
          <a:p>
            <a:pPr marL="0" marR="0">
              <a:spcBef>
                <a:spcPts val="0"/>
              </a:spcBef>
              <a:spcAft>
                <a:spcPts val="0"/>
              </a:spcAft>
            </a:pPr>
            <a:r>
              <a:rPr lang="en-US" sz="3200">
                <a:effectLst/>
                <a:latin typeface="Calibri" panose="020F0502020204030204" pitchFamily="34" charset="0"/>
                <a:ea typeface="Calibri" panose="020F0502020204030204" pitchFamily="34" charset="0"/>
                <a:cs typeface="Calibri" panose="020F0502020204030204" pitchFamily="34" charset="0"/>
              </a:rPr>
              <a:t>For those of you who were baptized into Christ have been clothed with Christ. There is no Jew or Greek, slave or free, male and female; since you are all one in Christ Jesus. And if you belong to Christ, then you are Abraham’s seed, heirs according to the promise.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Gal 3:27-29</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endParaRPr>
          </a:p>
          <a:p>
            <a:r>
              <a:rPr lang="en-US" sz="3200">
                <a:effectLst/>
                <a:latin typeface="Helvetica" pitchFamily="2" charset="0"/>
              </a:rPr>
              <a:t> </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097740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88347"/>
            <a:ext cx="10292080" cy="5078313"/>
          </a:xfrm>
          <a:prstGeom prst="rect">
            <a:avLst/>
          </a:prstGeom>
          <a:noFill/>
        </p:spPr>
        <p:txBody>
          <a:bodyPr wrap="square">
            <a:spAutoFit/>
          </a:bodyPr>
          <a:lstStyle/>
          <a:p>
            <a:endParaRPr lang="en-US" sz="3200"/>
          </a:p>
          <a:p>
            <a:pPr marL="514350" indent="-514350">
              <a:buFont typeface="+mj-lt"/>
              <a:buAutoNum type="arabicPeriod" startAt="3"/>
            </a:pPr>
            <a:endParaRPr lang="en-US" sz="3200"/>
          </a:p>
          <a:p>
            <a:r>
              <a:rPr lang="en-US" sz="3200">
                <a:effectLst/>
                <a:latin typeface="Calibri" panose="020F0502020204030204" pitchFamily="34" charset="0"/>
                <a:ea typeface="Calibri" panose="020F0502020204030204" pitchFamily="34" charset="0"/>
              </a:rPr>
              <a:t>“Thus, in the coming of Christ, a new era of redemptive history has dawned where the structures, types, and shadows of the old have given way to the reality and fulfillment of what the OT was all along pointing to.”</a:t>
            </a:r>
            <a:endParaRPr lang="en-US" sz="3200">
              <a:latin typeface="Calibri" panose="020F0502020204030204" pitchFamily="34" charset="0"/>
              <a:cs typeface="Calibri" panose="020F0502020204030204" pitchFamily="34" charset="0"/>
            </a:endParaRPr>
          </a:p>
          <a:p>
            <a:endParaRPr lang="en-US" sz="3200">
              <a:latin typeface="Calibri" panose="020F0502020204030204" pitchFamily="34" charset="0"/>
              <a:cs typeface="Calibri" panose="020F0502020204030204" pitchFamily="34" charset="0"/>
            </a:endParaRPr>
          </a:p>
          <a:p>
            <a:endParaRPr lang="en-US" sz="3200">
              <a:latin typeface="Calibri" panose="020F0502020204030204" pitchFamily="34" charset="0"/>
              <a:cs typeface="Calibri" panose="020F0502020204030204" pitchFamily="34" charset="0"/>
            </a:endParaRPr>
          </a:p>
          <a:p>
            <a:endParaRPr lang="en-US" sz="3200">
              <a:latin typeface="Calibri" panose="020F0502020204030204" pitchFamily="34" charset="0"/>
              <a:cs typeface="Calibri" panose="020F0502020204030204" pitchFamily="34" charset="0"/>
            </a:endParaRPr>
          </a:p>
          <a:p>
            <a:r>
              <a:rPr lang="en-US" sz="1800">
                <a:solidFill>
                  <a:srgbClr val="FF0000"/>
                </a:solidFill>
                <a:effectLst/>
                <a:latin typeface="Calibri" panose="020F0502020204030204" pitchFamily="34" charset="0"/>
                <a:cs typeface="Calibri" panose="020F0502020204030204" pitchFamily="34" charset="0"/>
              </a:rPr>
              <a:t>Wellum, Stephen J. (2008) </a:t>
            </a:r>
            <a:r>
              <a:rPr lang="en-US" sz="1800" i="1">
                <a:solidFill>
                  <a:srgbClr val="FF0000"/>
                </a:solidFill>
                <a:effectLst/>
                <a:latin typeface="Calibri" panose="020F0502020204030204" pitchFamily="34" charset="0"/>
                <a:cs typeface="Calibri" panose="020F0502020204030204" pitchFamily="34" charset="0"/>
              </a:rPr>
              <a:t>BAPTISM AND THE RELATIONSHIP BETWEEN THE COVENANTS. (P 143-144) </a:t>
            </a:r>
            <a:r>
              <a:rPr lang="en-US" sz="1800">
                <a:solidFill>
                  <a:srgbClr val="FF0000"/>
                </a:solidFill>
                <a:effectLst/>
                <a:latin typeface="Calibri" panose="020F0502020204030204" pitchFamily="34" charset="0"/>
                <a:cs typeface="Calibri" panose="020F0502020204030204" pitchFamily="34" charset="0"/>
              </a:rPr>
              <a:t>Accessed online https://</a:t>
            </a:r>
            <a:r>
              <a:rPr lang="en-US" sz="1800" err="1">
                <a:solidFill>
                  <a:srgbClr val="FF0000"/>
                </a:solidFill>
                <a:effectLst/>
                <a:latin typeface="Calibri" panose="020F0502020204030204" pitchFamily="34" charset="0"/>
                <a:cs typeface="Calibri" panose="020F0502020204030204" pitchFamily="34" charset="0"/>
              </a:rPr>
              <a:t>kingdomresources.files.wordpress.com</a:t>
            </a:r>
            <a:r>
              <a:rPr lang="en-US" sz="1800">
                <a:solidFill>
                  <a:srgbClr val="FF0000"/>
                </a:solidFill>
                <a:effectLst/>
                <a:latin typeface="Calibri" panose="020F0502020204030204" pitchFamily="34" charset="0"/>
                <a:cs typeface="Calibri" panose="020F0502020204030204" pitchFamily="34" charset="0"/>
              </a:rPr>
              <a:t>/2007/08/</a:t>
            </a:r>
            <a:r>
              <a:rPr lang="en-US" sz="1800" err="1">
                <a:solidFill>
                  <a:srgbClr val="FF0000"/>
                </a:solidFill>
                <a:effectLst/>
                <a:latin typeface="Calibri" panose="020F0502020204030204" pitchFamily="34" charset="0"/>
                <a:cs typeface="Calibri" panose="020F0502020204030204" pitchFamily="34" charset="0"/>
              </a:rPr>
              <a:t>wellum_baptindd.pdf</a:t>
            </a:r>
            <a:endParaRPr lang="en-US">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504381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720840"/>
            <a:ext cx="10292080" cy="3416320"/>
          </a:xfrm>
          <a:prstGeom prst="rect">
            <a:avLst/>
          </a:prstGeom>
          <a:noFill/>
        </p:spPr>
        <p:txBody>
          <a:bodyPr wrap="square">
            <a:spAutoFit/>
          </a:bodyPr>
          <a:lstStyle/>
          <a:p>
            <a:pPr algn="ctr"/>
            <a:r>
              <a:rPr lang="en-US" sz="5400">
                <a:solidFill>
                  <a:srgbClr val="FF0000"/>
                </a:solidFill>
                <a:latin typeface="Calibri" panose="020F0502020204030204" pitchFamily="34" charset="0"/>
                <a:cs typeface="Calibri" panose="020F0502020204030204" pitchFamily="34" charset="0"/>
              </a:rPr>
              <a:t>Circumcision and Baptism?</a:t>
            </a:r>
          </a:p>
          <a:p>
            <a:pPr algn="ctr"/>
            <a:endParaRPr lang="en-US" sz="5400">
              <a:solidFill>
                <a:srgbClr val="FF0000"/>
              </a:solidFill>
              <a:latin typeface="Calibri" panose="020F0502020204030204" pitchFamily="34" charset="0"/>
              <a:cs typeface="Calibri" panose="020F0502020204030204" pitchFamily="34" charset="0"/>
            </a:endParaRPr>
          </a:p>
          <a:p>
            <a:pPr algn="ctr"/>
            <a:endParaRPr lang="en-US" sz="5400">
              <a:solidFill>
                <a:srgbClr val="FF0000"/>
              </a:solidFill>
              <a:latin typeface="Calibri" panose="020F0502020204030204" pitchFamily="34" charset="0"/>
              <a:cs typeface="Calibri" panose="020F0502020204030204" pitchFamily="34" charset="0"/>
            </a:endParaRPr>
          </a:p>
          <a:p>
            <a:pPr algn="ctr"/>
            <a:r>
              <a:rPr lang="en-US" sz="5400">
                <a:solidFill>
                  <a:srgbClr val="FF0000"/>
                </a:solidFill>
                <a:latin typeface="Calibri" panose="020F0502020204030204" pitchFamily="34" charset="0"/>
                <a:cs typeface="Calibri" panose="020F0502020204030204" pitchFamily="34" charset="0"/>
              </a:rPr>
              <a:t>Theocratic Israel and the Church?</a:t>
            </a:r>
          </a:p>
        </p:txBody>
      </p:sp>
    </p:spTree>
    <p:extLst>
      <p:ext uri="{BB962C8B-B14F-4D97-AF65-F5344CB8AC3E}">
        <p14:creationId xmlns:p14="http://schemas.microsoft.com/office/powerpoint/2010/main" val="11015293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2000"/>
                                  </p:stCondLst>
                                  <p:childTnLst>
                                    <p:animRot by="21600000">
                                      <p:cBhvr>
                                        <p:cTn id="6" dur="5000" fill="hold"/>
                                        <p:tgtEl>
                                          <p:spTgt spid="7">
                                            <p:txEl>
                                              <p:pRg st="0" end="0"/>
                                            </p:txEl>
                                          </p:spTgt>
                                        </p:tgtEl>
                                        <p:attrNameLst>
                                          <p:attrName>r</p:attrName>
                                        </p:attrNameLst>
                                      </p:cBhvr>
                                    </p:animRot>
                                  </p:childTnLst>
                                </p:cTn>
                              </p:par>
                              <p:par>
                                <p:cTn id="7" presetID="8" presetClass="emph" presetSubtype="0" fill="hold" nodeType="withEffect">
                                  <p:stCondLst>
                                    <p:cond delay="2000"/>
                                  </p:stCondLst>
                                  <p:childTnLst>
                                    <p:animRot by="21600000">
                                      <p:cBhvr>
                                        <p:cTn id="8" dur="5000" fill="hold"/>
                                        <p:tgtEl>
                                          <p:spTgt spid="7">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20621"/>
            <a:ext cx="10292080" cy="5293757"/>
          </a:xfrm>
          <a:prstGeom prst="rect">
            <a:avLst/>
          </a:prstGeom>
          <a:noFill/>
        </p:spPr>
        <p:txBody>
          <a:bodyPr wrap="square">
            <a:spAutoFit/>
          </a:bodyPr>
          <a:lstStyle/>
          <a:p>
            <a:pPr marL="0" marR="0"/>
            <a:r>
              <a:rPr lang="en-US" sz="3200">
                <a:effectLst/>
                <a:latin typeface="Calibri" panose="020F0502020204030204" pitchFamily="34" charset="0"/>
                <a:ea typeface="Times New Roman" panose="02020603050405020304" pitchFamily="18" charset="0"/>
              </a:rPr>
              <a:t>“the promise that through Abraham’s seed all the nations of the earth will be blessed, gradually expanded into a major theme in the Old Testament, now bursts into </a:t>
            </a:r>
            <a:r>
              <a:rPr lang="en-US" sz="3200">
                <a:solidFill>
                  <a:srgbClr val="FF0000"/>
                </a:solidFill>
                <a:effectLst/>
                <a:latin typeface="Calibri" panose="020F0502020204030204" pitchFamily="34" charset="0"/>
                <a:ea typeface="Times New Roman" panose="02020603050405020304" pitchFamily="18" charset="0"/>
              </a:rPr>
              <a:t>the Great Commission</a:t>
            </a:r>
            <a:r>
              <a:rPr lang="en-US" sz="3200">
                <a:effectLst/>
                <a:latin typeface="Calibri" panose="020F0502020204030204" pitchFamily="34" charset="0"/>
                <a:ea typeface="Times New Roman" panose="02020603050405020304" pitchFamily="18" charset="0"/>
              </a:rPr>
              <a:t>, the mushrooming growth of the Jewish church into the Gentile world, the spreading flame reaching across the Roman Empire and beyond, in anticipation of the climactic consummation of God’s promises in the new heaven and new earth” </a:t>
            </a:r>
          </a:p>
          <a:p>
            <a:pPr marL="0" marR="0"/>
            <a:endParaRPr lang="en-US" sz="3200">
              <a:latin typeface="Calibri" panose="020F0502020204030204" pitchFamily="34" charset="0"/>
              <a:ea typeface="Times New Roman" panose="02020603050405020304" pitchFamily="18" charset="0"/>
            </a:endParaRPr>
          </a:p>
          <a:p>
            <a:pPr marL="0" marR="0"/>
            <a:r>
              <a:rPr lang="en-US">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D. A. Carson, </a:t>
            </a:r>
            <a:r>
              <a:rPr lang="en-US" i="1">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The Gagging of God </a:t>
            </a:r>
            <a:r>
              <a:rPr lang="en-US">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(Grand Rapids: Zondervan, 1996), 263. </a:t>
            </a:r>
          </a:p>
          <a:p>
            <a:r>
              <a:rPr lang="en-US" sz="3200">
                <a:effectLst/>
                <a:latin typeface="Helvetica" pitchFamily="2" charset="0"/>
              </a:rPr>
              <a:t> </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0614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905506"/>
            <a:ext cx="10292080" cy="3046988"/>
          </a:xfrm>
          <a:prstGeom prst="rect">
            <a:avLst/>
          </a:prstGeom>
          <a:noFill/>
        </p:spPr>
        <p:txBody>
          <a:bodyPr wrap="square">
            <a:spAutoFit/>
          </a:bodyPr>
          <a:lstStyle/>
          <a:p>
            <a:pPr marL="0" marR="0">
              <a:spcBef>
                <a:spcPts val="0"/>
              </a:spcBef>
              <a:spcAft>
                <a:spcPts val="0"/>
              </a:spcAft>
            </a:pPr>
            <a:r>
              <a:rPr lang="en-US" sz="3200">
                <a:effectLst/>
                <a:latin typeface="Calibri" panose="020F0502020204030204" pitchFamily="34" charset="0"/>
                <a:ea typeface="Calibri" panose="020F0502020204030204" pitchFamily="34" charset="0"/>
                <a:cs typeface="Calibri" panose="020F0502020204030204" pitchFamily="34" charset="0"/>
              </a:rPr>
              <a:t>You are the sons of the prophets and of the covenant that God made with your ancestors, saying to Abraham, And all the families of the earth will be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blessed</a:t>
            </a:r>
            <a:r>
              <a:rPr lang="en-US" sz="3200">
                <a:effectLst/>
                <a:latin typeface="Calibri" panose="020F0502020204030204" pitchFamily="34" charset="0"/>
                <a:ea typeface="Calibri" panose="020F0502020204030204" pitchFamily="34" charset="0"/>
                <a:cs typeface="Calibri" panose="020F0502020204030204" pitchFamily="34" charset="0"/>
              </a:rPr>
              <a:t> through your offspring. God raised up his servant and sent him first to you to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bless</a:t>
            </a:r>
            <a:r>
              <a:rPr lang="en-US" sz="3200">
                <a:effectLst/>
                <a:latin typeface="Calibri" panose="020F0502020204030204" pitchFamily="34" charset="0"/>
                <a:ea typeface="Calibri" panose="020F0502020204030204" pitchFamily="34" charset="0"/>
                <a:cs typeface="Calibri" panose="020F0502020204030204" pitchFamily="34" charset="0"/>
              </a:rPr>
              <a:t> you by turning each of you from your evil ways.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Acts 3:25-26</a:t>
            </a:r>
            <a:r>
              <a:rPr lang="en-US" sz="3200">
                <a:effectLst/>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3478765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2" y="5657671"/>
            <a:ext cx="6300533" cy="1200329"/>
          </a:xfrm>
          <a:prstGeom prst="rect">
            <a:avLst/>
          </a:prstGeom>
          <a:noFill/>
        </p:spPr>
        <p:txBody>
          <a:bodyPr wrap="square" rtlCol="0">
            <a:spAutoFit/>
          </a:bodyPr>
          <a:lstStyle/>
          <a:p>
            <a:r>
              <a:rPr lang="en-US">
                <a:effectLst/>
                <a:latin typeface="Helvetica" pitchFamily="2" charset="0"/>
              </a:rPr>
              <a:t>Anonymous, ‘Babel, Tower of’, in L. Ryken, J. C. </a:t>
            </a:r>
            <a:r>
              <a:rPr lang="en-US" err="1">
                <a:effectLst/>
                <a:latin typeface="Helvetica" pitchFamily="2" charset="0"/>
              </a:rPr>
              <a:t>Wilhoit</a:t>
            </a:r>
            <a:r>
              <a:rPr lang="en-US">
                <a:effectLst/>
                <a:latin typeface="Helvetica" pitchFamily="2" charset="0"/>
              </a:rPr>
              <a:t> and T. Longman III (eds.), </a:t>
            </a:r>
            <a:r>
              <a:rPr lang="en-US" i="1">
                <a:effectLst/>
                <a:latin typeface="Helvetica" pitchFamily="2" charset="0"/>
              </a:rPr>
              <a:t>Dictionary of Biblical Imagery</a:t>
            </a:r>
            <a:r>
              <a:rPr lang="en-US">
                <a:effectLst/>
                <a:latin typeface="Helvetica" pitchFamily="2" charset="0"/>
              </a:rPr>
              <a:t> (Downers Grove: IVP; Leicester: IVP, 1998), pp. 66–67.</a:t>
            </a:r>
          </a:p>
          <a:p>
            <a:r>
              <a:rPr lang="en-US">
                <a:solidFill>
                  <a:srgbClr val="000000"/>
                </a:solidFill>
                <a:effectLst/>
                <a:latin typeface="Times" pitchFamily="2" charset="0"/>
              </a:rPr>
              <a:t> </a:t>
            </a:r>
            <a:endParaRPr lang="en-US">
              <a:solidFill>
                <a:srgbClr val="0000FF"/>
              </a:solidFill>
              <a:effectLst/>
              <a:latin typeface="Times" pitchFamily="2" charset="0"/>
            </a:endParaRPr>
          </a:p>
        </p:txBody>
      </p:sp>
      <p:pic>
        <p:nvPicPr>
          <p:cNvPr id="5" name="Content Placeholder 4" descr="Diagram&#10;&#10;Description automatically generated with low confidence">
            <a:extLst>
              <a:ext uri="{FF2B5EF4-FFF2-40B4-BE49-F238E27FC236}">
                <a16:creationId xmlns:a16="http://schemas.microsoft.com/office/drawing/2014/main" id="{A0DD7FF7-9D43-4BFE-27FD-9E8E5E2F4013}"/>
              </a:ext>
            </a:extLst>
          </p:cNvPr>
          <p:cNvPicPr>
            <a:picLocks noGrp="1" noChangeAspect="1"/>
          </p:cNvPicPr>
          <p:nvPr>
            <p:ph idx="1"/>
          </p:nvPr>
        </p:nvPicPr>
        <p:blipFill>
          <a:blip r:embed="rId2"/>
          <a:stretch>
            <a:fillRect/>
          </a:stretch>
        </p:blipFill>
        <p:spPr>
          <a:xfrm>
            <a:off x="1129305" y="690551"/>
            <a:ext cx="9933388" cy="4663440"/>
          </a:xfrm>
        </p:spPr>
      </p:pic>
    </p:spTree>
    <p:extLst>
      <p:ext uri="{BB962C8B-B14F-4D97-AF65-F5344CB8AC3E}">
        <p14:creationId xmlns:p14="http://schemas.microsoft.com/office/powerpoint/2010/main" val="27133593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par>
                          <p:cTn id="11" fill="hold">
                            <p:stCondLst>
                              <p:cond delay="1000"/>
                            </p:stCondLst>
                            <p:childTnLst>
                              <p:par>
                                <p:cTn id="12" presetID="32" presetClass="emph" presetSubtype="0" fill="hold" nodeType="afterEffect">
                                  <p:stCondLst>
                                    <p:cond delay="0"/>
                                  </p:stCondLst>
                                  <p:childTnLst>
                                    <p:animRot by="120000">
                                      <p:cBhvr>
                                        <p:cTn id="13" dur="1" fill="hold">
                                          <p:stCondLst>
                                            <p:cond delay="0"/>
                                          </p:stCondLst>
                                        </p:cTn>
                                        <p:tgtEl>
                                          <p:spTgt spid="5"/>
                                        </p:tgtEl>
                                        <p:attrNameLst>
                                          <p:attrName>r</p:attrName>
                                        </p:attrNameLst>
                                      </p:cBhvr>
                                    </p:animRot>
                                    <p:animRot by="-240000">
                                      <p:cBhvr>
                                        <p:cTn id="14" dur="2" fill="hold">
                                          <p:stCondLst>
                                            <p:cond delay="199"/>
                                          </p:stCondLst>
                                        </p:cTn>
                                        <p:tgtEl>
                                          <p:spTgt spid="5"/>
                                        </p:tgtEl>
                                        <p:attrNameLst>
                                          <p:attrName>r</p:attrName>
                                        </p:attrNameLst>
                                      </p:cBhvr>
                                    </p:animRot>
                                    <p:animRot by="240000">
                                      <p:cBhvr>
                                        <p:cTn id="15" dur="2" fill="hold">
                                          <p:stCondLst>
                                            <p:cond delay="397"/>
                                          </p:stCondLst>
                                        </p:cTn>
                                        <p:tgtEl>
                                          <p:spTgt spid="5"/>
                                        </p:tgtEl>
                                        <p:attrNameLst>
                                          <p:attrName>r</p:attrName>
                                        </p:attrNameLst>
                                      </p:cBhvr>
                                    </p:animRot>
                                    <p:animRot by="-240000">
                                      <p:cBhvr>
                                        <p:cTn id="16" dur="2" fill="hold">
                                          <p:stCondLst>
                                            <p:cond delay="596"/>
                                          </p:stCondLst>
                                        </p:cTn>
                                        <p:tgtEl>
                                          <p:spTgt spid="5"/>
                                        </p:tgtEl>
                                        <p:attrNameLst>
                                          <p:attrName>r</p:attrName>
                                        </p:attrNameLst>
                                      </p:cBhvr>
                                    </p:animRot>
                                    <p:animRot by="120000">
                                      <p:cBhvr>
                                        <p:cTn id="17" dur="2" fill="hold">
                                          <p:stCondLst>
                                            <p:cond delay="999"/>
                                          </p:stCondLst>
                                        </p:cTn>
                                        <p:tgtEl>
                                          <p:spTgt spid="5"/>
                                        </p:tgtEl>
                                        <p:attrNameLst>
                                          <p:attrName>r</p:attrName>
                                        </p:attrNameLst>
                                      </p:cBhvr>
                                    </p:animRot>
                                  </p:childTnLst>
                                </p:cTn>
                              </p:par>
                            </p:childTnLst>
                          </p:cTn>
                        </p:par>
                        <p:par>
                          <p:cTn id="18" fill="hold">
                            <p:stCondLst>
                              <p:cond delay="2001"/>
                            </p:stCondLst>
                            <p:childTnLst>
                              <p:par>
                                <p:cTn id="19" presetID="32" presetClass="emph" presetSubtype="0" fill="hold" nodeType="afterEffect">
                                  <p:stCondLst>
                                    <p:cond delay="0"/>
                                  </p:stCondLst>
                                  <p:childTnLst>
                                    <p:animRot by="120000">
                                      <p:cBhvr>
                                        <p:cTn id="20" dur="1" fill="hold">
                                          <p:stCondLst>
                                            <p:cond delay="0"/>
                                          </p:stCondLst>
                                        </p:cTn>
                                        <p:tgtEl>
                                          <p:spTgt spid="5"/>
                                        </p:tgtEl>
                                        <p:attrNameLst>
                                          <p:attrName>r</p:attrName>
                                        </p:attrNameLst>
                                      </p:cBhvr>
                                    </p:animRot>
                                    <p:animRot by="-240000">
                                      <p:cBhvr>
                                        <p:cTn id="21" dur="2" fill="hold">
                                          <p:stCondLst>
                                            <p:cond delay="199"/>
                                          </p:stCondLst>
                                        </p:cTn>
                                        <p:tgtEl>
                                          <p:spTgt spid="5"/>
                                        </p:tgtEl>
                                        <p:attrNameLst>
                                          <p:attrName>r</p:attrName>
                                        </p:attrNameLst>
                                      </p:cBhvr>
                                    </p:animRot>
                                    <p:animRot by="240000">
                                      <p:cBhvr>
                                        <p:cTn id="22" dur="2" fill="hold">
                                          <p:stCondLst>
                                            <p:cond delay="397"/>
                                          </p:stCondLst>
                                        </p:cTn>
                                        <p:tgtEl>
                                          <p:spTgt spid="5"/>
                                        </p:tgtEl>
                                        <p:attrNameLst>
                                          <p:attrName>r</p:attrName>
                                        </p:attrNameLst>
                                      </p:cBhvr>
                                    </p:animRot>
                                    <p:animRot by="-240000">
                                      <p:cBhvr>
                                        <p:cTn id="23" dur="2" fill="hold">
                                          <p:stCondLst>
                                            <p:cond delay="596"/>
                                          </p:stCondLst>
                                        </p:cTn>
                                        <p:tgtEl>
                                          <p:spTgt spid="5"/>
                                        </p:tgtEl>
                                        <p:attrNameLst>
                                          <p:attrName>r</p:attrName>
                                        </p:attrNameLst>
                                      </p:cBhvr>
                                    </p:animRot>
                                    <p:animRot by="120000">
                                      <p:cBhvr>
                                        <p:cTn id="24" dur="2" fill="hold">
                                          <p:stCondLst>
                                            <p:cond delay="999"/>
                                          </p:stCondLst>
                                        </p:cTn>
                                        <p:tgtEl>
                                          <p:spTgt spid="5"/>
                                        </p:tgtEl>
                                        <p:attrNameLst>
                                          <p:attrName>r</p:attrName>
                                        </p:attrNameLst>
                                      </p:cBhvr>
                                    </p:animRot>
                                  </p:childTnLst>
                                </p:cTn>
                              </p:par>
                            </p:childTnLst>
                          </p:cTn>
                        </p:par>
                        <p:par>
                          <p:cTn id="25" fill="hold">
                            <p:stCondLst>
                              <p:cond delay="3002"/>
                            </p:stCondLst>
                            <p:childTnLst>
                              <p:par>
                                <p:cTn id="26" presetID="9" presetClass="exit" presetSubtype="0" fill="hold" nodeType="afterEffect">
                                  <p:stCondLst>
                                    <p:cond delay="0"/>
                                  </p:stCondLst>
                                  <p:childTnLst>
                                    <p:animEffect transition="out" filter="dissolve">
                                      <p:cBhvr>
                                        <p:cTn id="27" dur="2000"/>
                                        <p:tgtEl>
                                          <p:spTgt spid="5"/>
                                        </p:tgtEl>
                                      </p:cBhvr>
                                    </p:animEffect>
                                    <p:set>
                                      <p:cBhvr>
                                        <p:cTn id="28"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2" y="5657671"/>
            <a:ext cx="6300533" cy="1200329"/>
          </a:xfrm>
          <a:prstGeom prst="rect">
            <a:avLst/>
          </a:prstGeom>
          <a:noFill/>
        </p:spPr>
        <p:txBody>
          <a:bodyPr wrap="square" rtlCol="0">
            <a:spAutoFit/>
          </a:bodyPr>
          <a:lstStyle/>
          <a:p>
            <a:r>
              <a:rPr lang="en-US">
                <a:effectLst/>
                <a:latin typeface="Helvetica" pitchFamily="2" charset="0"/>
              </a:rPr>
              <a:t>Anonymous, ‘Babel, Tower of’, in L. Ryken, J. C. </a:t>
            </a:r>
            <a:r>
              <a:rPr lang="en-US" err="1">
                <a:effectLst/>
                <a:latin typeface="Helvetica" pitchFamily="2" charset="0"/>
              </a:rPr>
              <a:t>Wilhoit</a:t>
            </a:r>
            <a:r>
              <a:rPr lang="en-US">
                <a:effectLst/>
                <a:latin typeface="Helvetica" pitchFamily="2" charset="0"/>
              </a:rPr>
              <a:t> and T. Longman III (eds.), </a:t>
            </a:r>
            <a:r>
              <a:rPr lang="en-US" i="1">
                <a:effectLst/>
                <a:latin typeface="Helvetica" pitchFamily="2" charset="0"/>
              </a:rPr>
              <a:t>Dictionary of Biblical Imagery</a:t>
            </a:r>
            <a:r>
              <a:rPr lang="en-US">
                <a:effectLst/>
                <a:latin typeface="Helvetica" pitchFamily="2" charset="0"/>
              </a:rPr>
              <a:t> (Downers Grove: IVP; Leicester: IVP, 1998), pp. 66–67.</a:t>
            </a:r>
          </a:p>
          <a:p>
            <a:r>
              <a:rPr lang="en-US">
                <a:solidFill>
                  <a:srgbClr val="000000"/>
                </a:solidFill>
                <a:effectLst/>
                <a:latin typeface="Times" pitchFamily="2" charset="0"/>
              </a:rPr>
              <a:t> </a:t>
            </a:r>
            <a:endParaRPr lang="en-US">
              <a:solidFill>
                <a:srgbClr val="0000FF"/>
              </a:solidFill>
              <a:effectLst/>
              <a:latin typeface="Times" pitchFamily="2" charset="0"/>
            </a:endParaRPr>
          </a:p>
        </p:txBody>
      </p:sp>
      <p:pic>
        <p:nvPicPr>
          <p:cNvPr id="5" name="Content Placeholder 4" descr="Diagram&#10;&#10;Description automatically generated with low confidence">
            <a:extLst>
              <a:ext uri="{FF2B5EF4-FFF2-40B4-BE49-F238E27FC236}">
                <a16:creationId xmlns:a16="http://schemas.microsoft.com/office/drawing/2014/main" id="{A0DD7FF7-9D43-4BFE-27FD-9E8E5E2F4013}"/>
              </a:ext>
            </a:extLst>
          </p:cNvPr>
          <p:cNvPicPr>
            <a:picLocks noGrp="1" noChangeAspect="1"/>
          </p:cNvPicPr>
          <p:nvPr>
            <p:ph idx="1"/>
          </p:nvPr>
        </p:nvPicPr>
        <p:blipFill>
          <a:blip r:embed="rId2"/>
          <a:stretch>
            <a:fillRect/>
          </a:stretch>
        </p:blipFill>
        <p:spPr>
          <a:xfrm>
            <a:off x="1129305" y="690551"/>
            <a:ext cx="9933388" cy="4663440"/>
          </a:xfrm>
        </p:spPr>
      </p:pic>
    </p:spTree>
    <p:extLst>
      <p:ext uri="{BB962C8B-B14F-4D97-AF65-F5344CB8AC3E}">
        <p14:creationId xmlns:p14="http://schemas.microsoft.com/office/powerpoint/2010/main" val="33924160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a:effectLst/>
                <a:latin typeface="Helvetica" pitchFamily="2" charset="0"/>
              </a:rPr>
              <a:t>Every day the Lord </a:t>
            </a:r>
            <a:r>
              <a:rPr lang="en-US" sz="3200">
                <a:solidFill>
                  <a:srgbClr val="FF0000"/>
                </a:solidFill>
                <a:effectLst/>
                <a:latin typeface="Helvetica" pitchFamily="2" charset="0"/>
              </a:rPr>
              <a:t>added to their number </a:t>
            </a:r>
            <a:r>
              <a:rPr lang="en-US" sz="3200">
                <a:effectLst/>
                <a:latin typeface="Helvetica" pitchFamily="2" charset="0"/>
              </a:rPr>
              <a:t>those who were being saved. </a:t>
            </a:r>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Acts 2:47b</a:t>
            </a:r>
            <a:r>
              <a:rPr lang="en-US" sz="3200">
                <a:effectLst/>
                <a:latin typeface="Calibri" panose="020F0502020204030204" pitchFamily="34" charset="0"/>
                <a:ea typeface="Calibri" panose="020F0502020204030204" pitchFamily="34" charset="0"/>
                <a:cs typeface="Calibri" panose="020F0502020204030204" pitchFamily="34" charset="0"/>
              </a:rPr>
              <a:t>)</a:t>
            </a:r>
          </a:p>
          <a:p>
            <a:endParaRPr lang="en-US" sz="3200">
              <a:latin typeface="Calibri" panose="020F0502020204030204" pitchFamily="34" charset="0"/>
              <a:ea typeface="Calibri" panose="020F0502020204030204" pitchFamily="34" charset="0"/>
              <a:cs typeface="Calibri" panose="020F0502020204030204" pitchFamily="34" charset="0"/>
            </a:endParaRPr>
          </a:p>
          <a:p>
            <a:r>
              <a:rPr lang="en-US" sz="3200">
                <a:effectLst/>
                <a:latin typeface="Helvetica" pitchFamily="2" charset="0"/>
              </a:rPr>
              <a:t>Believers were </a:t>
            </a:r>
            <a:r>
              <a:rPr lang="en-US" sz="3200">
                <a:solidFill>
                  <a:srgbClr val="FF0000"/>
                </a:solidFill>
                <a:effectLst/>
                <a:latin typeface="Helvetica" pitchFamily="2" charset="0"/>
              </a:rPr>
              <a:t>added</a:t>
            </a:r>
            <a:r>
              <a:rPr lang="en-US" sz="3200">
                <a:effectLst/>
                <a:latin typeface="Helvetica" pitchFamily="2" charset="0"/>
              </a:rPr>
              <a:t> to the Lord in </a:t>
            </a:r>
            <a:r>
              <a:rPr lang="en-US" sz="3200">
                <a:solidFill>
                  <a:srgbClr val="FF0000"/>
                </a:solidFill>
                <a:effectLst/>
                <a:latin typeface="Helvetica" pitchFamily="2" charset="0"/>
              </a:rPr>
              <a:t>increasing</a:t>
            </a:r>
            <a:r>
              <a:rPr lang="en-US" sz="3200">
                <a:effectLst/>
                <a:latin typeface="Helvetica" pitchFamily="2" charset="0"/>
              </a:rPr>
              <a:t> numbers—</a:t>
            </a:r>
            <a:r>
              <a:rPr lang="en-US" sz="3200">
                <a:solidFill>
                  <a:srgbClr val="FF0000"/>
                </a:solidFill>
                <a:effectLst/>
                <a:latin typeface="Helvetica" pitchFamily="2" charset="0"/>
              </a:rPr>
              <a:t>multitudes</a:t>
            </a:r>
            <a:r>
              <a:rPr lang="en-US" sz="3200">
                <a:effectLst/>
                <a:latin typeface="Helvetica" pitchFamily="2" charset="0"/>
              </a:rPr>
              <a:t> of both men and women. (</a:t>
            </a:r>
            <a:r>
              <a:rPr lang="en-US" sz="3200">
                <a:solidFill>
                  <a:srgbClr val="FF0000"/>
                </a:solidFill>
                <a:effectLst/>
                <a:latin typeface="Helvetica" pitchFamily="2" charset="0"/>
              </a:rPr>
              <a:t>Acts 5:14</a:t>
            </a:r>
            <a:r>
              <a:rPr lang="en-US" sz="3200">
                <a:effectLst/>
                <a:latin typeface="Helvetica" pitchFamily="2" charset="0"/>
              </a:rPr>
              <a:t>)</a:t>
            </a:r>
          </a:p>
          <a:p>
            <a:endParaRPr lang="en-US" sz="3200">
              <a:latin typeface="Helvetica" pitchFamily="2" charset="0"/>
            </a:endParaRPr>
          </a:p>
          <a:p>
            <a:r>
              <a:rPr lang="en-US" sz="3200">
                <a:effectLst/>
                <a:latin typeface="Helvetica" pitchFamily="2" charset="0"/>
              </a:rPr>
              <a:t>In those days, as the disciples were </a:t>
            </a:r>
            <a:r>
              <a:rPr lang="en-US" sz="3200">
                <a:solidFill>
                  <a:srgbClr val="FF0000"/>
                </a:solidFill>
                <a:effectLst/>
                <a:latin typeface="Helvetica" pitchFamily="2" charset="0"/>
              </a:rPr>
              <a:t>increasing</a:t>
            </a:r>
            <a:r>
              <a:rPr lang="en-US" sz="3200">
                <a:effectLst/>
                <a:latin typeface="Helvetica" pitchFamily="2" charset="0"/>
              </a:rPr>
              <a:t> in number…. (</a:t>
            </a:r>
            <a:r>
              <a:rPr lang="en-US" sz="3200">
                <a:solidFill>
                  <a:srgbClr val="FF0000"/>
                </a:solidFill>
                <a:effectLst/>
                <a:latin typeface="Helvetica" pitchFamily="2" charset="0"/>
              </a:rPr>
              <a:t>Acts 6:1a</a:t>
            </a:r>
            <a:r>
              <a:rPr lang="en-US" sz="3200">
                <a:effectLst/>
                <a:latin typeface="Helvetica" pitchFamily="2" charset="0"/>
              </a:rPr>
              <a:t>)</a:t>
            </a:r>
            <a:endParaRPr lang="en-US" sz="320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577795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74400"/>
            <a:ext cx="10292080" cy="5509200"/>
          </a:xfrm>
          <a:prstGeom prst="rect">
            <a:avLst/>
          </a:prstGeom>
          <a:noFill/>
        </p:spPr>
        <p:txBody>
          <a:bodyPr wrap="square">
            <a:spAutoFit/>
          </a:bodyPr>
          <a:lstStyle/>
          <a:p>
            <a:r>
              <a:rPr lang="en-US" sz="3200">
                <a:effectLst/>
                <a:latin typeface="Calibri" panose="020F0502020204030204" pitchFamily="34" charset="0"/>
                <a:cs typeface="Calibri" panose="020F0502020204030204" pitchFamily="34" charset="0"/>
              </a:rPr>
              <a:t>So the word of God </a:t>
            </a:r>
            <a:r>
              <a:rPr lang="en-US" sz="3200">
                <a:solidFill>
                  <a:srgbClr val="FF0000"/>
                </a:solidFill>
                <a:effectLst/>
                <a:latin typeface="Calibri" panose="020F0502020204030204" pitchFamily="34" charset="0"/>
                <a:cs typeface="Calibri" panose="020F0502020204030204" pitchFamily="34" charset="0"/>
              </a:rPr>
              <a:t>spread</a:t>
            </a:r>
            <a:r>
              <a:rPr lang="en-US" sz="3200">
                <a:effectLst/>
                <a:latin typeface="Calibri" panose="020F0502020204030204" pitchFamily="34" charset="0"/>
                <a:cs typeface="Calibri" panose="020F0502020204030204" pitchFamily="34" charset="0"/>
              </a:rPr>
              <a:t>, the disciples in Jerusalem </a:t>
            </a:r>
            <a:r>
              <a:rPr lang="en-US" sz="3200">
                <a:solidFill>
                  <a:srgbClr val="FF0000"/>
                </a:solidFill>
                <a:effectLst/>
                <a:latin typeface="Calibri" panose="020F0502020204030204" pitchFamily="34" charset="0"/>
                <a:cs typeface="Calibri" panose="020F0502020204030204" pitchFamily="34" charset="0"/>
              </a:rPr>
              <a:t>increased greatly </a:t>
            </a:r>
            <a:r>
              <a:rPr lang="en-US" sz="3200">
                <a:effectLst/>
                <a:latin typeface="Calibri" panose="020F0502020204030204" pitchFamily="34" charset="0"/>
                <a:cs typeface="Calibri" panose="020F0502020204030204" pitchFamily="34" charset="0"/>
              </a:rPr>
              <a:t>in number, and a large group of priests became obedient to the faith. (</a:t>
            </a:r>
            <a:r>
              <a:rPr lang="en-US" sz="3200">
                <a:solidFill>
                  <a:srgbClr val="FF0000"/>
                </a:solidFill>
                <a:effectLst/>
                <a:latin typeface="Calibri" panose="020F0502020204030204" pitchFamily="34" charset="0"/>
                <a:cs typeface="Calibri" panose="020F0502020204030204" pitchFamily="34" charset="0"/>
              </a:rPr>
              <a:t>Acts 6:7</a:t>
            </a:r>
            <a:r>
              <a:rPr lang="en-US" sz="3200">
                <a:effectLst/>
                <a:latin typeface="Calibri" panose="020F0502020204030204" pitchFamily="34" charset="0"/>
                <a:cs typeface="Calibri" panose="020F0502020204030204" pitchFamily="34" charset="0"/>
              </a:rPr>
              <a:t>)</a:t>
            </a:r>
          </a:p>
          <a:p>
            <a:endParaRPr lang="en-US" sz="3200">
              <a:latin typeface="Calibri" panose="020F0502020204030204" pitchFamily="34" charset="0"/>
              <a:cs typeface="Calibri" panose="020F0502020204030204" pitchFamily="34" charset="0"/>
            </a:endParaRPr>
          </a:p>
          <a:p>
            <a:r>
              <a:rPr lang="en-US" sz="3200">
                <a:effectLst/>
                <a:latin typeface="Calibri" panose="020F0502020204030204" pitchFamily="34" charset="0"/>
                <a:cs typeface="Calibri" panose="020F0502020204030204" pitchFamily="34" charset="0"/>
              </a:rPr>
              <a:t>And </a:t>
            </a:r>
            <a:r>
              <a:rPr lang="en-US" sz="3200">
                <a:solidFill>
                  <a:srgbClr val="FF0000"/>
                </a:solidFill>
                <a:effectLst/>
                <a:latin typeface="Calibri" panose="020F0502020204030204" pitchFamily="34" charset="0"/>
                <a:cs typeface="Calibri" panose="020F0502020204030204" pitchFamily="34" charset="0"/>
              </a:rPr>
              <a:t>large numbers </a:t>
            </a:r>
            <a:r>
              <a:rPr lang="en-US" sz="3200">
                <a:effectLst/>
                <a:latin typeface="Calibri" panose="020F0502020204030204" pitchFamily="34" charset="0"/>
                <a:cs typeface="Calibri" panose="020F0502020204030204" pitchFamily="34" charset="0"/>
              </a:rPr>
              <a:t>of people were added to the Lord. </a:t>
            </a:r>
          </a:p>
          <a:p>
            <a:r>
              <a:rPr lang="en-US" sz="3200">
                <a:effectLst/>
                <a:latin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cs typeface="Calibri" panose="020F0502020204030204" pitchFamily="34" charset="0"/>
              </a:rPr>
              <a:t>Acts 11:24b</a:t>
            </a:r>
            <a:r>
              <a:rPr lang="en-US" sz="3200">
                <a:effectLst/>
                <a:latin typeface="Calibri" panose="020F0502020204030204" pitchFamily="34" charset="0"/>
                <a:cs typeface="Calibri" panose="020F0502020204030204" pitchFamily="34" charset="0"/>
              </a:rPr>
              <a:t>)</a:t>
            </a:r>
          </a:p>
          <a:p>
            <a:endParaRPr lang="en-US" sz="3200">
              <a:effectLst/>
              <a:latin typeface="Calibri" panose="020F0502020204030204" pitchFamily="34" charset="0"/>
              <a:cs typeface="Calibri" panose="020F0502020204030204" pitchFamily="34" charset="0"/>
            </a:endParaRPr>
          </a:p>
          <a:p>
            <a:r>
              <a:rPr lang="en-US" sz="3200">
                <a:effectLst/>
                <a:latin typeface="Calibri" panose="020F0502020204030204" pitchFamily="34" charset="0"/>
                <a:cs typeface="Calibri" panose="020F0502020204030204" pitchFamily="34" charset="0"/>
              </a:rPr>
              <a:t>But the word of God </a:t>
            </a:r>
            <a:r>
              <a:rPr lang="en-US" sz="3200">
                <a:solidFill>
                  <a:srgbClr val="FF0000"/>
                </a:solidFill>
                <a:effectLst/>
                <a:latin typeface="Calibri" panose="020F0502020204030204" pitchFamily="34" charset="0"/>
                <a:cs typeface="Calibri" panose="020F0502020204030204" pitchFamily="34" charset="0"/>
              </a:rPr>
              <a:t>spread</a:t>
            </a:r>
            <a:r>
              <a:rPr lang="en-US" sz="3200">
                <a:effectLst/>
                <a:latin typeface="Calibri" panose="020F0502020204030204" pitchFamily="34" charset="0"/>
                <a:cs typeface="Calibri" panose="020F0502020204030204" pitchFamily="34" charset="0"/>
              </a:rPr>
              <a:t> and </a:t>
            </a:r>
            <a:r>
              <a:rPr lang="en-US" sz="3200">
                <a:solidFill>
                  <a:srgbClr val="FF0000"/>
                </a:solidFill>
                <a:effectLst/>
                <a:latin typeface="Calibri" panose="020F0502020204030204" pitchFamily="34" charset="0"/>
                <a:cs typeface="Calibri" panose="020F0502020204030204" pitchFamily="34" charset="0"/>
              </a:rPr>
              <a:t>multiplied</a:t>
            </a:r>
            <a:r>
              <a:rPr lang="en-US" sz="3200">
                <a:effectLst/>
                <a:latin typeface="Calibri" panose="020F0502020204030204" pitchFamily="34" charset="0"/>
                <a:cs typeface="Calibri" panose="020F0502020204030204" pitchFamily="34" charset="0"/>
              </a:rPr>
              <a:t>. (</a:t>
            </a:r>
            <a:r>
              <a:rPr lang="en-US" sz="3200">
                <a:solidFill>
                  <a:srgbClr val="FF0000"/>
                </a:solidFill>
                <a:effectLst/>
                <a:latin typeface="Calibri" panose="020F0502020204030204" pitchFamily="34" charset="0"/>
                <a:cs typeface="Calibri" panose="020F0502020204030204" pitchFamily="34" charset="0"/>
              </a:rPr>
              <a:t>Acts 12:24</a:t>
            </a:r>
            <a:r>
              <a:rPr lang="en-US" sz="3200">
                <a:effectLst/>
                <a:latin typeface="Calibri" panose="020F0502020204030204" pitchFamily="34" charset="0"/>
                <a:cs typeface="Calibri" panose="020F0502020204030204" pitchFamily="34" charset="0"/>
              </a:rPr>
              <a:t>)</a:t>
            </a:r>
          </a:p>
          <a:p>
            <a:endParaRPr lang="en-US" sz="3200">
              <a:latin typeface="Calibri" panose="020F0502020204030204" pitchFamily="34" charset="0"/>
              <a:cs typeface="Calibri" panose="020F0502020204030204" pitchFamily="34" charset="0"/>
            </a:endParaRPr>
          </a:p>
          <a:p>
            <a:r>
              <a:rPr lang="en-US" sz="3200">
                <a:effectLst/>
                <a:latin typeface="Calibri" panose="020F0502020204030204" pitchFamily="34" charset="0"/>
                <a:cs typeface="Calibri" panose="020F0502020204030204" pitchFamily="34" charset="0"/>
              </a:rPr>
              <a:t>In this way the word of the Lord </a:t>
            </a:r>
            <a:r>
              <a:rPr lang="en-US" sz="3200">
                <a:solidFill>
                  <a:srgbClr val="FF0000"/>
                </a:solidFill>
                <a:effectLst/>
                <a:latin typeface="Calibri" panose="020F0502020204030204" pitchFamily="34" charset="0"/>
                <a:cs typeface="Calibri" panose="020F0502020204030204" pitchFamily="34" charset="0"/>
              </a:rPr>
              <a:t>spread</a:t>
            </a:r>
            <a:r>
              <a:rPr lang="en-US" sz="3200">
                <a:effectLst/>
                <a:latin typeface="Calibri" panose="020F0502020204030204" pitchFamily="34" charset="0"/>
                <a:cs typeface="Calibri" panose="020F0502020204030204" pitchFamily="34" charset="0"/>
              </a:rPr>
              <a:t> and </a:t>
            </a:r>
            <a:r>
              <a:rPr lang="en-US" sz="3200">
                <a:solidFill>
                  <a:srgbClr val="FF0000"/>
                </a:solidFill>
                <a:effectLst/>
                <a:latin typeface="Calibri" panose="020F0502020204030204" pitchFamily="34" charset="0"/>
                <a:cs typeface="Calibri" panose="020F0502020204030204" pitchFamily="34" charset="0"/>
              </a:rPr>
              <a:t>prevailed</a:t>
            </a:r>
            <a:r>
              <a:rPr lang="en-US" sz="3200">
                <a:effectLst/>
                <a:latin typeface="Calibri" panose="020F0502020204030204" pitchFamily="34" charset="0"/>
                <a:cs typeface="Calibri" panose="020F0502020204030204" pitchFamily="34" charset="0"/>
              </a:rPr>
              <a:t> </a:t>
            </a:r>
          </a:p>
          <a:p>
            <a:r>
              <a:rPr lang="en-US" sz="3200">
                <a:effectLst/>
                <a:latin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cs typeface="Calibri" panose="020F0502020204030204" pitchFamily="34" charset="0"/>
              </a:rPr>
              <a:t>Acts 19:20</a:t>
            </a:r>
            <a:r>
              <a:rPr lang="en-US" sz="3200">
                <a:effectLst/>
                <a:latin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989574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50292"/>
            <a:ext cx="10292080" cy="6063198"/>
          </a:xfrm>
          <a:prstGeom prst="rect">
            <a:avLst/>
          </a:prstGeom>
          <a:noFill/>
        </p:spPr>
        <p:txBody>
          <a:bodyPr wrap="square">
            <a:spAutoFit/>
          </a:bodyPr>
          <a:lstStyle/>
          <a:p>
            <a:pPr marL="0" marR="0" algn="ctr">
              <a:spcBef>
                <a:spcPts val="0"/>
              </a:spcBef>
              <a:spcAft>
                <a:spcPts val="0"/>
              </a:spcAft>
            </a:pPr>
            <a:r>
              <a:rPr lang="en-US" sz="3600">
                <a:effectLst/>
                <a:latin typeface="Calibri" panose="020F0502020204030204" pitchFamily="34" charset="0"/>
                <a:ea typeface="Calibri" panose="020F0502020204030204" pitchFamily="34" charset="0"/>
              </a:rPr>
              <a:t>Covenant with Abraham Outline</a:t>
            </a:r>
          </a:p>
          <a:p>
            <a:pPr marL="0" marR="0">
              <a:spcBef>
                <a:spcPts val="0"/>
              </a:spcBef>
              <a:spcAft>
                <a:spcPts val="0"/>
              </a:spcAft>
            </a:pPr>
            <a:endParaRPr lang="en-US" sz="320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a:latin typeface="Calibri" panose="020F0502020204030204" pitchFamily="34" charset="0"/>
                <a:ea typeface="Calibri" panose="020F0502020204030204" pitchFamily="34" charset="0"/>
                <a:cs typeface="Calibri" panose="020F0502020204030204" pitchFamily="34" charset="0"/>
              </a:rPr>
              <a:t>1. Babylon</a:t>
            </a:r>
            <a:endParaRPr lang="en-US" sz="360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rabicPeriod"/>
            </a:pPr>
            <a:r>
              <a:rPr lang="en-US" sz="3600" b="1">
                <a:effectLst/>
                <a:latin typeface="Calibri" panose="020F0502020204030204" pitchFamily="34" charset="0"/>
                <a:ea typeface="Calibri" panose="020F0502020204030204" pitchFamily="34" charset="0"/>
                <a:cs typeface="Calibri" panose="020F0502020204030204" pitchFamily="34" charset="0"/>
              </a:rPr>
              <a:t>1 Direct Disobedience</a:t>
            </a:r>
            <a:endParaRPr lang="en-US" sz="3600">
              <a:effectLst/>
              <a:latin typeface="Calibri" panose="020F0502020204030204" pitchFamily="34" charset="0"/>
              <a:ea typeface="Calibri" panose="020F0502020204030204" pitchFamily="34" charset="0"/>
            </a:endParaRPr>
          </a:p>
          <a:p>
            <a:pPr marR="0" lvl="1">
              <a:spcBef>
                <a:spcPts val="0"/>
              </a:spcBef>
              <a:spcAft>
                <a:spcPts val="0"/>
              </a:spcAft>
            </a:pPr>
            <a:r>
              <a:rPr lang="en-US" sz="3600" b="1">
                <a:effectLst/>
                <a:latin typeface="Calibri" panose="020F0502020204030204" pitchFamily="34" charset="0"/>
                <a:ea typeface="Calibri" panose="020F0502020204030204" pitchFamily="34" charset="0"/>
                <a:cs typeface="Calibri" panose="020F0502020204030204" pitchFamily="34" charset="0"/>
              </a:rPr>
              <a:t>1.2 The City of Man</a:t>
            </a:r>
          </a:p>
          <a:p>
            <a:pPr marR="0" lvl="1">
              <a:spcBef>
                <a:spcPts val="0"/>
              </a:spcBef>
              <a:spcAft>
                <a:spcPts val="0"/>
              </a:spcAft>
            </a:pPr>
            <a:endParaRPr lang="en-US" sz="360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a:effectLst/>
                <a:latin typeface="Calibri" panose="020F0502020204030204" pitchFamily="34" charset="0"/>
                <a:ea typeface="Calibri" panose="020F0502020204030204" pitchFamily="34" charset="0"/>
                <a:cs typeface="Calibri" panose="020F0502020204030204" pitchFamily="34" charset="0"/>
              </a:rPr>
              <a:t>2. Abraham Promised Great Things</a:t>
            </a:r>
            <a:endParaRPr lang="en-US" sz="360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rabicPeriod"/>
            </a:pPr>
            <a:r>
              <a:rPr lang="en-US" sz="3600" b="1">
                <a:effectLst/>
                <a:latin typeface="Calibri" panose="020F0502020204030204" pitchFamily="34" charset="0"/>
                <a:ea typeface="Calibri" panose="020F0502020204030204" pitchFamily="34" charset="0"/>
                <a:cs typeface="Calibri" panose="020F0502020204030204" pitchFamily="34" charset="0"/>
              </a:rPr>
              <a:t>1 Multitudinous Descendants </a:t>
            </a:r>
            <a:endParaRPr lang="en-US" sz="3600">
              <a:latin typeface="Calibri" panose="020F0502020204030204" pitchFamily="34" charset="0"/>
              <a:ea typeface="Calibri" panose="020F0502020204030204" pitchFamily="34" charset="0"/>
            </a:endParaRPr>
          </a:p>
          <a:p>
            <a:pPr marR="0" lvl="1">
              <a:spcBef>
                <a:spcPts val="0"/>
              </a:spcBef>
              <a:spcAft>
                <a:spcPts val="0"/>
              </a:spcAft>
            </a:pPr>
            <a:r>
              <a:rPr lang="en-US" sz="3600" b="1">
                <a:solidFill>
                  <a:srgbClr val="FF0000"/>
                </a:solidFill>
                <a:latin typeface="Calibri" panose="020F0502020204030204" pitchFamily="34" charset="0"/>
                <a:ea typeface="Calibri" panose="020F0502020204030204" pitchFamily="34" charset="0"/>
                <a:cs typeface="Calibri" panose="020F0502020204030204" pitchFamily="34" charset="0"/>
              </a:rPr>
              <a:t>1</a:t>
            </a:r>
            <a:r>
              <a:rPr lang="en-US" sz="3600" b="1">
                <a:solidFill>
                  <a:srgbClr val="FF0000"/>
                </a:solidFill>
                <a:effectLst/>
                <a:latin typeface="Calibri" panose="020F0502020204030204" pitchFamily="34" charset="0"/>
                <a:ea typeface="Calibri" panose="020F0502020204030204" pitchFamily="34" charset="0"/>
                <a:cs typeface="Calibri" panose="020F0502020204030204" pitchFamily="34" charset="0"/>
              </a:rPr>
              <a:t>.2 Land </a:t>
            </a:r>
          </a:p>
          <a:p>
            <a:pPr marR="0" lvl="1">
              <a:spcBef>
                <a:spcPts val="0"/>
              </a:spcBef>
              <a:spcAft>
                <a:spcPts val="0"/>
              </a:spcAft>
            </a:pPr>
            <a:r>
              <a:rPr lang="en-US" sz="3600" b="1">
                <a:latin typeface="Calibri" panose="020F0502020204030204" pitchFamily="34" charset="0"/>
                <a:ea typeface="Calibri" panose="020F0502020204030204" pitchFamily="34" charset="0"/>
                <a:cs typeface="Calibri" panose="020F0502020204030204" pitchFamily="34" charset="0"/>
              </a:rPr>
              <a:t>1.3 God Himself</a:t>
            </a:r>
            <a:endParaRPr lang="en-US" sz="3600" b="1">
              <a:effectLst/>
              <a:latin typeface="Calibri" panose="020F0502020204030204" pitchFamily="34" charset="0"/>
              <a:ea typeface="Calibri" panose="020F0502020204030204" pitchFamily="34" charset="0"/>
              <a:cs typeface="Calibri" panose="020F0502020204030204" pitchFamily="34" charset="0"/>
            </a:endParaRPr>
          </a:p>
          <a:p>
            <a:pPr marL="502920" marR="0">
              <a:spcBef>
                <a:spcPts val="0"/>
              </a:spcBef>
              <a:spcAft>
                <a:spcPts val="0"/>
              </a:spcAft>
            </a:pPr>
            <a:endParaRPr lang="en-US" sz="32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836001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13063"/>
            <a:ext cx="10292080" cy="4031873"/>
          </a:xfrm>
          <a:prstGeom prst="rect">
            <a:avLst/>
          </a:prstGeom>
          <a:noFill/>
        </p:spPr>
        <p:txBody>
          <a:bodyPr wrap="square">
            <a:spAutoFit/>
          </a:bodyPr>
          <a:lstStyle/>
          <a:p>
            <a:r>
              <a:rPr lang="en-US" sz="3200">
                <a:effectLst/>
                <a:latin typeface="Helvetica" pitchFamily="2" charset="0"/>
              </a:rPr>
              <a:t>By faith Abraham, when he was called, obeyed and set out for a place that he was going to receive as an inheritance. He went out, even though he did not know where he was going. By faith he stayed as a foreigner in the land of promise, living in tents as did Isaac and Jacob, coheirs of the same promise. </a:t>
            </a:r>
            <a:r>
              <a:rPr lang="en-US" sz="3200">
                <a:solidFill>
                  <a:srgbClr val="FF0000"/>
                </a:solidFill>
                <a:effectLst/>
                <a:latin typeface="Helvetica" pitchFamily="2" charset="0"/>
              </a:rPr>
              <a:t>For he was looking forward to the city that has foundations, whose architect and builder is God</a:t>
            </a:r>
            <a:r>
              <a:rPr lang="en-US" sz="3200">
                <a:effectLst/>
                <a:latin typeface="Helvetica" pitchFamily="2" charset="0"/>
              </a:rPr>
              <a:t>.  </a:t>
            </a:r>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Heb 11:8-10</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724277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a:effectLst/>
                <a:latin typeface="Helvetica" pitchFamily="2" charset="0"/>
              </a:rPr>
              <a:t>For the promise to Abraham or to his descendants that </a:t>
            </a:r>
            <a:r>
              <a:rPr lang="en-US" sz="3200">
                <a:solidFill>
                  <a:srgbClr val="FF0000"/>
                </a:solidFill>
                <a:effectLst/>
                <a:latin typeface="Helvetica" pitchFamily="2" charset="0"/>
              </a:rPr>
              <a:t>he would inherit the world </a:t>
            </a:r>
            <a:r>
              <a:rPr lang="en-US" sz="3200">
                <a:effectLst/>
                <a:latin typeface="Helvetica" pitchFamily="2" charset="0"/>
              </a:rPr>
              <a:t>was not through the law, but through the righteousness that comes by faith. </a:t>
            </a:r>
          </a:p>
          <a:p>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Rom 4:13</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457889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50292"/>
            <a:ext cx="10292080" cy="6063198"/>
          </a:xfrm>
          <a:prstGeom prst="rect">
            <a:avLst/>
          </a:prstGeom>
          <a:noFill/>
        </p:spPr>
        <p:txBody>
          <a:bodyPr wrap="square">
            <a:spAutoFit/>
          </a:bodyPr>
          <a:lstStyle/>
          <a:p>
            <a:pPr marL="0" marR="0" algn="ctr">
              <a:spcBef>
                <a:spcPts val="0"/>
              </a:spcBef>
              <a:spcAft>
                <a:spcPts val="0"/>
              </a:spcAft>
            </a:pPr>
            <a:r>
              <a:rPr lang="en-US" sz="3600">
                <a:effectLst/>
                <a:latin typeface="Calibri" panose="020F0502020204030204" pitchFamily="34" charset="0"/>
                <a:ea typeface="Calibri" panose="020F0502020204030204" pitchFamily="34" charset="0"/>
              </a:rPr>
              <a:t>Covenant with Abraham Outline</a:t>
            </a:r>
          </a:p>
          <a:p>
            <a:pPr marL="0" marR="0">
              <a:spcBef>
                <a:spcPts val="0"/>
              </a:spcBef>
              <a:spcAft>
                <a:spcPts val="0"/>
              </a:spcAft>
            </a:pPr>
            <a:endParaRPr lang="en-US" sz="320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a:latin typeface="Calibri" panose="020F0502020204030204" pitchFamily="34" charset="0"/>
                <a:ea typeface="Calibri" panose="020F0502020204030204" pitchFamily="34" charset="0"/>
                <a:cs typeface="Calibri" panose="020F0502020204030204" pitchFamily="34" charset="0"/>
              </a:rPr>
              <a:t>1. Babylon</a:t>
            </a:r>
            <a:endParaRPr lang="en-US" sz="360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rabicPeriod"/>
            </a:pPr>
            <a:r>
              <a:rPr lang="en-US" sz="3600" b="1">
                <a:effectLst/>
                <a:latin typeface="Calibri" panose="020F0502020204030204" pitchFamily="34" charset="0"/>
                <a:ea typeface="Calibri" panose="020F0502020204030204" pitchFamily="34" charset="0"/>
                <a:cs typeface="Calibri" panose="020F0502020204030204" pitchFamily="34" charset="0"/>
              </a:rPr>
              <a:t>1 Direct Disobedience</a:t>
            </a:r>
            <a:endParaRPr lang="en-US" sz="3600">
              <a:effectLst/>
              <a:latin typeface="Calibri" panose="020F0502020204030204" pitchFamily="34" charset="0"/>
              <a:ea typeface="Calibri" panose="020F0502020204030204" pitchFamily="34" charset="0"/>
            </a:endParaRPr>
          </a:p>
          <a:p>
            <a:pPr marR="0" lvl="1">
              <a:spcBef>
                <a:spcPts val="0"/>
              </a:spcBef>
              <a:spcAft>
                <a:spcPts val="0"/>
              </a:spcAft>
            </a:pPr>
            <a:r>
              <a:rPr lang="en-US" sz="3600" b="1">
                <a:effectLst/>
                <a:latin typeface="Calibri" panose="020F0502020204030204" pitchFamily="34" charset="0"/>
                <a:ea typeface="Calibri" panose="020F0502020204030204" pitchFamily="34" charset="0"/>
                <a:cs typeface="Calibri" panose="020F0502020204030204" pitchFamily="34" charset="0"/>
              </a:rPr>
              <a:t>1.2 The City of Man</a:t>
            </a:r>
          </a:p>
          <a:p>
            <a:pPr marR="0" lvl="1">
              <a:spcBef>
                <a:spcPts val="0"/>
              </a:spcBef>
              <a:spcAft>
                <a:spcPts val="0"/>
              </a:spcAft>
            </a:pPr>
            <a:endParaRPr lang="en-US" sz="360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a:effectLst/>
                <a:latin typeface="Calibri" panose="020F0502020204030204" pitchFamily="34" charset="0"/>
                <a:ea typeface="Calibri" panose="020F0502020204030204" pitchFamily="34" charset="0"/>
                <a:cs typeface="Calibri" panose="020F0502020204030204" pitchFamily="34" charset="0"/>
              </a:rPr>
              <a:t>2. Abraham Promised Great Things</a:t>
            </a:r>
            <a:endParaRPr lang="en-US" sz="360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rabicPeriod"/>
            </a:pPr>
            <a:r>
              <a:rPr lang="en-US" sz="3600" b="1">
                <a:effectLst/>
                <a:latin typeface="Calibri" panose="020F0502020204030204" pitchFamily="34" charset="0"/>
                <a:ea typeface="Calibri" panose="020F0502020204030204" pitchFamily="34" charset="0"/>
                <a:cs typeface="Calibri" panose="020F0502020204030204" pitchFamily="34" charset="0"/>
              </a:rPr>
              <a:t>1 Multitudinous Descendants </a:t>
            </a:r>
            <a:endParaRPr lang="en-US" sz="3600">
              <a:latin typeface="Calibri" panose="020F0502020204030204" pitchFamily="34" charset="0"/>
              <a:ea typeface="Calibri" panose="020F0502020204030204" pitchFamily="34" charset="0"/>
            </a:endParaRPr>
          </a:p>
          <a:p>
            <a:pPr marR="0" lvl="1">
              <a:spcBef>
                <a:spcPts val="0"/>
              </a:spcBef>
              <a:spcAft>
                <a:spcPts val="0"/>
              </a:spcAft>
            </a:pPr>
            <a:r>
              <a:rPr lang="en-US" sz="3600" b="1">
                <a:latin typeface="Calibri" panose="020F0502020204030204" pitchFamily="34" charset="0"/>
                <a:ea typeface="Calibri" panose="020F0502020204030204" pitchFamily="34" charset="0"/>
                <a:cs typeface="Calibri" panose="020F0502020204030204" pitchFamily="34" charset="0"/>
              </a:rPr>
              <a:t>1</a:t>
            </a:r>
            <a:r>
              <a:rPr lang="en-US" sz="3600" b="1">
                <a:effectLst/>
                <a:latin typeface="Calibri" panose="020F0502020204030204" pitchFamily="34" charset="0"/>
                <a:ea typeface="Calibri" panose="020F0502020204030204" pitchFamily="34" charset="0"/>
                <a:cs typeface="Calibri" panose="020F0502020204030204" pitchFamily="34" charset="0"/>
              </a:rPr>
              <a:t>.2 Land </a:t>
            </a:r>
          </a:p>
          <a:p>
            <a:pPr marR="0" lvl="1">
              <a:spcBef>
                <a:spcPts val="0"/>
              </a:spcBef>
              <a:spcAft>
                <a:spcPts val="0"/>
              </a:spcAft>
            </a:pPr>
            <a:r>
              <a:rPr lang="en-US" sz="3600" b="1">
                <a:solidFill>
                  <a:srgbClr val="FF0000"/>
                </a:solidFill>
                <a:latin typeface="Calibri" panose="020F0502020204030204" pitchFamily="34" charset="0"/>
                <a:ea typeface="Calibri" panose="020F0502020204030204" pitchFamily="34" charset="0"/>
                <a:cs typeface="Calibri" panose="020F0502020204030204" pitchFamily="34" charset="0"/>
              </a:rPr>
              <a:t>1.3 God Himself</a:t>
            </a:r>
            <a:endParaRPr lang="en-US" sz="3600" b="1">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502920" marR="0">
              <a:spcBef>
                <a:spcPts val="0"/>
              </a:spcBef>
              <a:spcAft>
                <a:spcPts val="0"/>
              </a:spcAft>
            </a:pPr>
            <a:endParaRPr lang="en-US" sz="32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2027016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644170"/>
            <a:ext cx="10292080" cy="1569660"/>
          </a:xfrm>
          <a:prstGeom prst="rect">
            <a:avLst/>
          </a:prstGeom>
          <a:noFill/>
        </p:spPr>
        <p:txBody>
          <a:bodyPr wrap="square">
            <a:spAutoFit/>
          </a:bodyPr>
          <a:lstStyle/>
          <a:p>
            <a:pPr marL="0" marR="0">
              <a:spcBef>
                <a:spcPts val="0"/>
              </a:spcBef>
              <a:spcAft>
                <a:spcPts val="0"/>
              </a:spcAft>
            </a:pPr>
            <a:r>
              <a:rPr lang="en-US" sz="3200">
                <a:effectLst/>
                <a:latin typeface="Calibri" panose="020F0502020204030204" pitchFamily="34" charset="0"/>
                <a:ea typeface="Calibri" panose="020F0502020204030204" pitchFamily="34" charset="0"/>
                <a:cs typeface="Calibri" panose="020F0502020204030204" pitchFamily="34" charset="0"/>
              </a:rPr>
              <a:t>“And to you and your future offspring I will give the land where you are residing—all the land of Canaan—as a permanent possession, and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I will be their God</a:t>
            </a:r>
            <a:r>
              <a:rPr lang="en-US" sz="3200">
                <a:effectLst/>
                <a:latin typeface="Calibri" panose="020F0502020204030204" pitchFamily="34" charset="0"/>
                <a:ea typeface="Calibri" panose="020F0502020204030204" pitchFamily="34" charset="0"/>
                <a:cs typeface="Calibri" panose="020F0502020204030204" pitchFamily="34" charset="0"/>
              </a:rPr>
              <a:t>.” (</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Gen 17:8</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016733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13063"/>
            <a:ext cx="10292080" cy="4031873"/>
          </a:xfrm>
          <a:prstGeom prst="rect">
            <a:avLst/>
          </a:prstGeom>
          <a:noFill/>
        </p:spPr>
        <p:txBody>
          <a:bodyPr wrap="square">
            <a:spAutoFit/>
          </a:bodyPr>
          <a:lstStyle/>
          <a:p>
            <a:r>
              <a:rPr lang="en-US" sz="3200">
                <a:effectLst/>
                <a:latin typeface="Calibri" panose="020F0502020204030204" pitchFamily="34" charset="0"/>
                <a:cs typeface="Calibri" panose="020F0502020204030204" pitchFamily="34" charset="0"/>
              </a:rPr>
              <a:t>Then I saw a </a:t>
            </a:r>
            <a:r>
              <a:rPr lang="en-US" sz="3200">
                <a:solidFill>
                  <a:srgbClr val="FF0000"/>
                </a:solidFill>
                <a:effectLst/>
                <a:latin typeface="Calibri" panose="020F0502020204030204" pitchFamily="34" charset="0"/>
                <a:cs typeface="Calibri" panose="020F0502020204030204" pitchFamily="34" charset="0"/>
              </a:rPr>
              <a:t>new heaven and a new earth</a:t>
            </a:r>
            <a:r>
              <a:rPr lang="en-US" sz="3200">
                <a:effectLst/>
                <a:latin typeface="Calibri" panose="020F0502020204030204" pitchFamily="34" charset="0"/>
                <a:cs typeface="Calibri" panose="020F0502020204030204" pitchFamily="34" charset="0"/>
              </a:rPr>
              <a:t>; for the first heaven and the first earth had passed away, and the sea was no more. I also saw the holy city, </a:t>
            </a:r>
            <a:r>
              <a:rPr lang="en-US" sz="3200">
                <a:solidFill>
                  <a:srgbClr val="FF0000"/>
                </a:solidFill>
                <a:effectLst/>
                <a:latin typeface="Calibri" panose="020F0502020204030204" pitchFamily="34" charset="0"/>
                <a:cs typeface="Calibri" panose="020F0502020204030204" pitchFamily="34" charset="0"/>
              </a:rPr>
              <a:t>the new Jerusalem</a:t>
            </a:r>
            <a:r>
              <a:rPr lang="en-US" sz="3200">
                <a:effectLst/>
                <a:latin typeface="Calibri" panose="020F0502020204030204" pitchFamily="34" charset="0"/>
                <a:cs typeface="Calibri" panose="020F0502020204030204" pitchFamily="34" charset="0"/>
              </a:rPr>
              <a:t>, coming down out of heaven from God, prepared like </a:t>
            </a:r>
            <a:r>
              <a:rPr lang="en-US" sz="3200">
                <a:solidFill>
                  <a:srgbClr val="FF0000"/>
                </a:solidFill>
                <a:effectLst/>
                <a:latin typeface="Calibri" panose="020F0502020204030204" pitchFamily="34" charset="0"/>
                <a:cs typeface="Calibri" panose="020F0502020204030204" pitchFamily="34" charset="0"/>
              </a:rPr>
              <a:t>a bride adorned for her husband</a:t>
            </a:r>
            <a:r>
              <a:rPr lang="en-US" sz="3200">
                <a:effectLst/>
                <a:latin typeface="Calibri" panose="020F0502020204030204" pitchFamily="34" charset="0"/>
                <a:cs typeface="Calibri" panose="020F0502020204030204" pitchFamily="34" charset="0"/>
              </a:rPr>
              <a:t>. Then I heard a loud voice from the throne: Look, God’s dwelling is with humanity, and he will live with them. </a:t>
            </a:r>
            <a:r>
              <a:rPr lang="en-US" sz="3200">
                <a:solidFill>
                  <a:srgbClr val="FF0000"/>
                </a:solidFill>
                <a:effectLst/>
                <a:latin typeface="Calibri" panose="020F0502020204030204" pitchFamily="34" charset="0"/>
                <a:cs typeface="Calibri" panose="020F0502020204030204" pitchFamily="34" charset="0"/>
              </a:rPr>
              <a:t>They will be his peoples, and God himself will be with them and will be their God</a:t>
            </a:r>
            <a:r>
              <a:rPr lang="en-US" sz="3200">
                <a:effectLst/>
                <a:latin typeface="Calibri" panose="020F0502020204030204" pitchFamily="34" charset="0"/>
                <a:cs typeface="Calibri" panose="020F0502020204030204" pitchFamily="34" charset="0"/>
              </a:rPr>
              <a:t>.  </a:t>
            </a:r>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Rev 21:1-3</a:t>
            </a:r>
            <a:r>
              <a:rPr lang="en-US" sz="3200">
                <a:effectLst/>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20782059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a:p>
          <a:p>
            <a:pPr>
              <a:lnSpc>
                <a:spcPct val="90000"/>
              </a:lnSpc>
            </a:pPr>
            <a:r>
              <a:rPr lang="en-US" sz="280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2088797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a:effectLst/>
                <a:latin typeface="Calibri" panose="020F0502020204030204" pitchFamily="34" charset="0"/>
                <a:ea typeface="Times" pitchFamily="2" charset="0"/>
              </a:rPr>
              <a:t>Gentry, P. J., &amp; Wellum, S. J. (2015). </a:t>
            </a:r>
            <a:r>
              <a:rPr lang="en-US" sz="1800" i="1" u="sng">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a:effectLst/>
                <a:latin typeface="Calibri" panose="020F0502020204030204" pitchFamily="34" charset="0"/>
                <a:ea typeface="Times" pitchFamily="2" charset="0"/>
              </a:rPr>
              <a:t> (p. 249). Crossway.</a:t>
            </a:r>
            <a:r>
              <a:rPr lang="en-US">
                <a:effectLst/>
              </a:rPr>
              <a:t> </a:t>
            </a:r>
            <a:endParaRPr lang="en-US"/>
          </a:p>
        </p:txBody>
      </p:sp>
      <p:pic>
        <p:nvPicPr>
          <p:cNvPr id="11" name="Content Placeholder 10" descr="Timeline&#10;&#10;Description automatically generated">
            <a:extLst>
              <a:ext uri="{FF2B5EF4-FFF2-40B4-BE49-F238E27FC236}">
                <a16:creationId xmlns:a16="http://schemas.microsoft.com/office/drawing/2014/main" id="{7FF2531C-86C2-0AAD-F3F2-EDAE6771447A}"/>
              </a:ext>
            </a:extLst>
          </p:cNvPr>
          <p:cNvPicPr>
            <a:picLocks noGrp="1" noChangeAspect="1"/>
          </p:cNvPicPr>
          <p:nvPr>
            <p:ph idx="1"/>
          </p:nvPr>
        </p:nvPicPr>
        <p:blipFill>
          <a:blip r:embed="rId3"/>
          <a:stretch>
            <a:fillRect/>
          </a:stretch>
        </p:blipFill>
        <p:spPr>
          <a:xfrm>
            <a:off x="1043871" y="404801"/>
            <a:ext cx="10104257" cy="5239889"/>
          </a:xfrm>
        </p:spPr>
      </p:pic>
    </p:spTree>
    <p:extLst>
      <p:ext uri="{BB962C8B-B14F-4D97-AF65-F5344CB8AC3E}">
        <p14:creationId xmlns:p14="http://schemas.microsoft.com/office/powerpoint/2010/main" val="27057328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pPr>
              <a:lnSpc>
                <a:spcPct val="90000"/>
              </a:lnSpc>
            </a:pPr>
            <a:r>
              <a:rPr lang="en-US" sz="4100"/>
              <a:t>The Covenant with Abraham</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a:bodyPr>
          <a:lstStyle/>
          <a:p>
            <a:pPr>
              <a:lnSpc>
                <a:spcPct val="90000"/>
              </a:lnSpc>
            </a:pPr>
            <a:endParaRPr lang="en-US" sz="1800"/>
          </a:p>
          <a:p>
            <a:pPr>
              <a:lnSpc>
                <a:spcPct val="90000"/>
              </a:lnSpc>
            </a:pPr>
            <a:r>
              <a:rPr lang="en-US" sz="1800"/>
              <a:t>I will be their god, and they will be my people</a:t>
            </a:r>
          </a:p>
        </p:txBody>
      </p:sp>
      <p:pic>
        <p:nvPicPr>
          <p:cNvPr id="5" name="Picture 4" descr="Clouds in the sky&#10;&#10;Description automatically generated with medium confidence">
            <a:extLst>
              <a:ext uri="{FF2B5EF4-FFF2-40B4-BE49-F238E27FC236}">
                <a16:creationId xmlns:a16="http://schemas.microsoft.com/office/drawing/2014/main" id="{970309F4-365E-EC18-F181-2AF074F27BEC}"/>
              </a:ext>
            </a:extLst>
          </p:cNvPr>
          <p:cNvPicPr>
            <a:picLocks noChangeAspect="1"/>
          </p:cNvPicPr>
          <p:nvPr/>
        </p:nvPicPr>
        <p:blipFill rotWithShape="1">
          <a:blip r:embed="rId3"/>
          <a:srcRect t="29306" b="8376"/>
          <a:stretch/>
        </p:blipFill>
        <p:spPr>
          <a:xfrm>
            <a:off x="20" y="10"/>
            <a:ext cx="12191980" cy="4273816"/>
          </a:xfrm>
          <a:prstGeom prst="rect">
            <a:avLst/>
          </a:prstGeom>
        </p:spPr>
      </p:pic>
    </p:spTree>
    <p:extLst>
      <p:ext uri="{BB962C8B-B14F-4D97-AF65-F5344CB8AC3E}">
        <p14:creationId xmlns:p14="http://schemas.microsoft.com/office/powerpoint/2010/main" val="38899251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B98F9670-E2CC-1A44-5D3C-0E156164FA0C}"/>
              </a:ext>
            </a:extLst>
          </p:cNvPr>
          <p:cNvPicPr>
            <a:picLocks noGrp="1" noChangeAspect="1"/>
          </p:cNvPicPr>
          <p:nvPr>
            <p:ph idx="1"/>
          </p:nvPr>
        </p:nvPicPr>
        <p:blipFill>
          <a:blip r:embed="rId2"/>
          <a:stretch>
            <a:fillRect/>
          </a:stretch>
        </p:blipFill>
        <p:spPr>
          <a:xfrm>
            <a:off x="387999" y="640080"/>
            <a:ext cx="8132030" cy="5577840"/>
          </a:xfrm>
        </p:spPr>
      </p:pic>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a:effectLst/>
                <a:latin typeface="Calibri" panose="020F0502020204030204" pitchFamily="34" charset="0"/>
                <a:ea typeface="Times" pitchFamily="2" charset="0"/>
              </a:rPr>
              <a:t>Gentry, P. J., &amp; Wellum, S. J. (2015). </a:t>
            </a:r>
            <a:r>
              <a:rPr lang="en-US" sz="1800" i="1" u="sng">
                <a:effectLst/>
                <a:latin typeface="Calibri" panose="020F0502020204030204" pitchFamily="34" charset="0"/>
                <a:ea typeface="Times" pitchFamily="2" charset="0"/>
                <a:hlinkClick r:id="rId3">
                  <a:extLst>
                    <a:ext uri="{A12FA001-AC4F-418D-AE19-62706E023703}">
                      <ahyp:hlinkClr xmlns:ahyp="http://schemas.microsoft.com/office/drawing/2018/hyperlinkcolor" val="tx"/>
                    </a:ext>
                  </a:extLst>
                </a:hlinkClick>
              </a:rPr>
              <a:t>God’s Kingdom through God’s Covenants: A Concise Biblical Theology</a:t>
            </a:r>
            <a:r>
              <a:rPr lang="en-US" sz="1800">
                <a:effectLst/>
                <a:latin typeface="Calibri" panose="020F0502020204030204" pitchFamily="34" charset="0"/>
                <a:ea typeface="Times" pitchFamily="2" charset="0"/>
              </a:rPr>
              <a:t> (p. 250). Crossway.</a:t>
            </a:r>
            <a:r>
              <a:rPr lang="en-US">
                <a:effectLst/>
              </a:rPr>
              <a:t> </a:t>
            </a:r>
            <a:endParaRPr lang="en-US"/>
          </a:p>
        </p:txBody>
      </p:sp>
    </p:spTree>
    <p:extLst>
      <p:ext uri="{BB962C8B-B14F-4D97-AF65-F5344CB8AC3E}">
        <p14:creationId xmlns:p14="http://schemas.microsoft.com/office/powerpoint/2010/main" val="32805605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a:effectLst/>
                <a:latin typeface="Calibri" panose="020F0502020204030204" pitchFamily="34" charset="0"/>
                <a:ea typeface="Times" pitchFamily="2" charset="0"/>
              </a:rPr>
              <a:t>Gentry, P. J., &amp; Wellum, S. J. (2015). </a:t>
            </a:r>
            <a:r>
              <a:rPr lang="en-US" sz="1800" i="1" u="sng">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a:effectLst/>
                <a:latin typeface="Calibri" panose="020F0502020204030204" pitchFamily="34" charset="0"/>
                <a:ea typeface="Times" pitchFamily="2" charset="0"/>
              </a:rPr>
              <a:t> (p. 259). Crossway.</a:t>
            </a:r>
            <a:r>
              <a:rPr lang="en-US">
                <a:effectLst/>
              </a:rPr>
              <a:t> </a:t>
            </a:r>
            <a:endParaRPr lang="en-US"/>
          </a:p>
        </p:txBody>
      </p:sp>
      <p:pic>
        <p:nvPicPr>
          <p:cNvPr id="12" name="Content Placeholder 11" descr="Diagram&#10;&#10;Description automatically generated">
            <a:extLst>
              <a:ext uri="{FF2B5EF4-FFF2-40B4-BE49-F238E27FC236}">
                <a16:creationId xmlns:a16="http://schemas.microsoft.com/office/drawing/2014/main" id="{FB6B4B3B-EB6B-03D4-E64F-835379EF8F04}"/>
              </a:ext>
            </a:extLst>
          </p:cNvPr>
          <p:cNvPicPr>
            <a:picLocks noGrp="1" noChangeAspect="1"/>
          </p:cNvPicPr>
          <p:nvPr>
            <p:ph idx="1"/>
          </p:nvPr>
        </p:nvPicPr>
        <p:blipFill>
          <a:blip r:embed="rId3"/>
          <a:stretch>
            <a:fillRect/>
          </a:stretch>
        </p:blipFill>
        <p:spPr>
          <a:xfrm>
            <a:off x="2225998" y="137160"/>
            <a:ext cx="4790875" cy="6583680"/>
          </a:xfrm>
        </p:spPr>
      </p:pic>
    </p:spTree>
    <p:extLst>
      <p:ext uri="{BB962C8B-B14F-4D97-AF65-F5344CB8AC3E}">
        <p14:creationId xmlns:p14="http://schemas.microsoft.com/office/powerpoint/2010/main" val="2459740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a:effectLst/>
                <a:latin typeface="Calibri" panose="020F0502020204030204" pitchFamily="34" charset="0"/>
                <a:ea typeface="Times" pitchFamily="2" charset="0"/>
              </a:rPr>
              <a:t>Gentry, P. J., &amp; Wellum, S. J. (2015). </a:t>
            </a:r>
            <a:r>
              <a:rPr lang="en-US" sz="1800" i="1" u="sng">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a:effectLst/>
                <a:latin typeface="Calibri" panose="020F0502020204030204" pitchFamily="34" charset="0"/>
                <a:ea typeface="Times" pitchFamily="2" charset="0"/>
              </a:rPr>
              <a:t> (p. 260). Crossway.</a:t>
            </a:r>
            <a:r>
              <a:rPr lang="en-US">
                <a:effectLst/>
              </a:rPr>
              <a:t> </a:t>
            </a:r>
            <a:endParaRPr lang="en-US"/>
          </a:p>
        </p:txBody>
      </p:sp>
      <p:pic>
        <p:nvPicPr>
          <p:cNvPr id="5" name="Content Placeholder 4" descr="Diagram&#10;&#10;Description automatically generated">
            <a:extLst>
              <a:ext uri="{FF2B5EF4-FFF2-40B4-BE49-F238E27FC236}">
                <a16:creationId xmlns:a16="http://schemas.microsoft.com/office/drawing/2014/main" id="{B56A6D22-CD0E-D98B-1942-D35E016EFFA4}"/>
              </a:ext>
            </a:extLst>
          </p:cNvPr>
          <p:cNvPicPr>
            <a:picLocks noGrp="1" noChangeAspect="1"/>
          </p:cNvPicPr>
          <p:nvPr>
            <p:ph idx="1"/>
          </p:nvPr>
        </p:nvPicPr>
        <p:blipFill>
          <a:blip r:embed="rId3"/>
          <a:stretch>
            <a:fillRect/>
          </a:stretch>
        </p:blipFill>
        <p:spPr>
          <a:xfrm>
            <a:off x="79622" y="1645920"/>
            <a:ext cx="12032753" cy="3566160"/>
          </a:xfrm>
        </p:spPr>
      </p:pic>
    </p:spTree>
    <p:extLst>
      <p:ext uri="{BB962C8B-B14F-4D97-AF65-F5344CB8AC3E}">
        <p14:creationId xmlns:p14="http://schemas.microsoft.com/office/powerpoint/2010/main" val="39516939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50292"/>
            <a:ext cx="10292080" cy="6063198"/>
          </a:xfrm>
          <a:prstGeom prst="rect">
            <a:avLst/>
          </a:prstGeom>
          <a:noFill/>
        </p:spPr>
        <p:txBody>
          <a:bodyPr wrap="square">
            <a:spAutoFit/>
          </a:bodyPr>
          <a:lstStyle/>
          <a:p>
            <a:pPr marL="0" marR="0" algn="ctr">
              <a:spcBef>
                <a:spcPts val="0"/>
              </a:spcBef>
              <a:spcAft>
                <a:spcPts val="0"/>
              </a:spcAft>
            </a:pPr>
            <a:r>
              <a:rPr lang="en-US" sz="3600">
                <a:effectLst/>
                <a:latin typeface="Calibri" panose="020F0502020204030204" pitchFamily="34" charset="0"/>
                <a:ea typeface="Calibri" panose="020F0502020204030204" pitchFamily="34" charset="0"/>
              </a:rPr>
              <a:t>Covenant with Abraham Outline</a:t>
            </a:r>
          </a:p>
          <a:p>
            <a:pPr marL="0" marR="0">
              <a:spcBef>
                <a:spcPts val="0"/>
              </a:spcBef>
              <a:spcAft>
                <a:spcPts val="0"/>
              </a:spcAft>
            </a:pPr>
            <a:endParaRPr lang="en-US" sz="320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a:latin typeface="Calibri" panose="020F0502020204030204" pitchFamily="34" charset="0"/>
                <a:ea typeface="Calibri" panose="020F0502020204030204" pitchFamily="34" charset="0"/>
                <a:cs typeface="Calibri" panose="020F0502020204030204" pitchFamily="34" charset="0"/>
              </a:rPr>
              <a:t>1. Babylon</a:t>
            </a:r>
            <a:endParaRPr lang="en-US" sz="360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rabicPeriod"/>
            </a:pPr>
            <a:r>
              <a:rPr lang="en-US" sz="3600" b="1">
                <a:effectLst/>
                <a:latin typeface="Calibri" panose="020F0502020204030204" pitchFamily="34" charset="0"/>
                <a:ea typeface="Calibri" panose="020F0502020204030204" pitchFamily="34" charset="0"/>
                <a:cs typeface="Calibri" panose="020F0502020204030204" pitchFamily="34" charset="0"/>
              </a:rPr>
              <a:t>1 Direct Disobedience</a:t>
            </a:r>
            <a:endParaRPr lang="en-US" sz="3600">
              <a:effectLst/>
              <a:latin typeface="Calibri" panose="020F0502020204030204" pitchFamily="34" charset="0"/>
              <a:ea typeface="Calibri" panose="020F0502020204030204" pitchFamily="34" charset="0"/>
            </a:endParaRPr>
          </a:p>
          <a:p>
            <a:pPr marR="0" lvl="1">
              <a:spcBef>
                <a:spcPts val="0"/>
              </a:spcBef>
              <a:spcAft>
                <a:spcPts val="0"/>
              </a:spcAft>
            </a:pPr>
            <a:r>
              <a:rPr lang="en-US" sz="3600" b="1">
                <a:effectLst/>
                <a:latin typeface="Calibri" panose="020F0502020204030204" pitchFamily="34" charset="0"/>
                <a:ea typeface="Calibri" panose="020F0502020204030204" pitchFamily="34" charset="0"/>
                <a:cs typeface="Calibri" panose="020F0502020204030204" pitchFamily="34" charset="0"/>
              </a:rPr>
              <a:t>1.2 The City of Man</a:t>
            </a:r>
          </a:p>
          <a:p>
            <a:pPr marR="0" lvl="1">
              <a:spcBef>
                <a:spcPts val="0"/>
              </a:spcBef>
              <a:spcAft>
                <a:spcPts val="0"/>
              </a:spcAft>
            </a:pPr>
            <a:endParaRPr lang="en-US" sz="3600">
              <a:effectLst/>
              <a:latin typeface="Calibri" panose="020F0502020204030204" pitchFamily="34" charset="0"/>
              <a:ea typeface="Calibri" panose="020F0502020204030204" pitchFamily="34" charset="0"/>
            </a:endParaRPr>
          </a:p>
          <a:p>
            <a:pPr marR="0" lvl="0">
              <a:spcBef>
                <a:spcPts val="0"/>
              </a:spcBef>
              <a:spcAft>
                <a:spcPts val="0"/>
              </a:spcAft>
            </a:pPr>
            <a:r>
              <a:rPr lang="en-US" sz="3600" b="1">
                <a:effectLst/>
                <a:latin typeface="Calibri" panose="020F0502020204030204" pitchFamily="34" charset="0"/>
                <a:ea typeface="Calibri" panose="020F0502020204030204" pitchFamily="34" charset="0"/>
                <a:cs typeface="Calibri" panose="020F0502020204030204" pitchFamily="34" charset="0"/>
              </a:rPr>
              <a:t>2. Abraham Promised Great Things</a:t>
            </a:r>
            <a:endParaRPr lang="en-US" sz="360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rabicPeriod"/>
            </a:pPr>
            <a:r>
              <a:rPr lang="en-US" sz="3600" b="1">
                <a:effectLst/>
                <a:latin typeface="Calibri" panose="020F0502020204030204" pitchFamily="34" charset="0"/>
                <a:ea typeface="Calibri" panose="020F0502020204030204" pitchFamily="34" charset="0"/>
                <a:cs typeface="Calibri" panose="020F0502020204030204" pitchFamily="34" charset="0"/>
              </a:rPr>
              <a:t>1 Multitudinous Descendants </a:t>
            </a:r>
            <a:endParaRPr lang="en-US" sz="3600">
              <a:latin typeface="Calibri" panose="020F0502020204030204" pitchFamily="34" charset="0"/>
              <a:ea typeface="Calibri" panose="020F0502020204030204" pitchFamily="34" charset="0"/>
            </a:endParaRPr>
          </a:p>
          <a:p>
            <a:pPr marR="0" lvl="1">
              <a:spcBef>
                <a:spcPts val="0"/>
              </a:spcBef>
              <a:spcAft>
                <a:spcPts val="0"/>
              </a:spcAft>
            </a:pPr>
            <a:r>
              <a:rPr lang="en-US" sz="3600" b="1">
                <a:solidFill>
                  <a:srgbClr val="FF0000"/>
                </a:solidFill>
                <a:latin typeface="Calibri" panose="020F0502020204030204" pitchFamily="34" charset="0"/>
                <a:ea typeface="Calibri" panose="020F0502020204030204" pitchFamily="34" charset="0"/>
                <a:cs typeface="Calibri" panose="020F0502020204030204" pitchFamily="34" charset="0"/>
              </a:rPr>
              <a:t>1</a:t>
            </a:r>
            <a:r>
              <a:rPr lang="en-US" sz="3600" b="1">
                <a:solidFill>
                  <a:srgbClr val="FF0000"/>
                </a:solidFill>
                <a:effectLst/>
                <a:latin typeface="Calibri" panose="020F0502020204030204" pitchFamily="34" charset="0"/>
                <a:ea typeface="Calibri" panose="020F0502020204030204" pitchFamily="34" charset="0"/>
                <a:cs typeface="Calibri" panose="020F0502020204030204" pitchFamily="34" charset="0"/>
              </a:rPr>
              <a:t>.2 Land </a:t>
            </a:r>
          </a:p>
          <a:p>
            <a:pPr marR="0" lvl="1">
              <a:spcBef>
                <a:spcPts val="0"/>
              </a:spcBef>
              <a:spcAft>
                <a:spcPts val="0"/>
              </a:spcAft>
            </a:pPr>
            <a:r>
              <a:rPr lang="en-US" sz="3600" b="1">
                <a:latin typeface="Calibri" panose="020F0502020204030204" pitchFamily="34" charset="0"/>
                <a:ea typeface="Calibri" panose="020F0502020204030204" pitchFamily="34" charset="0"/>
                <a:cs typeface="Calibri" panose="020F0502020204030204" pitchFamily="34" charset="0"/>
              </a:rPr>
              <a:t>1.3 God Himself</a:t>
            </a:r>
            <a:endParaRPr lang="en-US" sz="3600" b="1">
              <a:effectLst/>
              <a:latin typeface="Calibri" panose="020F0502020204030204" pitchFamily="34" charset="0"/>
              <a:ea typeface="Calibri" panose="020F0502020204030204" pitchFamily="34" charset="0"/>
              <a:cs typeface="Calibri" panose="020F0502020204030204" pitchFamily="34" charset="0"/>
            </a:endParaRPr>
          </a:p>
          <a:p>
            <a:pPr marL="502920" marR="0">
              <a:spcBef>
                <a:spcPts val="0"/>
              </a:spcBef>
              <a:spcAft>
                <a:spcPts val="0"/>
              </a:spcAft>
            </a:pPr>
            <a:endParaRPr lang="en-US" sz="32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5288511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13063"/>
            <a:ext cx="10292080" cy="4031873"/>
          </a:xfrm>
          <a:prstGeom prst="rect">
            <a:avLst/>
          </a:prstGeom>
          <a:noFill/>
        </p:spPr>
        <p:txBody>
          <a:bodyPr wrap="square">
            <a:spAutoFit/>
          </a:bodyPr>
          <a:lstStyle/>
          <a:p>
            <a:r>
              <a:rPr lang="en-US" sz="3200">
                <a:effectLst/>
                <a:latin typeface="Helvetica" pitchFamily="2" charset="0"/>
              </a:rPr>
              <a:t>By faith Abraham, when he was called, obeyed and set out for a place that he was going to receive as an inheritance. He went out, even though he did not know where he was going. By faith he stayed as a foreigner in the land of promise, living in tents as did Isaac and Jacob, coheirs of the same promise. For he was looking forward to the city that has foundations, whose architect and builder is God.  </a:t>
            </a:r>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Heb 11:8-10</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688071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a:effectLst/>
                <a:latin typeface="Helvetica" pitchFamily="2" charset="0"/>
              </a:rPr>
              <a:t>For the promise to Abraham or to his descendants that he would inherit the world was not through the law, but through the righteousness that comes by faith. </a:t>
            </a:r>
          </a:p>
          <a:p>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Rom 4:13</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258990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a:effectLst/>
                <a:latin typeface="Calibri" panose="020F0502020204030204" pitchFamily="34" charset="0"/>
                <a:cs typeface="Calibri" panose="020F0502020204030204" pitchFamily="34" charset="0"/>
              </a:rPr>
              <a:t>Now the promises were spoken to Abraham and to his seed. He does not say “and to seeds,” as though referring to many, but referring to one, and to your seed, who is Christ.</a:t>
            </a:r>
          </a:p>
          <a:p>
            <a:r>
              <a:rPr lang="en-US" sz="3200">
                <a:effectLst/>
                <a:latin typeface="Calibri" panose="020F0502020204030204" pitchFamily="34" charset="0"/>
                <a:ea typeface="Calibri" panose="020F0502020204030204" pitchFamily="34" charset="0"/>
                <a:cs typeface="Calibri" panose="020F0502020204030204" pitchFamily="34" charset="0"/>
              </a:rPr>
              <a:t>(</a:t>
            </a:r>
            <a:r>
              <a:rPr lang="en-US" sz="3200">
                <a:solidFill>
                  <a:srgbClr val="FF0000"/>
                </a:solidFill>
                <a:effectLst/>
                <a:latin typeface="Calibri" panose="020F0502020204030204" pitchFamily="34" charset="0"/>
                <a:ea typeface="Calibri" panose="020F0502020204030204" pitchFamily="34" charset="0"/>
                <a:cs typeface="Calibri" panose="020F0502020204030204" pitchFamily="34" charset="0"/>
              </a:rPr>
              <a:t>Gal 3:16</a:t>
            </a:r>
            <a:r>
              <a:rPr lang="en-US" sz="3200">
                <a:effectLst/>
                <a:latin typeface="Calibri" panose="020F0502020204030204" pitchFamily="34" charset="0"/>
                <a:ea typeface="Calibri" panose="020F0502020204030204" pitchFamily="34" charset="0"/>
                <a:cs typeface="Calibri" panose="020F0502020204030204" pitchFamily="34" charset="0"/>
              </a:rPr>
              <a:t>)</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280928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otalTime>0</TotalTime>
  <Words>3144</Words>
  <Application>Microsoft Macintosh PowerPoint</Application>
  <PresentationFormat>Widescreen</PresentationFormat>
  <Paragraphs>172</Paragraphs>
  <Slides>63</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63</vt:i4>
      </vt:variant>
    </vt:vector>
  </HeadingPairs>
  <TitlesOfParts>
    <vt:vector size="72" baseType="lpstr">
      <vt:lpstr>Arial</vt:lpstr>
      <vt:lpstr>Calibri</vt:lpstr>
      <vt:lpstr>Calibri Light</vt:lpstr>
      <vt:lpstr>Century Gothic</vt:lpstr>
      <vt:lpstr>Helvetica</vt:lpstr>
      <vt:lpstr>Times</vt:lpstr>
      <vt:lpstr>Times New Roman</vt:lpstr>
      <vt:lpstr>Office Theme</vt:lpstr>
      <vt:lpstr>Mesh</vt:lpstr>
      <vt:lpstr>Biblical theology</vt:lpstr>
      <vt:lpstr>PowerPoint Presentation</vt:lpstr>
      <vt:lpstr>PowerPoint Presentation</vt:lpstr>
      <vt:lpstr>PowerPoint Presentation</vt:lpstr>
      <vt:lpstr>PowerPoint Presentation</vt:lpstr>
      <vt:lpstr>The Covenant with Abraham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Covenant with Abraham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Biblical theology</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Biblical theology</dc:title>
  <dc:creator>Scott Weber</dc:creator>
  <cp:lastModifiedBy>Michael Lopes</cp:lastModifiedBy>
  <cp:revision>1</cp:revision>
  <dcterms:created xsi:type="dcterms:W3CDTF">2022-10-08T17:51:22Z</dcterms:created>
  <dcterms:modified xsi:type="dcterms:W3CDTF">2023-07-07T12:53:16Z</dcterms:modified>
</cp:coreProperties>
</file>