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8"/>
  </p:notesMasterIdLst>
  <p:sldIdLst>
    <p:sldId id="339" r:id="rId3"/>
    <p:sldId id="408" r:id="rId4"/>
    <p:sldId id="367" r:id="rId5"/>
    <p:sldId id="303" r:id="rId6"/>
    <p:sldId id="412" r:id="rId7"/>
    <p:sldId id="304" r:id="rId8"/>
    <p:sldId id="366" r:id="rId9"/>
    <p:sldId id="409" r:id="rId10"/>
    <p:sldId id="398" r:id="rId11"/>
    <p:sldId id="407" r:id="rId12"/>
    <p:sldId id="414" r:id="rId13"/>
    <p:sldId id="420" r:id="rId14"/>
    <p:sldId id="421" r:id="rId15"/>
    <p:sldId id="415" r:id="rId16"/>
    <p:sldId id="413" r:id="rId17"/>
    <p:sldId id="302" r:id="rId18"/>
    <p:sldId id="305" r:id="rId19"/>
    <p:sldId id="416" r:id="rId20"/>
    <p:sldId id="417" r:id="rId21"/>
    <p:sldId id="419" r:id="rId22"/>
    <p:sldId id="418" r:id="rId23"/>
    <p:sldId id="422" r:id="rId24"/>
    <p:sldId id="423" r:id="rId25"/>
    <p:sldId id="424" r:id="rId26"/>
    <p:sldId id="406"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F3AE02-6037-A94C-B971-39ED2F563E71}" v="13" dt="2022-11-27T00:49:21.9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861"/>
    <p:restoredTop sz="96250"/>
  </p:normalViewPr>
  <p:slideViewPr>
    <p:cSldViewPr snapToGrid="0">
      <p:cViewPr varScale="1">
        <p:scale>
          <a:sx n="115" d="100"/>
          <a:sy n="115" d="100"/>
        </p:scale>
        <p:origin x="232" y="62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8" Type="http://schemas.openxmlformats.org/officeDocument/2006/relationships/slide" Target="slides/slide6.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19:32:19.555"/>
    </inkml:context>
    <inkml:brush xml:id="br0">
      <inkml:brushProperty name="width" value="0.35" units="cm"/>
      <inkml:brushProperty name="height" value="0.35" units="cm"/>
      <inkml:brushProperty name="color" value="#FFFFFF"/>
    </inkml:brush>
  </inkml:definitions>
  <inkml:trace contextRef="#ctx0" brushRef="#br0">1 1 24575,'33'53'0,"-1"0"0,5 9 0,-3-11 0,0 0 0,1 1 0,-12-14 0,9 7 0,-10-12 0,2 2 0,2 5 0,-1 3 0,0 1 0,-1-3 0,-3-7 0,-1-7 0,0-7 0,3-2 0,4 0 0,4-2 0,-1 0 0,0-2 0,-4-1 0,-2-1 0,-2-2 0,-2-1 0,-2-1 0,-1 0 0,0 2 0,-3-1 0,-4 0 0,-4-1 0,-1-3 0,8 0 0,4-3 0,10 2 0,1-4 0,0 0 0,0 0 0,1 0 0,0 0 0,2 0 0,0 0 0,2-2 0,-1-1 0,-1-2 0,-4-2 0,-5 0 0,-2-2 0,-4 2 0,-3 2 0,-3 1 0,-4 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1A5CFD-5750-744D-9060-5B6D02067A17}" type="datetimeFigureOut">
              <a:rPr lang="en-US" smtClean="0"/>
              <a:t>7/7/23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FCE2E0-D232-9B47-B769-BD94936C7F07}" type="slidenum">
              <a:rPr lang="en-US" smtClean="0"/>
              <a:t>‹#›</a:t>
            </a:fld>
            <a:endParaRPr lang="en-US"/>
          </a:p>
        </p:txBody>
      </p:sp>
    </p:spTree>
    <p:extLst>
      <p:ext uri="{BB962C8B-B14F-4D97-AF65-F5344CB8AC3E}">
        <p14:creationId xmlns:p14="http://schemas.microsoft.com/office/powerpoint/2010/main" val="2096981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E54CF-6F5E-1645-555C-3C8FB36826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C74769-79F1-E18F-B76E-7DF9E2791F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4F0033-95CD-517F-E34C-B0747CB49025}"/>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6A69CDC0-7931-61F1-6BC3-459386DE69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DC64AD-16D7-9480-A297-F6DDE742DAFA}"/>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89736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237A0-226B-24F5-9F5F-03A367875B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1ABFC03-C681-29E3-36B1-446F1A84E4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2EA2BB-44BF-99EC-ABB1-6BD1E524FD15}"/>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9490F8A-5E74-E4A6-1AEE-7EEBD7846C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0F3DD0-20ED-076B-3850-0811613BB36A}"/>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414589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BA3EB2-9F5C-8D58-40B8-8EBF58FBC86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35F283-371E-E7A2-0B81-1DF50BDD1E2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33423E-273C-2441-205A-CBD7D1C1AB2F}"/>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5348D9D-FBB5-9726-67E0-3E1BF03566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C365BD-0FB7-DABF-1100-76FFD07A1985}"/>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21071416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549394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9407036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9677465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0333153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2050865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0D92BC-42A9-434B-8530-ADBF4485E407}" type="datetimeFigureOut">
              <a:rPr lang="en-US" smtClean="0"/>
              <a:t>7/7/23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6424612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0D92BC-42A9-434B-8530-ADBF4485E407}" type="datetimeFigureOut">
              <a:rPr lang="en-US" smtClean="0"/>
              <a:t>7/7/23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0937864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82612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81C02-FB34-0EFA-E8E0-A987B716E9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AAC7C8-B5A0-496F-8E02-1BC289212DC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0AD524-6343-6546-82E9-5F7A18FD1D3F}"/>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D98EDB3C-51D4-7415-8C8F-76D261E6D5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E3F59C-9046-879D-B359-0D353CE4475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4030118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a:xfrm>
            <a:off x="1141412" y="5883275"/>
            <a:ext cx="5105400" cy="365125"/>
          </a:xfrm>
        </p:spPr>
        <p:txBody>
          <a:bodyPr/>
          <a:lstStyle/>
          <a:p>
            <a:endParaRPr lang="en-US"/>
          </a:p>
        </p:txBody>
      </p:sp>
      <p:sp>
        <p:nvSpPr>
          <p:cNvPr id="7" name="Slide Number Placeholder 6"/>
          <p:cNvSpPr>
            <a:spLocks noGrp="1"/>
          </p:cNvSpPr>
          <p:nvPr>
            <p:ph type="sldNum" sz="quarter" idx="12"/>
          </p:nvPr>
        </p:nvSpPr>
        <p:spPr>
          <a:xfrm>
            <a:off x="10742612" y="5883275"/>
            <a:ext cx="322567" cy="365125"/>
          </a:xfrm>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7591957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14441254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675456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19888308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5032086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39857487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2685642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684205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406902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91D3A-7326-BD5F-2CE7-44A31654DD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EF6BD9-3E3F-5D5C-C945-809DB0DA191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52A212-2CB9-5CF9-2B6A-220791CF4A16}"/>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B5690F67-9471-3675-BADF-B9FCCEB317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C24587-A75E-50FC-89DD-9DDB6C1C17A6}"/>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866334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0882B-47C6-EE97-5D41-7463D87101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603ACB-C14D-F6A2-D7DA-AAF67DCA44D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FBD3A2C-ECEE-FE54-521F-9EBB559380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CD787F9-0D24-78A9-C9FD-BD416271C350}"/>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005F254D-B431-2920-ADAF-400E83D432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CA292E-C7A9-D42F-E366-17BAE7D845E6}"/>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1435152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41DFF-5F54-41CA-406D-0CB16769F3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A844EC-5A8D-C21D-6344-40C8B4568F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BD6EE94-E26E-29E2-3725-99F322AC08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8FB1B09-54A3-266A-E8C5-682A62EC27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1334F9E-1E12-20FE-2CC4-2F9E598BBA7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6822-D1E0-8284-9839-C52A31FCEF37}"/>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8" name="Footer Placeholder 7">
            <a:extLst>
              <a:ext uri="{FF2B5EF4-FFF2-40B4-BE49-F238E27FC236}">
                <a16:creationId xmlns:a16="http://schemas.microsoft.com/office/drawing/2014/main" id="{1537809C-559D-A340-5C1B-514BAB0FB12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12291D0-5DD3-F766-6E39-5F9F8C12EE3D}"/>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165075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F53CE-49BD-5E77-18BF-6AD586DF42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E194D28-C743-9494-3CFF-AAC469DFE026}"/>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4" name="Footer Placeholder 3">
            <a:extLst>
              <a:ext uri="{FF2B5EF4-FFF2-40B4-BE49-F238E27FC236}">
                <a16:creationId xmlns:a16="http://schemas.microsoft.com/office/drawing/2014/main" id="{7C5C0003-20F9-07B8-6149-781F842E92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E64A835-0DF0-3C5E-A029-97A85A8B09F4}"/>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29979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464077-4F6A-36E1-1FBC-192362CE9B89}"/>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3" name="Footer Placeholder 2">
            <a:extLst>
              <a:ext uri="{FF2B5EF4-FFF2-40B4-BE49-F238E27FC236}">
                <a16:creationId xmlns:a16="http://schemas.microsoft.com/office/drawing/2014/main" id="{5E48EA5A-673F-8031-BA1C-C3BC945FBA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65596F5-7E42-5BEE-DD14-C008519BB0FC}"/>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2244730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08503-A58D-BCB1-A6D2-0C21B6264C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99D185F-37FD-1B7E-73FD-9B349782B3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3519491-9208-4ECA-5A7E-E0C548E1D3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8C5770-41A3-FF9B-F063-A76441ECE9BB}"/>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23FC9791-E3DA-973F-67FB-DCEA296E45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32A37D-F628-1C86-5D30-E54EC90208C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286404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2B58D-3AED-37CD-307E-E59E7DBCAB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4A9D56-9032-B061-4499-ADE217BA47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6FDE6E-85C7-3774-0EED-6DB0D644BE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105F0E-755F-14AE-7419-F29BFE5D7ECE}"/>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6A44FD5F-22D0-D8CD-7DD7-C275509C22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6CE669-B10F-62EF-83F9-A95A41805C5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171294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467BB3-2EC5-88DA-32E3-2544CAB644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9C84E2-D261-DACC-BA73-FB27ACE3B2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9F53E0-501B-FB26-D308-2A5AE13D1B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B5DF562-D14A-30FA-5806-E29119C35C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C41BB4-8271-58A9-E214-BFD7AB931D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9F6CA9-C9FB-FA46-B3BC-BC35E1681B0A}" type="slidenum">
              <a:rPr lang="en-US" smtClean="0"/>
              <a:t>‹#›</a:t>
            </a:fld>
            <a:endParaRPr lang="en-US"/>
          </a:p>
        </p:txBody>
      </p:sp>
    </p:spTree>
    <p:extLst>
      <p:ext uri="{BB962C8B-B14F-4D97-AF65-F5344CB8AC3E}">
        <p14:creationId xmlns:p14="http://schemas.microsoft.com/office/powerpoint/2010/main" val="2192683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9D0D92BC-42A9-434B-8530-ADBF4485E407}" type="datetimeFigureOut">
              <a:rPr lang="en-US" smtClean="0"/>
              <a:pPr/>
              <a:t>7/7/23</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405500363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hyperlink" Target="https://ref.ly/logosres/gdskngdmbblclth?ref=Page.p+50&amp;off=2159&amp;ctx=he+major+covenants:%0a~Table+2.1:+The+Major" TargetMode="External"/><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customXml" Target="../ink/ink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2088797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Helvetica" pitchFamily="2" charset="0"/>
              </a:rPr>
              <a:t>“ ‘They will live in the </a:t>
            </a:r>
            <a:r>
              <a:rPr lang="en-US" sz="3200" dirty="0">
                <a:solidFill>
                  <a:srgbClr val="FF0000"/>
                </a:solidFill>
                <a:effectLst/>
                <a:latin typeface="Helvetica" pitchFamily="2" charset="0"/>
              </a:rPr>
              <a:t>land</a:t>
            </a:r>
            <a:r>
              <a:rPr lang="en-US" sz="3200" dirty="0">
                <a:effectLst/>
                <a:latin typeface="Helvetica" pitchFamily="2" charset="0"/>
              </a:rPr>
              <a:t> that I gave to my servant Jacob, where your ancestors lived. They will live in it forever with their children and grandchildren, and my servant </a:t>
            </a:r>
            <a:r>
              <a:rPr lang="en-US" sz="3200" dirty="0">
                <a:solidFill>
                  <a:srgbClr val="FF0000"/>
                </a:solidFill>
                <a:effectLst/>
                <a:latin typeface="Helvetica" pitchFamily="2" charset="0"/>
              </a:rPr>
              <a:t>David</a:t>
            </a:r>
            <a:r>
              <a:rPr lang="en-US" sz="3200" dirty="0">
                <a:effectLst/>
                <a:latin typeface="Helvetica" pitchFamily="2" charset="0"/>
              </a:rPr>
              <a:t> will be their prince forever. I will make a </a:t>
            </a:r>
            <a:r>
              <a:rPr lang="en-US" sz="3200" dirty="0">
                <a:solidFill>
                  <a:srgbClr val="FF0000"/>
                </a:solidFill>
                <a:effectLst/>
                <a:latin typeface="Helvetica" pitchFamily="2" charset="0"/>
              </a:rPr>
              <a:t>covenant of peace </a:t>
            </a:r>
            <a:r>
              <a:rPr lang="en-US" sz="3200" dirty="0">
                <a:effectLst/>
                <a:latin typeface="Helvetica" pitchFamily="2" charset="0"/>
              </a:rPr>
              <a:t>with them; it will be a permanent covenant with them. I will establish and </a:t>
            </a:r>
            <a:r>
              <a:rPr lang="en-US" sz="3200" dirty="0">
                <a:solidFill>
                  <a:srgbClr val="FF0000"/>
                </a:solidFill>
                <a:effectLst/>
                <a:latin typeface="Helvetica" pitchFamily="2" charset="0"/>
              </a:rPr>
              <a:t>multiply them </a:t>
            </a:r>
            <a:r>
              <a:rPr lang="en-US" sz="3200" dirty="0">
                <a:effectLst/>
                <a:latin typeface="Helvetica" pitchFamily="2" charset="0"/>
              </a:rPr>
              <a:t>and will set my </a:t>
            </a:r>
            <a:r>
              <a:rPr lang="en-US" sz="3200" dirty="0">
                <a:solidFill>
                  <a:srgbClr val="FF0000"/>
                </a:solidFill>
                <a:effectLst/>
                <a:latin typeface="Helvetica" pitchFamily="2" charset="0"/>
              </a:rPr>
              <a:t>sanctuary</a:t>
            </a:r>
            <a:r>
              <a:rPr lang="en-US" sz="3200" dirty="0">
                <a:effectLst/>
                <a:latin typeface="Helvetica" pitchFamily="2" charset="0"/>
              </a:rPr>
              <a:t> among them forever. My </a:t>
            </a:r>
            <a:r>
              <a:rPr lang="en-US" sz="3200" dirty="0">
                <a:solidFill>
                  <a:srgbClr val="FF0000"/>
                </a:solidFill>
                <a:effectLst/>
                <a:latin typeface="Helvetica" pitchFamily="2" charset="0"/>
              </a:rPr>
              <a:t>dwelling place </a:t>
            </a:r>
            <a:r>
              <a:rPr lang="en-US" sz="3200" dirty="0">
                <a:effectLst/>
                <a:latin typeface="Helvetica" pitchFamily="2" charset="0"/>
              </a:rPr>
              <a:t>will be with them; </a:t>
            </a:r>
            <a:r>
              <a:rPr lang="en-US" sz="3200" dirty="0">
                <a:solidFill>
                  <a:srgbClr val="FF0000"/>
                </a:solidFill>
                <a:effectLst/>
                <a:latin typeface="Helvetica" pitchFamily="2" charset="0"/>
              </a:rPr>
              <a:t>I will be their God, and they will be my people</a:t>
            </a:r>
            <a:r>
              <a:rPr lang="en-US" sz="3200" dirty="0">
                <a:effectLst/>
                <a:latin typeface="Helvetica" pitchFamily="2" charset="0"/>
              </a:rPr>
              <a:t>.’ ”  (</a:t>
            </a:r>
            <a:r>
              <a:rPr lang="en-US" sz="3200" dirty="0" err="1">
                <a:solidFill>
                  <a:srgbClr val="FF0000"/>
                </a:solidFill>
                <a:effectLst/>
                <a:latin typeface="Helvetica" pitchFamily="2" charset="0"/>
              </a:rPr>
              <a:t>Ezek</a:t>
            </a:r>
            <a:r>
              <a:rPr lang="en-US" sz="3200" dirty="0">
                <a:solidFill>
                  <a:srgbClr val="FF0000"/>
                </a:solidFill>
                <a:effectLst/>
                <a:latin typeface="Helvetica" pitchFamily="2" charset="0"/>
              </a:rPr>
              <a:t> 37:25-27</a:t>
            </a:r>
            <a:r>
              <a:rPr lang="en-US" sz="3200" dirty="0">
                <a:effectLst/>
                <a:latin typeface="Helvetica" pitchFamily="2" charset="0"/>
              </a:rPr>
              <a:t>)</a:t>
            </a:r>
          </a:p>
        </p:txBody>
      </p:sp>
    </p:spTree>
    <p:extLst>
      <p:ext uri="{BB962C8B-B14F-4D97-AF65-F5344CB8AC3E}">
        <p14:creationId xmlns:p14="http://schemas.microsoft.com/office/powerpoint/2010/main" val="20975738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Helvetica" pitchFamily="2" charset="0"/>
              </a:rPr>
              <a:t>“ ‘</a:t>
            </a:r>
            <a:r>
              <a:rPr lang="en-US" sz="3200" dirty="0">
                <a:effectLst/>
                <a:latin typeface="Helvetica" pitchFamily="2" charset="0"/>
                <a:ea typeface="Calibri" panose="020F0502020204030204" pitchFamily="34" charset="0"/>
                <a:cs typeface="Calibri" panose="020F0502020204030204" pitchFamily="34" charset="0"/>
              </a:rPr>
              <a:t>I will give you a </a:t>
            </a:r>
            <a:r>
              <a:rPr lang="en-US" sz="3200" dirty="0">
                <a:solidFill>
                  <a:srgbClr val="FF0000"/>
                </a:solidFill>
                <a:effectLst/>
                <a:latin typeface="Helvetica" pitchFamily="2" charset="0"/>
                <a:ea typeface="Calibri" panose="020F0502020204030204" pitchFamily="34" charset="0"/>
                <a:cs typeface="Calibri" panose="020F0502020204030204" pitchFamily="34" charset="0"/>
              </a:rPr>
              <a:t>new heart </a:t>
            </a:r>
            <a:r>
              <a:rPr lang="en-US" sz="3200" dirty="0">
                <a:effectLst/>
                <a:latin typeface="Helvetica" pitchFamily="2" charset="0"/>
                <a:ea typeface="Calibri" panose="020F0502020204030204" pitchFamily="34" charset="0"/>
                <a:cs typeface="Calibri" panose="020F0502020204030204" pitchFamily="34" charset="0"/>
              </a:rPr>
              <a:t>and put a </a:t>
            </a:r>
            <a:r>
              <a:rPr lang="en-US" sz="3200" dirty="0">
                <a:solidFill>
                  <a:srgbClr val="FF0000"/>
                </a:solidFill>
                <a:effectLst/>
                <a:latin typeface="Helvetica" pitchFamily="2" charset="0"/>
                <a:ea typeface="Calibri" panose="020F0502020204030204" pitchFamily="34" charset="0"/>
                <a:cs typeface="Calibri" panose="020F0502020204030204" pitchFamily="34" charset="0"/>
              </a:rPr>
              <a:t>new spirit </a:t>
            </a:r>
            <a:r>
              <a:rPr lang="en-US" sz="3200" dirty="0">
                <a:effectLst/>
                <a:latin typeface="Helvetica" pitchFamily="2" charset="0"/>
                <a:ea typeface="Calibri" panose="020F0502020204030204" pitchFamily="34" charset="0"/>
                <a:cs typeface="Calibri" panose="020F0502020204030204" pitchFamily="34" charset="0"/>
              </a:rPr>
              <a:t>within you; I will remove your heart of stone and give you a heart of flesh. </a:t>
            </a:r>
            <a:r>
              <a:rPr lang="en-US" sz="3200" dirty="0">
                <a:solidFill>
                  <a:srgbClr val="FF0000"/>
                </a:solidFill>
                <a:effectLst/>
                <a:latin typeface="Helvetica" pitchFamily="2" charset="0"/>
                <a:ea typeface="Calibri" panose="020F0502020204030204" pitchFamily="34" charset="0"/>
                <a:cs typeface="Calibri" panose="020F0502020204030204" pitchFamily="34" charset="0"/>
              </a:rPr>
              <a:t>I will place my Spirit within you </a:t>
            </a:r>
            <a:r>
              <a:rPr lang="en-US" sz="3200" dirty="0">
                <a:effectLst/>
                <a:latin typeface="Helvetica" pitchFamily="2" charset="0"/>
                <a:ea typeface="Calibri" panose="020F0502020204030204" pitchFamily="34" charset="0"/>
                <a:cs typeface="Calibri" panose="020F0502020204030204" pitchFamily="34" charset="0"/>
              </a:rPr>
              <a:t>and cause you to follow my statutes and carefully observe my ordinances. You will live in the </a:t>
            </a:r>
            <a:r>
              <a:rPr lang="en-US" sz="3200" dirty="0">
                <a:solidFill>
                  <a:srgbClr val="FF0000"/>
                </a:solidFill>
                <a:effectLst/>
                <a:latin typeface="Helvetica" pitchFamily="2" charset="0"/>
                <a:ea typeface="Calibri" panose="020F0502020204030204" pitchFamily="34" charset="0"/>
                <a:cs typeface="Calibri" panose="020F0502020204030204" pitchFamily="34" charset="0"/>
              </a:rPr>
              <a:t>land</a:t>
            </a:r>
            <a:r>
              <a:rPr lang="en-US" sz="3200" dirty="0">
                <a:effectLst/>
                <a:latin typeface="Helvetica" pitchFamily="2" charset="0"/>
                <a:ea typeface="Calibri" panose="020F0502020204030204" pitchFamily="34" charset="0"/>
                <a:cs typeface="Calibri" panose="020F0502020204030204" pitchFamily="34" charset="0"/>
              </a:rPr>
              <a:t> that I gave your ancestors; </a:t>
            </a:r>
            <a:r>
              <a:rPr lang="en-US" sz="3200" dirty="0">
                <a:solidFill>
                  <a:srgbClr val="FF0000"/>
                </a:solidFill>
                <a:effectLst/>
                <a:latin typeface="Helvetica" pitchFamily="2" charset="0"/>
                <a:ea typeface="Calibri" panose="020F0502020204030204" pitchFamily="34" charset="0"/>
                <a:cs typeface="Calibri" panose="020F0502020204030204" pitchFamily="34" charset="0"/>
              </a:rPr>
              <a:t>you will be my people, and I will be your God</a:t>
            </a:r>
            <a:r>
              <a:rPr lang="en-US" sz="3200" dirty="0">
                <a:effectLst/>
                <a:latin typeface="Helvetica" pitchFamily="2" charset="0"/>
                <a:ea typeface="Calibri" panose="020F0502020204030204" pitchFamily="34" charset="0"/>
                <a:cs typeface="Calibri" panose="020F0502020204030204" pitchFamily="34" charset="0"/>
              </a:rPr>
              <a:t>. I will save you from all your uncleanness. I will summon the grain and make it plentiful, and I will not bring famine on you.’ ” (</a:t>
            </a:r>
            <a:r>
              <a:rPr lang="en-US" sz="3200" dirty="0" err="1">
                <a:solidFill>
                  <a:srgbClr val="FF0000"/>
                </a:solidFill>
                <a:effectLst/>
                <a:latin typeface="Helvetica" pitchFamily="2" charset="0"/>
                <a:ea typeface="Calibri" panose="020F0502020204030204" pitchFamily="34" charset="0"/>
                <a:cs typeface="Calibri" panose="020F0502020204030204" pitchFamily="34" charset="0"/>
              </a:rPr>
              <a:t>Ezek</a:t>
            </a:r>
            <a:r>
              <a:rPr lang="en-US" sz="3200" dirty="0">
                <a:solidFill>
                  <a:srgbClr val="FF0000"/>
                </a:solidFill>
                <a:effectLst/>
                <a:latin typeface="Helvetica" pitchFamily="2" charset="0"/>
                <a:ea typeface="Calibri" panose="020F0502020204030204" pitchFamily="34" charset="0"/>
                <a:cs typeface="Calibri" panose="020F0502020204030204" pitchFamily="34" charset="0"/>
              </a:rPr>
              <a:t> 36:26-27</a:t>
            </a:r>
            <a:r>
              <a:rPr lang="en-US" sz="3200" dirty="0">
                <a:effectLst/>
                <a:latin typeface="Helvetica" pitchFamily="2" charset="0"/>
                <a:ea typeface="Calibri" panose="020F0502020204030204" pitchFamily="34" charset="0"/>
                <a:cs typeface="Calibri" panose="020F0502020204030204" pitchFamily="34" charset="0"/>
              </a:rPr>
              <a:t>)</a:t>
            </a:r>
            <a:endParaRPr lang="en-US" sz="3200" dirty="0">
              <a:effectLst/>
              <a:latin typeface="Helvetica"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578942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397948"/>
            <a:ext cx="10292080" cy="2062103"/>
          </a:xfrm>
          <a:prstGeom prst="rect">
            <a:avLst/>
          </a:prstGeom>
          <a:noFill/>
        </p:spPr>
        <p:txBody>
          <a:bodyPr wrap="square">
            <a:spAutoFit/>
          </a:bodyPr>
          <a:lstStyle/>
          <a:p>
            <a:r>
              <a:rPr lang="en-US" sz="3200" dirty="0">
                <a:effectLst/>
                <a:latin typeface="Helvetica" pitchFamily="2" charset="0"/>
              </a:rPr>
              <a:t>“At that time you were without Christ, excluded from the citizenship of Israel, and foreigners to </a:t>
            </a:r>
            <a:r>
              <a:rPr lang="en-US" sz="3200" dirty="0">
                <a:solidFill>
                  <a:srgbClr val="FF0000"/>
                </a:solidFill>
                <a:effectLst/>
                <a:latin typeface="Helvetica" pitchFamily="2" charset="0"/>
              </a:rPr>
              <a:t>the covenants of promise</a:t>
            </a:r>
            <a:r>
              <a:rPr lang="en-US" sz="3200" dirty="0">
                <a:effectLst/>
                <a:latin typeface="Helvetica" pitchFamily="2" charset="0"/>
              </a:rPr>
              <a:t>, without hope and without God in the world.”  (</a:t>
            </a:r>
            <a:r>
              <a:rPr lang="en-US" sz="3200" dirty="0">
                <a:solidFill>
                  <a:srgbClr val="FF0000"/>
                </a:solidFill>
                <a:effectLst/>
                <a:latin typeface="Helvetica" pitchFamily="2" charset="0"/>
              </a:rPr>
              <a:t>Eph 2:12</a:t>
            </a:r>
            <a:r>
              <a:rPr lang="en-US" sz="3200" dirty="0">
                <a:effectLst/>
                <a:latin typeface="Helvetica" pitchFamily="2" charset="0"/>
              </a:rPr>
              <a:t>)</a:t>
            </a:r>
          </a:p>
        </p:txBody>
      </p:sp>
    </p:spTree>
    <p:extLst>
      <p:ext uri="{BB962C8B-B14F-4D97-AF65-F5344CB8AC3E}">
        <p14:creationId xmlns:p14="http://schemas.microsoft.com/office/powerpoint/2010/main" val="31756548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82176"/>
            <a:ext cx="10292080" cy="4955203"/>
          </a:xfrm>
          <a:prstGeom prst="rect">
            <a:avLst/>
          </a:prstGeom>
          <a:noFill/>
        </p:spPr>
        <p:txBody>
          <a:bodyPr wrap="square">
            <a:spAutoFit/>
          </a:bodyPr>
          <a:lstStyle/>
          <a:p>
            <a:pPr marL="0" marR="0" algn="ctr">
              <a:spcBef>
                <a:spcPts val="0"/>
              </a:spcBef>
              <a:spcAft>
                <a:spcPts val="0"/>
              </a:spcAft>
            </a:pPr>
            <a:r>
              <a:rPr lang="en-US" sz="3600" b="1" dirty="0">
                <a:solidFill>
                  <a:srgbClr val="FF0000"/>
                </a:solidFill>
                <a:latin typeface="Calibri" panose="020F0502020204030204" pitchFamily="34" charset="0"/>
                <a:ea typeface="Calibri" panose="020F0502020204030204" pitchFamily="34" charset="0"/>
              </a:rPr>
              <a:t>The New Covenant</a:t>
            </a:r>
            <a:endParaRPr lang="en-US" sz="3600" b="1" dirty="0">
              <a:solidFill>
                <a:srgbClr val="FF0000"/>
              </a:solidFill>
              <a:effectLst/>
              <a:latin typeface="Calibri" panose="020F0502020204030204" pitchFamily="34" charset="0"/>
              <a:ea typeface="Calibri" panose="020F0502020204030204" pitchFamily="34" charset="0"/>
            </a:endParaRP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r>
              <a:rPr lang="en-US" sz="3600" b="1" dirty="0">
                <a:latin typeface="Calibri" panose="020F0502020204030204" pitchFamily="34" charset="0"/>
                <a:ea typeface="Calibri" panose="020F0502020204030204" pitchFamily="34" charset="0"/>
                <a:cs typeface="Calibri" panose="020F0502020204030204" pitchFamily="34" charset="0"/>
              </a:rPr>
              <a:t>1</a:t>
            </a:r>
            <a:r>
              <a:rPr lang="en-US" sz="3600" b="1" dirty="0">
                <a:effectLst/>
                <a:latin typeface="Calibri" panose="020F0502020204030204" pitchFamily="34" charset="0"/>
                <a:ea typeface="Calibri" panose="020F0502020204030204" pitchFamily="34" charset="0"/>
                <a:cs typeface="Calibri" panose="020F0502020204030204" pitchFamily="34" charset="0"/>
              </a:rPr>
              <a:t>. Promised by God in the Law and Prophets</a:t>
            </a:r>
          </a:p>
          <a:p>
            <a:pPr marR="0" lvl="0">
              <a:spcBef>
                <a:spcPts val="0"/>
              </a:spcBef>
              <a:spcAft>
                <a:spcPts val="0"/>
              </a:spcAft>
            </a:pPr>
            <a:endParaRPr lang="en-US" sz="3600" b="1" dirty="0">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r>
              <a:rPr lang="en-US" sz="3600" b="1" dirty="0">
                <a:solidFill>
                  <a:srgbClr val="FF0000"/>
                </a:solidFill>
                <a:latin typeface="Calibri" panose="020F0502020204030204" pitchFamily="34" charset="0"/>
                <a:ea typeface="Calibri" panose="020F0502020204030204" pitchFamily="34" charset="0"/>
                <a:cs typeface="Calibri" panose="020F0502020204030204" pitchFamily="34" charset="0"/>
              </a:rPr>
              <a:t>2. Inaugurated by Jesus’ Death and Resurrection</a:t>
            </a:r>
          </a:p>
          <a:p>
            <a:pPr marL="742950" marR="0" lvl="0" indent="-742950">
              <a:spcBef>
                <a:spcPts val="0"/>
              </a:spcBef>
              <a:spcAft>
                <a:spcPts val="0"/>
              </a:spcAft>
              <a:buAutoNum type="arabicPeriod"/>
            </a:pPr>
            <a:endParaRPr lang="en-US" sz="3600" dirty="0">
              <a:effectLst/>
              <a:latin typeface="Calibri" panose="020F0502020204030204" pitchFamily="34" charset="0"/>
              <a:ea typeface="Calibri" panose="020F0502020204030204" pitchFamily="34" charset="0"/>
            </a:endParaRPr>
          </a:p>
          <a:p>
            <a:r>
              <a:rPr lang="en-US" sz="3600" b="1" dirty="0">
                <a:latin typeface="Calibri" panose="020F0502020204030204" pitchFamily="34" charset="0"/>
                <a:ea typeface="Calibri" panose="020F0502020204030204" pitchFamily="34" charset="0"/>
                <a:cs typeface="Calibri" panose="020F0502020204030204" pitchFamily="34" charset="0"/>
              </a:rPr>
              <a:t>3</a:t>
            </a:r>
            <a:r>
              <a:rPr lang="en-US" sz="3600" b="1" dirty="0">
                <a:effectLst/>
                <a:latin typeface="Calibri" panose="020F0502020204030204" pitchFamily="34" charset="0"/>
                <a:ea typeface="Calibri" panose="020F0502020204030204" pitchFamily="34" charset="0"/>
                <a:cs typeface="Calibri" panose="020F0502020204030204" pitchFamily="34" charset="0"/>
              </a:rPr>
              <a:t>. Consummated by Jesus’ Second Coming</a:t>
            </a:r>
          </a:p>
          <a:p>
            <a:pPr marR="0" lvl="0">
              <a:spcBef>
                <a:spcPts val="0"/>
              </a:spcBef>
              <a:spcAft>
                <a:spcPts val="0"/>
              </a:spcAft>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endParaRPr lang="en-US" sz="3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2883835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741358"/>
            <a:ext cx="10292080" cy="3375283"/>
          </a:xfrm>
          <a:prstGeom prst="rect">
            <a:avLst/>
          </a:prstGeom>
          <a:noFill/>
        </p:spPr>
        <p:txBody>
          <a:bodyPr wrap="square">
            <a:spAutoFit/>
          </a:bodyPr>
          <a:lstStyle/>
          <a:p>
            <a:pPr algn="just"/>
            <a:r>
              <a:rPr lang="en-US" sz="3200" dirty="0">
                <a:effectLst/>
                <a:latin typeface="Helvetica" pitchFamily="2" charset="0"/>
              </a:rPr>
              <a:t>“And he took bread, gave thanks, broke it, gave it to them, and said, ‘This is my body, which is given for you. Do this in remembrance of me.’</a:t>
            </a:r>
          </a:p>
          <a:p>
            <a:pPr algn="just"/>
            <a:endParaRPr lang="en-US" sz="3200" b="1" baseline="30000" dirty="0">
              <a:latin typeface="Times"/>
            </a:endParaRPr>
          </a:p>
          <a:p>
            <a:pPr algn="just"/>
            <a:r>
              <a:rPr lang="en-US" sz="3200" dirty="0">
                <a:effectLst/>
                <a:latin typeface="Helvetica" pitchFamily="2" charset="0"/>
              </a:rPr>
              <a:t>In the same way he also took the cup after supper and said, ‘This cup is the </a:t>
            </a:r>
            <a:r>
              <a:rPr lang="en-US" sz="3200" dirty="0">
                <a:solidFill>
                  <a:srgbClr val="FF0000"/>
                </a:solidFill>
                <a:effectLst/>
                <a:latin typeface="Helvetica" pitchFamily="2" charset="0"/>
              </a:rPr>
              <a:t>new covenant in my blood</a:t>
            </a:r>
            <a:r>
              <a:rPr lang="en-US" sz="3200" dirty="0">
                <a:effectLst/>
                <a:latin typeface="Helvetica" pitchFamily="2" charset="0"/>
              </a:rPr>
              <a:t>, which is poured out for you.’”  (</a:t>
            </a:r>
            <a:r>
              <a:rPr lang="en-US" sz="3200" dirty="0">
                <a:solidFill>
                  <a:srgbClr val="FF0000"/>
                </a:solidFill>
                <a:effectLst/>
                <a:latin typeface="Helvetica" pitchFamily="2" charset="0"/>
              </a:rPr>
              <a:t>Luke 22:19-20</a:t>
            </a:r>
            <a:r>
              <a:rPr lang="en-US" sz="3200" dirty="0">
                <a:effectLst/>
                <a:latin typeface="Helvetica" pitchFamily="2" charset="0"/>
              </a:rPr>
              <a:t>)</a:t>
            </a:r>
          </a:p>
        </p:txBody>
      </p:sp>
    </p:spTree>
    <p:extLst>
      <p:ext uri="{BB962C8B-B14F-4D97-AF65-F5344CB8AC3E}">
        <p14:creationId xmlns:p14="http://schemas.microsoft.com/office/powerpoint/2010/main" val="8252636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Helvetica" pitchFamily="2" charset="0"/>
              </a:rPr>
              <a:t>“You yourselves are our letter, written on our hearts, known and read by everyone. You show that you are Christ’s letter, delivered by us, not </a:t>
            </a:r>
            <a:r>
              <a:rPr lang="en-US" sz="3200" dirty="0">
                <a:solidFill>
                  <a:srgbClr val="FF0000"/>
                </a:solidFill>
                <a:effectLst/>
                <a:latin typeface="Helvetica" pitchFamily="2" charset="0"/>
              </a:rPr>
              <a:t>written</a:t>
            </a:r>
            <a:r>
              <a:rPr lang="en-US" sz="3200" dirty="0">
                <a:effectLst/>
                <a:latin typeface="Helvetica" pitchFamily="2" charset="0"/>
              </a:rPr>
              <a:t> with ink but with the </a:t>
            </a:r>
            <a:r>
              <a:rPr lang="en-US" sz="3200" dirty="0">
                <a:solidFill>
                  <a:srgbClr val="FF0000"/>
                </a:solidFill>
                <a:effectLst/>
                <a:latin typeface="Helvetica" pitchFamily="2" charset="0"/>
              </a:rPr>
              <a:t>Spirit</a:t>
            </a:r>
            <a:r>
              <a:rPr lang="en-US" sz="3200" dirty="0">
                <a:effectLst/>
                <a:latin typeface="Helvetica" pitchFamily="2" charset="0"/>
              </a:rPr>
              <a:t> of the living God—not on tablets of stone but on </a:t>
            </a:r>
            <a:r>
              <a:rPr lang="en-US" sz="3200" dirty="0">
                <a:solidFill>
                  <a:srgbClr val="FF0000"/>
                </a:solidFill>
                <a:effectLst/>
                <a:latin typeface="Helvetica" pitchFamily="2" charset="0"/>
              </a:rPr>
              <a:t>tablets of human hearts</a:t>
            </a:r>
            <a:r>
              <a:rPr lang="en-US" sz="3200" dirty="0">
                <a:effectLst/>
                <a:latin typeface="Helvetica" pitchFamily="2" charset="0"/>
              </a:rPr>
              <a:t>. </a:t>
            </a:r>
          </a:p>
          <a:p>
            <a:endParaRPr lang="en-US" sz="3200" dirty="0">
              <a:latin typeface="Helvetica" pitchFamily="2" charset="0"/>
            </a:endParaRPr>
          </a:p>
          <a:p>
            <a:r>
              <a:rPr lang="en-US" sz="3200" dirty="0">
                <a:effectLst/>
                <a:latin typeface="Helvetica" pitchFamily="2" charset="0"/>
              </a:rPr>
              <a:t>He has made us competent to be ministers of a </a:t>
            </a:r>
            <a:r>
              <a:rPr lang="en-US" sz="3200" dirty="0">
                <a:solidFill>
                  <a:srgbClr val="FF0000"/>
                </a:solidFill>
                <a:effectLst/>
                <a:latin typeface="Helvetica" pitchFamily="2" charset="0"/>
              </a:rPr>
              <a:t>new covenant</a:t>
            </a:r>
            <a:r>
              <a:rPr lang="en-US" sz="3200" dirty="0">
                <a:effectLst/>
                <a:latin typeface="Helvetica" pitchFamily="2" charset="0"/>
              </a:rPr>
              <a:t>, not of the letter, but of the Spirit. For the letter kills, but the </a:t>
            </a:r>
            <a:r>
              <a:rPr lang="en-US" sz="3200" dirty="0">
                <a:solidFill>
                  <a:srgbClr val="FF0000"/>
                </a:solidFill>
                <a:effectLst/>
                <a:latin typeface="Helvetica" pitchFamily="2" charset="0"/>
              </a:rPr>
              <a:t>Spirit</a:t>
            </a:r>
            <a:r>
              <a:rPr lang="en-US" sz="3200" dirty="0">
                <a:effectLst/>
                <a:latin typeface="Helvetica" pitchFamily="2" charset="0"/>
              </a:rPr>
              <a:t> gives life.”  (</a:t>
            </a:r>
            <a:r>
              <a:rPr lang="en-US" sz="3200" dirty="0">
                <a:solidFill>
                  <a:srgbClr val="FF0000"/>
                </a:solidFill>
                <a:effectLst/>
                <a:latin typeface="Helvetica" pitchFamily="2" charset="0"/>
              </a:rPr>
              <a:t>I Cor 3:3, 6</a:t>
            </a:r>
            <a:r>
              <a:rPr lang="en-US" sz="3200" dirty="0">
                <a:effectLst/>
                <a:latin typeface="Helvetica" pitchFamily="2" charset="0"/>
              </a:rPr>
              <a:t>)</a:t>
            </a:r>
          </a:p>
        </p:txBody>
      </p:sp>
    </p:spTree>
    <p:extLst>
      <p:ext uri="{BB962C8B-B14F-4D97-AF65-F5344CB8AC3E}">
        <p14:creationId xmlns:p14="http://schemas.microsoft.com/office/powerpoint/2010/main" val="35004353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3" y="5806868"/>
            <a:ext cx="6300533" cy="646331"/>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Wellum,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249). Crossway.</a:t>
            </a:r>
            <a:r>
              <a:rPr lang="en-US" dirty="0">
                <a:effectLst/>
              </a:rPr>
              <a:t> </a:t>
            </a:r>
            <a:endParaRPr lang="en-US" dirty="0"/>
          </a:p>
        </p:txBody>
      </p:sp>
      <p:pic>
        <p:nvPicPr>
          <p:cNvPr id="11" name="Content Placeholder 10" descr="Timeline&#10;&#10;Description automatically generated">
            <a:extLst>
              <a:ext uri="{FF2B5EF4-FFF2-40B4-BE49-F238E27FC236}">
                <a16:creationId xmlns:a16="http://schemas.microsoft.com/office/drawing/2014/main" id="{7FF2531C-86C2-0AAD-F3F2-EDAE6771447A}"/>
              </a:ext>
            </a:extLst>
          </p:cNvPr>
          <p:cNvPicPr>
            <a:picLocks noGrp="1" noChangeAspect="1"/>
          </p:cNvPicPr>
          <p:nvPr>
            <p:ph idx="1"/>
          </p:nvPr>
        </p:nvPicPr>
        <p:blipFill>
          <a:blip r:embed="rId3"/>
          <a:stretch>
            <a:fillRect/>
          </a:stretch>
        </p:blipFill>
        <p:spPr>
          <a:xfrm>
            <a:off x="1043871" y="404801"/>
            <a:ext cx="10104257" cy="5239889"/>
          </a:xfrm>
        </p:spPr>
      </p:pic>
    </p:spTree>
    <p:extLst>
      <p:ext uri="{BB962C8B-B14F-4D97-AF65-F5344CB8AC3E}">
        <p14:creationId xmlns:p14="http://schemas.microsoft.com/office/powerpoint/2010/main" val="3998089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B98F9670-E2CC-1A44-5D3C-0E156164FA0C}"/>
              </a:ext>
            </a:extLst>
          </p:cNvPr>
          <p:cNvPicPr>
            <a:picLocks noGrp="1" noChangeAspect="1"/>
          </p:cNvPicPr>
          <p:nvPr>
            <p:ph idx="1"/>
          </p:nvPr>
        </p:nvPicPr>
        <p:blipFill>
          <a:blip r:embed="rId2"/>
          <a:stretch>
            <a:fillRect/>
          </a:stretch>
        </p:blipFill>
        <p:spPr>
          <a:xfrm>
            <a:off x="387999" y="640080"/>
            <a:ext cx="8132030" cy="5577840"/>
          </a:xfrm>
        </p:spPr>
      </p:pic>
      <p:sp>
        <p:nvSpPr>
          <p:cNvPr id="6" name="TextBox 5">
            <a:extLst>
              <a:ext uri="{FF2B5EF4-FFF2-40B4-BE49-F238E27FC236}">
                <a16:creationId xmlns:a16="http://schemas.microsoft.com/office/drawing/2014/main" id="{DE3FB44C-E526-8DE7-C25C-B0BAFD80F36C}"/>
              </a:ext>
            </a:extLst>
          </p:cNvPr>
          <p:cNvSpPr txBox="1"/>
          <p:nvPr/>
        </p:nvSpPr>
        <p:spPr>
          <a:xfrm>
            <a:off x="8739288" y="4460207"/>
            <a:ext cx="2788328" cy="1477328"/>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Wellum, S. J. (2015). </a:t>
            </a:r>
            <a:r>
              <a:rPr lang="en-US" sz="1800" i="1" u="sng" dirty="0">
                <a:effectLst/>
                <a:latin typeface="Calibri" panose="020F0502020204030204" pitchFamily="34" charset="0"/>
                <a:ea typeface="Times" pitchFamily="2" charset="0"/>
                <a:hlinkClick r:id="rId3">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250). Crossway.</a:t>
            </a:r>
            <a:r>
              <a:rPr lang="en-US" dirty="0">
                <a:effectLst/>
              </a:rPr>
              <a:t> </a:t>
            </a:r>
            <a:endParaRPr lang="en-US" dirty="0"/>
          </a:p>
        </p:txBody>
      </p:sp>
    </p:spTree>
    <p:extLst>
      <p:ext uri="{BB962C8B-B14F-4D97-AF65-F5344CB8AC3E}">
        <p14:creationId xmlns:p14="http://schemas.microsoft.com/office/powerpoint/2010/main" val="56704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397948"/>
            <a:ext cx="10292080" cy="2062103"/>
          </a:xfrm>
          <a:prstGeom prst="rect">
            <a:avLst/>
          </a:prstGeom>
          <a:noFill/>
        </p:spPr>
        <p:txBody>
          <a:bodyPr wrap="square">
            <a:spAutoFit/>
          </a:bodyPr>
          <a:lstStyle/>
          <a:p>
            <a:r>
              <a:rPr lang="en-US" sz="3200" dirty="0">
                <a:effectLst/>
                <a:latin typeface="Helvetica" pitchFamily="2" charset="0"/>
              </a:rPr>
              <a:t>“Therefore, don’t let anyone judge you in regard to </a:t>
            </a:r>
            <a:r>
              <a:rPr lang="en-US" sz="3200" dirty="0">
                <a:solidFill>
                  <a:srgbClr val="FF0000"/>
                </a:solidFill>
                <a:effectLst/>
                <a:latin typeface="Helvetica" pitchFamily="2" charset="0"/>
              </a:rPr>
              <a:t>food and drink</a:t>
            </a:r>
            <a:r>
              <a:rPr lang="en-US" sz="3200" dirty="0">
                <a:effectLst/>
                <a:latin typeface="Helvetica" pitchFamily="2" charset="0"/>
              </a:rPr>
              <a:t> or in the matter of a </a:t>
            </a:r>
            <a:r>
              <a:rPr lang="en-US" sz="3200" dirty="0">
                <a:solidFill>
                  <a:srgbClr val="FF0000"/>
                </a:solidFill>
                <a:effectLst/>
                <a:latin typeface="Helvetica" pitchFamily="2" charset="0"/>
              </a:rPr>
              <a:t>festival</a:t>
            </a:r>
            <a:r>
              <a:rPr lang="en-US" sz="3200" dirty="0">
                <a:effectLst/>
                <a:latin typeface="Helvetica" pitchFamily="2" charset="0"/>
              </a:rPr>
              <a:t> or a </a:t>
            </a:r>
            <a:r>
              <a:rPr lang="en-US" sz="3200" dirty="0">
                <a:solidFill>
                  <a:srgbClr val="FF0000"/>
                </a:solidFill>
                <a:effectLst/>
                <a:latin typeface="Helvetica" pitchFamily="2" charset="0"/>
              </a:rPr>
              <a:t>new moon </a:t>
            </a:r>
            <a:r>
              <a:rPr lang="en-US" sz="3200" dirty="0">
                <a:effectLst/>
                <a:latin typeface="Helvetica" pitchFamily="2" charset="0"/>
              </a:rPr>
              <a:t>or a </a:t>
            </a:r>
            <a:r>
              <a:rPr lang="en-US" sz="3200" dirty="0">
                <a:solidFill>
                  <a:srgbClr val="FF0000"/>
                </a:solidFill>
                <a:effectLst/>
                <a:latin typeface="Helvetica" pitchFamily="2" charset="0"/>
              </a:rPr>
              <a:t>Sabbath day</a:t>
            </a:r>
            <a:r>
              <a:rPr lang="en-US" sz="3200" dirty="0">
                <a:effectLst/>
                <a:latin typeface="Helvetica" pitchFamily="2" charset="0"/>
              </a:rPr>
              <a:t>. These are a </a:t>
            </a:r>
            <a:r>
              <a:rPr lang="en-US" sz="3200" dirty="0">
                <a:solidFill>
                  <a:srgbClr val="FF0000"/>
                </a:solidFill>
                <a:effectLst/>
                <a:latin typeface="Helvetica" pitchFamily="2" charset="0"/>
              </a:rPr>
              <a:t>shadow</a:t>
            </a:r>
            <a:r>
              <a:rPr lang="en-US" sz="3200" dirty="0">
                <a:effectLst/>
                <a:latin typeface="Helvetica" pitchFamily="2" charset="0"/>
              </a:rPr>
              <a:t> of what was to come; </a:t>
            </a:r>
            <a:r>
              <a:rPr lang="en-US" sz="3200" dirty="0">
                <a:solidFill>
                  <a:srgbClr val="FF0000"/>
                </a:solidFill>
                <a:effectLst/>
                <a:latin typeface="Helvetica" pitchFamily="2" charset="0"/>
              </a:rPr>
              <a:t>the substance is Christ</a:t>
            </a:r>
            <a:r>
              <a:rPr lang="en-US" sz="3200" dirty="0">
                <a:effectLst/>
                <a:latin typeface="Helvetica" pitchFamily="2" charset="0"/>
              </a:rPr>
              <a:t>.”  (</a:t>
            </a:r>
            <a:r>
              <a:rPr lang="en-US" sz="3200" dirty="0">
                <a:solidFill>
                  <a:srgbClr val="FF0000"/>
                </a:solidFill>
                <a:effectLst/>
                <a:latin typeface="Helvetica" pitchFamily="2" charset="0"/>
              </a:rPr>
              <a:t>Col 2:16-17</a:t>
            </a:r>
            <a:r>
              <a:rPr lang="en-US" sz="3200" dirty="0">
                <a:effectLst/>
                <a:latin typeface="Helvetica" pitchFamily="2" charset="0"/>
              </a:rPr>
              <a:t>)</a:t>
            </a:r>
          </a:p>
        </p:txBody>
      </p:sp>
    </p:spTree>
    <p:extLst>
      <p:ext uri="{BB962C8B-B14F-4D97-AF65-F5344CB8AC3E}">
        <p14:creationId xmlns:p14="http://schemas.microsoft.com/office/powerpoint/2010/main" val="1367566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Helvetica" pitchFamily="2" charset="0"/>
              </a:rPr>
              <a:t>“For he has not subjected to angels the world to come that we are talking about. But someone somewhere has testified: What is man that you remember him, or the son of man that you care for him? You made him lower than the angels for a short time; </a:t>
            </a:r>
            <a:r>
              <a:rPr lang="en-US" sz="3200" dirty="0">
                <a:solidFill>
                  <a:srgbClr val="FF0000"/>
                </a:solidFill>
                <a:effectLst/>
                <a:latin typeface="Helvetica" pitchFamily="2" charset="0"/>
              </a:rPr>
              <a:t>you crowned him with glory and honor and subjected everything under his feet</a:t>
            </a:r>
            <a:r>
              <a:rPr lang="en-US" sz="3200" dirty="0">
                <a:effectLst/>
                <a:latin typeface="Helvetica" pitchFamily="2" charset="0"/>
              </a:rPr>
              <a:t>. For in subjecting everything to him, he left nothing that is not subject to him. As it is, </a:t>
            </a:r>
            <a:r>
              <a:rPr lang="en-US" sz="3200" dirty="0">
                <a:solidFill>
                  <a:srgbClr val="FF0000"/>
                </a:solidFill>
                <a:effectLst/>
                <a:latin typeface="Helvetica" pitchFamily="2" charset="0"/>
              </a:rPr>
              <a:t>we do not yet see everything subjected to him</a:t>
            </a:r>
            <a:r>
              <a:rPr lang="en-US" sz="3200" dirty="0">
                <a:effectLst/>
                <a:latin typeface="Helvetica" pitchFamily="2" charset="0"/>
              </a:rPr>
              <a:t>.”  (</a:t>
            </a:r>
            <a:r>
              <a:rPr lang="en-US" sz="3200" dirty="0">
                <a:solidFill>
                  <a:srgbClr val="FF0000"/>
                </a:solidFill>
                <a:latin typeface="Helvetica" pitchFamily="2" charset="0"/>
              </a:rPr>
              <a:t>Heb 2:5-8</a:t>
            </a:r>
            <a:r>
              <a:rPr lang="en-US" sz="3200" dirty="0">
                <a:effectLst/>
                <a:latin typeface="Helvetica" pitchFamily="2" charset="0"/>
              </a:rPr>
              <a:t>)</a:t>
            </a:r>
          </a:p>
        </p:txBody>
      </p:sp>
    </p:spTree>
    <p:extLst>
      <p:ext uri="{BB962C8B-B14F-4D97-AF65-F5344CB8AC3E}">
        <p14:creationId xmlns:p14="http://schemas.microsoft.com/office/powerpoint/2010/main" val="27479836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computer&#10;&#10;Description automatically generated with medium confidence">
            <a:extLst>
              <a:ext uri="{FF2B5EF4-FFF2-40B4-BE49-F238E27FC236}">
                <a16:creationId xmlns:a16="http://schemas.microsoft.com/office/drawing/2014/main" id="{DD0305BD-90C7-4217-BDFA-DBAA3BF8B65A}"/>
              </a:ext>
            </a:extLst>
          </p:cNvPr>
          <p:cNvPicPr>
            <a:picLocks noGrp="1" noChangeAspect="1"/>
          </p:cNvPicPr>
          <p:nvPr>
            <p:ph idx="1"/>
          </p:nvPr>
        </p:nvPicPr>
        <p:blipFill>
          <a:blip r:embed="rId2"/>
          <a:stretch>
            <a:fillRect/>
          </a:stretch>
        </p:blipFill>
        <p:spPr>
          <a:xfrm>
            <a:off x="2098614" y="365760"/>
            <a:ext cx="7994772" cy="6126480"/>
          </a:xfrm>
        </p:spPr>
      </p:pic>
    </p:spTree>
    <p:extLst>
      <p:ext uri="{BB962C8B-B14F-4D97-AF65-F5344CB8AC3E}">
        <p14:creationId xmlns:p14="http://schemas.microsoft.com/office/powerpoint/2010/main" val="7007672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Helvetica" pitchFamily="2" charset="0"/>
              </a:rPr>
              <a:t>“When the apostles who were at Jerusalem heard that </a:t>
            </a:r>
            <a:r>
              <a:rPr lang="en-US" sz="3200" dirty="0">
                <a:solidFill>
                  <a:srgbClr val="FF0000"/>
                </a:solidFill>
                <a:effectLst/>
                <a:latin typeface="Helvetica" pitchFamily="2" charset="0"/>
              </a:rPr>
              <a:t>Samaria</a:t>
            </a:r>
            <a:r>
              <a:rPr lang="en-US" sz="3200" dirty="0">
                <a:effectLst/>
                <a:latin typeface="Helvetica" pitchFamily="2" charset="0"/>
              </a:rPr>
              <a:t> had received the word of God, they sent Peter and John to them. After they went down there, </a:t>
            </a:r>
            <a:r>
              <a:rPr lang="en-US" sz="3200" dirty="0">
                <a:solidFill>
                  <a:srgbClr val="FF0000"/>
                </a:solidFill>
                <a:effectLst/>
                <a:latin typeface="Helvetica" pitchFamily="2" charset="0"/>
              </a:rPr>
              <a:t>they prayed for them so that the Samaritans might receive the Holy Spirit because he had not yet come down on any of them</a:t>
            </a:r>
            <a:r>
              <a:rPr lang="en-US" sz="3200" dirty="0">
                <a:effectLst/>
                <a:latin typeface="Helvetica" pitchFamily="2" charset="0"/>
              </a:rPr>
              <a:t>. (They had only been baptized in the name of the Lord Jesus.) Then </a:t>
            </a:r>
            <a:r>
              <a:rPr lang="en-US" sz="3200" dirty="0">
                <a:solidFill>
                  <a:srgbClr val="FF0000"/>
                </a:solidFill>
                <a:effectLst/>
                <a:latin typeface="Helvetica" pitchFamily="2" charset="0"/>
              </a:rPr>
              <a:t>Peter and John </a:t>
            </a:r>
            <a:r>
              <a:rPr lang="en-US" sz="3200" dirty="0">
                <a:effectLst/>
                <a:latin typeface="Helvetica" pitchFamily="2" charset="0"/>
              </a:rPr>
              <a:t>laid their hands on them, and they received the Holy Spirit.”  </a:t>
            </a:r>
          </a:p>
          <a:p>
            <a:r>
              <a:rPr lang="en-US" sz="3200" dirty="0">
                <a:effectLst/>
                <a:latin typeface="Helvetica" pitchFamily="2" charset="0"/>
              </a:rPr>
              <a:t>(</a:t>
            </a:r>
            <a:r>
              <a:rPr lang="en-US" sz="3200" dirty="0">
                <a:solidFill>
                  <a:srgbClr val="FF0000"/>
                </a:solidFill>
                <a:effectLst/>
                <a:latin typeface="Helvetica" pitchFamily="2" charset="0"/>
              </a:rPr>
              <a:t>Acts 8:14-17</a:t>
            </a:r>
            <a:r>
              <a:rPr lang="en-US" sz="3200" dirty="0">
                <a:effectLst/>
                <a:latin typeface="Helvetica" pitchFamily="2" charset="0"/>
              </a:rPr>
              <a:t>)</a:t>
            </a:r>
          </a:p>
        </p:txBody>
      </p:sp>
    </p:spTree>
    <p:extLst>
      <p:ext uri="{BB962C8B-B14F-4D97-AF65-F5344CB8AC3E}">
        <p14:creationId xmlns:p14="http://schemas.microsoft.com/office/powerpoint/2010/main" val="31194680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5016758"/>
          </a:xfrm>
          <a:prstGeom prst="rect">
            <a:avLst/>
          </a:prstGeom>
          <a:noFill/>
        </p:spPr>
        <p:txBody>
          <a:bodyPr wrap="square">
            <a:spAutoFit/>
          </a:bodyPr>
          <a:lstStyle/>
          <a:p>
            <a:r>
              <a:rPr lang="en-US" sz="3200" dirty="0">
                <a:effectLst/>
                <a:latin typeface="Helvetica" pitchFamily="2" charset="0"/>
              </a:rPr>
              <a:t>“While Peter was still speaking these words, </a:t>
            </a:r>
            <a:r>
              <a:rPr lang="en-US" sz="3200" dirty="0">
                <a:solidFill>
                  <a:srgbClr val="FF0000"/>
                </a:solidFill>
                <a:effectLst/>
                <a:latin typeface="Helvetica" pitchFamily="2" charset="0"/>
              </a:rPr>
              <a:t>the Holy Spirit came down on all those who heard </a:t>
            </a:r>
            <a:r>
              <a:rPr lang="en-US" sz="3200" dirty="0">
                <a:effectLst/>
                <a:latin typeface="Helvetica" pitchFamily="2" charset="0"/>
              </a:rPr>
              <a:t>the message. The circumcised believers who had come with Peter were amazed because </a:t>
            </a:r>
            <a:r>
              <a:rPr lang="en-US" sz="3200" dirty="0">
                <a:solidFill>
                  <a:srgbClr val="FF0000"/>
                </a:solidFill>
                <a:effectLst/>
                <a:latin typeface="Helvetica" pitchFamily="2" charset="0"/>
              </a:rPr>
              <a:t>the gift of the Holy Spirit had been poured out even on the Gentiles</a:t>
            </a:r>
            <a:r>
              <a:rPr lang="en-US" sz="3200" dirty="0">
                <a:effectLst/>
                <a:latin typeface="Helvetica" pitchFamily="2" charset="0"/>
              </a:rPr>
              <a:t>. For they heard them speaking in tongues and declaring the greatness of God. Then Peter responded, ‘Can anyone withhold water and prevent these people from being baptized, who have received the Holy Spirit just as we have?’ ”  (</a:t>
            </a:r>
            <a:r>
              <a:rPr lang="en-US" sz="3200" dirty="0">
                <a:solidFill>
                  <a:srgbClr val="FF0000"/>
                </a:solidFill>
                <a:effectLst/>
                <a:latin typeface="Helvetica" pitchFamily="2" charset="0"/>
                <a:ea typeface="Calibri" panose="020F0502020204030204" pitchFamily="34" charset="0"/>
                <a:cs typeface="Times New Roman" panose="02020603050405020304" pitchFamily="18" charset="0"/>
              </a:rPr>
              <a:t>Acts 10:44-47 </a:t>
            </a:r>
            <a:r>
              <a:rPr lang="en-US" sz="3200" dirty="0">
                <a:effectLst/>
                <a:latin typeface="Helvetica" pitchFamily="2" charset="0"/>
              </a:rPr>
              <a:t>)</a:t>
            </a:r>
          </a:p>
        </p:txBody>
      </p:sp>
    </p:spTree>
    <p:extLst>
      <p:ext uri="{BB962C8B-B14F-4D97-AF65-F5344CB8AC3E}">
        <p14:creationId xmlns:p14="http://schemas.microsoft.com/office/powerpoint/2010/main" val="36472518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82176"/>
            <a:ext cx="10292080" cy="4955203"/>
          </a:xfrm>
          <a:prstGeom prst="rect">
            <a:avLst/>
          </a:prstGeom>
          <a:noFill/>
        </p:spPr>
        <p:txBody>
          <a:bodyPr wrap="square">
            <a:spAutoFit/>
          </a:bodyPr>
          <a:lstStyle/>
          <a:p>
            <a:pPr marL="0" marR="0" algn="ctr">
              <a:spcBef>
                <a:spcPts val="0"/>
              </a:spcBef>
              <a:spcAft>
                <a:spcPts val="0"/>
              </a:spcAft>
            </a:pPr>
            <a:r>
              <a:rPr lang="en-US" sz="3600" b="1" dirty="0">
                <a:solidFill>
                  <a:srgbClr val="FF0000"/>
                </a:solidFill>
                <a:latin typeface="Calibri" panose="020F0502020204030204" pitchFamily="34" charset="0"/>
                <a:ea typeface="Calibri" panose="020F0502020204030204" pitchFamily="34" charset="0"/>
              </a:rPr>
              <a:t>The New Covenant</a:t>
            </a:r>
            <a:endParaRPr lang="en-US" sz="3600" b="1" dirty="0">
              <a:solidFill>
                <a:srgbClr val="FF0000"/>
              </a:solidFill>
              <a:effectLst/>
              <a:latin typeface="Calibri" panose="020F0502020204030204" pitchFamily="34" charset="0"/>
              <a:ea typeface="Calibri" panose="020F0502020204030204" pitchFamily="34" charset="0"/>
            </a:endParaRP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r>
              <a:rPr lang="en-US" sz="3600" b="1" dirty="0">
                <a:latin typeface="Calibri" panose="020F0502020204030204" pitchFamily="34" charset="0"/>
                <a:ea typeface="Calibri" panose="020F0502020204030204" pitchFamily="34" charset="0"/>
                <a:cs typeface="Calibri" panose="020F0502020204030204" pitchFamily="34" charset="0"/>
              </a:rPr>
              <a:t>1</a:t>
            </a:r>
            <a:r>
              <a:rPr lang="en-US" sz="3600" b="1" dirty="0">
                <a:effectLst/>
                <a:latin typeface="Calibri" panose="020F0502020204030204" pitchFamily="34" charset="0"/>
                <a:ea typeface="Calibri" panose="020F0502020204030204" pitchFamily="34" charset="0"/>
                <a:cs typeface="Calibri" panose="020F0502020204030204" pitchFamily="34" charset="0"/>
              </a:rPr>
              <a:t>. Promised by God in the Law and Prophets</a:t>
            </a:r>
          </a:p>
          <a:p>
            <a:pPr marR="0" lvl="0">
              <a:spcBef>
                <a:spcPts val="0"/>
              </a:spcBef>
              <a:spcAft>
                <a:spcPts val="0"/>
              </a:spcAft>
            </a:pPr>
            <a:endParaRPr lang="en-US" sz="3600" b="1" dirty="0">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r>
              <a:rPr lang="en-US" sz="3600" b="1" dirty="0">
                <a:latin typeface="Calibri" panose="020F0502020204030204" pitchFamily="34" charset="0"/>
                <a:ea typeface="Calibri" panose="020F0502020204030204" pitchFamily="34" charset="0"/>
                <a:cs typeface="Calibri" panose="020F0502020204030204" pitchFamily="34" charset="0"/>
              </a:rPr>
              <a:t>2. Inaugurated by Jesus’ Death and Resurrection</a:t>
            </a:r>
          </a:p>
          <a:p>
            <a:pPr marL="742950" marR="0" lvl="0" indent="-742950">
              <a:spcBef>
                <a:spcPts val="0"/>
              </a:spcBef>
              <a:spcAft>
                <a:spcPts val="0"/>
              </a:spcAft>
              <a:buAutoNum type="arabicPeriod"/>
            </a:pPr>
            <a:endParaRPr lang="en-US" sz="3600" dirty="0">
              <a:effectLst/>
              <a:latin typeface="Calibri" panose="020F0502020204030204" pitchFamily="34" charset="0"/>
              <a:ea typeface="Calibri" panose="020F0502020204030204" pitchFamily="34" charset="0"/>
            </a:endParaRPr>
          </a:p>
          <a:p>
            <a:r>
              <a:rPr lang="en-US" sz="3600" b="1" dirty="0">
                <a:solidFill>
                  <a:srgbClr val="FF0000"/>
                </a:solidFill>
                <a:latin typeface="Calibri" panose="020F0502020204030204" pitchFamily="34" charset="0"/>
                <a:ea typeface="Calibri" panose="020F0502020204030204" pitchFamily="34" charset="0"/>
                <a:cs typeface="Calibri" panose="020F0502020204030204" pitchFamily="34" charset="0"/>
              </a:rPr>
              <a:t>3</a:t>
            </a:r>
            <a:r>
              <a:rPr lang="en-US" sz="36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Consummated by Jesus’ Second Coming</a:t>
            </a:r>
          </a:p>
          <a:p>
            <a:pPr marR="0" lvl="0">
              <a:spcBef>
                <a:spcPts val="0"/>
              </a:spcBef>
              <a:spcAft>
                <a:spcPts val="0"/>
              </a:spcAft>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endParaRPr lang="en-US" sz="3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0235145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397948"/>
            <a:ext cx="10292080" cy="2062103"/>
          </a:xfrm>
          <a:prstGeom prst="rect">
            <a:avLst/>
          </a:prstGeom>
          <a:noFill/>
        </p:spPr>
        <p:txBody>
          <a:bodyPr wrap="square">
            <a:spAutoFit/>
          </a:bodyPr>
          <a:lstStyle/>
          <a:p>
            <a:r>
              <a:rPr lang="en-US" sz="3200" dirty="0">
                <a:effectLst/>
                <a:latin typeface="Helvetica" pitchFamily="2" charset="0"/>
              </a:rPr>
              <a:t>“The seventh angel blew his trumpet, and there were loud voices in heaven saying, </a:t>
            </a:r>
            <a:r>
              <a:rPr lang="en-US" sz="3200" dirty="0">
                <a:solidFill>
                  <a:srgbClr val="FF0000"/>
                </a:solidFill>
                <a:effectLst/>
                <a:latin typeface="Helvetica" pitchFamily="2" charset="0"/>
              </a:rPr>
              <a:t>The kingdom of the world has become the kingdom of our Lord and of his Christ, and he will reign forever and ever</a:t>
            </a:r>
            <a:r>
              <a:rPr lang="en-US" sz="3200" dirty="0">
                <a:effectLst/>
                <a:latin typeface="Helvetica" pitchFamily="2" charset="0"/>
              </a:rPr>
              <a:t>.”  (</a:t>
            </a:r>
            <a:r>
              <a:rPr lang="en-US" sz="3200" dirty="0">
                <a:solidFill>
                  <a:srgbClr val="FF0000"/>
                </a:solidFill>
                <a:effectLst/>
                <a:latin typeface="Helvetica" pitchFamily="2" charset="0"/>
              </a:rPr>
              <a:t>Rev 11:15</a:t>
            </a:r>
            <a:r>
              <a:rPr lang="en-US" sz="3200" dirty="0">
                <a:effectLst/>
                <a:latin typeface="Helvetica" pitchFamily="2" charset="0"/>
              </a:rPr>
              <a:t>)</a:t>
            </a:r>
          </a:p>
        </p:txBody>
      </p:sp>
    </p:spTree>
    <p:extLst>
      <p:ext uri="{BB962C8B-B14F-4D97-AF65-F5344CB8AC3E}">
        <p14:creationId xmlns:p14="http://schemas.microsoft.com/office/powerpoint/2010/main" val="9217602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1E73CB-0FF4-12B8-FEB8-05D4100D84FA}"/>
              </a:ext>
            </a:extLst>
          </p:cNvPr>
          <p:cNvSpPr txBox="1"/>
          <p:nvPr/>
        </p:nvSpPr>
        <p:spPr>
          <a:xfrm>
            <a:off x="723900" y="674400"/>
            <a:ext cx="10744200" cy="5509200"/>
          </a:xfrm>
          <a:prstGeom prst="rect">
            <a:avLst/>
          </a:prstGeom>
          <a:noFill/>
        </p:spPr>
        <p:txBody>
          <a:bodyPr wrap="square">
            <a:spAutoFit/>
          </a:bodyPr>
          <a:lstStyle/>
          <a:p>
            <a:r>
              <a:rPr lang="en-US" sz="3200" dirty="0">
                <a:effectLst/>
                <a:latin typeface="Helvetica" pitchFamily="2" charset="0"/>
              </a:rPr>
              <a:t>“Then I saw a </a:t>
            </a:r>
            <a:r>
              <a:rPr lang="en-US" sz="3200" dirty="0">
                <a:solidFill>
                  <a:srgbClr val="FF0000"/>
                </a:solidFill>
                <a:effectLst/>
                <a:latin typeface="Helvetica" pitchFamily="2" charset="0"/>
              </a:rPr>
              <a:t>new heaven </a:t>
            </a:r>
            <a:r>
              <a:rPr lang="en-US" sz="3200" dirty="0">
                <a:effectLst/>
                <a:latin typeface="Helvetica" pitchFamily="2" charset="0"/>
              </a:rPr>
              <a:t>and a new </a:t>
            </a:r>
            <a:r>
              <a:rPr lang="en-US" sz="3200" dirty="0">
                <a:solidFill>
                  <a:srgbClr val="FF0000"/>
                </a:solidFill>
                <a:effectLst/>
                <a:latin typeface="Helvetica" pitchFamily="2" charset="0"/>
              </a:rPr>
              <a:t>earth</a:t>
            </a:r>
            <a:r>
              <a:rPr lang="en-US" sz="3200" dirty="0">
                <a:effectLst/>
                <a:latin typeface="Helvetica" pitchFamily="2" charset="0"/>
              </a:rPr>
              <a:t>; for the first heaven and the first earth had passed away, and the sea was no more. I also saw the holy city, the </a:t>
            </a:r>
            <a:r>
              <a:rPr lang="en-US" sz="3200" dirty="0">
                <a:solidFill>
                  <a:srgbClr val="FF0000"/>
                </a:solidFill>
                <a:effectLst/>
                <a:latin typeface="Helvetica" pitchFamily="2" charset="0"/>
              </a:rPr>
              <a:t>new Jerusalem</a:t>
            </a:r>
            <a:r>
              <a:rPr lang="en-US" sz="3200" dirty="0">
                <a:effectLst/>
                <a:latin typeface="Helvetica" pitchFamily="2" charset="0"/>
              </a:rPr>
              <a:t>, coming down out of heaven from God, prepared like a bride adorned for her husband. Then I heard a loud voice from the throne: Look, </a:t>
            </a:r>
            <a:r>
              <a:rPr lang="en-US" sz="3200" dirty="0">
                <a:solidFill>
                  <a:srgbClr val="FF0000"/>
                </a:solidFill>
                <a:effectLst/>
                <a:latin typeface="Helvetica" pitchFamily="2" charset="0"/>
              </a:rPr>
              <a:t>God’s dwelling </a:t>
            </a:r>
            <a:r>
              <a:rPr lang="en-US" sz="3200" dirty="0">
                <a:effectLst/>
                <a:latin typeface="Helvetica" pitchFamily="2" charset="0"/>
              </a:rPr>
              <a:t>is with humanity, and he will live with them. </a:t>
            </a:r>
            <a:r>
              <a:rPr lang="en-US" sz="3200" dirty="0">
                <a:solidFill>
                  <a:srgbClr val="FF0000"/>
                </a:solidFill>
                <a:effectLst/>
                <a:latin typeface="Helvetica" pitchFamily="2" charset="0"/>
              </a:rPr>
              <a:t>They will be his peoples, and God himself will be with them and will be their God</a:t>
            </a:r>
            <a:r>
              <a:rPr lang="en-US" sz="3200" dirty="0">
                <a:effectLst/>
                <a:latin typeface="Helvetica" pitchFamily="2" charset="0"/>
              </a:rPr>
              <a:t>. He will wipe away every tear from their eyes. Death will be no more; grief, crying, and pain will be no more, because </a:t>
            </a:r>
            <a:r>
              <a:rPr lang="en-US" sz="3200" dirty="0">
                <a:solidFill>
                  <a:srgbClr val="FF0000"/>
                </a:solidFill>
                <a:effectLst/>
                <a:latin typeface="Helvetica" pitchFamily="2" charset="0"/>
              </a:rPr>
              <a:t>the previous things have passed away</a:t>
            </a:r>
            <a:r>
              <a:rPr lang="en-US" sz="3200" dirty="0">
                <a:effectLst/>
                <a:latin typeface="Helvetica" pitchFamily="2" charset="0"/>
              </a:rPr>
              <a:t>.” (</a:t>
            </a:r>
            <a:r>
              <a:rPr lang="en-US" sz="3200" dirty="0">
                <a:solidFill>
                  <a:srgbClr val="FF0000"/>
                </a:solidFill>
                <a:effectLst/>
                <a:latin typeface="Helvetica" pitchFamily="2" charset="0"/>
              </a:rPr>
              <a:t>Rev 21:1-4</a:t>
            </a:r>
            <a:r>
              <a:rPr lang="en-US" sz="3200" dirty="0">
                <a:effectLst/>
                <a:latin typeface="Helvetica" pitchFamily="2" charset="0"/>
              </a:rPr>
              <a:t>)</a:t>
            </a:r>
          </a:p>
        </p:txBody>
      </p:sp>
    </p:spTree>
    <p:extLst>
      <p:ext uri="{BB962C8B-B14F-4D97-AF65-F5344CB8AC3E}">
        <p14:creationId xmlns:p14="http://schemas.microsoft.com/office/powerpoint/2010/main" val="38183073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11044974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3FB44C-E526-8DE7-C25C-B0BAFD80F36C}"/>
              </a:ext>
            </a:extLst>
          </p:cNvPr>
          <p:cNvSpPr txBox="1"/>
          <p:nvPr/>
        </p:nvSpPr>
        <p:spPr>
          <a:xfrm>
            <a:off x="8739288" y="4460207"/>
            <a:ext cx="2788328" cy="1477328"/>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Wellum,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259). Crossway.</a:t>
            </a:r>
            <a:r>
              <a:rPr lang="en-US" dirty="0">
                <a:effectLst/>
              </a:rPr>
              <a:t> </a:t>
            </a:r>
            <a:endParaRPr lang="en-US" dirty="0"/>
          </a:p>
        </p:txBody>
      </p:sp>
      <p:pic>
        <p:nvPicPr>
          <p:cNvPr id="12" name="Content Placeholder 11" descr="Diagram&#10;&#10;Description automatically generated">
            <a:extLst>
              <a:ext uri="{FF2B5EF4-FFF2-40B4-BE49-F238E27FC236}">
                <a16:creationId xmlns:a16="http://schemas.microsoft.com/office/drawing/2014/main" id="{FB6B4B3B-EB6B-03D4-E64F-835379EF8F04}"/>
              </a:ext>
            </a:extLst>
          </p:cNvPr>
          <p:cNvPicPr>
            <a:picLocks noGrp="1" noChangeAspect="1"/>
          </p:cNvPicPr>
          <p:nvPr>
            <p:ph idx="1"/>
          </p:nvPr>
        </p:nvPicPr>
        <p:blipFill>
          <a:blip r:embed="rId3"/>
          <a:stretch>
            <a:fillRect/>
          </a:stretch>
        </p:blipFill>
        <p:spPr>
          <a:xfrm>
            <a:off x="1311598" y="0"/>
            <a:ext cx="6720535" cy="9235440"/>
          </a:xfrm>
        </p:spPr>
      </p:pic>
    </p:spTree>
    <p:extLst>
      <p:ext uri="{BB962C8B-B14F-4D97-AF65-F5344CB8AC3E}">
        <p14:creationId xmlns:p14="http://schemas.microsoft.com/office/powerpoint/2010/main" val="12208485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3FB44C-E526-8DE7-C25C-B0BAFD80F36C}"/>
              </a:ext>
            </a:extLst>
          </p:cNvPr>
          <p:cNvSpPr txBox="1"/>
          <p:nvPr/>
        </p:nvSpPr>
        <p:spPr>
          <a:xfrm>
            <a:off x="3292424" y="5438545"/>
            <a:ext cx="4398375" cy="923330"/>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259). Crossway.</a:t>
            </a:r>
            <a:r>
              <a:rPr lang="en-US" dirty="0">
                <a:effectLst/>
              </a:rPr>
              <a:t> </a:t>
            </a:r>
            <a:endParaRPr lang="en-US" dirty="0"/>
          </a:p>
        </p:txBody>
      </p:sp>
      <p:pic>
        <p:nvPicPr>
          <p:cNvPr id="12" name="Content Placeholder 11" descr="Diagram&#10;&#10;Description automatically generated">
            <a:extLst>
              <a:ext uri="{FF2B5EF4-FFF2-40B4-BE49-F238E27FC236}">
                <a16:creationId xmlns:a16="http://schemas.microsoft.com/office/drawing/2014/main" id="{FB6B4B3B-EB6B-03D4-E64F-835379EF8F04}"/>
              </a:ext>
            </a:extLst>
          </p:cNvPr>
          <p:cNvPicPr>
            <a:picLocks noGrp="1" noChangeAspect="1"/>
          </p:cNvPicPr>
          <p:nvPr>
            <p:ph idx="1"/>
          </p:nvPr>
        </p:nvPicPr>
        <p:blipFill>
          <a:blip r:embed="rId3"/>
          <a:stretch>
            <a:fillRect/>
          </a:stretch>
        </p:blipFill>
        <p:spPr>
          <a:xfrm>
            <a:off x="1038962" y="-8955611"/>
            <a:ext cx="10114075" cy="13898880"/>
          </a:xfrm>
        </p:spPr>
      </p:pic>
    </p:spTree>
    <p:extLst>
      <p:ext uri="{BB962C8B-B14F-4D97-AF65-F5344CB8AC3E}">
        <p14:creationId xmlns:p14="http://schemas.microsoft.com/office/powerpoint/2010/main" val="2336207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3" y="5806868"/>
            <a:ext cx="6300533" cy="646331"/>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260). Crossway.</a:t>
            </a:r>
            <a:r>
              <a:rPr lang="en-US" dirty="0">
                <a:effectLst/>
              </a:rPr>
              <a:t> </a:t>
            </a:r>
            <a:endParaRPr lang="en-US" dirty="0"/>
          </a:p>
        </p:txBody>
      </p:sp>
      <p:pic>
        <p:nvPicPr>
          <p:cNvPr id="5" name="Content Placeholder 4" descr="Diagram&#10;&#10;Description automatically generated">
            <a:extLst>
              <a:ext uri="{FF2B5EF4-FFF2-40B4-BE49-F238E27FC236}">
                <a16:creationId xmlns:a16="http://schemas.microsoft.com/office/drawing/2014/main" id="{B56A6D22-CD0E-D98B-1942-D35E016EFFA4}"/>
              </a:ext>
            </a:extLst>
          </p:cNvPr>
          <p:cNvPicPr>
            <a:picLocks noGrp="1" noChangeAspect="1"/>
          </p:cNvPicPr>
          <p:nvPr>
            <p:ph idx="1"/>
          </p:nvPr>
        </p:nvPicPr>
        <p:blipFill>
          <a:blip r:embed="rId3"/>
          <a:stretch>
            <a:fillRect/>
          </a:stretch>
        </p:blipFill>
        <p:spPr>
          <a:xfrm>
            <a:off x="0" y="404801"/>
            <a:ext cx="16660732" cy="4937760"/>
          </a:xfrm>
        </p:spPr>
      </p:pic>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A85D7064-B771-B0A1-BB96-5B5E17B0F38A}"/>
                  </a:ext>
                </a:extLst>
              </p14:cNvPr>
              <p14:cNvContentPartPr/>
              <p14:nvPr/>
            </p14:nvContentPartPr>
            <p14:xfrm>
              <a:off x="12015314" y="4518287"/>
              <a:ext cx="453240" cy="330120"/>
            </p14:xfrm>
          </p:contentPart>
        </mc:Choice>
        <mc:Fallback xmlns="">
          <p:pic>
            <p:nvPicPr>
              <p:cNvPr id="2" name="Ink 1">
                <a:extLst>
                  <a:ext uri="{FF2B5EF4-FFF2-40B4-BE49-F238E27FC236}">
                    <a16:creationId xmlns:a16="http://schemas.microsoft.com/office/drawing/2014/main" id="{A85D7064-B771-B0A1-BB96-5B5E17B0F38A}"/>
                  </a:ext>
                </a:extLst>
              </p:cNvPr>
              <p:cNvPicPr/>
              <p:nvPr/>
            </p:nvPicPr>
            <p:blipFill>
              <a:blip r:embed="rId5"/>
              <a:stretch>
                <a:fillRect/>
              </a:stretch>
            </p:blipFill>
            <p:spPr>
              <a:xfrm>
                <a:off x="11952674" y="4455647"/>
                <a:ext cx="578880" cy="455760"/>
              </a:xfrm>
              <a:prstGeom prst="rect">
                <a:avLst/>
              </a:prstGeom>
            </p:spPr>
          </p:pic>
        </mc:Fallback>
      </mc:AlternateContent>
    </p:spTree>
    <p:extLst>
      <p:ext uri="{BB962C8B-B14F-4D97-AF65-F5344CB8AC3E}">
        <p14:creationId xmlns:p14="http://schemas.microsoft.com/office/powerpoint/2010/main" val="1939626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7124700" y="4142232"/>
            <a:ext cx="3435776" cy="1200329"/>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260). Crossway.</a:t>
            </a:r>
            <a:r>
              <a:rPr lang="en-US" dirty="0">
                <a:effectLst/>
              </a:rPr>
              <a:t> </a:t>
            </a:r>
            <a:endParaRPr lang="en-US" dirty="0"/>
          </a:p>
        </p:txBody>
      </p:sp>
      <p:pic>
        <p:nvPicPr>
          <p:cNvPr id="5" name="Content Placeholder 4" descr="Diagram&#10;&#10;Description automatically generated">
            <a:extLst>
              <a:ext uri="{FF2B5EF4-FFF2-40B4-BE49-F238E27FC236}">
                <a16:creationId xmlns:a16="http://schemas.microsoft.com/office/drawing/2014/main" id="{B56A6D22-CD0E-D98B-1942-D35E016EFFA4}"/>
              </a:ext>
            </a:extLst>
          </p:cNvPr>
          <p:cNvPicPr>
            <a:picLocks noGrp="1" noChangeAspect="1"/>
          </p:cNvPicPr>
          <p:nvPr>
            <p:ph idx="1"/>
          </p:nvPr>
        </p:nvPicPr>
        <p:blipFill>
          <a:blip r:embed="rId3"/>
          <a:stretch>
            <a:fillRect/>
          </a:stretch>
        </p:blipFill>
        <p:spPr>
          <a:xfrm>
            <a:off x="-10927903" y="404801"/>
            <a:ext cx="16660733" cy="4937760"/>
          </a:xfrm>
        </p:spPr>
      </p:pic>
    </p:spTree>
    <p:extLst>
      <p:ext uri="{BB962C8B-B14F-4D97-AF65-F5344CB8AC3E}">
        <p14:creationId xmlns:p14="http://schemas.microsoft.com/office/powerpoint/2010/main" val="3665630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82176"/>
            <a:ext cx="10292080" cy="4955203"/>
          </a:xfrm>
          <a:prstGeom prst="rect">
            <a:avLst/>
          </a:prstGeom>
          <a:noFill/>
        </p:spPr>
        <p:txBody>
          <a:bodyPr wrap="square">
            <a:spAutoFit/>
          </a:bodyPr>
          <a:lstStyle/>
          <a:p>
            <a:pPr marL="0" marR="0" algn="ctr">
              <a:spcBef>
                <a:spcPts val="0"/>
              </a:spcBef>
              <a:spcAft>
                <a:spcPts val="0"/>
              </a:spcAft>
            </a:pPr>
            <a:r>
              <a:rPr lang="en-US" sz="3600" b="1" dirty="0">
                <a:solidFill>
                  <a:srgbClr val="FF0000"/>
                </a:solidFill>
                <a:latin typeface="Calibri" panose="020F0502020204030204" pitchFamily="34" charset="0"/>
                <a:ea typeface="Calibri" panose="020F0502020204030204" pitchFamily="34" charset="0"/>
              </a:rPr>
              <a:t>The New Covenant</a:t>
            </a:r>
            <a:endParaRPr lang="en-US" sz="3600" b="1" dirty="0">
              <a:solidFill>
                <a:srgbClr val="FF0000"/>
              </a:solidFill>
              <a:effectLst/>
              <a:latin typeface="Calibri" panose="020F0502020204030204" pitchFamily="34" charset="0"/>
              <a:ea typeface="Calibri" panose="020F0502020204030204" pitchFamily="34" charset="0"/>
            </a:endParaRP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r>
              <a:rPr lang="en-US" sz="3600" b="1" dirty="0">
                <a:solidFill>
                  <a:srgbClr val="FF0000"/>
                </a:solidFill>
                <a:latin typeface="Calibri" panose="020F0502020204030204" pitchFamily="34" charset="0"/>
                <a:ea typeface="Calibri" panose="020F0502020204030204" pitchFamily="34" charset="0"/>
                <a:cs typeface="Calibri" panose="020F0502020204030204" pitchFamily="34" charset="0"/>
              </a:rPr>
              <a:t>1</a:t>
            </a:r>
            <a:r>
              <a:rPr lang="en-US" sz="36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Promised by God in the Law and Prophets</a:t>
            </a:r>
          </a:p>
          <a:p>
            <a:pPr marR="0" lvl="0">
              <a:spcBef>
                <a:spcPts val="0"/>
              </a:spcBef>
              <a:spcAft>
                <a:spcPts val="0"/>
              </a:spcAft>
            </a:pPr>
            <a:endParaRPr lang="en-US" sz="3600" b="1" dirty="0">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r>
              <a:rPr lang="en-US" sz="3600" b="1" dirty="0">
                <a:latin typeface="Calibri" panose="020F0502020204030204" pitchFamily="34" charset="0"/>
                <a:ea typeface="Calibri" panose="020F0502020204030204" pitchFamily="34" charset="0"/>
                <a:cs typeface="Calibri" panose="020F0502020204030204" pitchFamily="34" charset="0"/>
              </a:rPr>
              <a:t>2. Inaugurated by Jesus’ Death and Resurrection</a:t>
            </a:r>
          </a:p>
          <a:p>
            <a:pPr marL="742950" marR="0" lvl="0" indent="-742950">
              <a:spcBef>
                <a:spcPts val="0"/>
              </a:spcBef>
              <a:spcAft>
                <a:spcPts val="0"/>
              </a:spcAft>
              <a:buAutoNum type="arabicPeriod"/>
            </a:pPr>
            <a:endParaRPr lang="en-US" sz="3600" dirty="0">
              <a:effectLst/>
              <a:latin typeface="Calibri" panose="020F0502020204030204" pitchFamily="34" charset="0"/>
              <a:ea typeface="Calibri" panose="020F0502020204030204" pitchFamily="34" charset="0"/>
            </a:endParaRPr>
          </a:p>
          <a:p>
            <a:r>
              <a:rPr lang="en-US" sz="3600" b="1" dirty="0">
                <a:latin typeface="Calibri" panose="020F0502020204030204" pitchFamily="34" charset="0"/>
                <a:ea typeface="Calibri" panose="020F0502020204030204" pitchFamily="34" charset="0"/>
                <a:cs typeface="Calibri" panose="020F0502020204030204" pitchFamily="34" charset="0"/>
              </a:rPr>
              <a:t>3</a:t>
            </a:r>
            <a:r>
              <a:rPr lang="en-US" sz="3600" b="1" dirty="0">
                <a:effectLst/>
                <a:latin typeface="Calibri" panose="020F0502020204030204" pitchFamily="34" charset="0"/>
                <a:ea typeface="Calibri" panose="020F0502020204030204" pitchFamily="34" charset="0"/>
                <a:cs typeface="Calibri" panose="020F0502020204030204" pitchFamily="34" charset="0"/>
              </a:rPr>
              <a:t>. Consummated by Jesus’ Second Coming</a:t>
            </a:r>
          </a:p>
          <a:p>
            <a:pPr marR="0" lvl="0">
              <a:spcBef>
                <a:spcPts val="0"/>
              </a:spcBef>
              <a:spcAft>
                <a:spcPts val="0"/>
              </a:spcAft>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endParaRPr lang="en-US" sz="3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5288511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Helvetica" pitchFamily="2" charset="0"/>
              </a:rPr>
              <a:t>“Look, the days are coming”—this is the Lord’s declaration—“when I will make a </a:t>
            </a:r>
            <a:r>
              <a:rPr lang="en-US" sz="3200" dirty="0">
                <a:solidFill>
                  <a:srgbClr val="FF0000"/>
                </a:solidFill>
                <a:effectLst/>
                <a:latin typeface="Helvetica" pitchFamily="2" charset="0"/>
              </a:rPr>
              <a:t>new covenant </a:t>
            </a:r>
            <a:r>
              <a:rPr lang="en-US" sz="3200" dirty="0">
                <a:effectLst/>
                <a:latin typeface="Helvetica" pitchFamily="2" charset="0"/>
              </a:rPr>
              <a:t>with the house of Israel and with the house of Judah. This one will </a:t>
            </a:r>
            <a:r>
              <a:rPr lang="en-US" sz="3200" dirty="0">
                <a:solidFill>
                  <a:srgbClr val="FF0000"/>
                </a:solidFill>
                <a:effectLst/>
                <a:latin typeface="Helvetica" pitchFamily="2" charset="0"/>
              </a:rPr>
              <a:t>not be like the covenant </a:t>
            </a:r>
            <a:r>
              <a:rPr lang="en-US" sz="3200" dirty="0">
                <a:effectLst/>
                <a:latin typeface="Helvetica" pitchFamily="2" charset="0"/>
              </a:rPr>
              <a:t>I made with their ancestors on the day I took them by the hand to lead them out of the land of Egypt—my covenant that they broke even though I am their master”—the Lord’s declaration. “Instead, this is the covenant I will make with the house of Israel after those days”—the Lord’s declaration. </a:t>
            </a:r>
          </a:p>
        </p:txBody>
      </p:sp>
    </p:spTree>
    <p:extLst>
      <p:ext uri="{BB962C8B-B14F-4D97-AF65-F5344CB8AC3E}">
        <p14:creationId xmlns:p14="http://schemas.microsoft.com/office/powerpoint/2010/main" val="17372556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450940"/>
            <a:ext cx="10292080" cy="3539430"/>
          </a:xfrm>
          <a:prstGeom prst="rect">
            <a:avLst/>
          </a:prstGeom>
          <a:noFill/>
        </p:spPr>
        <p:txBody>
          <a:bodyPr wrap="square">
            <a:spAutoFit/>
          </a:bodyPr>
          <a:lstStyle/>
          <a:p>
            <a:r>
              <a:rPr lang="en-US" sz="3200" dirty="0">
                <a:effectLst/>
                <a:latin typeface="Helvetica" pitchFamily="2" charset="0"/>
              </a:rPr>
              <a:t>“I will </a:t>
            </a:r>
            <a:r>
              <a:rPr lang="en-US" sz="3200" dirty="0">
                <a:solidFill>
                  <a:srgbClr val="FF0000"/>
                </a:solidFill>
                <a:effectLst/>
                <a:latin typeface="Helvetica" pitchFamily="2" charset="0"/>
              </a:rPr>
              <a:t>put my teaching within them </a:t>
            </a:r>
            <a:r>
              <a:rPr lang="en-US" sz="3200" dirty="0">
                <a:effectLst/>
                <a:latin typeface="Helvetica" pitchFamily="2" charset="0"/>
              </a:rPr>
              <a:t>and write it on their hearts. </a:t>
            </a:r>
            <a:r>
              <a:rPr lang="en-US" sz="3200" dirty="0">
                <a:solidFill>
                  <a:srgbClr val="FF0000"/>
                </a:solidFill>
                <a:effectLst/>
                <a:latin typeface="Helvetica" pitchFamily="2" charset="0"/>
              </a:rPr>
              <a:t>I will be their God, and they will be my people</a:t>
            </a:r>
            <a:r>
              <a:rPr lang="en-US" sz="3200" dirty="0">
                <a:effectLst/>
                <a:latin typeface="Helvetica" pitchFamily="2" charset="0"/>
              </a:rPr>
              <a:t>. No longer will one teach his neighbor or his brother, saying, ‘Know the Lord,’ for </a:t>
            </a:r>
            <a:r>
              <a:rPr lang="en-US" sz="3200" dirty="0">
                <a:solidFill>
                  <a:srgbClr val="FF0000"/>
                </a:solidFill>
                <a:effectLst/>
                <a:latin typeface="Helvetica" pitchFamily="2" charset="0"/>
              </a:rPr>
              <a:t>they will all know me</a:t>
            </a:r>
            <a:r>
              <a:rPr lang="en-US" sz="3200" dirty="0">
                <a:effectLst/>
                <a:latin typeface="Helvetica" pitchFamily="2" charset="0"/>
              </a:rPr>
              <a:t>, from the least to the greatest of them”—this is the Lord’s declaration. “For I will </a:t>
            </a:r>
            <a:r>
              <a:rPr lang="en-US" sz="3200" dirty="0">
                <a:solidFill>
                  <a:srgbClr val="FF0000"/>
                </a:solidFill>
                <a:effectLst/>
                <a:latin typeface="Helvetica" pitchFamily="2" charset="0"/>
              </a:rPr>
              <a:t>forgive their iniquity </a:t>
            </a:r>
            <a:r>
              <a:rPr lang="en-US" sz="3200" dirty="0">
                <a:effectLst/>
                <a:latin typeface="Helvetica" pitchFamily="2" charset="0"/>
              </a:rPr>
              <a:t>and never again remember their sin.” (</a:t>
            </a:r>
            <a:r>
              <a:rPr lang="en-US" sz="3200" dirty="0" err="1">
                <a:solidFill>
                  <a:srgbClr val="FF0000"/>
                </a:solidFill>
                <a:effectLst/>
                <a:latin typeface="Helvetica" pitchFamily="2" charset="0"/>
              </a:rPr>
              <a:t>Jer</a:t>
            </a:r>
            <a:r>
              <a:rPr lang="en-US" sz="3200" dirty="0">
                <a:solidFill>
                  <a:srgbClr val="FF0000"/>
                </a:solidFill>
                <a:effectLst/>
                <a:latin typeface="Helvetica" pitchFamily="2" charset="0"/>
              </a:rPr>
              <a:t> 31:31-35</a:t>
            </a:r>
            <a:r>
              <a:rPr lang="en-US" sz="3200" dirty="0">
                <a:effectLst/>
                <a:latin typeface="Helvetica" pitchFamily="2" charset="0"/>
              </a:rPr>
              <a:t>)</a:t>
            </a:r>
          </a:p>
        </p:txBody>
      </p:sp>
    </p:spTree>
    <p:extLst>
      <p:ext uri="{BB962C8B-B14F-4D97-AF65-F5344CB8AC3E}">
        <p14:creationId xmlns:p14="http://schemas.microsoft.com/office/powerpoint/2010/main" val="20912750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8746</TotalTime>
  <Words>1457</Words>
  <Application>Microsoft Macintosh PowerPoint</Application>
  <PresentationFormat>Widescreen</PresentationFormat>
  <Paragraphs>51</Paragraphs>
  <Slides>25</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25</vt:i4>
      </vt:variant>
    </vt:vector>
  </HeadingPairs>
  <TitlesOfParts>
    <vt:vector size="34" baseType="lpstr">
      <vt:lpstr>Arial</vt:lpstr>
      <vt:lpstr>Calibri</vt:lpstr>
      <vt:lpstr>Calibri Light</vt:lpstr>
      <vt:lpstr>Century Gothic</vt:lpstr>
      <vt:lpstr>Helvetica</vt:lpstr>
      <vt:lpstr>Times</vt:lpstr>
      <vt:lpstr>Times New Roman</vt:lpstr>
      <vt:lpstr>Office Theme</vt:lpstr>
      <vt:lpstr>Mesh</vt:lpstr>
      <vt:lpstr>Biblical theology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Biblical theology</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Biblical theology</dc:title>
  <dc:creator>Scott Weber</dc:creator>
  <cp:lastModifiedBy>Michael Lopes</cp:lastModifiedBy>
  <cp:revision>10</cp:revision>
  <dcterms:created xsi:type="dcterms:W3CDTF">2022-10-08T17:51:22Z</dcterms:created>
  <dcterms:modified xsi:type="dcterms:W3CDTF">2023-07-07T12:55:36Z</dcterms:modified>
</cp:coreProperties>
</file>