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sldIdLst>
    <p:sldId id="281" r:id="rId3"/>
    <p:sldId id="301" r:id="rId4"/>
    <p:sldId id="319" r:id="rId5"/>
    <p:sldId id="308" r:id="rId6"/>
    <p:sldId id="309" r:id="rId7"/>
    <p:sldId id="307" r:id="rId8"/>
    <p:sldId id="306" r:id="rId9"/>
    <p:sldId id="341" r:id="rId10"/>
    <p:sldId id="340" r:id="rId11"/>
    <p:sldId id="343" r:id="rId12"/>
    <p:sldId id="342" r:id="rId13"/>
    <p:sldId id="303" r:id="rId14"/>
    <p:sldId id="320" r:id="rId15"/>
    <p:sldId id="310" r:id="rId16"/>
    <p:sldId id="311" r:id="rId17"/>
    <p:sldId id="321" r:id="rId18"/>
    <p:sldId id="322" r:id="rId19"/>
    <p:sldId id="334" r:id="rId20"/>
    <p:sldId id="323" r:id="rId21"/>
    <p:sldId id="335" r:id="rId22"/>
    <p:sldId id="336" r:id="rId23"/>
    <p:sldId id="333" r:id="rId24"/>
    <p:sldId id="312" r:id="rId25"/>
    <p:sldId id="313" r:id="rId26"/>
    <p:sldId id="325" r:id="rId27"/>
    <p:sldId id="314" r:id="rId28"/>
    <p:sldId id="315" r:id="rId29"/>
    <p:sldId id="317" r:id="rId30"/>
    <p:sldId id="318" r:id="rId31"/>
    <p:sldId id="326" r:id="rId32"/>
    <p:sldId id="328" r:id="rId33"/>
    <p:sldId id="329" r:id="rId34"/>
    <p:sldId id="338" r:id="rId35"/>
    <p:sldId id="330" r:id="rId36"/>
    <p:sldId id="331" r:id="rId37"/>
    <p:sldId id="332" r:id="rId38"/>
    <p:sldId id="337" r:id="rId39"/>
    <p:sldId id="302" r:id="rId40"/>
    <p:sldId id="305" r:id="rId41"/>
    <p:sldId id="339" r:id="rId42"/>
    <p:sldId id="304"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4B086F-6E8F-6C44-B0DB-00AD71CD6E14}" v="133" dt="2022-10-09T12:52:12.3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5"/>
  </p:normalViewPr>
  <p:slideViewPr>
    <p:cSldViewPr snapToGrid="0">
      <p:cViewPr varScale="1">
        <p:scale>
          <a:sx n="121" d="100"/>
          <a:sy n="121" d="100"/>
        </p:scale>
        <p:origin x="200" y="4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E54CF-6F5E-1645-555C-3C8FB36826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C74769-79F1-E18F-B76E-7DF9E2791F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4F0033-95CD-517F-E34C-B0747CB4902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6A69CDC0-7931-61F1-6BC3-459386DE69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DC64AD-16D7-9480-A297-F6DDE742DAF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9736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237A0-226B-24F5-9F5F-03A367875B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1ABFC03-C681-29E3-36B1-446F1A84E4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2EA2BB-44BF-99EC-ABB1-6BD1E524FD1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9490F8A-5E74-E4A6-1AEE-7EEBD7846C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0F3DD0-20ED-076B-3850-0811613BB36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14589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BA3EB2-9F5C-8D58-40B8-8EBF58FBC86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35F283-371E-E7A2-0B81-1DF50BDD1E2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33423E-273C-2441-205A-CBD7D1C1AB2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5348D9D-FBB5-9726-67E0-3E1BF03566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C365BD-0FB7-DABF-1100-76FFD07A1985}"/>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107141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549394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940703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967746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0333153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050865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0D92BC-42A9-434B-8530-ADBF4485E407}" type="datetimeFigureOut">
              <a:rPr lang="en-US" smtClean="0"/>
              <a:t>7/7/23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6424612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D92BC-42A9-434B-8530-ADBF4485E407}" type="datetimeFigureOut">
              <a:rPr lang="en-US" smtClean="0"/>
              <a:t>7/7/23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0937864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8261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81C02-FB34-0EFA-E8E0-A987B716E9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AC7C8-B5A0-496F-8E02-1BC289212D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0AD524-6343-6546-82E9-5F7A18FD1D3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D98EDB3C-51D4-7415-8C8F-76D261E6D5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E3F59C-9046-879D-B359-0D353CE447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030118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7591957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4441254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675456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9888308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5032086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9857487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685642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68420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406902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91D3A-7326-BD5F-2CE7-44A31654DD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EF6BD9-3E3F-5D5C-C945-809DB0DA19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52A212-2CB9-5CF9-2B6A-220791CF4A1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B5690F67-9471-3675-BADF-B9FCCEB317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C24587-A75E-50FC-89DD-9DDB6C1C17A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66334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0882B-47C6-EE97-5D41-7463D87101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603ACB-C14D-F6A2-D7DA-AAF67DCA44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BD3A2C-ECEE-FE54-521F-9EBB559380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CD787F9-0D24-78A9-C9FD-BD416271C350}"/>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005F254D-B431-2920-ADAF-400E83D432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CA292E-C7A9-D42F-E366-17BAE7D845E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1435152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41DFF-5F54-41CA-406D-0CB16769F3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A844EC-5A8D-C21D-6344-40C8B4568F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BD6EE94-E26E-29E2-3725-99F322AC08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FB1B09-54A3-266A-E8C5-682A62EC27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334F9E-1E12-20FE-2CC4-2F9E598BBA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6822-D1E0-8284-9839-C52A31FCEF37}"/>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8" name="Footer Placeholder 7">
            <a:extLst>
              <a:ext uri="{FF2B5EF4-FFF2-40B4-BE49-F238E27FC236}">
                <a16:creationId xmlns:a16="http://schemas.microsoft.com/office/drawing/2014/main" id="{1537809C-559D-A340-5C1B-514BAB0FB12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2291D0-5DD3-F766-6E39-5F9F8C12EE3D}"/>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65075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F53CE-49BD-5E77-18BF-6AD586DF42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194D28-C743-9494-3CFF-AAC469DFE02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4" name="Footer Placeholder 3">
            <a:extLst>
              <a:ext uri="{FF2B5EF4-FFF2-40B4-BE49-F238E27FC236}">
                <a16:creationId xmlns:a16="http://schemas.microsoft.com/office/drawing/2014/main" id="{7C5C0003-20F9-07B8-6149-781F842E92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64A835-0DF0-3C5E-A029-97A85A8B09F4}"/>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9979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464077-4F6A-36E1-1FBC-192362CE9B89}"/>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3" name="Footer Placeholder 2">
            <a:extLst>
              <a:ext uri="{FF2B5EF4-FFF2-40B4-BE49-F238E27FC236}">
                <a16:creationId xmlns:a16="http://schemas.microsoft.com/office/drawing/2014/main" id="{5E48EA5A-673F-8031-BA1C-C3BC945FBA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5596F5-7E42-5BEE-DD14-C008519BB0FC}"/>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244730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08503-A58D-BCB1-A6D2-0C21B6264C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99D185F-37FD-1B7E-73FD-9B349782B3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519491-9208-4ECA-5A7E-E0C548E1D3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C5770-41A3-FF9B-F063-A76441ECE9BB}"/>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23FC9791-E3DA-973F-67FB-DCEA296E45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32A37D-F628-1C86-5D30-E54EC90208C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86404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2B58D-3AED-37CD-307E-E59E7DBCAB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4A9D56-9032-B061-4499-ADE217BA47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6FDE6E-85C7-3774-0EED-6DB0D644BE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105F0E-755F-14AE-7419-F29BFE5D7ECE}"/>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6A44FD5F-22D0-D8CD-7DD7-C275509C22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6CE669-B10F-62EF-83F9-A95A41805C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71294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467BB3-2EC5-88DA-32E3-2544CAB644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9C84E2-D261-DACC-BA73-FB27ACE3B2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9F53E0-501B-FB26-D308-2A5AE13D1B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B5DF562-D14A-30FA-5806-E29119C35C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C41BB4-8271-58A9-E214-BFD7AB931D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9F6CA9-C9FB-FA46-B3BC-BC35E1681B0A}" type="slidenum">
              <a:rPr lang="en-US" smtClean="0"/>
              <a:t>‹#›</a:t>
            </a:fld>
            <a:endParaRPr lang="en-US"/>
          </a:p>
        </p:txBody>
      </p:sp>
    </p:spTree>
    <p:extLst>
      <p:ext uri="{BB962C8B-B14F-4D97-AF65-F5344CB8AC3E}">
        <p14:creationId xmlns:p14="http://schemas.microsoft.com/office/powerpoint/2010/main" val="2192683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9D0D92BC-42A9-434B-8530-ADBF4485E407}" type="datetimeFigureOut">
              <a:rPr lang="en-US" smtClean="0"/>
              <a:pPr/>
              <a:t>7/7/23</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405500363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hyperlink" Target="https://ref.ly/logosres/gdskngdmbblclth?ref=Page.p+39&amp;off=636&amp;ctx=nition+of+typology.+~Typology+is+the+stud" TargetMode="Externa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170545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dirty="0">
                <a:effectLst/>
                <a:latin typeface="Calibri" panose="020F0502020204030204" pitchFamily="34" charset="0"/>
                <a:cs typeface="Calibri" panose="020F0502020204030204" pitchFamily="34" charset="0"/>
              </a:rPr>
              <a:t>Now the promises were spoken to Abraham and to his seed. He does not say “and to seeds,” as though referring to many, but referring to one, and to your seed, who is Christ.</a:t>
            </a:r>
          </a:p>
          <a:p>
            <a:r>
              <a:rPr lang="en-US" sz="3200" dirty="0">
                <a:effectLst/>
                <a:latin typeface="Calibri" panose="020F0502020204030204" pitchFamily="34" charset="0"/>
                <a:ea typeface="Calibri" panose="020F0502020204030204" pitchFamily="34" charset="0"/>
                <a:cs typeface="Calibri" panose="020F0502020204030204" pitchFamily="34" charset="0"/>
              </a:rPr>
              <a:t>(</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Gal 3:16</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280928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20621"/>
            <a:ext cx="10292080" cy="5016758"/>
          </a:xfrm>
          <a:prstGeom prst="rect">
            <a:avLst/>
          </a:prstGeom>
          <a:noFill/>
        </p:spPr>
        <p:txBody>
          <a:bodyPr wrap="square">
            <a:spAutoFit/>
          </a:bodyPr>
          <a:lstStyle/>
          <a:p>
            <a:r>
              <a:rPr lang="en-US" sz="3200" dirty="0">
                <a:effectLst/>
                <a:latin typeface="Helvetica" pitchFamily="2" charset="0"/>
              </a:rPr>
              <a:t>You know, then, that those who have faith, these are Abraham’s sons. Now the Scripture saw in advance that God would justify the Gentiles by faith and proclaimed the gospel ahead of time to Abraham, saying, All the nations will be blessed through you. Consequently, those who have faith are blessed with Abraham, who had faith.</a:t>
            </a:r>
          </a:p>
          <a:p>
            <a:endParaRPr lang="en-US" sz="3200" dirty="0">
              <a:latin typeface="Helvetica" pitchFamily="2" charset="0"/>
              <a:ea typeface="Calibri" panose="020F0502020204030204" pitchFamily="34" charset="0"/>
              <a:cs typeface="Calibri" panose="020F0502020204030204" pitchFamily="34" charset="0"/>
            </a:endParaRPr>
          </a:p>
          <a:p>
            <a:r>
              <a:rPr lang="en-US" sz="3200" dirty="0">
                <a:effectLst/>
                <a:latin typeface="Helvetica" pitchFamily="2" charset="0"/>
              </a:rPr>
              <a:t>And if you belong to Christ, then you are Abraham’s seed, heirs according to the promise. </a:t>
            </a:r>
            <a:r>
              <a:rPr lang="en-US" sz="3200" dirty="0">
                <a:effectLst/>
                <a:latin typeface="Calibri" panose="020F0502020204030204" pitchFamily="34" charset="0"/>
                <a:ea typeface="Calibri" panose="020F0502020204030204" pitchFamily="34" charset="0"/>
                <a:cs typeface="Calibri" panose="020F0502020204030204" pitchFamily="34" charset="0"/>
              </a:rPr>
              <a:t>(</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Gal 3:7-9; 29</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191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259). Crossway.</a:t>
            </a:r>
            <a:r>
              <a:rPr lang="en-US" dirty="0">
                <a:effectLst/>
              </a:rPr>
              <a:t> </a:t>
            </a:r>
            <a:endParaRPr lang="en-US" dirty="0"/>
          </a:p>
        </p:txBody>
      </p:sp>
      <p:pic>
        <p:nvPicPr>
          <p:cNvPr id="12" name="Content Placeholder 11" descr="Diagram&#10;&#10;Description automatically generated">
            <a:extLst>
              <a:ext uri="{FF2B5EF4-FFF2-40B4-BE49-F238E27FC236}">
                <a16:creationId xmlns:a16="http://schemas.microsoft.com/office/drawing/2014/main" id="{FB6B4B3B-EB6B-03D4-E64F-835379EF8F04}"/>
              </a:ext>
            </a:extLst>
          </p:cNvPr>
          <p:cNvPicPr>
            <a:picLocks noGrp="1" noChangeAspect="1"/>
          </p:cNvPicPr>
          <p:nvPr>
            <p:ph idx="1"/>
          </p:nvPr>
        </p:nvPicPr>
        <p:blipFill>
          <a:blip r:embed="rId3"/>
          <a:stretch>
            <a:fillRect/>
          </a:stretch>
        </p:blipFill>
        <p:spPr>
          <a:xfrm>
            <a:off x="2225998" y="137160"/>
            <a:ext cx="4790875" cy="6583680"/>
          </a:xfrm>
        </p:spPr>
      </p:pic>
    </p:spTree>
    <p:extLst>
      <p:ext uri="{BB962C8B-B14F-4D97-AF65-F5344CB8AC3E}">
        <p14:creationId xmlns:p14="http://schemas.microsoft.com/office/powerpoint/2010/main" val="23362075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B06A66-596F-BA46-4343-0417BA5C2A11}"/>
              </a:ext>
            </a:extLst>
          </p:cNvPr>
          <p:cNvPicPr>
            <a:picLocks noChangeAspect="1"/>
          </p:cNvPicPr>
          <p:nvPr/>
        </p:nvPicPr>
        <p:blipFill>
          <a:blip r:embed="rId2"/>
          <a:stretch>
            <a:fillRect/>
          </a:stretch>
        </p:blipFill>
        <p:spPr>
          <a:xfrm>
            <a:off x="503212" y="274320"/>
            <a:ext cx="11185576" cy="6309360"/>
          </a:xfrm>
          <a:prstGeom prst="rect">
            <a:avLst/>
          </a:prstGeom>
        </p:spPr>
      </p:pic>
    </p:spTree>
    <p:extLst>
      <p:ext uri="{BB962C8B-B14F-4D97-AF65-F5344CB8AC3E}">
        <p14:creationId xmlns:p14="http://schemas.microsoft.com/office/powerpoint/2010/main" val="42748472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pPr marL="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The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said to Abram: Go from your land, your relatives, and your father’s house to the land that I will show you. I will make you into a great nation, I will bless you, I will make your name great, and you will be a blessing. I will bless those who bless you, I will curse anyone who treats you with contempt, and all the peoples on earth will be blessed through you.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12:1-3</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25447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046988"/>
          </a:xfrm>
          <a:prstGeom prst="rect">
            <a:avLst/>
          </a:prstGeom>
          <a:noFill/>
        </p:spPr>
        <p:txBody>
          <a:bodyPr wrap="square">
            <a:spAutoFit/>
          </a:bodyPr>
          <a:lstStyle/>
          <a:p>
            <a:pPr marL="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The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appeared to Abram and said, “To your offspring</a:t>
            </a:r>
            <a:r>
              <a:rPr lang="en-US" sz="3200" baseline="30000" dirty="0">
                <a:effectLst/>
                <a:latin typeface="Calibri" panose="020F0502020204030204" pitchFamily="34" charset="0"/>
                <a:ea typeface="Calibri" panose="020F0502020204030204" pitchFamily="34" charset="0"/>
                <a:cs typeface="Calibri" panose="020F0502020204030204" pitchFamily="34" charset="0"/>
              </a:rPr>
              <a:t>,</a:t>
            </a:r>
            <a:r>
              <a:rPr lang="en-US" sz="3200" dirty="0">
                <a:effectLst/>
                <a:latin typeface="Calibri" panose="020F0502020204030204" pitchFamily="34" charset="0"/>
                <a:ea typeface="Calibri" panose="020F0502020204030204" pitchFamily="34" charset="0"/>
                <a:cs typeface="Calibri" panose="020F0502020204030204" pitchFamily="34" charset="0"/>
              </a:rPr>
              <a:t> I will give this land.” So he built an altar there to the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who had appeared to him. From there he moved on to the hill country east of Bethel and pitched his tent, with Bethel on the west and Ai on the east. He built an altar to the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there, and he called on the name of the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12:7-8</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632961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CB45E13-CBE0-AF01-8B51-F0F068116277}"/>
              </a:ext>
            </a:extLst>
          </p:cNvPr>
          <p:cNvPicPr>
            <a:picLocks noChangeAspect="1"/>
          </p:cNvPicPr>
          <p:nvPr/>
        </p:nvPicPr>
        <p:blipFill>
          <a:blip r:embed="rId2"/>
          <a:stretch>
            <a:fillRect/>
          </a:stretch>
        </p:blipFill>
        <p:spPr>
          <a:xfrm>
            <a:off x="487680" y="274320"/>
            <a:ext cx="11216640" cy="6309360"/>
          </a:xfrm>
          <a:prstGeom prst="rect">
            <a:avLst/>
          </a:prstGeom>
        </p:spPr>
      </p:pic>
    </p:spTree>
    <p:extLst>
      <p:ext uri="{BB962C8B-B14F-4D97-AF65-F5344CB8AC3E}">
        <p14:creationId xmlns:p14="http://schemas.microsoft.com/office/powerpoint/2010/main" val="14164798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7C7807E-C235-7D86-F183-30A624D40F80}"/>
              </a:ext>
            </a:extLst>
          </p:cNvPr>
          <p:cNvPicPr>
            <a:picLocks noChangeAspect="1"/>
          </p:cNvPicPr>
          <p:nvPr/>
        </p:nvPicPr>
        <p:blipFill>
          <a:blip r:embed="rId2"/>
          <a:stretch>
            <a:fillRect/>
          </a:stretch>
        </p:blipFill>
        <p:spPr>
          <a:xfrm>
            <a:off x="503212" y="274320"/>
            <a:ext cx="11185576" cy="6309360"/>
          </a:xfrm>
          <a:prstGeom prst="rect">
            <a:avLst/>
          </a:prstGeom>
        </p:spPr>
      </p:pic>
    </p:spTree>
    <p:extLst>
      <p:ext uri="{BB962C8B-B14F-4D97-AF65-F5344CB8AC3E}">
        <p14:creationId xmlns:p14="http://schemas.microsoft.com/office/powerpoint/2010/main" val="3393078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Calibri" panose="020F0502020204030204" pitchFamily="34" charset="0"/>
                <a:cs typeface="Calibri" panose="020F0502020204030204" pitchFamily="34" charset="0"/>
              </a:rPr>
              <a:t>After Lot had separated from him, the Lord said to Abram, “Look from the place where you are. Look north and south, east and west, for I will give you and your offspring forever all the land that you see. I will make your offspring like the dust of the earth, so that if anyone could count the dust of the earth, then your offspring could be counted. Get up and walk around the land, through its length and width, for I will give it to you.”</a:t>
            </a:r>
          </a:p>
          <a:p>
            <a:pPr marL="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13:14-17</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389567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5A6ED9B-0D00-575F-A72F-D19057AB935B}"/>
              </a:ext>
            </a:extLst>
          </p:cNvPr>
          <p:cNvPicPr>
            <a:picLocks noChangeAspect="1"/>
          </p:cNvPicPr>
          <p:nvPr/>
        </p:nvPicPr>
        <p:blipFill>
          <a:blip r:embed="rId2"/>
          <a:stretch>
            <a:fillRect/>
          </a:stretch>
        </p:blipFill>
        <p:spPr>
          <a:xfrm>
            <a:off x="503212" y="274320"/>
            <a:ext cx="11185576" cy="6309360"/>
          </a:xfrm>
          <a:prstGeom prst="rect">
            <a:avLst/>
          </a:prstGeom>
        </p:spPr>
      </p:pic>
    </p:spTree>
    <p:extLst>
      <p:ext uri="{BB962C8B-B14F-4D97-AF65-F5344CB8AC3E}">
        <p14:creationId xmlns:p14="http://schemas.microsoft.com/office/powerpoint/2010/main" val="26154127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Table&#10;&#10;Description automatically generated">
            <a:extLst>
              <a:ext uri="{FF2B5EF4-FFF2-40B4-BE49-F238E27FC236}">
                <a16:creationId xmlns:a16="http://schemas.microsoft.com/office/drawing/2014/main" id="{AF153A32-03E5-9715-CCFB-79F1DA0BF66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4384" y="643467"/>
            <a:ext cx="7958668" cy="5571066"/>
          </a:xfrm>
          <a:prstGeom prst="rect">
            <a:avLst/>
          </a:prstGeom>
        </p:spPr>
      </p:pic>
      <p:sp>
        <p:nvSpPr>
          <p:cNvPr id="10" name="TextBox 9">
            <a:extLst>
              <a:ext uri="{FF2B5EF4-FFF2-40B4-BE49-F238E27FC236}">
                <a16:creationId xmlns:a16="http://schemas.microsoft.com/office/drawing/2014/main" id="{D93A1428-169A-A765-4AC9-37EF9A6B144E}"/>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(pp. 50–51). Crossway.</a:t>
            </a:r>
            <a:r>
              <a:rPr lang="en-US" dirty="0">
                <a:effectLst/>
              </a:rPr>
              <a:t> </a:t>
            </a:r>
            <a:endParaRPr lang="en-US" dirty="0"/>
          </a:p>
        </p:txBody>
      </p:sp>
    </p:spTree>
    <p:extLst>
      <p:ext uri="{BB962C8B-B14F-4D97-AF65-F5344CB8AC3E}">
        <p14:creationId xmlns:p14="http://schemas.microsoft.com/office/powerpoint/2010/main" val="228065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Calibri" panose="020F0502020204030204" pitchFamily="34" charset="0"/>
                <a:cs typeface="Calibri" panose="020F0502020204030204" pitchFamily="34" charset="0"/>
              </a:rPr>
              <a:t>After Abram returned from defeating </a:t>
            </a:r>
            <a:r>
              <a:rPr lang="en-US" sz="3200" dirty="0" err="1">
                <a:effectLst/>
                <a:latin typeface="Calibri" panose="020F0502020204030204" pitchFamily="34" charset="0"/>
                <a:cs typeface="Calibri" panose="020F0502020204030204" pitchFamily="34" charset="0"/>
              </a:rPr>
              <a:t>Chedorlaomer</a:t>
            </a:r>
            <a:r>
              <a:rPr lang="en-US" sz="3200" dirty="0">
                <a:effectLst/>
                <a:latin typeface="Calibri" panose="020F0502020204030204" pitchFamily="34" charset="0"/>
                <a:cs typeface="Calibri" panose="020F0502020204030204" pitchFamily="34" charset="0"/>
              </a:rPr>
              <a:t> and the kings who were with him, the king of Sodom went out to meet him in the </a:t>
            </a:r>
            <a:r>
              <a:rPr lang="en-US" sz="3200" dirty="0" err="1">
                <a:effectLst/>
                <a:latin typeface="Calibri" panose="020F0502020204030204" pitchFamily="34" charset="0"/>
                <a:cs typeface="Calibri" panose="020F0502020204030204" pitchFamily="34" charset="0"/>
              </a:rPr>
              <a:t>Shaveh</a:t>
            </a:r>
            <a:r>
              <a:rPr lang="en-US" sz="3200" dirty="0">
                <a:effectLst/>
                <a:latin typeface="Calibri" panose="020F0502020204030204" pitchFamily="34" charset="0"/>
                <a:cs typeface="Calibri" panose="020F0502020204030204" pitchFamily="34" charset="0"/>
              </a:rPr>
              <a:t> Valley (that is, the King’s Valley). Melchizedek, king of Salem, brought out bread and wine; he was a priest to God Most High. He blessed him and said: Abram is blessed by God Most High, Creator of heaven and earth, and blessed be God Most High who has handed over your enemies to you. And Abram gave him a tenth of everything.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a:t>
            </a: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14:17-20</a:t>
            </a:r>
            <a:r>
              <a:rPr lang="en-US" sz="3200" dirty="0">
                <a:effectLst/>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8860883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3539430"/>
          </a:xfrm>
          <a:prstGeom prst="rect">
            <a:avLst/>
          </a:prstGeom>
          <a:noFill/>
        </p:spPr>
        <p:txBody>
          <a:bodyPr wrap="square">
            <a:spAutoFit/>
          </a:bodyPr>
          <a:lstStyle/>
          <a:p>
            <a:r>
              <a:rPr lang="en-US" sz="3200" dirty="0">
                <a:effectLst/>
                <a:latin typeface="Calibri" panose="020F0502020204030204" pitchFamily="34" charset="0"/>
                <a:cs typeface="Calibri" panose="020F0502020204030204" pitchFamily="34" charset="0"/>
              </a:rPr>
              <a:t>Then the king of Sodom said to Abram, “Give me the people, but take the possessions for yourself.” But Abram said to the king of Sodom, “I have raised my hand in an oath to the Lord, God Most High, Creator of heaven and earth, that I will not take a thread or sandal strap or anything that belongs to you, so you can never say, ‘I made Abram rich.’ I will take nothing except what the servants have eaten. </a:t>
            </a:r>
            <a:r>
              <a:rPr lang="en-US" sz="3200" dirty="0">
                <a:effectLst/>
                <a:latin typeface="Calibri" panose="020F0502020204030204" pitchFamily="34" charset="0"/>
                <a:ea typeface="Calibri" panose="020F0502020204030204" pitchFamily="34" charset="0"/>
                <a:cs typeface="Calibri" panose="020F0502020204030204" pitchFamily="34" charset="0"/>
              </a:rPr>
              <a:t>(</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14:21-24a</a:t>
            </a:r>
            <a:r>
              <a:rPr lang="en-US" sz="3200" dirty="0">
                <a:effectLst/>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3937523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BE0D7C-FD6F-A0AF-4064-04022B84BB78}"/>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9085006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27251"/>
            <a:ext cx="10292080" cy="5509200"/>
          </a:xfrm>
          <a:prstGeom prst="rect">
            <a:avLst/>
          </a:prstGeom>
          <a:noFill/>
        </p:spPr>
        <p:txBody>
          <a:bodyPr wrap="square">
            <a:spAutoFit/>
          </a:bodyPr>
          <a:lstStyle/>
          <a:p>
            <a:pPr marL="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He took him outside and said, “Look at the sky and count the stars, if you are able to count them.” Then he said to him, “Your offspring will be that numerous.” Abram believed the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and he credited it to him as righteousness. He also said to him, “I am the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who brought you from Ur of the Chaldeans to give you this land to possess.” But he said, “Lord </a:t>
            </a:r>
            <a:r>
              <a:rPr lang="en-US" sz="3200" cap="small" dirty="0">
                <a:effectLst/>
                <a:latin typeface="Calibri" panose="020F0502020204030204" pitchFamily="34" charset="0"/>
                <a:ea typeface="Calibri" panose="020F0502020204030204" pitchFamily="34" charset="0"/>
                <a:cs typeface="Calibri" panose="020F0502020204030204" pitchFamily="34" charset="0"/>
              </a:rPr>
              <a:t>God</a:t>
            </a:r>
            <a:r>
              <a:rPr lang="en-US" sz="3200" dirty="0">
                <a:effectLst/>
                <a:latin typeface="Calibri" panose="020F0502020204030204" pitchFamily="34" charset="0"/>
                <a:ea typeface="Calibri" panose="020F0502020204030204" pitchFamily="34" charset="0"/>
                <a:cs typeface="Calibri" panose="020F0502020204030204" pitchFamily="34" charset="0"/>
              </a:rPr>
              <a:t>, how can I know that I will possess it?” He said to him, “Bring me a three-year-old cow, a three-year-old female goat, a three-year-old ram, a turtledove, and a young pigeon.” So he brought all these to him, cut them in half, and laid the pieces opposite each other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15:5-10b</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791574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151727"/>
            <a:ext cx="10292080" cy="2554545"/>
          </a:xfrm>
          <a:prstGeom prst="rect">
            <a:avLst/>
          </a:prstGeom>
          <a:noFill/>
        </p:spPr>
        <p:txBody>
          <a:bodyPr wrap="square">
            <a:spAutoFit/>
          </a:bodyPr>
          <a:lstStyle/>
          <a:p>
            <a:pPr marL="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When the sun had set and it was dark, a smoking fire pot and a flaming torch appeared and passed between the divided animals. On that day the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made a covenant with Abram, saying, “I give this land to your offspring, from the Brook of Egypt to the great river, the Euphrates River.”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15:17-19</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10514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72B9EA-EB1F-45E0-8D76-492DC0BBEC04}"/>
              </a:ext>
            </a:extLst>
          </p:cNvPr>
          <p:cNvPicPr>
            <a:picLocks noChangeAspect="1"/>
          </p:cNvPicPr>
          <p:nvPr/>
        </p:nvPicPr>
        <p:blipFill>
          <a:blip r:embed="rId2"/>
          <a:stretch>
            <a:fillRect/>
          </a:stretch>
        </p:blipFill>
        <p:spPr>
          <a:xfrm>
            <a:off x="487680" y="274320"/>
            <a:ext cx="11216640" cy="6309360"/>
          </a:xfrm>
          <a:prstGeom prst="rect">
            <a:avLst/>
          </a:prstGeom>
        </p:spPr>
      </p:pic>
    </p:spTree>
    <p:extLst>
      <p:ext uri="{BB962C8B-B14F-4D97-AF65-F5344CB8AC3E}">
        <p14:creationId xmlns:p14="http://schemas.microsoft.com/office/powerpoint/2010/main" val="40082072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pPr marL="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When Abram was ninety-nine years old, the </a:t>
            </a:r>
            <a:r>
              <a:rPr lang="en-US" sz="3200" cap="small" dirty="0">
                <a:effectLst/>
                <a:latin typeface="Calibri" panose="020F0502020204030204" pitchFamily="34" charset="0"/>
                <a:ea typeface="Calibri" panose="020F0502020204030204" pitchFamily="34" charset="0"/>
                <a:cs typeface="Calibri" panose="020F0502020204030204" pitchFamily="34" charset="0"/>
              </a:rPr>
              <a:t>Lord</a:t>
            </a:r>
            <a:r>
              <a:rPr lang="en-US" sz="3200" dirty="0">
                <a:effectLst/>
                <a:latin typeface="Calibri" panose="020F0502020204030204" pitchFamily="34" charset="0"/>
                <a:ea typeface="Calibri" panose="020F0502020204030204" pitchFamily="34" charset="0"/>
                <a:cs typeface="Calibri" panose="020F0502020204030204" pitchFamily="34" charset="0"/>
              </a:rPr>
              <a:t> appeared to him, saying, “I am God Almighty. Live in my presence and be blameless. I will set up my covenant between me and you, and I will multiply you greatly.” Then Abram fell facedown and God spoke with him: “As for me, here is my covenant with you: You will become the father of many nations. Your name will no longer be Abram; your name will be Abraham, for I will make you the father of many nations.”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17:1-5</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7636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4031873"/>
          </a:xfrm>
          <a:prstGeom prst="rect">
            <a:avLst/>
          </a:prstGeom>
          <a:noFill/>
        </p:spPr>
        <p:txBody>
          <a:bodyPr wrap="square">
            <a:spAutoFit/>
          </a:bodyPr>
          <a:lstStyle/>
          <a:p>
            <a:pPr marL="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“I will make you extremely fruitful and will make nations and kings come from you. I will confirm my covenant that is between me and you and your future offspring throughout their generations. It is a permanent covenant to be your God and the God of your offspring after you. And to you and your future offspring I will give the land where you are residing—all the land of Canaan—as a permanent possession, and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I will be their God</a:t>
            </a:r>
            <a:r>
              <a:rPr lang="en-US" sz="3200" dirty="0">
                <a:effectLst/>
                <a:latin typeface="Calibri" panose="020F0502020204030204" pitchFamily="34" charset="0"/>
                <a:ea typeface="Calibri" panose="020F0502020204030204" pitchFamily="34" charset="0"/>
                <a:cs typeface="Calibri" panose="020F0502020204030204" pitchFamily="34" charset="0"/>
              </a:rPr>
              <a:t>.”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17:6-8</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40143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pPr marL="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God also said to Abraham, “As for you, you and your offspring after you throughout their generations are to keep my covenant. This is my covenant between me and you and your offspring after you, which you are to keep: Every one of your males must be circumcised. You must circumcise the flesh of your foreskin to serve as a sign of the covenant between me and you.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17:9-11</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16146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pPr marL="0" marR="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Throughout your generations, every male among you is to be circumcised at eight days old—every male born in your household or purchased from any foreigner and not your offspring…. My covenant will be marked in your flesh as a permanent covenant. If any male is not circumcised in the flesh of his foreskin, that man will be cut off from his people; he has broken my covenant.” (</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17:12-14</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412833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solidFill>
                  <a:srgbClr val="FF0000"/>
                </a:solidFill>
                <a:effectLst/>
                <a:latin typeface="Calibri" panose="020F0502020204030204" pitchFamily="34" charset="0"/>
                <a:ea typeface="Times" pitchFamily="2" charset="0"/>
              </a:rPr>
              <a:t>Gentry, P. J., &amp; </a:t>
            </a:r>
            <a:r>
              <a:rPr lang="en-US" sz="1800" dirty="0" err="1">
                <a:solidFill>
                  <a:srgbClr val="FF0000"/>
                </a:solidFill>
                <a:effectLst/>
                <a:latin typeface="Calibri" panose="020F0502020204030204" pitchFamily="34" charset="0"/>
                <a:ea typeface="Times" pitchFamily="2" charset="0"/>
              </a:rPr>
              <a:t>Wellum</a:t>
            </a:r>
            <a:r>
              <a:rPr lang="en-US" sz="1800" dirty="0">
                <a:solidFill>
                  <a:srgbClr val="FF0000"/>
                </a:solidFill>
                <a:effectLst/>
                <a:latin typeface="Calibri" panose="020F0502020204030204" pitchFamily="34" charset="0"/>
                <a:ea typeface="Times" pitchFamily="2" charset="0"/>
              </a:rPr>
              <a:t>, S. J. (2015). </a:t>
            </a:r>
            <a:r>
              <a:rPr lang="en-US" sz="1800" i="1" u="sng" dirty="0">
                <a:solidFill>
                  <a:srgbClr val="FF0000"/>
                </a:solidFill>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solidFill>
                  <a:srgbClr val="FF0000"/>
                </a:solidFill>
                <a:effectLst/>
                <a:latin typeface="Calibri" panose="020F0502020204030204" pitchFamily="34" charset="0"/>
                <a:ea typeface="Times" pitchFamily="2" charset="0"/>
              </a:rPr>
              <a:t> (p. </a:t>
            </a:r>
            <a:r>
              <a:rPr lang="en-US" dirty="0">
                <a:solidFill>
                  <a:srgbClr val="FF0000"/>
                </a:solidFill>
                <a:latin typeface="Calibri" panose="020F0502020204030204" pitchFamily="34" charset="0"/>
                <a:ea typeface="Times" pitchFamily="2" charset="0"/>
              </a:rPr>
              <a:t>64</a:t>
            </a:r>
            <a:r>
              <a:rPr lang="en-US" sz="1800" dirty="0">
                <a:solidFill>
                  <a:srgbClr val="FF0000"/>
                </a:solidFill>
                <a:effectLst/>
                <a:latin typeface="Calibri" panose="020F0502020204030204" pitchFamily="34" charset="0"/>
                <a:ea typeface="Times" pitchFamily="2" charset="0"/>
              </a:rPr>
              <a:t>). Crossway.</a:t>
            </a:r>
            <a:r>
              <a:rPr lang="en-US" dirty="0">
                <a:solidFill>
                  <a:srgbClr val="FF0000"/>
                </a:solidFill>
                <a:effectLst/>
              </a:rPr>
              <a:t> </a:t>
            </a:r>
            <a:endParaRPr lang="en-US" dirty="0">
              <a:solidFill>
                <a:srgbClr val="FF0000"/>
              </a:solidFill>
            </a:endParaRPr>
          </a:p>
        </p:txBody>
      </p:sp>
      <p:pic>
        <p:nvPicPr>
          <p:cNvPr id="6" name="Content Placeholder 5" descr="Table&#10;&#10;Description automatically generated">
            <a:extLst>
              <a:ext uri="{FF2B5EF4-FFF2-40B4-BE49-F238E27FC236}">
                <a16:creationId xmlns:a16="http://schemas.microsoft.com/office/drawing/2014/main" id="{510947A8-B376-D24D-485A-3BCE3CAFFA2A}"/>
              </a:ext>
            </a:extLst>
          </p:cNvPr>
          <p:cNvPicPr>
            <a:picLocks noGrp="1" noChangeAspect="1"/>
          </p:cNvPicPr>
          <p:nvPr>
            <p:ph idx="1"/>
          </p:nvPr>
        </p:nvPicPr>
        <p:blipFill>
          <a:blip r:embed="rId3"/>
          <a:stretch>
            <a:fillRect/>
          </a:stretch>
        </p:blipFill>
        <p:spPr>
          <a:xfrm>
            <a:off x="364565" y="1508760"/>
            <a:ext cx="11462867" cy="3840480"/>
          </a:xfrm>
        </p:spPr>
      </p:pic>
    </p:spTree>
    <p:extLst>
      <p:ext uri="{BB962C8B-B14F-4D97-AF65-F5344CB8AC3E}">
        <p14:creationId xmlns:p14="http://schemas.microsoft.com/office/powerpoint/2010/main" val="34420805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1F55A1C-3C86-C6A3-9D99-17325408D092}"/>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25120785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0456AE2-B547-0474-04FE-AD6A191B0948}"/>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38128499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C777D7-D9D8-6AB2-CF76-43612B117CBE}"/>
              </a:ext>
            </a:extLst>
          </p:cNvPr>
          <p:cNvPicPr>
            <a:picLocks noChangeAspect="1"/>
          </p:cNvPicPr>
          <p:nvPr/>
        </p:nvPicPr>
        <p:blipFill>
          <a:blip r:embed="rId2"/>
          <a:stretch>
            <a:fillRect/>
          </a:stretch>
        </p:blipFill>
        <p:spPr>
          <a:xfrm>
            <a:off x="487680" y="274320"/>
            <a:ext cx="11216640" cy="6309360"/>
          </a:xfrm>
          <a:prstGeom prst="rect">
            <a:avLst/>
          </a:prstGeom>
        </p:spPr>
      </p:pic>
    </p:spTree>
    <p:extLst>
      <p:ext uri="{BB962C8B-B14F-4D97-AF65-F5344CB8AC3E}">
        <p14:creationId xmlns:p14="http://schemas.microsoft.com/office/powerpoint/2010/main" val="17442650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Calibri" panose="020F0502020204030204" pitchFamily="34" charset="0"/>
                <a:cs typeface="Calibri" panose="020F0502020204030204" pitchFamily="34" charset="0"/>
              </a:rPr>
              <a:t>Then the angel of the Lord called to Abraham a second time from heaven and said, “By myself I have sworn,” this is the Lord’s declaration: “Because you have done this thing and have not withheld your only son, I will indeed bless you and make your offspring as numerous as the stars of the sky and the sand on the seashore. Your offspring will possess the city gates of their enemies. And all the nations of the earth will be blessed by your offspring because you have obeyed my command.” </a:t>
            </a:r>
            <a:r>
              <a:rPr lang="en-US" sz="3200" dirty="0">
                <a:effectLst/>
                <a:latin typeface="Calibri" panose="020F0502020204030204" pitchFamily="34" charset="0"/>
                <a:ea typeface="Calibri" panose="020F0502020204030204" pitchFamily="34" charset="0"/>
                <a:cs typeface="Calibri" panose="020F0502020204030204" pitchFamily="34" charset="0"/>
              </a:rPr>
              <a:t>(</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Gen 22:15-18</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28917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4AAE2C-5878-DE12-91F9-E18FE957EB84}"/>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41382094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29DAA5A-281D-6522-F3C4-8D51433EED4D}"/>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41108989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770BC9C-95E3-9949-71B9-90325E4D0DA1}"/>
              </a:ext>
            </a:extLst>
          </p:cNvPr>
          <p:cNvPicPr>
            <a:picLocks noChangeAspect="1"/>
          </p:cNvPicPr>
          <p:nvPr/>
        </p:nvPicPr>
        <p:blipFill>
          <a:blip r:embed="rId2"/>
          <a:stretch>
            <a:fillRect/>
          </a:stretch>
        </p:blipFill>
        <p:spPr>
          <a:xfrm>
            <a:off x="503215" y="274320"/>
            <a:ext cx="11185570" cy="6309360"/>
          </a:xfrm>
          <a:prstGeom prst="rect">
            <a:avLst/>
          </a:prstGeom>
        </p:spPr>
      </p:pic>
    </p:spTree>
    <p:extLst>
      <p:ext uri="{BB962C8B-B14F-4D97-AF65-F5344CB8AC3E}">
        <p14:creationId xmlns:p14="http://schemas.microsoft.com/office/powerpoint/2010/main" val="40305125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pPr>
              <a:lnSpc>
                <a:spcPct val="90000"/>
              </a:lnSpc>
            </a:pPr>
            <a:r>
              <a:rPr lang="en-US" sz="4100"/>
              <a:t>The Covenant with Abraham</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a:bodyPr>
          <a:lstStyle/>
          <a:p>
            <a:pPr>
              <a:lnSpc>
                <a:spcPct val="90000"/>
              </a:lnSpc>
            </a:pPr>
            <a:endParaRPr lang="en-US" sz="1800"/>
          </a:p>
          <a:p>
            <a:pPr>
              <a:lnSpc>
                <a:spcPct val="90000"/>
              </a:lnSpc>
            </a:pPr>
            <a:r>
              <a:rPr lang="en-US" sz="1800"/>
              <a:t>I will be their god, and they will be my people</a:t>
            </a:r>
          </a:p>
        </p:txBody>
      </p:sp>
      <p:pic>
        <p:nvPicPr>
          <p:cNvPr id="6" name="Picture 5" descr="A picture containing star, night sky, outdoor object, comet&#10;&#10;Description automatically generated">
            <a:extLst>
              <a:ext uri="{FF2B5EF4-FFF2-40B4-BE49-F238E27FC236}">
                <a16:creationId xmlns:a16="http://schemas.microsoft.com/office/drawing/2014/main" id="{6D14B9A8-1D24-60AF-7FF1-281A8616E58A}"/>
              </a:ext>
            </a:extLst>
          </p:cNvPr>
          <p:cNvPicPr>
            <a:picLocks noChangeAspect="1"/>
          </p:cNvPicPr>
          <p:nvPr/>
        </p:nvPicPr>
        <p:blipFill rotWithShape="1">
          <a:blip r:embed="rId2"/>
          <a:srcRect t="13804" b="33681"/>
          <a:stretch/>
        </p:blipFill>
        <p:spPr>
          <a:xfrm>
            <a:off x="20" y="10"/>
            <a:ext cx="12191980" cy="4273816"/>
          </a:xfrm>
          <a:prstGeom prst="rect">
            <a:avLst/>
          </a:prstGeom>
        </p:spPr>
      </p:pic>
    </p:spTree>
    <p:extLst>
      <p:ext uri="{BB962C8B-B14F-4D97-AF65-F5344CB8AC3E}">
        <p14:creationId xmlns:p14="http://schemas.microsoft.com/office/powerpoint/2010/main" val="112230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249). Crossway.</a:t>
            </a:r>
            <a:r>
              <a:rPr lang="en-US" dirty="0">
                <a:effectLst/>
              </a:rPr>
              <a:t> </a:t>
            </a:r>
            <a:endParaRPr lang="en-US" dirty="0"/>
          </a:p>
        </p:txBody>
      </p:sp>
      <p:pic>
        <p:nvPicPr>
          <p:cNvPr id="11" name="Content Placeholder 10" descr="Timeline&#10;&#10;Description automatically generated">
            <a:extLst>
              <a:ext uri="{FF2B5EF4-FFF2-40B4-BE49-F238E27FC236}">
                <a16:creationId xmlns:a16="http://schemas.microsoft.com/office/drawing/2014/main" id="{7FF2531C-86C2-0AAD-F3F2-EDAE6771447A}"/>
              </a:ext>
            </a:extLst>
          </p:cNvPr>
          <p:cNvPicPr>
            <a:picLocks noGrp="1" noChangeAspect="1"/>
          </p:cNvPicPr>
          <p:nvPr>
            <p:ph idx="1"/>
          </p:nvPr>
        </p:nvPicPr>
        <p:blipFill>
          <a:blip r:embed="rId3"/>
          <a:stretch>
            <a:fillRect/>
          </a:stretch>
        </p:blipFill>
        <p:spPr>
          <a:xfrm>
            <a:off x="1043871" y="404801"/>
            <a:ext cx="10104257" cy="5239889"/>
          </a:xfrm>
        </p:spPr>
      </p:pic>
    </p:spTree>
    <p:extLst>
      <p:ext uri="{BB962C8B-B14F-4D97-AF65-F5344CB8AC3E}">
        <p14:creationId xmlns:p14="http://schemas.microsoft.com/office/powerpoint/2010/main" val="27057328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B98F9670-E2CC-1A44-5D3C-0E156164FA0C}"/>
              </a:ext>
            </a:extLst>
          </p:cNvPr>
          <p:cNvPicPr>
            <a:picLocks noGrp="1" noChangeAspect="1"/>
          </p:cNvPicPr>
          <p:nvPr>
            <p:ph idx="1"/>
          </p:nvPr>
        </p:nvPicPr>
        <p:blipFill>
          <a:blip r:embed="rId2"/>
          <a:stretch>
            <a:fillRect/>
          </a:stretch>
        </p:blipFill>
        <p:spPr>
          <a:xfrm>
            <a:off x="387999" y="640080"/>
            <a:ext cx="8132030" cy="5577840"/>
          </a:xfrm>
        </p:spPr>
      </p:pic>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250). Crossway.</a:t>
            </a:r>
            <a:r>
              <a:rPr lang="en-US" dirty="0">
                <a:effectLst/>
              </a:rPr>
              <a:t> </a:t>
            </a:r>
            <a:endParaRPr lang="en-US" dirty="0"/>
          </a:p>
        </p:txBody>
      </p:sp>
    </p:spTree>
    <p:extLst>
      <p:ext uri="{BB962C8B-B14F-4D97-AF65-F5344CB8AC3E}">
        <p14:creationId xmlns:p14="http://schemas.microsoft.com/office/powerpoint/2010/main" val="32805605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642255" y="2657419"/>
            <a:ext cx="10907487" cy="2431435"/>
          </a:xfrm>
          <a:prstGeom prst="rect">
            <a:avLst/>
          </a:prstGeom>
          <a:noFill/>
        </p:spPr>
        <p:txBody>
          <a:bodyPr wrap="square">
            <a:spAutoFit/>
          </a:bodyPr>
          <a:lstStyle/>
          <a:p>
            <a:pPr marL="685800" marR="0" indent="-228600">
              <a:spcBef>
                <a:spcPts val="0"/>
              </a:spcBef>
              <a:spcAft>
                <a:spcPts val="0"/>
              </a:spcAft>
            </a:pPr>
            <a:r>
              <a:rPr lang="en-US" sz="3800" dirty="0">
                <a:effectLst/>
                <a:latin typeface="Calibri" panose="020F0502020204030204" pitchFamily="34" charset="0"/>
                <a:ea typeface="Calibri" panose="020F0502020204030204" pitchFamily="34" charset="0"/>
                <a:cs typeface="Calibri" panose="020F0502020204030204" pitchFamily="34" charset="0"/>
              </a:rPr>
              <a:t>“I will put hostility between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you</a:t>
            </a:r>
            <a:r>
              <a:rPr lang="en-US" sz="3800" dirty="0">
                <a:effectLst/>
                <a:latin typeface="Calibri" panose="020F0502020204030204" pitchFamily="34" charset="0"/>
                <a:ea typeface="Calibri" panose="020F0502020204030204" pitchFamily="34" charset="0"/>
                <a:cs typeface="Calibri" panose="020F0502020204030204" pitchFamily="34" charset="0"/>
              </a:rPr>
              <a:t> and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woman</a:t>
            </a:r>
            <a:r>
              <a:rPr lang="en-US" sz="3800" dirty="0">
                <a:effectLst/>
                <a:latin typeface="Calibri" panose="020F0502020204030204" pitchFamily="34" charset="0"/>
                <a:ea typeface="Calibri" panose="020F0502020204030204" pitchFamily="34" charset="0"/>
                <a:cs typeface="Calibri" panose="020F0502020204030204" pitchFamily="34" charset="0"/>
              </a:rPr>
              <a:t>, </a:t>
            </a:r>
            <a:endParaRPr lang="en-US" sz="38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indent="-228600">
              <a:spcBef>
                <a:spcPts val="0"/>
              </a:spcBef>
              <a:spcAft>
                <a:spcPts val="0"/>
              </a:spcAft>
            </a:pPr>
            <a:r>
              <a:rPr lang="en-US" sz="3800" dirty="0">
                <a:effectLst/>
                <a:latin typeface="Calibri" panose="020F0502020204030204" pitchFamily="34" charset="0"/>
                <a:ea typeface="Calibri" panose="020F0502020204030204" pitchFamily="34" charset="0"/>
                <a:cs typeface="Calibri" panose="020F0502020204030204" pitchFamily="34" charset="0"/>
              </a:rPr>
              <a:t>and between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your offspring </a:t>
            </a:r>
            <a:r>
              <a:rPr lang="en-US" sz="3800" dirty="0">
                <a:effectLst/>
                <a:latin typeface="Calibri" panose="020F0502020204030204" pitchFamily="34" charset="0"/>
                <a:ea typeface="Calibri" panose="020F0502020204030204" pitchFamily="34" charset="0"/>
                <a:cs typeface="Calibri" panose="020F0502020204030204" pitchFamily="34" charset="0"/>
              </a:rPr>
              <a:t>and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her offspring</a:t>
            </a:r>
            <a:r>
              <a:rPr lang="en-US" sz="3800" dirty="0">
                <a:effectLst/>
                <a:latin typeface="Calibri" panose="020F0502020204030204" pitchFamily="34" charset="0"/>
                <a:ea typeface="Calibri" panose="020F0502020204030204" pitchFamily="34" charset="0"/>
                <a:cs typeface="Calibri" panose="020F0502020204030204" pitchFamily="34" charset="0"/>
              </a:rPr>
              <a:t>. </a:t>
            </a:r>
            <a:endParaRPr lang="en-US" sz="38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indent="-228600">
              <a:spcBef>
                <a:spcPts val="0"/>
              </a:spcBef>
              <a:spcAft>
                <a:spcPts val="0"/>
              </a:spcAft>
            </a:pPr>
            <a:endPar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685800" marR="0" indent="-228600">
              <a:spcBef>
                <a:spcPts val="0"/>
              </a:spcBef>
              <a:spcAft>
                <a:spcPts val="0"/>
              </a:spcAft>
            </a:pP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 will strike your head</a:t>
            </a:r>
            <a:r>
              <a:rPr lang="en-US" sz="3800" dirty="0">
                <a:effectLst/>
                <a:latin typeface="Calibri" panose="020F0502020204030204" pitchFamily="34" charset="0"/>
                <a:ea typeface="Calibri" panose="020F0502020204030204" pitchFamily="34" charset="0"/>
                <a:cs typeface="Calibri" panose="020F0502020204030204" pitchFamily="34" charset="0"/>
              </a:rPr>
              <a:t>, and you will strike his heel.” </a:t>
            </a:r>
            <a:endParaRPr lang="en-US" sz="3900" dirty="0">
              <a:solidFill>
                <a:srgbClr val="FF0000"/>
              </a:solidFill>
              <a:effectLst/>
              <a:latin typeface="Calibri" panose="020F0502020204030204" pitchFamily="34" charset="0"/>
              <a:ea typeface="Calibri" panose="020F0502020204030204" pitchFamily="34" charset="0"/>
            </a:endParaRPr>
          </a:p>
        </p:txBody>
      </p:sp>
      <p:sp>
        <p:nvSpPr>
          <p:cNvPr id="2" name="TextBox 1">
            <a:extLst>
              <a:ext uri="{FF2B5EF4-FFF2-40B4-BE49-F238E27FC236}">
                <a16:creationId xmlns:a16="http://schemas.microsoft.com/office/drawing/2014/main" id="{723E051A-5B45-3A5D-0F92-6682C3803634}"/>
              </a:ext>
            </a:extLst>
          </p:cNvPr>
          <p:cNvSpPr txBox="1"/>
          <p:nvPr/>
        </p:nvSpPr>
        <p:spPr>
          <a:xfrm>
            <a:off x="4247605" y="601028"/>
            <a:ext cx="3696789" cy="1323439"/>
          </a:xfrm>
          <a:prstGeom prst="rect">
            <a:avLst/>
          </a:prstGeom>
          <a:noFill/>
        </p:spPr>
        <p:txBody>
          <a:bodyPr wrap="square" rtlCol="0">
            <a:spAutoFit/>
          </a:bodyPr>
          <a:lstStyle/>
          <a:p>
            <a:pPr algn="ctr"/>
            <a:r>
              <a:rPr lang="en-US" sz="4000" dirty="0">
                <a:latin typeface="Calibri" panose="020F0502020204030204" pitchFamily="34" charset="0"/>
                <a:cs typeface="Calibri" panose="020F0502020204030204" pitchFamily="34" charset="0"/>
              </a:rPr>
              <a:t>Protoevangelium</a:t>
            </a:r>
          </a:p>
          <a:p>
            <a:pPr algn="ctr"/>
            <a:r>
              <a:rPr lang="en-US" sz="4000" dirty="0">
                <a:solidFill>
                  <a:srgbClr val="FF0000"/>
                </a:solidFill>
                <a:latin typeface="Calibri" panose="020F0502020204030204" pitchFamily="34" charset="0"/>
                <a:cs typeface="Calibri" panose="020F0502020204030204" pitchFamily="34" charset="0"/>
              </a:rPr>
              <a:t>Genesis 3:15</a:t>
            </a:r>
          </a:p>
        </p:txBody>
      </p:sp>
    </p:spTree>
    <p:extLst>
      <p:ext uri="{BB962C8B-B14F-4D97-AF65-F5344CB8AC3E}">
        <p14:creationId xmlns:p14="http://schemas.microsoft.com/office/powerpoint/2010/main" val="41880649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088797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260). Crossway.</a:t>
            </a:r>
            <a:r>
              <a:rPr lang="en-US" dirty="0">
                <a:effectLst/>
              </a:rPr>
              <a:t> </a:t>
            </a:r>
            <a:endParaRPr lang="en-US" dirty="0"/>
          </a:p>
        </p:txBody>
      </p:sp>
      <p:pic>
        <p:nvPicPr>
          <p:cNvPr id="5" name="Content Placeholder 4" descr="Diagram&#10;&#10;Description automatically generated">
            <a:extLst>
              <a:ext uri="{FF2B5EF4-FFF2-40B4-BE49-F238E27FC236}">
                <a16:creationId xmlns:a16="http://schemas.microsoft.com/office/drawing/2014/main" id="{B56A6D22-CD0E-D98B-1942-D35E016EFFA4}"/>
              </a:ext>
            </a:extLst>
          </p:cNvPr>
          <p:cNvPicPr>
            <a:picLocks noGrp="1" noChangeAspect="1"/>
          </p:cNvPicPr>
          <p:nvPr>
            <p:ph idx="1"/>
          </p:nvPr>
        </p:nvPicPr>
        <p:blipFill>
          <a:blip r:embed="rId3"/>
          <a:stretch>
            <a:fillRect/>
          </a:stretch>
        </p:blipFill>
        <p:spPr>
          <a:xfrm>
            <a:off x="79622" y="1645920"/>
            <a:ext cx="12032753" cy="3566160"/>
          </a:xfrm>
        </p:spPr>
      </p:pic>
    </p:spTree>
    <p:extLst>
      <p:ext uri="{BB962C8B-B14F-4D97-AF65-F5344CB8AC3E}">
        <p14:creationId xmlns:p14="http://schemas.microsoft.com/office/powerpoint/2010/main" val="39516939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2" y="5657671"/>
            <a:ext cx="6300533" cy="1200329"/>
          </a:xfrm>
          <a:prstGeom prst="rect">
            <a:avLst/>
          </a:prstGeom>
          <a:noFill/>
        </p:spPr>
        <p:txBody>
          <a:bodyPr wrap="square" rtlCol="0">
            <a:spAutoFit/>
          </a:bodyPr>
          <a:lstStyle/>
          <a:p>
            <a:r>
              <a:rPr lang="en-US" dirty="0">
                <a:effectLst/>
                <a:latin typeface="Helvetica" pitchFamily="2" charset="0"/>
              </a:rPr>
              <a:t>Anonymous, ‘Babel, Tower of’, in L. Ryken, J. C. </a:t>
            </a:r>
            <a:r>
              <a:rPr lang="en-US" dirty="0" err="1">
                <a:effectLst/>
                <a:latin typeface="Helvetica" pitchFamily="2" charset="0"/>
              </a:rPr>
              <a:t>Wilhoit</a:t>
            </a:r>
            <a:r>
              <a:rPr lang="en-US" dirty="0">
                <a:effectLst/>
                <a:latin typeface="Helvetica" pitchFamily="2" charset="0"/>
              </a:rPr>
              <a:t> and T. Longman III (eds.), </a:t>
            </a:r>
            <a:r>
              <a:rPr lang="en-US" i="1" dirty="0">
                <a:effectLst/>
                <a:latin typeface="Helvetica" pitchFamily="2" charset="0"/>
              </a:rPr>
              <a:t>Dictionary of Biblical Imagery</a:t>
            </a:r>
            <a:r>
              <a:rPr lang="en-US" dirty="0">
                <a:effectLst/>
                <a:latin typeface="Helvetica" pitchFamily="2" charset="0"/>
              </a:rPr>
              <a:t> (Downers Grove: IVP; Leicester: IVP, 1998), pp. 66–67.</a:t>
            </a:r>
          </a:p>
          <a:p>
            <a:r>
              <a:rPr lang="en-US" dirty="0">
                <a:solidFill>
                  <a:srgbClr val="000000"/>
                </a:solidFill>
                <a:effectLst/>
                <a:latin typeface="Times" pitchFamily="2" charset="0"/>
              </a:rPr>
              <a:t> </a:t>
            </a:r>
            <a:endParaRPr lang="en-US" dirty="0">
              <a:solidFill>
                <a:srgbClr val="0000FF"/>
              </a:solidFill>
              <a:effectLst/>
              <a:latin typeface="Times" pitchFamily="2" charset="0"/>
            </a:endParaRPr>
          </a:p>
        </p:txBody>
      </p:sp>
      <p:pic>
        <p:nvPicPr>
          <p:cNvPr id="5" name="Content Placeholder 4" descr="Diagram&#10;&#10;Description automatically generated with low confidence">
            <a:extLst>
              <a:ext uri="{FF2B5EF4-FFF2-40B4-BE49-F238E27FC236}">
                <a16:creationId xmlns:a16="http://schemas.microsoft.com/office/drawing/2014/main" id="{A0DD7FF7-9D43-4BFE-27FD-9E8E5E2F4013}"/>
              </a:ext>
            </a:extLst>
          </p:cNvPr>
          <p:cNvPicPr>
            <a:picLocks noGrp="1" noChangeAspect="1"/>
          </p:cNvPicPr>
          <p:nvPr>
            <p:ph idx="1"/>
          </p:nvPr>
        </p:nvPicPr>
        <p:blipFill>
          <a:blip r:embed="rId2"/>
          <a:stretch>
            <a:fillRect/>
          </a:stretch>
        </p:blipFill>
        <p:spPr>
          <a:xfrm>
            <a:off x="1129305" y="690551"/>
            <a:ext cx="9933388" cy="4663440"/>
          </a:xfrm>
        </p:spPr>
      </p:pic>
    </p:spTree>
    <p:extLst>
      <p:ext uri="{BB962C8B-B14F-4D97-AF65-F5344CB8AC3E}">
        <p14:creationId xmlns:p14="http://schemas.microsoft.com/office/powerpoint/2010/main" val="33924160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pPr>
              <a:lnSpc>
                <a:spcPct val="90000"/>
              </a:lnSpc>
            </a:pPr>
            <a:r>
              <a:rPr lang="en-US" sz="4100"/>
              <a:t>The Covenant with Abraham</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a:bodyPr>
          <a:lstStyle/>
          <a:p>
            <a:pPr>
              <a:lnSpc>
                <a:spcPct val="90000"/>
              </a:lnSpc>
            </a:pPr>
            <a:endParaRPr lang="en-US" sz="1800"/>
          </a:p>
          <a:p>
            <a:pPr>
              <a:lnSpc>
                <a:spcPct val="90000"/>
              </a:lnSpc>
            </a:pPr>
            <a:r>
              <a:rPr lang="en-US" sz="1800"/>
              <a:t>I will be their god, and they will be my people</a:t>
            </a:r>
          </a:p>
        </p:txBody>
      </p:sp>
      <p:pic>
        <p:nvPicPr>
          <p:cNvPr id="6" name="Picture 5" descr="A picture containing star, night sky, outdoor object, comet&#10;&#10;Description automatically generated">
            <a:extLst>
              <a:ext uri="{FF2B5EF4-FFF2-40B4-BE49-F238E27FC236}">
                <a16:creationId xmlns:a16="http://schemas.microsoft.com/office/drawing/2014/main" id="{6D14B9A8-1D24-60AF-7FF1-281A8616E58A}"/>
              </a:ext>
            </a:extLst>
          </p:cNvPr>
          <p:cNvPicPr>
            <a:picLocks noChangeAspect="1"/>
          </p:cNvPicPr>
          <p:nvPr/>
        </p:nvPicPr>
        <p:blipFill rotWithShape="1">
          <a:blip r:embed="rId2"/>
          <a:srcRect t="13804" b="33681"/>
          <a:stretch/>
        </p:blipFill>
        <p:spPr>
          <a:xfrm>
            <a:off x="20" y="10"/>
            <a:ext cx="12191980" cy="4273816"/>
          </a:xfrm>
          <a:prstGeom prst="rect">
            <a:avLst/>
          </a:prstGeom>
        </p:spPr>
      </p:pic>
    </p:spTree>
    <p:extLst>
      <p:ext uri="{BB962C8B-B14F-4D97-AF65-F5344CB8AC3E}">
        <p14:creationId xmlns:p14="http://schemas.microsoft.com/office/powerpoint/2010/main" val="38899251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570756"/>
          </a:xfrm>
          <a:prstGeom prst="rect">
            <a:avLst/>
          </a:prstGeom>
          <a:noFill/>
        </p:spPr>
        <p:txBody>
          <a:bodyPr wrap="square">
            <a:spAutoFit/>
          </a:bodyPr>
          <a:lstStyle/>
          <a:p>
            <a:r>
              <a:rPr lang="en-US" sz="3200" dirty="0">
                <a:solidFill>
                  <a:srgbClr val="FF0000"/>
                </a:solidFill>
                <a:effectLst/>
                <a:latin typeface="Calibri" panose="020F0502020204030204" pitchFamily="34" charset="0"/>
                <a:cs typeface="Calibri" panose="020F0502020204030204" pitchFamily="34" charset="0"/>
              </a:rPr>
              <a:t>Typology</a:t>
            </a:r>
            <a:r>
              <a:rPr lang="en-US" sz="3200" dirty="0">
                <a:effectLst/>
                <a:latin typeface="Calibri" panose="020F0502020204030204" pitchFamily="34" charset="0"/>
                <a:cs typeface="Calibri" panose="020F0502020204030204" pitchFamily="34" charset="0"/>
              </a:rPr>
              <a:t> is the study of the Old Testament salvation-historical realities or “types” (persons, events, institutions) which God has specifically designed to correspond to, and predictively prefigure, their intensified antitypical fulfillment aspects (inaugurated and consummated) in New Testament salvation history.</a:t>
            </a: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effectLst/>
              <a:latin typeface="Calibri" panose="020F0502020204030204" pitchFamily="34" charset="0"/>
              <a:cs typeface="Calibri" panose="020F0502020204030204" pitchFamily="34" charset="0"/>
            </a:endParaRPr>
          </a:p>
          <a:p>
            <a:r>
              <a:rPr lang="en-US" dirty="0">
                <a:solidFill>
                  <a:srgbClr val="FF0000"/>
                </a:solidFill>
                <a:effectLst/>
                <a:latin typeface="Calibri" panose="020F0502020204030204" pitchFamily="34" charset="0"/>
                <a:cs typeface="Calibri" panose="020F0502020204030204" pitchFamily="34" charset="0"/>
              </a:rPr>
              <a:t> Gentry, P. J., &amp; </a:t>
            </a:r>
            <a:r>
              <a:rPr lang="en-US" dirty="0" err="1">
                <a:solidFill>
                  <a:srgbClr val="FF0000"/>
                </a:solidFill>
                <a:effectLst/>
                <a:latin typeface="Calibri" panose="020F0502020204030204" pitchFamily="34" charset="0"/>
                <a:cs typeface="Calibri" panose="020F0502020204030204" pitchFamily="34" charset="0"/>
              </a:rPr>
              <a:t>Wellum</a:t>
            </a:r>
            <a:r>
              <a:rPr lang="en-US" dirty="0">
                <a:solidFill>
                  <a:srgbClr val="FF0000"/>
                </a:solidFill>
                <a:effectLst/>
                <a:latin typeface="Calibri" panose="020F0502020204030204" pitchFamily="34" charset="0"/>
                <a:cs typeface="Calibri" panose="020F0502020204030204" pitchFamily="34" charset="0"/>
              </a:rPr>
              <a:t>, S. J. (2015). </a:t>
            </a:r>
            <a:r>
              <a:rPr lang="en-US" i="1" u="sng" dirty="0">
                <a:solidFill>
                  <a:srgbClr val="FF0000"/>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dirty="0">
                <a:solidFill>
                  <a:srgbClr val="FF0000"/>
                </a:solidFill>
                <a:effectLst/>
                <a:latin typeface="Calibri" panose="020F0502020204030204" pitchFamily="34" charset="0"/>
                <a:cs typeface="Calibri" panose="020F0502020204030204" pitchFamily="34" charset="0"/>
              </a:rPr>
              <a:t> </a:t>
            </a:r>
          </a:p>
          <a:p>
            <a:r>
              <a:rPr lang="en-US" dirty="0">
                <a:solidFill>
                  <a:srgbClr val="FF0000"/>
                </a:solidFill>
                <a:effectLst/>
                <a:latin typeface="Calibri" panose="020F0502020204030204" pitchFamily="34" charset="0"/>
                <a:cs typeface="Calibri" panose="020F0502020204030204" pitchFamily="34" charset="0"/>
              </a:rPr>
              <a:t>(p. 39). Crossway.</a:t>
            </a:r>
          </a:p>
        </p:txBody>
      </p:sp>
    </p:spTree>
    <p:extLst>
      <p:ext uri="{BB962C8B-B14F-4D97-AF65-F5344CB8AC3E}">
        <p14:creationId xmlns:p14="http://schemas.microsoft.com/office/powerpoint/2010/main" val="9802740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13063"/>
            <a:ext cx="10292080" cy="4031873"/>
          </a:xfrm>
          <a:prstGeom prst="rect">
            <a:avLst/>
          </a:prstGeom>
          <a:noFill/>
        </p:spPr>
        <p:txBody>
          <a:bodyPr wrap="square">
            <a:spAutoFit/>
          </a:bodyPr>
          <a:lstStyle/>
          <a:p>
            <a:r>
              <a:rPr lang="en-US" sz="3200" dirty="0">
                <a:effectLst/>
                <a:latin typeface="Helvetica" pitchFamily="2" charset="0"/>
              </a:rPr>
              <a:t>By faith Abraham, when he was called, obeyed and set out for a place that he was going to receive as an inheritance. He went out, even though he did not know where he was going. By faith he stayed as a foreigner in the land of promise, living in tents as did Isaac and Jacob, coheirs of the same promise. For he was looking forward to the city that has foundations, whose architect and builder is God.  </a:t>
            </a:r>
            <a:r>
              <a:rPr lang="en-US" sz="3200" dirty="0">
                <a:effectLst/>
                <a:latin typeface="Calibri" panose="020F0502020204030204" pitchFamily="34" charset="0"/>
                <a:ea typeface="Calibri" panose="020F0502020204030204" pitchFamily="34" charset="0"/>
                <a:cs typeface="Calibri" panose="020F0502020204030204" pitchFamily="34" charset="0"/>
              </a:rPr>
              <a:t>(</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Heb 11:8-10</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688071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dirty="0">
                <a:effectLst/>
                <a:latin typeface="Helvetica" pitchFamily="2" charset="0"/>
              </a:rPr>
              <a:t>For the promise to Abraham or to his descendants that he would inherit the world was not through the law, but through the righteousness that comes by faith. </a:t>
            </a:r>
          </a:p>
          <a:p>
            <a:r>
              <a:rPr lang="en-US" sz="3200" dirty="0">
                <a:effectLst/>
                <a:latin typeface="Calibri" panose="020F0502020204030204" pitchFamily="34" charset="0"/>
                <a:ea typeface="Calibri" panose="020F0502020204030204" pitchFamily="34" charset="0"/>
                <a:cs typeface="Calibri" panose="020F0502020204030204" pitchFamily="34" charset="0"/>
              </a:rPr>
              <a:t>(</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Rom 4:13</a:t>
            </a:r>
            <a:r>
              <a:rPr lang="en-US" sz="3200" dirty="0">
                <a:effectLst/>
                <a:latin typeface="Calibri" panose="020F0502020204030204" pitchFamily="34" charset="0"/>
                <a:ea typeface="Calibri" panose="020F0502020204030204" pitchFamily="34" charset="0"/>
                <a:cs typeface="Calibri" panose="020F0502020204030204" pitchFamily="34"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258990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otalTime>1140</TotalTime>
  <Words>1846</Words>
  <Application>Microsoft Macintosh PowerPoint</Application>
  <PresentationFormat>Widescreen</PresentationFormat>
  <Paragraphs>54</Paragraphs>
  <Slides>41</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41</vt:i4>
      </vt:variant>
    </vt:vector>
  </HeadingPairs>
  <TitlesOfParts>
    <vt:vector size="50" baseType="lpstr">
      <vt:lpstr>Arial</vt:lpstr>
      <vt:lpstr>Calibri</vt:lpstr>
      <vt:lpstr>Calibri Light</vt:lpstr>
      <vt:lpstr>Century Gothic</vt:lpstr>
      <vt:lpstr>Helvetica</vt:lpstr>
      <vt:lpstr>Times</vt:lpstr>
      <vt:lpstr>Times New Roman</vt:lpstr>
      <vt:lpstr>Office Theme</vt:lpstr>
      <vt:lpstr>Mesh</vt:lpstr>
      <vt:lpstr>Biblical theology</vt:lpstr>
      <vt:lpstr>PowerPoint Presentation</vt:lpstr>
      <vt:lpstr>PowerPoint Presentation</vt:lpstr>
      <vt:lpstr>PowerPoint Presentation</vt:lpstr>
      <vt:lpstr>PowerPoint Presentation</vt:lpstr>
      <vt:lpstr>The Covenant with Abraham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Covenant with Abraham</vt:lpstr>
      <vt:lpstr>PowerPoint Presentation</vt:lpstr>
      <vt:lpstr>PowerPoint Presentation</vt:lpstr>
      <vt:lpstr>Biblical theology</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Biblical theology</dc:title>
  <dc:creator>Scott Weber</dc:creator>
  <cp:lastModifiedBy>Michael Lopes</cp:lastModifiedBy>
  <cp:revision>1</cp:revision>
  <dcterms:created xsi:type="dcterms:W3CDTF">2022-10-08T17:51:22Z</dcterms:created>
  <dcterms:modified xsi:type="dcterms:W3CDTF">2023-07-07T12:52:46Z</dcterms:modified>
</cp:coreProperties>
</file>