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tags/tag8.xml" ContentType="application/vnd.openxmlformats-officedocument.presentationml.tags+xml"/>
  <Override PartName="/ppt/notesSlides/notesSlide20.xml" ContentType="application/vnd.openxmlformats-officedocument.presentationml.notesSlide+xml"/>
  <Override PartName="/ppt/tags/tag9.xml" ContentType="application/vnd.openxmlformats-officedocument.presentationml.tags+xml"/>
  <Override PartName="/ppt/notesSlides/notesSlide21.xml" ContentType="application/vnd.openxmlformats-officedocument.presentationml.notesSlide+xml"/>
  <Override PartName="/ppt/tags/tag10.xml" ContentType="application/vnd.openxmlformats-officedocument.presentationml.tags+xml"/>
  <Override PartName="/ppt/notesSlides/notesSlide22.xml" ContentType="application/vnd.openxmlformats-officedocument.presentationml.notesSlide+xml"/>
  <Override PartName="/ppt/tags/tag11.xml" ContentType="application/vnd.openxmlformats-officedocument.presentationml.tags+xml"/>
  <Override PartName="/ppt/notesSlides/notesSlide23.xml" ContentType="application/vnd.openxmlformats-officedocument.presentationml.notesSlide+xml"/>
  <Override PartName="/ppt/tags/tag12.xml" ContentType="application/vnd.openxmlformats-officedocument.presentationml.tags+xml"/>
  <Override PartName="/ppt/notesSlides/notesSlide24.xml" ContentType="application/vnd.openxmlformats-officedocument.presentationml.notesSlide+xml"/>
  <Override PartName="/ppt/tags/tag13.xml" ContentType="application/vnd.openxmlformats-officedocument.presentationml.tags+xml"/>
  <Override PartName="/ppt/notesSlides/notesSlide25.xml" ContentType="application/vnd.openxmlformats-officedocument.presentationml.notesSlide+xml"/>
  <Override PartName="/ppt/tags/tag14.xml" ContentType="application/vnd.openxmlformats-officedocument.presentationml.tags+xml"/>
  <Override PartName="/ppt/notesSlides/notesSlide26.xml" ContentType="application/vnd.openxmlformats-officedocument.presentationml.notesSlide+xml"/>
  <Override PartName="/ppt/tags/tag15.xml" ContentType="application/vnd.openxmlformats-officedocument.presentationml.tags+xml"/>
  <Override PartName="/ppt/notesSlides/notesSlide27.xml" ContentType="application/vnd.openxmlformats-officedocument.presentationml.notesSlide+xml"/>
  <Override PartName="/ppt/tags/tag16.xml" ContentType="application/vnd.openxmlformats-officedocument.presentationml.tags+xml"/>
  <Override PartName="/ppt/notesSlides/notesSlide28.xml" ContentType="application/vnd.openxmlformats-officedocument.presentationml.notesSlide+xml"/>
  <Override PartName="/ppt/tags/tag17.xml" ContentType="application/vnd.openxmlformats-officedocument.presentationml.tags+xml"/>
  <Override PartName="/ppt/notesSlides/notesSlide29.xml" ContentType="application/vnd.openxmlformats-officedocument.presentationml.notesSlide+xml"/>
  <Override PartName="/ppt/tags/tag18.xml" ContentType="application/vnd.openxmlformats-officedocument.presentationml.tags+xml"/>
  <Override PartName="/ppt/notesSlides/notesSlide30.xml" ContentType="application/vnd.openxmlformats-officedocument.presentationml.notesSlide+xml"/>
  <Override PartName="/ppt/tags/tag19.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0.xml" ContentType="application/vnd.openxmlformats-officedocument.presentationml.tags+xml"/>
  <Override PartName="/ppt/notesSlides/notesSlide34.xml" ContentType="application/vnd.openxmlformats-officedocument.presentationml.notesSlide+xml"/>
  <Override PartName="/ppt/tags/tag21.xml" ContentType="application/vnd.openxmlformats-officedocument.presentationml.tags+xml"/>
  <Override PartName="/ppt/notesSlides/notesSlide35.xml" ContentType="application/vnd.openxmlformats-officedocument.presentationml.notesSlide+xml"/>
  <Override PartName="/ppt/tags/tag22.xml" ContentType="application/vnd.openxmlformats-officedocument.presentationml.tags+xml"/>
  <Override PartName="/ppt/notesSlides/notesSlide36.xml" ContentType="application/vnd.openxmlformats-officedocument.presentationml.notesSlide+xml"/>
  <Override PartName="/ppt/tags/tag23.xml" ContentType="application/vnd.openxmlformats-officedocument.presentationml.tags+xml"/>
  <Override PartName="/ppt/notesSlides/notesSlide37.xml" ContentType="application/vnd.openxmlformats-officedocument.presentationml.notesSlide+xml"/>
  <Override PartName="/ppt/tags/tag24.xml" ContentType="application/vnd.openxmlformats-officedocument.presentationml.tags+xml"/>
  <Override PartName="/ppt/notesSlides/notesSlide38.xml" ContentType="application/vnd.openxmlformats-officedocument.presentationml.notesSlide+xml"/>
  <Override PartName="/ppt/tags/tag25.xml" ContentType="application/vnd.openxmlformats-officedocument.presentationml.tags+xml"/>
  <Override PartName="/ppt/notesSlides/notesSlide39.xml" ContentType="application/vnd.openxmlformats-officedocument.presentationml.notesSlide+xml"/>
  <Override PartName="/ppt/tags/tag26.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7.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28.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29.xml" ContentType="application/vnd.openxmlformats-officedocument.presentationml.tags+xml"/>
  <Override PartName="/ppt/notesSlides/notesSlide48.xml" ContentType="application/vnd.openxmlformats-officedocument.presentationml.notesSlide+xml"/>
  <Override PartName="/ppt/tags/tag30.xml" ContentType="application/vnd.openxmlformats-officedocument.presentationml.tags+xml"/>
  <Override PartName="/ppt/notesSlides/notesSlide49.xml" ContentType="application/vnd.openxmlformats-officedocument.presentationml.notesSlide+xml"/>
  <Override PartName="/ppt/tags/tag31.xml" ContentType="application/vnd.openxmlformats-officedocument.presentationml.tags+xml"/>
  <Override PartName="/ppt/notesSlides/notesSlide50.xml" ContentType="application/vnd.openxmlformats-officedocument.presentationml.notesSlide+xml"/>
  <Override PartName="/ppt/tags/tag32.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33.xml" ContentType="application/vnd.openxmlformats-officedocument.presentationml.tags+xml"/>
  <Override PartName="/ppt/notesSlides/notesSlide53.xml" ContentType="application/vnd.openxmlformats-officedocument.presentationml.notesSlide+xml"/>
  <Override PartName="/ppt/tags/tag34.xml" ContentType="application/vnd.openxmlformats-officedocument.presentationml.tags+xml"/>
  <Override PartName="/ppt/notesSlides/notesSlide54.xml" ContentType="application/vnd.openxmlformats-officedocument.presentationml.notesSlide+xml"/>
  <Override PartName="/ppt/tags/tag35.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36.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37.xml" ContentType="application/vnd.openxmlformats-officedocument.presentationml.tags+xml"/>
  <Override PartName="/ppt/notesSlides/notesSlide63.xml" ContentType="application/vnd.openxmlformats-officedocument.presentationml.notesSlide+xml"/>
  <Override PartName="/ppt/tags/tag38.xml" ContentType="application/vnd.openxmlformats-officedocument.presentationml.tags+xml"/>
  <Override PartName="/ppt/notesSlides/notesSlide64.xml" ContentType="application/vnd.openxmlformats-officedocument.presentationml.notesSlide+xml"/>
  <Override PartName="/ppt/tags/tag39.xml" ContentType="application/vnd.openxmlformats-officedocument.presentationml.tags+xml"/>
  <Override PartName="/ppt/notesSlides/notesSlide65.xml" ContentType="application/vnd.openxmlformats-officedocument.presentationml.notesSlide+xml"/>
  <Override PartName="/ppt/tags/tag40.xml" ContentType="application/vnd.openxmlformats-officedocument.presentationml.tags+xml"/>
  <Override PartName="/ppt/notesSlides/notesSlide66.xml" ContentType="application/vnd.openxmlformats-officedocument.presentationml.notesSlide+xml"/>
  <Override PartName="/ppt/tags/tag41.xml" ContentType="application/vnd.openxmlformats-officedocument.presentationml.tags+xml"/>
  <Override PartName="/ppt/notesSlides/notesSlide67.xml" ContentType="application/vnd.openxmlformats-officedocument.presentationml.notesSlide+xml"/>
  <Override PartName="/ppt/tags/tag42.xml" ContentType="application/vnd.openxmlformats-officedocument.presentationml.tags+xml"/>
  <Override PartName="/ppt/notesSlides/notesSlide68.xml" ContentType="application/vnd.openxmlformats-officedocument.presentationml.notesSlide+xml"/>
  <Override PartName="/ppt/tags/tag43.xml" ContentType="application/vnd.openxmlformats-officedocument.presentationml.tags+xml"/>
  <Override PartName="/ppt/notesSlides/notesSlide69.xml" ContentType="application/vnd.openxmlformats-officedocument.presentationml.notesSlide+xml"/>
  <Override PartName="/ppt/tags/tag44.xml" ContentType="application/vnd.openxmlformats-officedocument.presentationml.tags+xml"/>
  <Override PartName="/ppt/notesSlides/notesSlide70.xml" ContentType="application/vnd.openxmlformats-officedocument.presentationml.notesSlide+xml"/>
  <Override PartName="/ppt/tags/tag45.xml" ContentType="application/vnd.openxmlformats-officedocument.presentationml.tags+xml"/>
  <Override PartName="/ppt/notesSlides/notesSlide71.xml" ContentType="application/vnd.openxmlformats-officedocument.presentationml.notesSlide+xml"/>
  <Override PartName="/ppt/tags/tag46.xml" ContentType="application/vnd.openxmlformats-officedocument.presentationml.tags+xml"/>
  <Override PartName="/ppt/notesSlides/notesSlide72.xml" ContentType="application/vnd.openxmlformats-officedocument.presentationml.notesSlide+xml"/>
  <Override PartName="/ppt/tags/tag47.xml" ContentType="application/vnd.openxmlformats-officedocument.presentationml.tags+xml"/>
  <Override PartName="/ppt/notesSlides/notesSlide73.xml" ContentType="application/vnd.openxmlformats-officedocument.presentationml.notesSlide+xml"/>
  <Override PartName="/ppt/tags/tag48.xml" ContentType="application/vnd.openxmlformats-officedocument.presentationml.tags+xml"/>
  <Override PartName="/ppt/notesSlides/notesSlide74.xml" ContentType="application/vnd.openxmlformats-officedocument.presentationml.notesSlide+xml"/>
  <Override PartName="/ppt/tags/tag49.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ags/tag50.xml" ContentType="application/vnd.openxmlformats-officedocument.presentationml.tag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ags/tag51.xml" ContentType="application/vnd.openxmlformats-officedocument.presentationml.tags+xml"/>
  <Override PartName="/ppt/notesSlides/notesSlide84.xml" ContentType="application/vnd.openxmlformats-officedocument.presentationml.notesSlide+xml"/>
  <Override PartName="/ppt/tags/tag52.xml" ContentType="application/vnd.openxmlformats-officedocument.presentationml.tags+xml"/>
  <Override PartName="/ppt/notesSlides/notesSlide85.xml" ContentType="application/vnd.openxmlformats-officedocument.presentationml.notesSlide+xml"/>
  <Override PartName="/ppt/tags/tag53.xml" ContentType="application/vnd.openxmlformats-officedocument.presentationml.tags+xml"/>
  <Override PartName="/ppt/notesSlides/notesSlide86.xml" ContentType="application/vnd.openxmlformats-officedocument.presentationml.notesSlide+xml"/>
  <Override PartName="/ppt/tags/tag54.xml" ContentType="application/vnd.openxmlformats-officedocument.presentationml.tags+xml"/>
  <Override PartName="/ppt/notesSlides/notesSlide87.xml" ContentType="application/vnd.openxmlformats-officedocument.presentationml.notesSlide+xml"/>
  <Override PartName="/ppt/tags/tag55.xml" ContentType="application/vnd.openxmlformats-officedocument.presentationml.tags+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ags/tag56.xml" ContentType="application/vnd.openxmlformats-officedocument.presentationml.tags+xml"/>
  <Override PartName="/ppt/notesSlides/notesSlide94.xml" ContentType="application/vnd.openxmlformats-officedocument.presentationml.notesSlide+xml"/>
  <Override PartName="/ppt/tags/tag57.xml" ContentType="application/vnd.openxmlformats-officedocument.presentationml.tags+xml"/>
  <Override PartName="/ppt/notesSlides/notesSlide95.xml" ContentType="application/vnd.openxmlformats-officedocument.presentationml.notesSlide+xml"/>
  <Override PartName="/ppt/tags/tag58.xml" ContentType="application/vnd.openxmlformats-officedocument.presentationml.tags+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ags/tag59.xml" ContentType="application/vnd.openxmlformats-officedocument.presentationml.tags+xml"/>
  <Override PartName="/ppt/notesSlides/notesSlide99.xml" ContentType="application/vnd.openxmlformats-officedocument.presentationml.notesSlide+xml"/>
  <Override PartName="/ppt/tags/tag60.xml" ContentType="application/vnd.openxmlformats-officedocument.presentationml.tags+xml"/>
  <Override PartName="/ppt/notesSlides/notesSlide100.xml" ContentType="application/vnd.openxmlformats-officedocument.presentationml.notesSlide+xml"/>
  <Override PartName="/ppt/tags/tag61.xml" ContentType="application/vnd.openxmlformats-officedocument.presentationml.tags+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ags/tag62.xml" ContentType="application/vnd.openxmlformats-officedocument.presentationml.tags+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tags/tag63.xml" ContentType="application/vnd.openxmlformats-officedocument.presentationml.tags+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tags/tag64.xml" ContentType="application/vnd.openxmlformats-officedocument.presentationml.tags+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tags/tag65.xml" ContentType="application/vnd.openxmlformats-officedocument.presentationml.tags+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tags/tag66.xml" ContentType="application/vnd.openxmlformats-officedocument.presentationml.tags+xml"/>
  <Override PartName="/ppt/notesSlides/notesSlide147.xml" ContentType="application/vnd.openxmlformats-officedocument.presentationml.notesSlide+xml"/>
  <Override PartName="/ppt/tags/tag67.xml" ContentType="application/vnd.openxmlformats-officedocument.presentationml.tags+xml"/>
  <Override PartName="/ppt/notesSlides/notesSlide148.xml" ContentType="application/vnd.openxmlformats-officedocument.presentationml.notesSlide+xml"/>
  <Override PartName="/ppt/tags/tag68.xml" ContentType="application/vnd.openxmlformats-officedocument.presentationml.tags+xml"/>
  <Override PartName="/ppt/notesSlides/notesSlide149.xml" ContentType="application/vnd.openxmlformats-officedocument.presentationml.notesSlide+xml"/>
  <Override PartName="/ppt/tags/tag69.xml" ContentType="application/vnd.openxmlformats-officedocument.presentationml.tags+xml"/>
  <Override PartName="/ppt/notesSlides/notesSlide150.xml" ContentType="application/vnd.openxmlformats-officedocument.presentationml.notesSlide+xml"/>
  <Override PartName="/ppt/tags/tag70.xml" ContentType="application/vnd.openxmlformats-officedocument.presentationml.tags+xml"/>
  <Override PartName="/ppt/notesSlides/notesSlide151.xml" ContentType="application/vnd.openxmlformats-officedocument.presentationml.notesSlide+xml"/>
  <Override PartName="/ppt/tags/tag71.xml" ContentType="application/vnd.openxmlformats-officedocument.presentationml.tags+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tags/tag72.xml" ContentType="application/vnd.openxmlformats-officedocument.presentationml.tags+xml"/>
  <Override PartName="/ppt/notesSlides/notesSlide154.xml" ContentType="application/vnd.openxmlformats-officedocument.presentationml.notesSlide+xml"/>
  <Override PartName="/ppt/tags/tag73.xml" ContentType="application/vnd.openxmlformats-officedocument.presentationml.tags+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tags/tag74.xml" ContentType="application/vnd.openxmlformats-officedocument.presentationml.tags+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tags/tag75.xml" ContentType="application/vnd.openxmlformats-officedocument.presentationml.tags+xml"/>
  <Override PartName="/ppt/notesSlides/notesSlide175.xml" ContentType="application/vnd.openxmlformats-officedocument.presentationml.notesSlide+xml"/>
  <Override PartName="/ppt/tags/tag76.xml" ContentType="application/vnd.openxmlformats-officedocument.presentationml.tags+xml"/>
  <Override PartName="/ppt/notesSlides/notesSlide176.xml" ContentType="application/vnd.openxmlformats-officedocument.presentationml.notesSlide+xml"/>
  <Override PartName="/ppt/tags/tag77.xml" ContentType="application/vnd.openxmlformats-officedocument.presentationml.tags+xml"/>
  <Override PartName="/ppt/notesSlides/notesSlide177.xml" ContentType="application/vnd.openxmlformats-officedocument.presentationml.notesSlide+xml"/>
  <Override PartName="/ppt/tags/tag78.xml" ContentType="application/vnd.openxmlformats-officedocument.presentationml.tags+xml"/>
  <Override PartName="/ppt/notesSlides/notesSlide178.xml" ContentType="application/vnd.openxmlformats-officedocument.presentationml.notesSlide+xml"/>
  <Override PartName="/ppt/tags/tag79.xml" ContentType="application/vnd.openxmlformats-officedocument.presentationml.tags+xml"/>
  <Override PartName="/ppt/notesSlides/notesSlide179.xml" ContentType="application/vnd.openxmlformats-officedocument.presentationml.notesSlide+xml"/>
  <Override PartName="/ppt/tags/tag80.xml" ContentType="application/vnd.openxmlformats-officedocument.presentationml.tags+xml"/>
  <Override PartName="/ppt/notesSlides/notesSlide180.xml" ContentType="application/vnd.openxmlformats-officedocument.presentationml.notesSlide+xml"/>
  <Override PartName="/ppt/tags/tag81.xml" ContentType="application/vnd.openxmlformats-officedocument.presentationml.tags+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tags/tag82.xml" ContentType="application/vnd.openxmlformats-officedocument.presentationml.tags+xml"/>
  <Override PartName="/ppt/notesSlides/notesSlide184.xml" ContentType="application/vnd.openxmlformats-officedocument.presentationml.notesSlide+xml"/>
  <Override PartName="/ppt/tags/tag83.xml" ContentType="application/vnd.openxmlformats-officedocument.presentationml.tags+xml"/>
  <Override PartName="/ppt/notesSlides/notesSlide185.xml" ContentType="application/vnd.openxmlformats-officedocument.presentationml.notesSlide+xml"/>
  <Override PartName="/ppt/tags/tag84.xml" ContentType="application/vnd.openxmlformats-officedocument.presentationml.tags+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tags/tag85.xml" ContentType="application/vnd.openxmlformats-officedocument.presentationml.tags+xml"/>
  <Override PartName="/ppt/notesSlides/notesSlide188.xml" ContentType="application/vnd.openxmlformats-officedocument.presentationml.notesSlide+xml"/>
  <Override PartName="/ppt/tags/tag86.xml" ContentType="application/vnd.openxmlformats-officedocument.presentationml.tags+xml"/>
  <Override PartName="/ppt/notesSlides/notesSlide189.xml" ContentType="application/vnd.openxmlformats-officedocument.presentationml.notesSlide+xml"/>
  <Override PartName="/ppt/tags/tag87.xml" ContentType="application/vnd.openxmlformats-officedocument.presentationml.tags+xml"/>
  <Override PartName="/ppt/notesSlides/notesSlide190.xml" ContentType="application/vnd.openxmlformats-officedocument.presentationml.notesSlide+xml"/>
  <Override PartName="/ppt/notesSlides/notesSlide1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74" r:id="rId2"/>
  </p:sldMasterIdLst>
  <p:notesMasterIdLst>
    <p:notesMasterId r:id="rId194"/>
  </p:notesMasterIdLst>
  <p:sldIdLst>
    <p:sldId id="486" r:id="rId3"/>
    <p:sldId id="495" r:id="rId4"/>
    <p:sldId id="475" r:id="rId5"/>
    <p:sldId id="487" r:id="rId6"/>
    <p:sldId id="412" r:id="rId7"/>
    <p:sldId id="413" r:id="rId8"/>
    <p:sldId id="414" r:id="rId9"/>
    <p:sldId id="374" r:id="rId10"/>
    <p:sldId id="491" r:id="rId11"/>
    <p:sldId id="375" r:id="rId12"/>
    <p:sldId id="259" r:id="rId13"/>
    <p:sldId id="417" r:id="rId14"/>
    <p:sldId id="260" r:id="rId15"/>
    <p:sldId id="262" r:id="rId16"/>
    <p:sldId id="261" r:id="rId17"/>
    <p:sldId id="346" r:id="rId18"/>
    <p:sldId id="347" r:id="rId19"/>
    <p:sldId id="263" r:id="rId20"/>
    <p:sldId id="392" r:id="rId21"/>
    <p:sldId id="393" r:id="rId22"/>
    <p:sldId id="394" r:id="rId23"/>
    <p:sldId id="395" r:id="rId24"/>
    <p:sldId id="391" r:id="rId25"/>
    <p:sldId id="490" r:id="rId26"/>
    <p:sldId id="264" r:id="rId27"/>
    <p:sldId id="488" r:id="rId28"/>
    <p:sldId id="489" r:id="rId29"/>
    <p:sldId id="377" r:id="rId30"/>
    <p:sldId id="454" r:id="rId31"/>
    <p:sldId id="356" r:id="rId32"/>
    <p:sldId id="496" r:id="rId33"/>
    <p:sldId id="451" r:id="rId34"/>
    <p:sldId id="455" r:id="rId35"/>
    <p:sldId id="401" r:id="rId36"/>
    <p:sldId id="272" r:id="rId37"/>
    <p:sldId id="492" r:id="rId38"/>
    <p:sldId id="403" r:id="rId39"/>
    <p:sldId id="376" r:id="rId40"/>
    <p:sldId id="266" r:id="rId41"/>
    <p:sldId id="265" r:id="rId42"/>
    <p:sldId id="458" r:id="rId43"/>
    <p:sldId id="357" r:id="rId44"/>
    <p:sldId id="358" r:id="rId45"/>
    <p:sldId id="268" r:id="rId46"/>
    <p:sldId id="397" r:id="rId47"/>
    <p:sldId id="459" r:id="rId48"/>
    <p:sldId id="398" r:id="rId49"/>
    <p:sldId id="399" r:id="rId50"/>
    <p:sldId id="269" r:id="rId51"/>
    <p:sldId id="359" r:id="rId52"/>
    <p:sldId id="390" r:id="rId53"/>
    <p:sldId id="360" r:id="rId54"/>
    <p:sldId id="351" r:id="rId55"/>
    <p:sldId id="477" r:id="rId56"/>
    <p:sldId id="361" r:id="rId57"/>
    <p:sldId id="408" r:id="rId58"/>
    <p:sldId id="461" r:id="rId59"/>
    <p:sldId id="410" r:id="rId60"/>
    <p:sldId id="352" r:id="rId61"/>
    <p:sldId id="483" r:id="rId62"/>
    <p:sldId id="478" r:id="rId63"/>
    <p:sldId id="445" r:id="rId64"/>
    <p:sldId id="439" r:id="rId65"/>
    <p:sldId id="440" r:id="rId66"/>
    <p:sldId id="402" r:id="rId67"/>
    <p:sldId id="464" r:id="rId68"/>
    <p:sldId id="462" r:id="rId69"/>
    <p:sldId id="469" r:id="rId70"/>
    <p:sldId id="468" r:id="rId71"/>
    <p:sldId id="463" r:id="rId72"/>
    <p:sldId id="305" r:id="rId73"/>
    <p:sldId id="306" r:id="rId74"/>
    <p:sldId id="307" r:id="rId75"/>
    <p:sldId id="309" r:id="rId76"/>
    <p:sldId id="310" r:id="rId77"/>
    <p:sldId id="311" r:id="rId78"/>
    <p:sldId id="312" r:id="rId79"/>
    <p:sldId id="313" r:id="rId80"/>
    <p:sldId id="452" r:id="rId81"/>
    <p:sldId id="453" r:id="rId82"/>
    <p:sldId id="465" r:id="rId83"/>
    <p:sldId id="466" r:id="rId84"/>
    <p:sldId id="467" r:id="rId85"/>
    <p:sldId id="315" r:id="rId86"/>
    <p:sldId id="316" r:id="rId87"/>
    <p:sldId id="497" r:id="rId88"/>
    <p:sldId id="479" r:id="rId89"/>
    <p:sldId id="353" r:id="rId90"/>
    <p:sldId id="441" r:id="rId91"/>
    <p:sldId id="416" r:id="rId92"/>
    <p:sldId id="446" r:id="rId93"/>
    <p:sldId id="447" r:id="rId94"/>
    <p:sldId id="385" r:id="rId95"/>
    <p:sldId id="317" r:id="rId96"/>
    <p:sldId id="480" r:id="rId97"/>
    <p:sldId id="481" r:id="rId98"/>
    <p:sldId id="484" r:id="rId99"/>
    <p:sldId id="472" r:id="rId100"/>
    <p:sldId id="471" r:id="rId101"/>
    <p:sldId id="473" r:id="rId102"/>
    <p:sldId id="348" r:id="rId103"/>
    <p:sldId id="275" r:id="rId104"/>
    <p:sldId id="276" r:id="rId105"/>
    <p:sldId id="277" r:id="rId106"/>
    <p:sldId id="278" r:id="rId107"/>
    <p:sldId id="279" r:id="rId108"/>
    <p:sldId id="280" r:id="rId109"/>
    <p:sldId id="281" r:id="rId110"/>
    <p:sldId id="282" r:id="rId111"/>
    <p:sldId id="386" r:id="rId112"/>
    <p:sldId id="387" r:id="rId113"/>
    <p:sldId id="283" r:id="rId114"/>
    <p:sldId id="284" r:id="rId115"/>
    <p:sldId id="285" r:id="rId116"/>
    <p:sldId id="286" r:id="rId117"/>
    <p:sldId id="287" r:id="rId118"/>
    <p:sldId id="288" r:id="rId119"/>
    <p:sldId id="289" r:id="rId120"/>
    <p:sldId id="290" r:id="rId121"/>
    <p:sldId id="291" r:id="rId122"/>
    <p:sldId id="292" r:id="rId123"/>
    <p:sldId id="293" r:id="rId124"/>
    <p:sldId id="294" r:id="rId125"/>
    <p:sldId id="295" r:id="rId126"/>
    <p:sldId id="296" r:id="rId127"/>
    <p:sldId id="297" r:id="rId128"/>
    <p:sldId id="298" r:id="rId129"/>
    <p:sldId id="299" r:id="rId130"/>
    <p:sldId id="300" r:id="rId131"/>
    <p:sldId id="371" r:id="rId132"/>
    <p:sldId id="404" r:id="rId133"/>
    <p:sldId id="444" r:id="rId134"/>
    <p:sldId id="366" r:id="rId135"/>
    <p:sldId id="302" r:id="rId136"/>
    <p:sldId id="303" r:id="rId137"/>
    <p:sldId id="367" r:id="rId138"/>
    <p:sldId id="372" r:id="rId139"/>
    <p:sldId id="355" r:id="rId140"/>
    <p:sldId id="373" r:id="rId141"/>
    <p:sldId id="405" r:id="rId142"/>
    <p:sldId id="406" r:id="rId143"/>
    <p:sldId id="364" r:id="rId144"/>
    <p:sldId id="419" r:id="rId145"/>
    <p:sldId id="420" r:id="rId146"/>
    <p:sldId id="421" r:id="rId147"/>
    <p:sldId id="442" r:id="rId148"/>
    <p:sldId id="433" r:id="rId149"/>
    <p:sldId id="434" r:id="rId150"/>
    <p:sldId id="435" r:id="rId151"/>
    <p:sldId id="436" r:id="rId152"/>
    <p:sldId id="437" r:id="rId153"/>
    <p:sldId id="365" r:id="rId154"/>
    <p:sldId id="369" r:id="rId155"/>
    <p:sldId id="338" r:id="rId156"/>
    <p:sldId id="335" r:id="rId157"/>
    <p:sldId id="319" r:id="rId158"/>
    <p:sldId id="320" r:id="rId159"/>
    <p:sldId id="321" r:id="rId160"/>
    <p:sldId id="322" r:id="rId161"/>
    <p:sldId id="323" r:id="rId162"/>
    <p:sldId id="324" r:id="rId163"/>
    <p:sldId id="325" r:id="rId164"/>
    <p:sldId id="326" r:id="rId165"/>
    <p:sldId id="327" r:id="rId166"/>
    <p:sldId id="328" r:id="rId167"/>
    <p:sldId id="329" r:id="rId168"/>
    <p:sldId id="330" r:id="rId169"/>
    <p:sldId id="331" r:id="rId170"/>
    <p:sldId id="332" r:id="rId171"/>
    <p:sldId id="333" r:id="rId172"/>
    <p:sldId id="334" r:id="rId173"/>
    <p:sldId id="474" r:id="rId174"/>
    <p:sldId id="493" r:id="rId175"/>
    <p:sldId id="339" r:id="rId176"/>
    <p:sldId id="379" r:id="rId177"/>
    <p:sldId id="340" r:id="rId178"/>
    <p:sldId id="494" r:id="rId179"/>
    <p:sldId id="380" r:id="rId180"/>
    <p:sldId id="382" r:id="rId181"/>
    <p:sldId id="384" r:id="rId182"/>
    <p:sldId id="341" r:id="rId183"/>
    <p:sldId id="342" r:id="rId184"/>
    <p:sldId id="344" r:id="rId185"/>
    <p:sldId id="370" r:id="rId186"/>
    <p:sldId id="362" r:id="rId187"/>
    <p:sldId id="443" r:id="rId188"/>
    <p:sldId id="407" r:id="rId189"/>
    <p:sldId id="363" r:id="rId190"/>
    <p:sldId id="449" r:id="rId191"/>
    <p:sldId id="450" r:id="rId192"/>
    <p:sldId id="485" r:id="rId193"/>
  </p:sldIdLst>
  <p:sldSz cx="9144000" cy="5715000" type="screen16x10"/>
  <p:notesSz cx="6858000" cy="9144000"/>
  <p:defaultTextStyle>
    <a:defPPr>
      <a:defRPr lang="en-US"/>
    </a:defPPr>
    <a:lvl1pPr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ED39A"/>
    <a:srgbClr val="CABC8E"/>
    <a:srgbClr val="949707"/>
    <a:srgbClr val="FF0000"/>
    <a:srgbClr val="C40000"/>
    <a:srgbClr val="F1F513"/>
    <a:srgbClr val="348C3A"/>
    <a:srgbClr val="FDEC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22" autoAdjust="0"/>
    <p:restoredTop sz="36875" autoAdjust="0"/>
  </p:normalViewPr>
  <p:slideViewPr>
    <p:cSldViewPr>
      <p:cViewPr varScale="1">
        <p:scale>
          <a:sx n="56" d="100"/>
          <a:sy n="56" d="100"/>
        </p:scale>
        <p:origin x="3400" y="176"/>
      </p:cViewPr>
      <p:guideLst>
        <p:guide orient="horz" pos="180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0"/>
    </p:cViewPr>
  </p:sorterViewPr>
  <p:notesViewPr>
    <p:cSldViewPr>
      <p:cViewPr varScale="1">
        <p:scale>
          <a:sx n="95" d="100"/>
          <a:sy n="95" d="100"/>
        </p:scale>
        <p:origin x="-2520" y="-11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presProps" Target="presProps.xml"/><Relationship Id="rId190" Type="http://schemas.openxmlformats.org/officeDocument/2006/relationships/slide" Target="slides/slide188.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viewProps" Target="viewProps.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theme" Target="theme/theme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tableStyles" Target="tableStyles.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2467"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03378BDD-3191-421F-8EF9-5F44370AB583}" type="datetimeFigureOut">
              <a:rPr lang="en-US"/>
              <a:pPr>
                <a:defRPr/>
              </a:pPr>
              <a:t>5/22/23</a:t>
            </a:fld>
            <a:endParaRPr lang="en-US"/>
          </a:p>
        </p:txBody>
      </p:sp>
      <p:sp>
        <p:nvSpPr>
          <p:cNvPr id="166916" name="Rectangle 4"/>
          <p:cNvSpPr>
            <a:spLocks noGrp="1" noRot="1" noChangeAspect="1" noChangeArrowheads="1" noTextEdit="1"/>
          </p:cNvSpPr>
          <p:nvPr>
            <p:ph type="sldImg" idx="2"/>
          </p:nvPr>
        </p:nvSpPr>
        <p:spPr bwMode="auto">
          <a:xfrm>
            <a:off x="685800" y="685800"/>
            <a:ext cx="54864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9"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2470"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2471"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vl1pPr>
          </a:lstStyle>
          <a:p>
            <a:fld id="{14712ADF-E4DA-4976-BD6A-518ADB64053B}"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www.biblegateway.com/passage/?search=1+john+3:1&amp;version=ESV;NASB;KJV;NKJV"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b="1" dirty="0"/>
              <a:t>OFF: Outlook, Thunderbird, Trillian, Webex Teams</a:t>
            </a:r>
          </a:p>
          <a:p>
            <a:pPr marL="171450" indent="-171450">
              <a:buFont typeface="Arial" panose="020B0604020202020204" pitchFamily="34" charset="0"/>
              <a:buChar char="•"/>
              <a:defRPr/>
            </a:pPr>
            <a:r>
              <a:rPr lang="en-US" b="1" dirty="0"/>
              <a:t>Unmute laptop mic, MUTE speakers</a:t>
            </a:r>
          </a:p>
          <a:p>
            <a:pPr marL="171450" indent="-171450">
              <a:buFont typeface="Arial" panose="020B0604020202020204" pitchFamily="34" charset="0"/>
              <a:buChar char="•"/>
              <a:defRPr/>
            </a:pPr>
            <a:r>
              <a:rPr lang="en-US" b="1" dirty="0"/>
              <a:t>Start Webex meeting (https://cisco.webex.com/meet/dwhite2), unmute Webex mic, make sure Laptop mic is selected in audio, share screen 2</a:t>
            </a:r>
            <a:r>
              <a:rPr lang="en-US" b="1"/>
              <a:t>, drag </a:t>
            </a:r>
            <a:r>
              <a:rPr lang="en-US" b="1" dirty="0"/>
              <a:t>controls to </a:t>
            </a:r>
            <a:r>
              <a:rPr lang="en-US" b="1"/>
              <a:t>screen 1, start recording</a:t>
            </a:r>
          </a:p>
          <a:p>
            <a:pPr marL="171450" indent="-171450">
              <a:buFont typeface="Arial" panose="020B0604020202020204" pitchFamily="34" charset="0"/>
              <a:buChar char="•"/>
              <a:defRPr/>
            </a:pPr>
            <a:endParaRPr lang="en-US" b="1" dirty="0"/>
          </a:p>
          <a:p>
            <a:pPr marL="171450" indent="-171450">
              <a:buFont typeface="Arial" panose="020B0604020202020204" pitchFamily="34" charset="0"/>
              <a:buChar char="•"/>
              <a:defRPr/>
            </a:pPr>
            <a:r>
              <a:rPr lang="en-US" b="1" dirty="0"/>
              <a:t>Find 2 MEN and 2 WOMEN on the front row*</a:t>
            </a:r>
          </a:p>
          <a:p>
            <a:pPr marL="171450" indent="-171450">
              <a:buFont typeface="Arial" panose="020B0604020202020204" pitchFamily="34" charset="0"/>
              <a:buChar char="•"/>
              <a:defRPr/>
            </a:pPr>
            <a:endParaRPr lang="en-US" b="1" dirty="0"/>
          </a:p>
          <a:p>
            <a:pPr marL="0" indent="0">
              <a:buFont typeface="Arial" panose="020B0604020202020204" pitchFamily="34" charset="0"/>
              <a:buNone/>
              <a:defRPr/>
            </a:pPr>
            <a:r>
              <a:rPr lang="en-US" dirty="0"/>
              <a:t>Good morning – it’s good to see you all.  Welcome to this first class in the “Systematic Theology” track.  I’m not going to be a regular teacher in this class, but I’ve been asked to take the first couple of classes.  </a:t>
            </a:r>
          </a:p>
          <a:p>
            <a:pPr marL="0" indent="0">
              <a:buFont typeface="Arial" panose="020B0604020202020204" pitchFamily="34" charset="0"/>
              <a:buNone/>
              <a:defRPr/>
            </a:pPr>
            <a:endParaRPr lang="en-US" altLang="en-US" dirty="0"/>
          </a:p>
          <a:p>
            <a:pPr marL="0" indent="0">
              <a:buFont typeface="Arial" panose="020B0604020202020204" pitchFamily="34" charset="0"/>
              <a:buNone/>
              <a:defRPr/>
            </a:pPr>
            <a:r>
              <a:rPr lang="en-US" altLang="en-US" b="0" dirty="0"/>
              <a:t>I hope a lot of you were able to see the email that I sent out a couple of days ago that served as kind of an introduction to the class.</a:t>
            </a:r>
          </a:p>
          <a:p>
            <a:pPr marL="0" indent="0">
              <a:buFont typeface="Arial" panose="020B0604020202020204" pitchFamily="34" charset="0"/>
              <a:buNone/>
              <a:defRPr/>
            </a:pPr>
            <a:endParaRPr lang="en-US" b="0" dirty="0"/>
          </a:p>
          <a:p>
            <a:pPr marL="0" indent="0">
              <a:buFont typeface="Arial" panose="020B0604020202020204" pitchFamily="34" charset="0"/>
              <a:buNone/>
              <a:defRPr/>
            </a:pPr>
            <a:r>
              <a:rPr lang="en-US" altLang="en-US" b="0" dirty="0"/>
              <a:t>We live in a culture that is rapidly growing more secularized and more overtly hostility towards Christianity.</a:t>
            </a:r>
            <a:br>
              <a:rPr lang="en-US" altLang="en-US" b="0" dirty="0"/>
            </a:br>
            <a:r>
              <a:rPr lang="en-US" altLang="en-US" b="0" dirty="0"/>
              <a:t>And one of the best ways to attack Christianity is to attack the Bible. </a:t>
            </a:r>
          </a:p>
          <a:p>
            <a:pPr marL="0" indent="0">
              <a:buFont typeface="Arial" panose="020B0604020202020204" pitchFamily="34" charset="0"/>
              <a:buNone/>
              <a:defRPr/>
            </a:pPr>
            <a:r>
              <a:rPr lang="en-US" b="0" dirty="0"/>
              <a:t>And to assert that the Bible is archaic, obsolete, and full of mistakes and contradictions and errors that make it entirely unreliable, and certainly not authoritative in our lives in any way.</a:t>
            </a:r>
          </a:p>
          <a:p>
            <a:pPr marL="0" indent="0">
              <a:buFont typeface="Arial" panose="020B0604020202020204" pitchFamily="34" charset="0"/>
              <a:buNone/>
              <a:defRPr/>
            </a:pPr>
            <a:endParaRPr lang="en-US" baseline="0" dirty="0"/>
          </a:p>
          <a:p>
            <a:pPr>
              <a:defRPr/>
            </a:pPr>
            <a:r>
              <a:rPr lang="en-US" baseline="0" dirty="0"/>
              <a:t>So that’s why we’re going to take a couple of classes to look at the history and trustworthiness of the Bible.  This will be a whirlwind couple of weeks – in the past I’ve taught this topic, The Reliability of the NT Text, in three separate classes – it’s gonna have to be just one class today.  </a:t>
            </a:r>
          </a:p>
          <a:p>
            <a:pPr>
              <a:defRPr/>
            </a:pPr>
            <a:endParaRPr lang="en-US" b="1" baseline="0" dirty="0"/>
          </a:p>
          <a:p>
            <a:pPr>
              <a:defRPr/>
            </a:pPr>
            <a:r>
              <a:rPr lang="en-US" b="1" baseline="0" dirty="0"/>
              <a:t>*ADVANCE* (no slide change)</a:t>
            </a:r>
          </a:p>
          <a:p>
            <a:pPr>
              <a:defRPr/>
            </a:pPr>
            <a:r>
              <a:rPr lang="en-US" baseline="0" dirty="0"/>
              <a:t>Next week we’ll be studying the Canon of the New Testament</a:t>
            </a:r>
            <a:endParaRPr lang="en-US" dirty="0"/>
          </a:p>
        </p:txBody>
      </p:sp>
      <p:sp>
        <p:nvSpPr>
          <p:cNvPr id="4" name="Slide Number Placeholder 3"/>
          <p:cNvSpPr>
            <a:spLocks noGrp="1"/>
          </p:cNvSpPr>
          <p:nvPr>
            <p:ph type="sldNum" sz="quarter" idx="5"/>
          </p:nvPr>
        </p:nvSpPr>
        <p:spPr/>
        <p:txBody>
          <a:bodyPr/>
          <a:lstStyle/>
          <a:p>
            <a:fld id="{14712ADF-E4DA-4976-BD6A-518ADB64053B}" type="slidenum">
              <a:rPr lang="en-US" altLang="en-US" smtClean="0"/>
              <a:pPr/>
              <a:t>1</a:t>
            </a:fld>
            <a:endParaRPr lang="en-US" altLang="en-US"/>
          </a:p>
        </p:txBody>
      </p:sp>
    </p:spTree>
    <p:extLst>
      <p:ext uri="{BB962C8B-B14F-4D97-AF65-F5344CB8AC3E}">
        <p14:creationId xmlns:p14="http://schemas.microsoft.com/office/powerpoint/2010/main" val="2487158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xfrm>
            <a:off x="685800" y="685800"/>
            <a:ext cx="5486400" cy="3429000"/>
          </a:xfrm>
          <a:ln/>
        </p:spPr>
      </p:sp>
      <p:sp>
        <p:nvSpPr>
          <p:cNvPr id="17305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t>**9:34**</a:t>
            </a:r>
          </a:p>
          <a:p>
            <a:endParaRPr lang="en-US" altLang="en-US" b="1" dirty="0"/>
          </a:p>
          <a:p>
            <a:r>
              <a:rPr lang="en-US" altLang="en-US" b="1" dirty="0"/>
              <a:t>*READ*</a:t>
            </a:r>
          </a:p>
          <a:p>
            <a:endParaRPr lang="en-US" alt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That is a very popular belief.  I had someone tell me that just a few weeks ago – the idea that some early church council, like the Council of Nicaea, made changes to the New Testament. Up until that point, Jesus’ followers had always known that he was just a man – a great man, but just a mortal man.  </a:t>
            </a:r>
            <a:r>
              <a:rPr lang="en-US" dirty="0"/>
              <a:t>But in the fourth century, at the Council of Nicaea, the leaders of the church decided they needed to make Jesus divine. So, they changed the scriptures and added verses that describe Jesus as being divine. And now we </a:t>
            </a:r>
            <a:r>
              <a:rPr lang="en-US" b="1" dirty="0"/>
              <a:t>think </a:t>
            </a:r>
            <a:r>
              <a:rPr lang="en-US" dirty="0"/>
              <a:t>that's what the original apostles said. But really, it was added to the New Testament much later. </a:t>
            </a:r>
          </a:p>
          <a:p>
            <a:endParaRPr lang="en-US" altLang="en-US" b="0" dirty="0"/>
          </a:p>
          <a:p>
            <a:r>
              <a:rPr lang="en-US" altLang="en-US" b="0" dirty="0"/>
              <a:t>How do we answer an assertion like that?  Well, we’ll talk about that more later as well.  But here’s a third tough question for us to deal with.</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4000" dirty="0">
                <a:effectLst>
                  <a:outerShdw blurRad="38100" dist="38100" dir="2700000" algn="tl">
                    <a:srgbClr val="000000">
                      <a:alpha val="43137"/>
                    </a:srgbClr>
                  </a:outerShdw>
                </a:effectLst>
              </a:rPr>
              <a:t>“How can you say that you have God’s Word when you have Bibles that disagree with each other on what the words of the New Testament actually are?”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b="1" i="0" u="none" strike="noStrike" kern="1200" baseline="0" dirty="0">
              <a:solidFill>
                <a:srgbClr val="000000"/>
              </a:solidFill>
              <a:latin typeface="Calibri" panose="020F0502020204030204"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xfrm>
            <a:off x="685800" y="685800"/>
            <a:ext cx="5486400" cy="3429000"/>
          </a:xfrm>
          <a:ln/>
        </p:spPr>
      </p:sp>
      <p:sp>
        <p:nvSpPr>
          <p:cNvPr id="176131"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a:t>And then in our last class we looked at a very popular belief held by skeptics, atheists, Muslims and others that says that the NT was corrupted very early on its history, because early church leaders altered the text to suit their purposes.  </a:t>
            </a:r>
          </a:p>
          <a:p>
            <a:pPr>
              <a:defRPr/>
            </a:pPr>
            <a:endParaRPr lang="en-US" altLang="en-US" dirty="0"/>
          </a:p>
          <a:p>
            <a:pPr>
              <a:defRPr/>
            </a:pPr>
            <a:r>
              <a:rPr lang="en-US" altLang="en-US" dirty="0"/>
              <a:t>The</a:t>
            </a:r>
            <a:r>
              <a:rPr lang="en-US" altLang="en-US" baseline="0" dirty="0"/>
              <a:t> assertion is that Jesus’ earliest followers never thought of him as a GOD.  They thought he was a great teacher, a wise rabbi, but still… just a mortal man. But in the fourth century, Constantine declared himself to be a Christian, and as the Roman Emperor he didn’t want to serve a mere Jewish man.  He wanted to serve a GOD.  So he gathered the leaders of the church together in 325 AD at the Council of Nicaea and demanded that they edit the scriptures in order (for example) to insert the deity of Christ into the NT. </a:t>
            </a:r>
          </a:p>
          <a:p>
            <a:pPr>
              <a:defRPr/>
            </a:pPr>
            <a:endParaRPr lang="en-US" altLang="en-US" baseline="0" dirty="0"/>
          </a:p>
          <a:p>
            <a:pPr>
              <a:defRPr/>
            </a:pPr>
            <a:r>
              <a:rPr lang="en-US" altLang="en-US" baseline="0" dirty="0"/>
              <a:t>And so (the theory goes), the church altered the text of scripture, and inserted this new idea that Jesus was actually not just a man, but the Son of God himself.  And now, when we read our English Bibles, we don’t realize that this idea of a divine Jesus was an invention by church leaders centuries after the original gospels and epistles were written.</a:t>
            </a:r>
          </a:p>
          <a:p>
            <a:pPr>
              <a:defRPr/>
            </a:pPr>
            <a:endParaRPr lang="en-US" altLang="en-US" baseline="0" dirty="0"/>
          </a:p>
          <a:p>
            <a:pPr>
              <a:defRPr/>
            </a:pPr>
            <a:r>
              <a:rPr lang="en-US" altLang="en-US" baseline="0" dirty="0"/>
              <a:t>But we talked about why that theory not only isn’t true – it’s actually COMPLETELY IMPOSSIBLE.</a:t>
            </a:r>
          </a:p>
          <a:p>
            <a:pPr>
              <a:defRPr/>
            </a:pPr>
            <a:r>
              <a:rPr lang="en-US" sz="1200" b="1" i="0" u="none" strike="noStrike" kern="1200" baseline="0" dirty="0">
                <a:solidFill>
                  <a:schemeClr val="tx1"/>
                </a:solidFill>
                <a:latin typeface="Calibri" pitchFamily="34" charset="0"/>
                <a:ea typeface="+mn-ea"/>
                <a:cs typeface="+mn-cs"/>
              </a:rPr>
              <a:t>**CLICK**</a:t>
            </a:r>
          </a:p>
          <a:p>
            <a:pPr>
              <a:defRPr/>
            </a:pPr>
            <a:endParaRPr lang="en-US" altLang="en-US" sz="1200" b="1" i="0" u="none" strike="noStrike" kern="1200" baseline="0" dirty="0">
              <a:solidFill>
                <a:schemeClr val="tx1"/>
              </a:solidFill>
              <a:latin typeface="Calibri" pitchFamily="34" charset="0"/>
              <a:ea typeface="+mn-ea"/>
              <a:cs typeface="+mn-cs"/>
            </a:endParaRPr>
          </a:p>
          <a:p>
            <a:pPr>
              <a:defRPr/>
            </a:pPr>
            <a:r>
              <a:rPr lang="en-US" altLang="en-US" dirty="0"/>
              <a:t>And to show that, we</a:t>
            </a:r>
            <a:r>
              <a:rPr lang="en-US" altLang="en-US" baseline="0" dirty="0"/>
              <a:t> looked at how the books of the NT were copied and spread all over the Roman empire for at least 200 years before the Council of Nicaea met.  We talked about how this widespread, rapid copying of the NT documents was done with no one overseeing the effort, or controlling it in any way.  The church was under persecution most of this time – there were no popes, no secretive church councils, no controlling authorities.   </a:t>
            </a:r>
          </a:p>
          <a:p>
            <a:pPr>
              <a:defRPr/>
            </a:pPr>
            <a:endParaRPr lang="en-US" altLang="en-US" baseline="0" dirty="0"/>
          </a:p>
          <a:p>
            <a:pPr>
              <a:defRPr/>
            </a:pPr>
            <a:r>
              <a:rPr lang="en-US" altLang="en-US" baseline="0" dirty="0"/>
              <a:t>And what that means is that, by the time the council of Nicaea met in 325 AD, there was no way they could change scripture even if they wanted to (which they didn’t!) because there were so many manuscripts of the NT that had been copied and spread far and wide for OVER TWO CENTURIES.  There was </a:t>
            </a:r>
            <a:r>
              <a:rPr lang="en-US" altLang="en-US" u="sng" baseline="0" dirty="0"/>
              <a:t>no way</a:t>
            </a:r>
            <a:r>
              <a:rPr lang="en-US" altLang="en-US" baseline="0" dirty="0"/>
              <a:t> they could collect them to edit them or destroy them even if they wanted to.  </a:t>
            </a:r>
          </a:p>
          <a:p>
            <a:pPr>
              <a:defRPr/>
            </a:pPr>
            <a:endParaRPr lang="en-US" altLang="en-US" baseline="0" dirty="0"/>
          </a:p>
          <a:p>
            <a:pPr>
              <a:defRPr/>
            </a:pPr>
            <a:r>
              <a:rPr lang="en-US" sz="1200" b="1" i="0" u="none" strike="noStrike" kern="1200" baseline="0" dirty="0">
                <a:solidFill>
                  <a:schemeClr val="tx1"/>
                </a:solidFill>
                <a:latin typeface="Calibri" pitchFamily="34" charset="0"/>
                <a:ea typeface="+mn-ea"/>
                <a:cs typeface="+mn-cs"/>
              </a:rPr>
              <a:t>**CLICK**</a:t>
            </a:r>
          </a:p>
          <a:p>
            <a:pPr>
              <a:defRPr/>
            </a:pPr>
            <a:r>
              <a:rPr lang="en-US" altLang="en-US" sz="1200" b="0" i="0" u="none" strike="noStrike" kern="1200" baseline="0" dirty="0">
                <a:solidFill>
                  <a:schemeClr val="tx1"/>
                </a:solidFill>
                <a:latin typeface="Calibri" pitchFamily="34" charset="0"/>
                <a:ea typeface="+mn-ea"/>
                <a:cs typeface="+mn-cs"/>
              </a:rPr>
              <a:t>So that was our third point: The NT was NEVER controlled by a central authority.  Nobody altered the doctrines of the faith taught by Christ and the apostles… because nobody COULD.  It was impossible to control the copying and spread of the NT documents, so it was impossible to change them.</a:t>
            </a:r>
          </a:p>
          <a:p>
            <a:pPr>
              <a:defRPr/>
            </a:pPr>
            <a:endParaRPr lang="en-US" altLang="en-US" sz="1200" b="0" i="0" u="none" strike="noStrike" kern="1200" baseline="0" dirty="0">
              <a:solidFill>
                <a:schemeClr val="tx1"/>
              </a:solidFill>
              <a:latin typeface="Calibri" pitchFamily="34" charset="0"/>
              <a:ea typeface="+mn-ea"/>
              <a:cs typeface="+mn-cs"/>
            </a:endParaRPr>
          </a:p>
          <a:p>
            <a:pPr>
              <a:defRPr/>
            </a:pPr>
            <a:r>
              <a:rPr lang="en-US" altLang="en-US" sz="1200" b="0" i="0" u="none" strike="noStrike" kern="1200" baseline="0" dirty="0">
                <a:solidFill>
                  <a:schemeClr val="tx1"/>
                </a:solidFill>
                <a:latin typeface="Calibri" pitchFamily="34" charset="0"/>
                <a:ea typeface="+mn-ea"/>
                <a:cs typeface="+mn-cs"/>
              </a:rPr>
              <a:t>And that’s how we ended our class last week – on that point: </a:t>
            </a:r>
          </a:p>
          <a:p>
            <a:pPr>
              <a:defRPr/>
            </a:pPr>
            <a:r>
              <a:rPr lang="en-US" altLang="en-US" sz="1200" b="0" i="0" u="none" strike="noStrike" kern="1200" baseline="0" dirty="0">
                <a:solidFill>
                  <a:schemeClr val="tx1"/>
                </a:solidFill>
                <a:latin typeface="Calibri" pitchFamily="34" charset="0"/>
                <a:ea typeface="+mn-ea"/>
                <a:cs typeface="+mn-cs"/>
              </a:rPr>
              <a:t>since nobody had control over the NT text, we can say with confidence that we know what Paul wrote, not what some church council in 325 AD SAID that Paul wrote.  </a:t>
            </a:r>
          </a:p>
          <a:p>
            <a:pPr>
              <a:defRPr/>
            </a:pPr>
            <a:endParaRPr lang="en-US" altLang="en-US" sz="1200" b="0" i="0" u="none" strike="noStrike" kern="1200" baseline="0" dirty="0">
              <a:solidFill>
                <a:schemeClr val="tx1"/>
              </a:solidFill>
              <a:latin typeface="Calibri" pitchFamily="34" charset="0"/>
              <a:ea typeface="+mn-ea"/>
              <a:cs typeface="+mn-cs"/>
            </a:endParaRPr>
          </a:p>
          <a:p>
            <a:pPr rtl="0"/>
            <a:r>
              <a:rPr lang="en-US" sz="1200" b="1" i="0" u="none" strike="noStrike" kern="1200" baseline="0" dirty="0">
                <a:solidFill>
                  <a:schemeClr val="tx1"/>
                </a:solidFill>
                <a:latin typeface="Calibri" pitchFamily="34" charset="0"/>
                <a:ea typeface="+mn-ea"/>
                <a:cs typeface="+mn-cs"/>
              </a:rPr>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Calibri" pitchFamily="34" charset="0"/>
                <a:ea typeface="+mn-ea"/>
                <a:cs typeface="+mn-cs"/>
              </a:rPr>
              <a:t>“But wait a minute”… someone might say “</a:t>
            </a:r>
            <a:r>
              <a:rPr lang="en-US" altLang="en-US" dirty="0"/>
              <a:t>you’re saying we know what Paul originally wrote.</a:t>
            </a:r>
            <a:r>
              <a:rPr lang="en-US" altLang="en-US" baseline="0" dirty="0"/>
              <a:t>  But you </a:t>
            </a:r>
            <a:r>
              <a:rPr lang="en-US" altLang="en-US" dirty="0"/>
              <a:t>don’t have the original copies of Paul’s letters</a:t>
            </a:r>
            <a:r>
              <a:rPr lang="en-US" altLang="en-US" baseline="0" dirty="0"/>
              <a:t> – they’ve been lost to history.  You don’t even have any of </a:t>
            </a:r>
            <a:r>
              <a:rPr lang="en-US" altLang="en-US" dirty="0"/>
              <a:t>the 1</a:t>
            </a:r>
            <a:r>
              <a:rPr lang="en-US" altLang="en-US" baseline="30000" dirty="0"/>
              <a:t>st</a:t>
            </a:r>
            <a:r>
              <a:rPr lang="en-US" altLang="en-US" dirty="0"/>
              <a:t> or 2</a:t>
            </a:r>
            <a:r>
              <a:rPr lang="en-US" altLang="en-US" baseline="30000" dirty="0"/>
              <a:t>nd</a:t>
            </a:r>
            <a:r>
              <a:rPr lang="en-US" altLang="en-US" dirty="0"/>
              <a:t> generation copies after that.</a:t>
            </a:r>
          </a:p>
          <a:p>
            <a:pPr>
              <a:defRPr/>
            </a:pPr>
            <a:endParaRPr lang="en-US" altLang="en-US" b="0" dirty="0"/>
          </a:p>
        </p:txBody>
      </p:sp>
      <p:sp>
        <p:nvSpPr>
          <p:cNvPr id="2211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691089F5-5CBD-413E-8D63-F82D45593804}" type="slidenum">
              <a:rPr lang="en-US" altLang="en-US"/>
              <a:pPr/>
              <a:t>100</a:t>
            </a:fld>
            <a:endParaRPr lang="en-US" altLang="en-US"/>
          </a:p>
        </p:txBody>
      </p:sp>
    </p:spTree>
    <p:extLst>
      <p:ext uri="{BB962C8B-B14F-4D97-AF65-F5344CB8AC3E}">
        <p14:creationId xmlns:p14="http://schemas.microsoft.com/office/powerpoint/2010/main" val="315728215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xfrm>
            <a:off x="685800" y="685800"/>
            <a:ext cx="5486400" cy="3429000"/>
          </a:xfrm>
          <a:ln/>
        </p:spPr>
      </p:sp>
      <p:sp>
        <p:nvSpPr>
          <p:cNvPr id="2406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*10:06*</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Calibri"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Calibri" pitchFamily="34" charset="0"/>
                <a:ea typeface="+mn-ea"/>
                <a:cs typeface="+mn-cs"/>
              </a:rPr>
              <a:t>“But wait a minute”… someone might say “you SAY </a:t>
            </a:r>
            <a:r>
              <a:rPr lang="en-US" altLang="en-US" dirty="0"/>
              <a:t>we know what Paul originally wrote.</a:t>
            </a:r>
            <a:r>
              <a:rPr lang="en-US" altLang="en-US" baseline="0" dirty="0"/>
              <a:t> But you </a:t>
            </a:r>
            <a:r>
              <a:rPr lang="en-US" altLang="en-US" dirty="0"/>
              <a:t>don’t have the original copies of Paul’s letters</a:t>
            </a:r>
            <a:r>
              <a:rPr lang="en-US" altLang="en-US" baseline="0" dirty="0"/>
              <a:t> – they’ve been lost to history.  You don’t even have any of </a:t>
            </a:r>
            <a:r>
              <a:rPr lang="en-US" altLang="en-US" dirty="0"/>
              <a:t>the 1</a:t>
            </a:r>
            <a:r>
              <a:rPr lang="en-US" altLang="en-US" baseline="30000" dirty="0"/>
              <a:t>st</a:t>
            </a:r>
            <a:r>
              <a:rPr lang="en-US" altLang="en-US" dirty="0"/>
              <a:t> or 2</a:t>
            </a:r>
            <a:r>
              <a:rPr lang="en-US" altLang="en-US" baseline="30000" dirty="0"/>
              <a:t>nd</a:t>
            </a:r>
            <a:r>
              <a:rPr lang="en-US" altLang="en-US" dirty="0"/>
              <a:t> generation copies after that.</a:t>
            </a:r>
          </a:p>
          <a:p>
            <a:r>
              <a:rPr lang="en-US" altLang="en-US" b="1" dirty="0"/>
              <a:t>*CLICK*</a:t>
            </a:r>
          </a:p>
          <a:p>
            <a:r>
              <a:rPr lang="en-US" altLang="en-US" dirty="0"/>
              <a:t>What if an error occurred in the copies you don’t have anymore?  Isn’t it possible that there are errors in the NT that you don’t even realize are errors, because all the correct copies no longer exist?</a:t>
            </a:r>
          </a:p>
          <a:p>
            <a:endParaRPr lang="en-US" altLang="en-US" dirty="0"/>
          </a:p>
          <a:p>
            <a:r>
              <a:rPr lang="en-US" altLang="en-US" dirty="0"/>
              <a:t>To understand this argument better, let me introduce you to this man</a:t>
            </a:r>
          </a:p>
          <a:p>
            <a:r>
              <a:rPr lang="en-US" altLang="en-US" b="1" dirty="0"/>
              <a:t>*CLICK*</a:t>
            </a:r>
          </a:p>
          <a:p>
            <a:r>
              <a:rPr lang="en-US" altLang="en-US" dirty="0"/>
              <a:t>whose name is Bart </a:t>
            </a:r>
            <a:r>
              <a:rPr lang="en-US" altLang="en-US" dirty="0" err="1"/>
              <a:t>Ehrman</a:t>
            </a:r>
            <a:r>
              <a:rPr lang="en-US" altLang="en-US" dirty="0"/>
              <a:t>.  Bart </a:t>
            </a:r>
            <a:r>
              <a:rPr lang="en-US" altLang="en-US" dirty="0" err="1"/>
              <a:t>Ehrman</a:t>
            </a:r>
            <a:r>
              <a:rPr lang="en-US" altLang="en-US" dirty="0"/>
              <a:t> is professor of religion at UNC and probably the world’s best-known SKEPTICAL New Testament scholar.</a:t>
            </a:r>
            <a:r>
              <a:rPr lang="en-US" altLang="en-US" baseline="0" dirty="0"/>
              <a:t>  He was once a professing Christian, but he’s now a devout atheist, and a best-selling author of multiple books that attack the </a:t>
            </a:r>
            <a:r>
              <a:rPr lang="en-US" altLang="en-US" dirty="0"/>
              <a:t>reliability of the New Testament.  </a:t>
            </a:r>
          </a:p>
          <a:p>
            <a:endParaRPr lang="en-US" altLang="en-US" dirty="0"/>
          </a:p>
          <a:p>
            <a:r>
              <a:rPr lang="en-US" altLang="en-US" dirty="0"/>
              <a:t>Here’s a quote from him.</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endParaRPr lang="en-US" altLang="en-US" dirty="0"/>
          </a:p>
          <a:p>
            <a:r>
              <a:rPr lang="en-US" altLang="en-US" dirty="0"/>
              <a:t>Now to explain Bart </a:t>
            </a:r>
            <a:r>
              <a:rPr lang="en-US" altLang="en-US" dirty="0" err="1"/>
              <a:t>Ehrman’s</a:t>
            </a:r>
            <a:r>
              <a:rPr lang="en-US" altLang="en-US" dirty="0"/>
              <a:t> point, </a:t>
            </a:r>
          </a:p>
          <a:p>
            <a:r>
              <a:rPr lang="en-US" altLang="en-US" b="1" dirty="0"/>
              <a:t>*ADVANCE*</a:t>
            </a:r>
          </a:p>
          <a:p>
            <a:r>
              <a:rPr lang="en-US" altLang="en-US" dirty="0"/>
              <a:t>We are all going to do a little role playing here, and we’re all going to become New Testament scribes, making copies of manuscripts.</a:t>
            </a:r>
          </a:p>
          <a:p>
            <a:endParaRPr lang="en-US" alt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xfrm>
            <a:off x="685800" y="685800"/>
            <a:ext cx="5486400" cy="3429000"/>
          </a:xfrm>
          <a:ln/>
        </p:spPr>
      </p:sp>
      <p:sp>
        <p:nvSpPr>
          <p:cNvPr id="2416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*10:07*</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We are all going to do a little role playing here, and we’re all going to become New Testament scribes, making copies of manuscripts.  (Don't worry, I'm not going to actually make you do anything.) </a:t>
            </a:r>
            <a:r>
              <a:rPr lang="en-US" altLang="en-US" dirty="0">
                <a:sym typeface="Wingdings" panose="05000000000000000000" pitchFamily="2" charset="2"/>
              </a:rPr>
              <a:t></a:t>
            </a:r>
            <a:endParaRPr lang="en-US" altLang="en-US" dirty="0"/>
          </a:p>
          <a:p>
            <a:endParaRPr lang="en-US" altLang="en-US" dirty="0"/>
          </a:p>
          <a:p>
            <a:r>
              <a:rPr lang="en-US" altLang="en-US" dirty="0"/>
              <a:t>But we’re going to pretend that we’re all scribes sitting in our church’s sanctuary (that’s what’s pictured here). </a:t>
            </a:r>
          </a:p>
          <a:p>
            <a:endParaRPr lang="en-US" altLang="en-US" dirty="0"/>
          </a:p>
          <a:p>
            <a:r>
              <a:rPr lang="en-US" altLang="en-US" dirty="0"/>
              <a:t>So this is me up here. This is the podium. I'm the Apostle Paul for today. And I've just written the book of Galatians. </a:t>
            </a:r>
          </a:p>
          <a:p>
            <a:endParaRPr lang="en-US" altLang="en-US" dirty="0"/>
          </a:p>
          <a:p>
            <a:r>
              <a:rPr lang="en-US" altLang="en-US" dirty="0"/>
              <a:t>And so I'm going to take my book of Galatians, and I'm going to come over here to &lt;MAN1&gt; and I'm going to show him my book of Galatians.</a:t>
            </a:r>
          </a:p>
          <a:p>
            <a:r>
              <a:rPr lang="en-US" altLang="en-US" b="1" dirty="0"/>
              <a:t>*CLICK*</a:t>
            </a:r>
          </a:p>
          <a:p>
            <a:r>
              <a:rPr lang="en-US" altLang="en-US" dirty="0"/>
              <a:t>And he is going to make a handwritten copy for himself. </a:t>
            </a:r>
          </a:p>
          <a:p>
            <a:endParaRPr lang="en-US" altLang="en-US" dirty="0"/>
          </a:p>
          <a:p>
            <a:r>
              <a:rPr lang="en-US" altLang="en-US" dirty="0"/>
              <a:t>And then &lt;MAN1&gt; is going to turn around and show it to all the men on the row behind him.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r>
              <a:rPr lang="en-US" altLang="en-US" dirty="0"/>
              <a:t>And they're going to make their own handwritten copies of his book. And then they're going to turn around and show it to the men behind them,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r>
              <a:rPr lang="en-US" altLang="en-US" dirty="0"/>
              <a:t>they're going to choose one of the manuscripts and they will make a copy as well, they'll turn around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r>
              <a:rPr lang="en-US" altLang="en-US" dirty="0"/>
              <a:t>and it's going to go all the way to the back of the room. Every man making a copy all the way to the back.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r>
              <a:rPr lang="en-US" altLang="en-US" dirty="0"/>
              <a:t>So in this example, we can consider these front rows to have the earliest manuscripts, the ones closest to the time of Paul (me) and the back rows are going to be much later copies of copies of copies. </a:t>
            </a:r>
          </a:p>
        </p:txBody>
      </p:sp>
      <p:sp>
        <p:nvSpPr>
          <p:cNvPr id="24166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1E56CD6C-A41E-4F39-B44C-7CA836E5BCA3}" type="slidenum">
              <a:rPr lang="en-US" altLang="en-US"/>
              <a:pPr/>
              <a:t>102</a:t>
            </a:fld>
            <a:endParaRPr lang="en-US"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xfrm>
            <a:off x="685800" y="685800"/>
            <a:ext cx="5486400" cy="3429000"/>
          </a:xfrm>
          <a:ln/>
        </p:spPr>
      </p:sp>
      <p:sp>
        <p:nvSpPr>
          <p:cNvPr id="2426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We are all going to do a little role playing here, and we’re all going to become New Testament scribes, making copies of manuscripts.  (Don't worry, I'm not going to actually make you do anything.) </a:t>
            </a:r>
            <a:r>
              <a:rPr lang="en-US" altLang="en-US" dirty="0">
                <a:sym typeface="Wingdings" panose="05000000000000000000" pitchFamily="2" charset="2"/>
              </a:rPr>
              <a:t></a:t>
            </a:r>
            <a:endParaRPr lang="en-US" altLang="en-US" dirty="0"/>
          </a:p>
          <a:p>
            <a:endParaRPr lang="en-US" altLang="en-US" dirty="0"/>
          </a:p>
          <a:p>
            <a:r>
              <a:rPr lang="en-US" altLang="en-US" dirty="0"/>
              <a:t>But we’re going to pretend that we’re all scribes sitting in our church’s sanctuary (that’s what’s pictured here). </a:t>
            </a:r>
          </a:p>
          <a:p>
            <a:endParaRPr lang="en-US" altLang="en-US" dirty="0"/>
          </a:p>
          <a:p>
            <a:r>
              <a:rPr lang="en-US" altLang="en-US" dirty="0"/>
              <a:t>So this is me up here. This is the podium. I'm the Apostle Paul for today. And I've just written the book of Galatians. </a:t>
            </a:r>
          </a:p>
          <a:p>
            <a:endParaRPr lang="en-US" altLang="en-US" dirty="0"/>
          </a:p>
          <a:p>
            <a:r>
              <a:rPr lang="en-US" altLang="en-US" dirty="0"/>
              <a:t>And so I'm going to take my book of Galatians, and I'm going to come over here to &lt;MAN1&gt; and I'm going to show him my book of Galatians.</a:t>
            </a:r>
          </a:p>
          <a:p>
            <a:r>
              <a:rPr lang="en-US" altLang="en-US" b="1" dirty="0"/>
              <a:t>*CLICK*</a:t>
            </a:r>
          </a:p>
          <a:p>
            <a:r>
              <a:rPr lang="en-US" altLang="en-US" dirty="0"/>
              <a:t>And he is going to make a handwritten copy for himself. </a:t>
            </a:r>
          </a:p>
          <a:p>
            <a:endParaRPr lang="en-US" altLang="en-US" dirty="0"/>
          </a:p>
          <a:p>
            <a:r>
              <a:rPr lang="en-US" altLang="en-US" dirty="0"/>
              <a:t>And then &lt;MAN1&gt; is going to turn around and show it to all the men on the row behind him.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r>
              <a:rPr lang="en-US" altLang="en-US" dirty="0"/>
              <a:t>And they're going to make their own handwritten copies of his book. And then they're going to turn around and show it to the men behind them,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r>
              <a:rPr lang="en-US" altLang="en-US" dirty="0"/>
              <a:t>they're going to choose one of the manuscripts and they will make a copy as well, they'll turn around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r>
              <a:rPr lang="en-US" altLang="en-US" dirty="0"/>
              <a:t>and it's going to go all the way to the back of the room. Every man making a copy all the way to the back.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r>
              <a:rPr lang="en-US" altLang="en-US" dirty="0"/>
              <a:t>So in this example, we can consider these front rows to have the earliest manuscripts, the ones closest to the time of Paul (me) and the back rows are going to be much later copies of copies of copies. </a:t>
            </a:r>
          </a:p>
        </p:txBody>
      </p:sp>
      <p:sp>
        <p:nvSpPr>
          <p:cNvPr id="2426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52587A93-840E-45CE-9DA0-0CAFF2662E75}" type="slidenum">
              <a:rPr lang="en-US" altLang="en-US"/>
              <a:pPr/>
              <a:t>103</a:t>
            </a:fld>
            <a:endParaRPr lang="en-US"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a:xfrm>
            <a:off x="685800" y="685800"/>
            <a:ext cx="5486400" cy="3429000"/>
          </a:xfrm>
          <a:ln/>
        </p:spPr>
      </p:sp>
      <p:sp>
        <p:nvSpPr>
          <p:cNvPr id="2437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We are all going to do a little role playing here, and we’re all going to become New Testament scribes, making copies of manuscripts.  (Don't worry, I'm not going to actually make you do anything.) </a:t>
            </a:r>
            <a:r>
              <a:rPr lang="en-US" altLang="en-US" dirty="0">
                <a:sym typeface="Wingdings" panose="05000000000000000000" pitchFamily="2" charset="2"/>
              </a:rPr>
              <a:t></a:t>
            </a:r>
            <a:endParaRPr lang="en-US" altLang="en-US" dirty="0"/>
          </a:p>
          <a:p>
            <a:endParaRPr lang="en-US" altLang="en-US" dirty="0"/>
          </a:p>
          <a:p>
            <a:r>
              <a:rPr lang="en-US" altLang="en-US" dirty="0"/>
              <a:t>But we’re going to pretend that we’re all scribes sitting in our church’s sanctuary (that’s what’s pictured here). </a:t>
            </a:r>
          </a:p>
          <a:p>
            <a:endParaRPr lang="en-US" altLang="en-US" dirty="0"/>
          </a:p>
          <a:p>
            <a:r>
              <a:rPr lang="en-US" altLang="en-US" dirty="0"/>
              <a:t>So this is me up here. This is the podium. I'm the Apostle Paul for today. And I've just written the book of Galatians. </a:t>
            </a:r>
          </a:p>
          <a:p>
            <a:endParaRPr lang="en-US" altLang="en-US" dirty="0"/>
          </a:p>
          <a:p>
            <a:r>
              <a:rPr lang="en-US" altLang="en-US" dirty="0"/>
              <a:t>And so I'm going to take my book of Galatians, and I'm going to come over here to &lt;MAN1&gt; and I'm going to show him my book of Galatians.</a:t>
            </a:r>
          </a:p>
          <a:p>
            <a:r>
              <a:rPr lang="en-US" altLang="en-US" b="1" dirty="0"/>
              <a:t>*CLICK*</a:t>
            </a:r>
          </a:p>
          <a:p>
            <a:r>
              <a:rPr lang="en-US" altLang="en-US" dirty="0"/>
              <a:t>And he is going to make a handwritten copy for himself. </a:t>
            </a:r>
          </a:p>
          <a:p>
            <a:endParaRPr lang="en-US" altLang="en-US" dirty="0"/>
          </a:p>
          <a:p>
            <a:r>
              <a:rPr lang="en-US" altLang="en-US" dirty="0"/>
              <a:t>And then &lt;MAN1&gt; is going to turn around and show it to all the men on the row behind him.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r>
              <a:rPr lang="en-US" altLang="en-US" dirty="0"/>
              <a:t>And they're going to make their own handwritten copies of his book. And then they're going to turn around and show it to the men behind them,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r>
              <a:rPr lang="en-US" altLang="en-US" dirty="0"/>
              <a:t>they're going to choose one of the manuscripts and they will make a copy as well, they'll turn around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r>
              <a:rPr lang="en-US" altLang="en-US" dirty="0"/>
              <a:t>and it's going to go all the way to the back of the room. Every man making a copy all the way to the back.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r>
              <a:rPr lang="en-US" altLang="en-US" dirty="0"/>
              <a:t>So in this example, we can consider these front rows to have the earliest manuscripts, the ones closest to the time of Paul (me) and the back rows are going to be much later copies of copies of copies. </a:t>
            </a:r>
          </a:p>
        </p:txBody>
      </p:sp>
      <p:sp>
        <p:nvSpPr>
          <p:cNvPr id="2437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DB317B32-5A54-459B-94E4-4462B237D3A9}" type="slidenum">
              <a:rPr lang="en-US" altLang="en-US"/>
              <a:pPr/>
              <a:t>104</a:t>
            </a:fld>
            <a:endParaRPr lang="en-US"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a:xfrm>
            <a:off x="685800" y="685800"/>
            <a:ext cx="5486400" cy="3429000"/>
          </a:xfrm>
          <a:ln/>
        </p:spPr>
      </p:sp>
      <p:sp>
        <p:nvSpPr>
          <p:cNvPr id="2447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We are all going to do a little role playing here, and we’re all going to become New Testament scribes, making copies of manuscripts.  (Don't worry, I'm not going to actually make you do anything.) </a:t>
            </a:r>
            <a:r>
              <a:rPr lang="en-US" altLang="en-US" dirty="0">
                <a:sym typeface="Wingdings" panose="05000000000000000000" pitchFamily="2" charset="2"/>
              </a:rPr>
              <a:t></a:t>
            </a:r>
            <a:endParaRPr lang="en-US" altLang="en-US" dirty="0"/>
          </a:p>
          <a:p>
            <a:endParaRPr lang="en-US" altLang="en-US" dirty="0"/>
          </a:p>
          <a:p>
            <a:r>
              <a:rPr lang="en-US" altLang="en-US" dirty="0"/>
              <a:t>But we’re going to pretend that we’re all scribes sitting in our church’s sanctuary (that’s what’s pictured here). </a:t>
            </a:r>
          </a:p>
          <a:p>
            <a:endParaRPr lang="en-US" altLang="en-US" dirty="0"/>
          </a:p>
          <a:p>
            <a:r>
              <a:rPr lang="en-US" altLang="en-US" dirty="0"/>
              <a:t>So this is me up here. This is the podium. I'm the Apostle Paul for today. And I've just written the book of Galatians. </a:t>
            </a:r>
          </a:p>
          <a:p>
            <a:endParaRPr lang="en-US" altLang="en-US" dirty="0"/>
          </a:p>
          <a:p>
            <a:r>
              <a:rPr lang="en-US" altLang="en-US" dirty="0"/>
              <a:t>And so I'm going to take my book of Galatians, and I'm going to come over here to &lt;MAN1&gt; and I'm going to show him my book of Galatians.</a:t>
            </a:r>
          </a:p>
          <a:p>
            <a:r>
              <a:rPr lang="en-US" altLang="en-US" b="1" dirty="0"/>
              <a:t>*CLICK*</a:t>
            </a:r>
          </a:p>
          <a:p>
            <a:r>
              <a:rPr lang="en-US" altLang="en-US" dirty="0"/>
              <a:t>And he is going to make a handwritten copy for himself. </a:t>
            </a:r>
          </a:p>
          <a:p>
            <a:endParaRPr lang="en-US" altLang="en-US" dirty="0"/>
          </a:p>
          <a:p>
            <a:r>
              <a:rPr lang="en-US" altLang="en-US" dirty="0"/>
              <a:t>And then &lt;MAN1&gt; is going to turn around and show it to all the men on the row behind him.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r>
              <a:rPr lang="en-US" altLang="en-US" dirty="0"/>
              <a:t>And they're going to make their own handwritten copies of his book. And then they're going to turn around and show it to the men behind them,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r>
              <a:rPr lang="en-US" altLang="en-US" dirty="0"/>
              <a:t>Those men are going to CHOOSE one of the manuscripts and they will make a copy as well, they'll turn around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r>
              <a:rPr lang="en-US" altLang="en-US" dirty="0"/>
              <a:t>and it's going to go all the way to the back of the room. Every man making a copy all the way to the back.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r>
              <a:rPr lang="en-US" altLang="en-US" dirty="0"/>
              <a:t>So in this example, we can consider these front rows to have the earliest manuscripts, the ones closest to the time of Paul (me) and the back rows are going to be much later copies of copies of copies. </a:t>
            </a:r>
          </a:p>
        </p:txBody>
      </p:sp>
      <p:sp>
        <p:nvSpPr>
          <p:cNvPr id="2447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95E97D3F-AE79-402B-ABEF-74EDEFAFB6CB}" type="slidenum">
              <a:rPr lang="en-US" altLang="en-US"/>
              <a:pPr/>
              <a:t>105</a:t>
            </a:fld>
            <a:endParaRPr lang="en-US"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xfrm>
            <a:off x="685800" y="685800"/>
            <a:ext cx="5486400" cy="3429000"/>
          </a:xfrm>
          <a:ln/>
        </p:spPr>
      </p:sp>
      <p:sp>
        <p:nvSpPr>
          <p:cNvPr id="2457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We are all going to do a little role playing here, and we’re all going to become New Testament scribes, making copies of manuscripts.  (Don't worry, I'm not going to actually make you do anything.) </a:t>
            </a:r>
            <a:r>
              <a:rPr lang="en-US" altLang="en-US" dirty="0">
                <a:sym typeface="Wingdings" panose="05000000000000000000" pitchFamily="2" charset="2"/>
              </a:rPr>
              <a:t></a:t>
            </a:r>
            <a:endParaRPr lang="en-US" altLang="en-US" dirty="0"/>
          </a:p>
          <a:p>
            <a:endParaRPr lang="en-US" altLang="en-US" dirty="0"/>
          </a:p>
          <a:p>
            <a:r>
              <a:rPr lang="en-US" altLang="en-US" dirty="0"/>
              <a:t>But we’re going to pretend that we’re all scribes sitting in our church’s sanctuary (that’s what’s pictured here). </a:t>
            </a:r>
          </a:p>
          <a:p>
            <a:endParaRPr lang="en-US" altLang="en-US" dirty="0"/>
          </a:p>
          <a:p>
            <a:r>
              <a:rPr lang="en-US" altLang="en-US" dirty="0"/>
              <a:t>So this is me up here. This is the podium. I'm the Apostle Paul for today. And I've just written the book of Galatians. </a:t>
            </a:r>
          </a:p>
          <a:p>
            <a:endParaRPr lang="en-US" altLang="en-US" dirty="0"/>
          </a:p>
          <a:p>
            <a:r>
              <a:rPr lang="en-US" altLang="en-US" dirty="0"/>
              <a:t>And so I'm going to take my book of Galatians, and I'm going to come over here to &lt;MAN1&gt; and I'm going to show him my book of Galatians.</a:t>
            </a:r>
          </a:p>
          <a:p>
            <a:r>
              <a:rPr lang="en-US" altLang="en-US" b="1" dirty="0"/>
              <a:t>*CLICK*</a:t>
            </a:r>
          </a:p>
          <a:p>
            <a:r>
              <a:rPr lang="en-US" altLang="en-US" dirty="0"/>
              <a:t>And he is going to make a handwritten copy for himself. </a:t>
            </a:r>
          </a:p>
          <a:p>
            <a:endParaRPr lang="en-US" altLang="en-US" dirty="0"/>
          </a:p>
          <a:p>
            <a:r>
              <a:rPr lang="en-US" altLang="en-US" dirty="0"/>
              <a:t>And then &lt;MAN1&gt; is going to turn around and show it to all the men on the row behind him.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r>
              <a:rPr lang="en-US" altLang="en-US" dirty="0"/>
              <a:t>And they're going to make their own handwritten copies of his book. And then they're going to turn around and show it to the men behind them,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r>
              <a:rPr lang="en-US" altLang="en-US" dirty="0"/>
              <a:t>they're going to choose one of the manuscripts and they will make a copy as well, they'll turn around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r>
              <a:rPr lang="en-US" altLang="en-US" dirty="0"/>
              <a:t>and it's going to go all the way to the back of the room. Every man making a copy all the way to the back.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r>
              <a:rPr lang="en-US" altLang="en-US" dirty="0"/>
              <a:t>So in this example, we can consider these front rows to have the earliest manuscripts, the ones closest to the time of Paul (me) and the back rows are going to be much later copies of copies of copies. </a:t>
            </a:r>
          </a:p>
        </p:txBody>
      </p:sp>
      <p:sp>
        <p:nvSpPr>
          <p:cNvPr id="24576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3D5A5621-A239-4E72-8AF7-479E8A1AC6D0}" type="slidenum">
              <a:rPr lang="en-US" altLang="en-US"/>
              <a:pPr/>
              <a:t>106</a:t>
            </a:fld>
            <a:endParaRPr lang="en-US"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xfrm>
            <a:off x="685800" y="685800"/>
            <a:ext cx="5486400" cy="3429000"/>
          </a:xfrm>
          <a:ln/>
        </p:spPr>
      </p:sp>
      <p:sp>
        <p:nvSpPr>
          <p:cNvPr id="2467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We are all going to do a little role playing here, and we’re all going to become New Testament scribes, making copies of manuscripts.  (Don't worry, I'm not going to actually make you do anything.) </a:t>
            </a:r>
            <a:r>
              <a:rPr lang="en-US" altLang="en-US" dirty="0">
                <a:sym typeface="Wingdings" panose="05000000000000000000" pitchFamily="2" charset="2"/>
              </a:rPr>
              <a:t></a:t>
            </a:r>
            <a:endParaRPr lang="en-US" altLang="en-US" dirty="0"/>
          </a:p>
          <a:p>
            <a:endParaRPr lang="en-US" altLang="en-US" dirty="0"/>
          </a:p>
          <a:p>
            <a:r>
              <a:rPr lang="en-US" altLang="en-US" dirty="0"/>
              <a:t>But we’re going to pretend that we’re all scribes sitting in our church’s sanctuary (that’s what’s pictured here). </a:t>
            </a:r>
          </a:p>
          <a:p>
            <a:endParaRPr lang="en-US" altLang="en-US" dirty="0"/>
          </a:p>
          <a:p>
            <a:r>
              <a:rPr lang="en-US" altLang="en-US" dirty="0"/>
              <a:t>So this is me up here. This is the podium. I'm the Apostle Paul for today. And I've just written the book of Galatians. </a:t>
            </a:r>
          </a:p>
          <a:p>
            <a:endParaRPr lang="en-US" altLang="en-US" dirty="0"/>
          </a:p>
          <a:p>
            <a:r>
              <a:rPr lang="en-US" altLang="en-US" dirty="0"/>
              <a:t>And so I'm going to take my book of Galatians, and I'm going to come over here to &lt;MAN1&gt; and I'm going to show him my book of Galatians.</a:t>
            </a:r>
          </a:p>
          <a:p>
            <a:r>
              <a:rPr lang="en-US" altLang="en-US" b="1" dirty="0"/>
              <a:t>*CLICK*</a:t>
            </a:r>
          </a:p>
          <a:p>
            <a:r>
              <a:rPr lang="en-US" altLang="en-US" dirty="0"/>
              <a:t>And he is going to make a handwritten copy for himself. </a:t>
            </a:r>
          </a:p>
          <a:p>
            <a:endParaRPr lang="en-US" altLang="en-US" dirty="0"/>
          </a:p>
          <a:p>
            <a:r>
              <a:rPr lang="en-US" altLang="en-US" dirty="0"/>
              <a:t>And then &lt;MAN1&gt; is going to turn around and show it to all the men on the row behind him.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r>
              <a:rPr lang="en-US" altLang="en-US" dirty="0"/>
              <a:t>And they're going to make their own handwritten copies of his book. And then they're going to turn around and show it to the men behind them,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r>
              <a:rPr lang="en-US" altLang="en-US" dirty="0"/>
              <a:t>they're going to choose one of the manuscripts and they will make a copy as well, they'll turn around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r>
              <a:rPr lang="en-US" altLang="en-US" dirty="0"/>
              <a:t>and it's going to go all the way to the back of the room. Every man making a copy all the way to the back.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r>
              <a:rPr lang="en-US" altLang="en-US" dirty="0"/>
              <a:t>So in this example, we can consider these front rows to have the earliest manuscripts, the ones closest to the time of Paul (me) and the back rows are going to be much later copies of copies of copies. </a:t>
            </a:r>
          </a:p>
          <a:p>
            <a:endParaRPr lang="en-US" altLang="en-US" dirty="0"/>
          </a:p>
          <a:p>
            <a:r>
              <a:rPr lang="en-US" altLang="en-US" b="1" dirty="0"/>
              <a:t>*ADVANCE*</a:t>
            </a:r>
          </a:p>
          <a:p>
            <a:r>
              <a:rPr lang="en-US" altLang="en-US" dirty="0"/>
              <a:t>Now, here's the thing. Let’s make these rows up at the front grey to indicate we no longer have my original book of Galatians.</a:t>
            </a:r>
          </a:p>
        </p:txBody>
      </p:sp>
      <p:sp>
        <p:nvSpPr>
          <p:cNvPr id="2467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18869334-0CFC-419E-B39F-D7560AF94643}" type="slidenum">
              <a:rPr lang="en-US" altLang="en-US"/>
              <a:pPr/>
              <a:t>107</a:t>
            </a:fld>
            <a:endParaRPr lang="en-US"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xfrm>
            <a:off x="685800" y="685800"/>
            <a:ext cx="5486400" cy="3429000"/>
          </a:xfrm>
          <a:ln/>
        </p:spPr>
      </p:sp>
      <p:sp>
        <p:nvSpPr>
          <p:cNvPr id="2478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Now, here's the thing. Let’s make these rows up at the front grey to indicate we no longer have my original book of Galatians. And the first few copies are also lost to the mists of history, and the green ones represent what we have now. </a:t>
            </a:r>
          </a:p>
          <a:p>
            <a:endParaRPr lang="en-US" altLang="en-US" b="1" dirty="0"/>
          </a:p>
          <a:p>
            <a:r>
              <a:rPr lang="en-US" altLang="en-US" b="1" dirty="0"/>
              <a:t>*CLICK*</a:t>
            </a:r>
          </a:p>
          <a:p>
            <a:r>
              <a:rPr lang="en-US" altLang="en-US" dirty="0"/>
              <a:t>Now, what happens if &lt;THIS GUY&gt; back there makes an error while he’s copying the manuscript? Maybe he accidentally omits a phrase in his copy of Galatians - what's going to happen as a result?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r>
              <a:rPr lang="en-US" altLang="en-US" dirty="0"/>
              <a:t>The result is that all the copies that come from &lt;THIS GUY&gt;’s copy are going to have errors in them - the copies behind him, and then the copies that follow them are going to be missing that phrase.</a:t>
            </a:r>
          </a:p>
          <a:p>
            <a:endParaRPr lang="en-US" altLang="en-US" dirty="0"/>
          </a:p>
          <a:p>
            <a:r>
              <a:rPr lang="en-US" altLang="en-US" dirty="0"/>
              <a:t>But we're not too worried about that. Because we've got other documents over here that don't have that problem - the correct phrase is still there. And in fact, we've got older documents that still have that phrase, so we can detect that error that &lt;THIS GUY&gt; made, and all the manuscripts that came after him. And we can work around it. It's not a big problem. </a:t>
            </a:r>
          </a:p>
          <a:p>
            <a:endParaRPr lang="en-US" altLang="en-US" dirty="0"/>
          </a:p>
          <a:p>
            <a:r>
              <a:rPr lang="en-US" altLang="en-US" dirty="0"/>
              <a:t>But here’s Bart </a:t>
            </a:r>
            <a:r>
              <a:rPr lang="en-US" altLang="en-US" dirty="0" err="1"/>
              <a:t>Ehrman’s</a:t>
            </a:r>
            <a:r>
              <a:rPr lang="en-US" altLang="en-US" dirty="0"/>
              <a:t> point:</a:t>
            </a:r>
          </a:p>
          <a:p>
            <a:r>
              <a:rPr lang="en-US" altLang="en-US" b="1" dirty="0"/>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What happens if &lt;MAN1&gt; made an error in the very first copy, and now his copy is gone?</a:t>
            </a:r>
          </a:p>
          <a:p>
            <a:endParaRPr lang="en-US" altLang="en-US" b="1" dirty="0"/>
          </a:p>
        </p:txBody>
      </p:sp>
      <p:sp>
        <p:nvSpPr>
          <p:cNvPr id="24781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69C9F4A7-C7AE-4E68-8F0C-14A9E78ADFAF}" type="slidenum">
              <a:rPr lang="en-US" altLang="en-US"/>
              <a:pPr/>
              <a:t>108</a:t>
            </a:fld>
            <a:endParaRPr lang="en-US"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xfrm>
            <a:off x="685800" y="685800"/>
            <a:ext cx="5486400" cy="3429000"/>
          </a:xfrm>
          <a:ln/>
        </p:spPr>
      </p:sp>
      <p:sp>
        <p:nvSpPr>
          <p:cNvPr id="2488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Example error next (1 John 3:1 - “and such we are”)</a:t>
            </a:r>
          </a:p>
        </p:txBody>
      </p:sp>
      <p:sp>
        <p:nvSpPr>
          <p:cNvPr id="2488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08BE692D-FD40-44E8-982A-35663FC2A3D0}" type="slidenum">
              <a:rPr lang="en-US" altLang="en-US"/>
              <a:pPr/>
              <a:t>109</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xfrm>
            <a:off x="685800" y="685800"/>
            <a:ext cx="5486400" cy="3429000"/>
          </a:xfrm>
          <a:ln/>
        </p:spPr>
      </p:sp>
      <p:sp>
        <p:nvSpPr>
          <p:cNvPr id="1740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Now, I want to show you a form of that question from a book called “Holy Blood, Holy Grail”.</a:t>
            </a:r>
          </a:p>
          <a:p>
            <a:r>
              <a:rPr lang="en-US" altLang="en-US" b="1" dirty="0"/>
              <a:t>*READ*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Now this book would go on to be used by the author Dan Brown when he wrote his best-selling </a:t>
            </a:r>
            <a:r>
              <a:rPr lang="en-US" altLang="en-US" baseline="0" dirty="0"/>
              <a:t>novel and movie THE DA VINCI CODE.  And one of the key assertions of that book is that </a:t>
            </a:r>
            <a:r>
              <a:rPr lang="en-US" dirty="0"/>
              <a:t>Jesus, up until about the fourth century was just considered to be a human. He had wife and kids just like everybody else. But in the fourth century, at the Council of Nicaea, the leaders of the church decided they needed to make Jesus divine. So, they changed the scriptures and added verses that describe Jesus as being divine. And now we </a:t>
            </a:r>
            <a:r>
              <a:rPr lang="en-US" b="1" dirty="0"/>
              <a:t>think </a:t>
            </a:r>
            <a:r>
              <a:rPr lang="en-US" dirty="0"/>
              <a:t>that's what the original apostles said. But really, it was added to the New Testament much later.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Here’s the third tough question.</a:t>
            </a:r>
          </a:p>
        </p:txBody>
      </p:sp>
      <p:sp>
        <p:nvSpPr>
          <p:cNvPr id="1740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9B3C4231-1083-49CC-AD74-AE3BB82C4A1F}" type="slidenum">
              <a:rPr lang="en-US" altLang="en-US"/>
              <a:pPr/>
              <a:t>11</a:t>
            </a:fld>
            <a:endParaRPr lang="en-US"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Rot="1" noChangeAspect="1" noChangeArrowheads="1" noTextEdit="1"/>
          </p:cNvSpPr>
          <p:nvPr>
            <p:ph type="sldImg"/>
          </p:nvPr>
        </p:nvSpPr>
        <p:spPr>
          <a:xfrm>
            <a:off x="685800" y="685800"/>
            <a:ext cx="5486400" cy="3429000"/>
          </a:xfrm>
          <a:ln/>
        </p:spPr>
      </p:sp>
      <p:sp>
        <p:nvSpPr>
          <p:cNvPr id="24985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xfrm>
            <a:off x="685800" y="685800"/>
            <a:ext cx="5486400" cy="3429000"/>
          </a:xfrm>
          <a:ln/>
        </p:spPr>
      </p:sp>
      <p:sp>
        <p:nvSpPr>
          <p:cNvPr id="2508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Now, here's the thing. Let’s make these rows up at the front grey to indicate we no longer have my original book of Galatians. And the first few copies are also lost to the mists of history, and the green ones represent what we have now. </a:t>
            </a:r>
          </a:p>
          <a:p>
            <a:endParaRPr lang="en-US" altLang="en-US" b="1" dirty="0"/>
          </a:p>
          <a:p>
            <a:r>
              <a:rPr lang="en-US" altLang="en-US" b="1" dirty="0"/>
              <a:t>*CLICK*</a:t>
            </a:r>
          </a:p>
          <a:p>
            <a:r>
              <a:rPr lang="en-US" altLang="en-US" dirty="0"/>
              <a:t>Now, what happens if &lt;THIS GUY&gt; back there makes an error while he’s copying the manuscript? Maybe he accidentally omits a phrase in his copy of Galatians - what's going to happen as a result?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r>
              <a:rPr lang="en-US" altLang="en-US" dirty="0"/>
              <a:t>The result is that all the copies that come from &lt;THIS GUY&gt;’s copy are going to have errors in them - the copies behind him, and then the copies that follow them are going to be missing that phrase.</a:t>
            </a:r>
          </a:p>
          <a:p>
            <a:endParaRPr lang="en-US" altLang="en-US" dirty="0"/>
          </a:p>
          <a:p>
            <a:r>
              <a:rPr lang="en-US" altLang="en-US" dirty="0"/>
              <a:t>But we're not too worried about that. Because we've got other documents over here that don't have that problem - the correct phrase is still there. And in fact, we've got older documents that still have that phrase, so we can detect that error that &lt;THIS GUY&gt; made, and all the manuscripts that came after him. And we can work around it. It's not a big problem. </a:t>
            </a:r>
          </a:p>
          <a:p>
            <a:endParaRPr lang="en-US" altLang="en-US" dirty="0"/>
          </a:p>
          <a:p>
            <a:r>
              <a:rPr lang="en-US" altLang="en-US" dirty="0"/>
              <a:t>But here’s Bart </a:t>
            </a:r>
            <a:r>
              <a:rPr lang="en-US" altLang="en-US" dirty="0" err="1"/>
              <a:t>Ehrman’s</a:t>
            </a:r>
            <a:r>
              <a:rPr lang="en-US" altLang="en-US" dirty="0"/>
              <a:t> point:</a:t>
            </a:r>
          </a:p>
          <a:p>
            <a:r>
              <a:rPr lang="en-US" altLang="en-US" b="1" dirty="0"/>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What happens if &lt;MAN1&gt; made an error in the very first copy, and now his copy is gone?</a:t>
            </a:r>
          </a:p>
          <a:p>
            <a:endParaRPr lang="en-US" altLang="en-US" b="1" dirty="0"/>
          </a:p>
        </p:txBody>
      </p:sp>
      <p:sp>
        <p:nvSpPr>
          <p:cNvPr id="2508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26FA8782-C3C5-4157-89E9-5CE5493BB157}" type="slidenum">
              <a:rPr lang="en-US" altLang="en-US"/>
              <a:pPr/>
              <a:t>111</a:t>
            </a:fld>
            <a:endParaRPr lang="en-US"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xfrm>
            <a:off x="685800" y="685800"/>
            <a:ext cx="5486400" cy="3429000"/>
          </a:xfrm>
          <a:ln/>
        </p:spPr>
      </p:sp>
      <p:sp>
        <p:nvSpPr>
          <p:cNvPr id="2519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Now, here's the thing. Let’s make these rows up at the front grey to indicate we no longer have my original book of Galatians. And the first few copies are also lost to the mists of history, and the green ones represent what we have now. </a:t>
            </a:r>
          </a:p>
          <a:p>
            <a:endParaRPr lang="en-US" altLang="en-US" b="1" dirty="0"/>
          </a:p>
          <a:p>
            <a:r>
              <a:rPr lang="en-US" altLang="en-US" b="1" dirty="0"/>
              <a:t>*CLICK*</a:t>
            </a:r>
          </a:p>
          <a:p>
            <a:r>
              <a:rPr lang="en-US" altLang="en-US" dirty="0"/>
              <a:t>Now, what happens if &lt;THIS GUY&gt; back there makes an error while he’s copying the manuscript? Maybe he accidentally omits a phrase in his copy of Galatians - what's going to happen as a result?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r>
              <a:rPr lang="en-US" altLang="en-US" dirty="0"/>
              <a:t>The result is that all the copies that come from &lt;THIS GUY&gt;’s copy are going to have errors in them - the copies behind him, and then the copies that follow them are going to be missing that phrase.</a:t>
            </a:r>
          </a:p>
          <a:p>
            <a:endParaRPr lang="en-US" altLang="en-US" dirty="0"/>
          </a:p>
          <a:p>
            <a:r>
              <a:rPr lang="en-US" altLang="en-US" dirty="0"/>
              <a:t>But we're not too worried about that. Because we've got other documents over here that don't have that problem - the correct phrase is still there. And in fact, we've got older documents that still have that phrase, so we can detect that error that &lt;THIS GUY&gt; made, and all the manuscripts that came after him. And we can work around it. It's not a big problem. </a:t>
            </a:r>
          </a:p>
          <a:p>
            <a:endParaRPr lang="en-US" altLang="en-US" dirty="0"/>
          </a:p>
          <a:p>
            <a:r>
              <a:rPr lang="en-US" altLang="en-US" dirty="0"/>
              <a:t>But here’s Bart </a:t>
            </a:r>
            <a:r>
              <a:rPr lang="en-US" altLang="en-US" dirty="0" err="1"/>
              <a:t>Ehrman’s</a:t>
            </a:r>
            <a:r>
              <a:rPr lang="en-US" altLang="en-US" dirty="0"/>
              <a:t> point:</a:t>
            </a:r>
          </a:p>
          <a:p>
            <a:r>
              <a:rPr lang="en-US" altLang="en-US" b="1" dirty="0"/>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What happens if &lt;MAN1&gt; made an error in the very first copy, and now his copy is gone?</a:t>
            </a:r>
          </a:p>
          <a:p>
            <a:endParaRPr lang="en-US" altLang="en-US" b="1" dirty="0"/>
          </a:p>
        </p:txBody>
      </p:sp>
      <p:sp>
        <p:nvSpPr>
          <p:cNvPr id="2519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DC5CECD6-A2D2-4936-97C1-EC043BCE4C99}" type="slidenum">
              <a:rPr lang="en-US" altLang="en-US"/>
              <a:pPr/>
              <a:t>112</a:t>
            </a:fld>
            <a:endParaRPr lang="en-US"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xfrm>
            <a:off x="685800" y="685800"/>
            <a:ext cx="5486400" cy="3429000"/>
          </a:xfrm>
          <a:ln/>
        </p:spPr>
      </p:sp>
      <p:sp>
        <p:nvSpPr>
          <p:cNvPr id="2529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529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8D6200FF-DFDB-46A7-B3D4-7F4778E482C2}" type="slidenum">
              <a:rPr lang="en-US" altLang="en-US"/>
              <a:pPr/>
              <a:t>113</a:t>
            </a:fld>
            <a:endParaRPr lang="en-US"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xfrm>
            <a:off x="685800" y="685800"/>
            <a:ext cx="5486400" cy="3429000"/>
          </a:xfrm>
          <a:ln/>
        </p:spPr>
      </p:sp>
      <p:sp>
        <p:nvSpPr>
          <p:cNvPr id="2539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39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BF3889F4-B8F6-4BD5-9756-AB0825178D76}" type="slidenum">
              <a:rPr lang="en-US" altLang="en-US"/>
              <a:pPr/>
              <a:t>114</a:t>
            </a:fld>
            <a:endParaRPr lang="en-US"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xfrm>
            <a:off x="685800" y="685800"/>
            <a:ext cx="5486400" cy="3429000"/>
          </a:xfrm>
          <a:ln/>
        </p:spPr>
      </p:sp>
      <p:sp>
        <p:nvSpPr>
          <p:cNvPr id="2549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What happens if &lt;MAN1&gt; made an error in the very first copy, and now his copy is gone?</a:t>
            </a:r>
          </a:p>
          <a:p>
            <a:endParaRPr lang="en-US" altLang="en-US" dirty="0"/>
          </a:p>
          <a:p>
            <a:r>
              <a:rPr lang="en-US" altLang="en-US" b="1" dirty="0"/>
              <a:t>*CLICK*</a:t>
            </a:r>
          </a:p>
          <a:p>
            <a:r>
              <a:rPr lang="en-US" altLang="en-US" dirty="0"/>
              <a:t>The result is going to be that every single document in that tree is going to have an error in it. And here's the thing - there's no way we're going to be able to know, because the earliest manuscripts are gone. My original that had the right reading is gone. And all we’ve got left are manuscripts without that phrase, and we'll never know that it actually existed. That's what Bart </a:t>
            </a:r>
            <a:r>
              <a:rPr lang="en-US" altLang="en-US" dirty="0" err="1"/>
              <a:t>Ehrman</a:t>
            </a:r>
            <a:r>
              <a:rPr lang="en-US" altLang="en-US" dirty="0"/>
              <a:t> is claiming about the New Testament. And if he's right about how the New Testament was transmitted, then he's got a point because this kind of thing is plausible.</a:t>
            </a:r>
          </a:p>
          <a:p>
            <a:endParaRPr lang="en-US" altLang="en-US" dirty="0"/>
          </a:p>
          <a:p>
            <a:r>
              <a:rPr lang="en-US" altLang="en-US" dirty="0"/>
              <a:t>But let's change up the example a little bit</a:t>
            </a:r>
            <a:r>
              <a:rPr lang="en-US" altLang="en-US" b="0"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*ADVANCE*</a:t>
            </a:r>
          </a:p>
          <a:p>
            <a:r>
              <a:rPr lang="en-US" altLang="en-US" b="0" dirty="0"/>
              <a:t>Let’s go back to this slide again.</a:t>
            </a:r>
            <a:endParaRPr lang="en-US" altLang="en-US" dirty="0"/>
          </a:p>
        </p:txBody>
      </p:sp>
      <p:sp>
        <p:nvSpPr>
          <p:cNvPr id="2549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F16AAA94-5C85-4159-BBB3-DCCDFB0AD517}" type="slidenum">
              <a:rPr lang="en-US" altLang="en-US"/>
              <a:pPr/>
              <a:t>115</a:t>
            </a:fld>
            <a:endParaRPr lang="en-US"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xfrm>
            <a:off x="685800" y="685800"/>
            <a:ext cx="5486400" cy="3429000"/>
          </a:xfrm>
          <a:ln/>
        </p:spPr>
      </p:sp>
      <p:sp>
        <p:nvSpPr>
          <p:cNvPr id="2560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But here's Bart </a:t>
            </a:r>
            <a:r>
              <a:rPr lang="en-US" altLang="en-US" dirty="0" err="1"/>
              <a:t>Ehrman’s</a:t>
            </a:r>
            <a:r>
              <a:rPr lang="en-US" altLang="en-US" dirty="0"/>
              <a:t> point: </a:t>
            </a:r>
          </a:p>
          <a:p>
            <a:r>
              <a:rPr lang="en-US" altLang="en-US" dirty="0"/>
              <a:t>What happens if &lt;MAN1&gt; made an error in the very first copy, and now his copy is gone?</a:t>
            </a:r>
          </a:p>
          <a:p>
            <a:endParaRPr lang="en-US" altLang="en-US" dirty="0"/>
          </a:p>
          <a:p>
            <a:r>
              <a:rPr lang="en-US" altLang="en-US" b="1" dirty="0"/>
              <a:t>*CLICK*</a:t>
            </a:r>
          </a:p>
          <a:p>
            <a:r>
              <a:rPr lang="en-US" altLang="en-US" dirty="0"/>
              <a:t>The result is going to be that every single document in that tree is going to have an error in it. </a:t>
            </a:r>
          </a:p>
          <a:p>
            <a:endParaRPr lang="en-US" altLang="en-US" dirty="0"/>
          </a:p>
          <a:p>
            <a:r>
              <a:rPr lang="en-US" altLang="en-US" dirty="0"/>
              <a:t>And here's the thing - there's no way we’ll ever know, because the earliest manuscripts are gone. My original book of Galatians that had the right reading is gone. And all we’ve got left are manuscripts without that phrase, and we'll never know that it actually existed. That's what Bart </a:t>
            </a:r>
            <a:r>
              <a:rPr lang="en-US" altLang="en-US" dirty="0" err="1"/>
              <a:t>Ehrman</a:t>
            </a:r>
            <a:r>
              <a:rPr lang="en-US" altLang="en-US" dirty="0"/>
              <a:t> is claiming about the New Testament. And if he's right about how the New Testament was transmitted, then he's got a point because this kind of thing is plausible.</a:t>
            </a:r>
          </a:p>
          <a:p>
            <a:endParaRPr lang="en-US" altLang="en-US" dirty="0"/>
          </a:p>
          <a:p>
            <a:r>
              <a:rPr lang="en-US" altLang="en-US" dirty="0"/>
              <a:t>But let's change up the example a little bit</a:t>
            </a:r>
            <a:r>
              <a:rPr lang="en-US" altLang="en-US" b="0"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*ADVANCE*</a:t>
            </a:r>
          </a:p>
          <a:p>
            <a:r>
              <a:rPr lang="en-US" altLang="en-US" b="0" dirty="0"/>
              <a:t>Let’s go back to this slide again.</a:t>
            </a:r>
            <a:endParaRPr lang="en-US" altLang="en-US" dirty="0"/>
          </a:p>
        </p:txBody>
      </p:sp>
      <p:sp>
        <p:nvSpPr>
          <p:cNvPr id="2560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AD532320-C9D1-4270-830B-8EC7DABC04CA}" type="slidenum">
              <a:rPr lang="en-US" altLang="en-US"/>
              <a:pPr/>
              <a:t>116</a:t>
            </a:fld>
            <a:endParaRPr lang="en-US"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xfrm>
            <a:off x="685800" y="685800"/>
            <a:ext cx="5486400" cy="3429000"/>
          </a:xfrm>
          <a:ln/>
        </p:spPr>
      </p:sp>
      <p:sp>
        <p:nvSpPr>
          <p:cNvPr id="2570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*10:11*</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Let’s go back to this slide again.  So here I am again with my book of Galatians.  And now I walk </a:t>
            </a:r>
            <a:r>
              <a:rPr lang="en-US" altLang="en-US" dirty="0"/>
              <a:t>over to &lt;WOMAN1&gt;,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I show &lt;WOMAN1&gt; my original document and she makes a copy of it. And then she turns around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shows her copy to all the women behind her and they make a handwritten copy of it.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then those women turn around, and the women behind them make a copy,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so on, so that copies of Galatians get made all the way to the back of the room.</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Then I'll come over here to &lt;MAN2&gt;. And I'll show him my original book of Galatians. </a:t>
            </a:r>
            <a:endParaRPr lang="en-US" altLang="en-US" b="0" dirty="0"/>
          </a:p>
          <a:p>
            <a:endParaRPr lang="en-US" altLang="en-US" dirty="0"/>
          </a:p>
        </p:txBody>
      </p:sp>
      <p:sp>
        <p:nvSpPr>
          <p:cNvPr id="2570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4EF7834E-ABDA-4EFB-8F03-1CB63036C41D}" type="slidenum">
              <a:rPr lang="en-US" altLang="en-US"/>
              <a:pPr/>
              <a:t>117</a:t>
            </a:fld>
            <a:endParaRPr lang="en-US"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xfrm>
            <a:off x="685800" y="685800"/>
            <a:ext cx="5486400" cy="3429000"/>
          </a:xfrm>
          <a:ln/>
        </p:spPr>
      </p:sp>
      <p:sp>
        <p:nvSpPr>
          <p:cNvPr id="2580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Let’s go back to this slide again.  So here I am again with my book of Galatians.  And now I walk </a:t>
            </a:r>
            <a:r>
              <a:rPr lang="en-US" altLang="en-US" dirty="0"/>
              <a:t>over to &lt;WOMAN1&gt;,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I show &lt;WOMAN1&gt; my original document and she makes a copy of it. And then she turns around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shows her copy to all the women behind her and they make a handwritten copy of it.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then those women turn around, and the women behind them make a copy,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so on, so that copies of Galatians get made all the way to the back of the room.</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Then I'll come over here to &lt;MAN2&gt;. And I'll show him my original book of Galatians. </a:t>
            </a:r>
            <a:endParaRPr lang="en-US" altLang="en-US" b="0" dirty="0"/>
          </a:p>
          <a:p>
            <a:endParaRPr lang="en-US" altLang="en-US" dirty="0"/>
          </a:p>
        </p:txBody>
      </p:sp>
      <p:sp>
        <p:nvSpPr>
          <p:cNvPr id="25805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26255201-8B08-47DC-B068-21286D514CD4}" type="slidenum">
              <a:rPr lang="en-US" altLang="en-US"/>
              <a:pPr/>
              <a:t>118</a:t>
            </a:fld>
            <a:endParaRPr lang="en-US"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xfrm>
            <a:off x="685800" y="685800"/>
            <a:ext cx="5486400" cy="3429000"/>
          </a:xfrm>
          <a:ln/>
        </p:spPr>
      </p:sp>
      <p:sp>
        <p:nvSpPr>
          <p:cNvPr id="2590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Let’s go back to this slide again.  So here I am again with my book of Galatians.  And now I walk </a:t>
            </a:r>
            <a:r>
              <a:rPr lang="en-US" altLang="en-US" dirty="0"/>
              <a:t>over to &lt;WOMAN1&gt;,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I show &lt;WOMAN1&gt; my original document and she makes a copy of it. And then she turns around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shows her copy to all the women behind her and they make a handwritten copy of it.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then those women turn around, and the women behind them make a copy,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so on, so that copies of Galatians get made all the way to the back of the room.</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Then I'll come over here to &lt;MAN2&gt;. And I'll show him my original book of Galatians. </a:t>
            </a:r>
            <a:endParaRPr lang="en-US" altLang="en-US" b="0" dirty="0"/>
          </a:p>
          <a:p>
            <a:endParaRPr lang="en-US" altLang="en-US" dirty="0"/>
          </a:p>
        </p:txBody>
      </p:sp>
      <p:sp>
        <p:nvSpPr>
          <p:cNvPr id="2590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86FB1240-7620-43E3-9FF6-643152A6EDE7}" type="slidenum">
              <a:rPr lang="en-US" altLang="en-US"/>
              <a:pPr/>
              <a:t>119</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xfrm>
            <a:off x="685800" y="685800"/>
            <a:ext cx="5486400" cy="3429000"/>
          </a:xfrm>
          <a:ln/>
        </p:spPr>
      </p:sp>
      <p:sp>
        <p:nvSpPr>
          <p:cNvPr id="17510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Here’s how</a:t>
            </a:r>
            <a:r>
              <a:rPr lang="en-US" altLang="en-US" baseline="0" dirty="0"/>
              <a:t> this idea is stated in Dan Brown’s book “The Da Vinci Code”.  In the book, he has one of his main characters say this:</a:t>
            </a:r>
          </a:p>
          <a:p>
            <a:endParaRPr lang="en-US" altLang="en-US" baseline="0" dirty="0"/>
          </a:p>
          <a:p>
            <a:r>
              <a:rPr lang="en-US" altLang="en-US" baseline="0" dirty="0"/>
              <a:t>&lt;CLICK AND READ&gt;</a:t>
            </a:r>
          </a:p>
          <a:p>
            <a:endParaRPr lang="en-US" altLang="en-US" baseline="0" dirty="0"/>
          </a:p>
          <a:p>
            <a:r>
              <a:rPr lang="en-US" altLang="en-US" baseline="0" dirty="0"/>
              <a:t>So how can we address critics like Dan Brown who say the New Testament we have today isn’t what the apostles wrote, but what later church councils and church leaders and popes wanted Christianity to be?</a:t>
            </a:r>
          </a:p>
          <a:p>
            <a:endParaRPr lang="en-US" alt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*TRANSITION*</a:t>
            </a:r>
          </a:p>
          <a:p>
            <a:r>
              <a:rPr lang="en-US" altLang="en-US" dirty="0"/>
              <a:t>Here’s another tough question</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a:xfrm>
            <a:off x="685800" y="685800"/>
            <a:ext cx="5486400" cy="3429000"/>
          </a:xfrm>
          <a:ln/>
        </p:spPr>
      </p:sp>
      <p:sp>
        <p:nvSpPr>
          <p:cNvPr id="2600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Let’s go back to this slide again.  So here I am again with my book of Galatians.  And now I walk </a:t>
            </a:r>
            <a:r>
              <a:rPr lang="en-US" altLang="en-US" dirty="0"/>
              <a:t>over to &lt;WOMAN1&gt;,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I show &lt;WOMAN1&gt; my original document and she makes a copy of it. And then she turns around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shows her copy to all the women behind her and they make a handwritten copy of it.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then those women turn around, and the women behind them make a copy,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so on, so that copies of Galatians get made all the way to the back of the room.</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Then I'll come over here to &lt;MAN2&gt;. And I'll show him my original book of Galatians. </a:t>
            </a:r>
            <a:endParaRPr lang="en-US" altLang="en-US" b="0" dirty="0"/>
          </a:p>
          <a:p>
            <a:endParaRPr lang="en-US" altLang="en-US" dirty="0"/>
          </a:p>
        </p:txBody>
      </p:sp>
      <p:sp>
        <p:nvSpPr>
          <p:cNvPr id="2601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9EA4B1D9-7C02-4B43-9DA4-5A0E1CC68946}" type="slidenum">
              <a:rPr lang="en-US" altLang="en-US"/>
              <a:pPr/>
              <a:t>120</a:t>
            </a:fld>
            <a:endParaRPr lang="en-US"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xfrm>
            <a:off x="685800" y="685800"/>
            <a:ext cx="5486400" cy="3429000"/>
          </a:xfrm>
          <a:ln/>
        </p:spPr>
      </p:sp>
      <p:sp>
        <p:nvSpPr>
          <p:cNvPr id="2611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Let’s go back to this slide again.  So here I am again with my book of Galatians.  And now I walk </a:t>
            </a:r>
            <a:r>
              <a:rPr lang="en-US" altLang="en-US" dirty="0"/>
              <a:t>over to &lt;WOMAN1&gt;,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I show &lt;WOMAN1&gt; my original document and she makes a copy of it. And then she turns around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shows her copy to all the women behind her and they make a handwritten copy of it.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then those women turn around, and the women behind them make a copy,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so on, so that copies of Galatians get made all the way to the back of the room by the women.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Then I'll come over here to &lt;MAN2&gt;. And I'll show him my original book of Galatians. </a:t>
            </a:r>
            <a:endParaRPr lang="en-US" altLang="en-US" b="0" dirty="0"/>
          </a:p>
          <a:p>
            <a:endParaRPr lang="en-US" altLang="en-US" dirty="0"/>
          </a:p>
        </p:txBody>
      </p:sp>
      <p:sp>
        <p:nvSpPr>
          <p:cNvPr id="2611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B2C7DA18-E6D4-4393-B0B4-4450541CB34B}" type="slidenum">
              <a:rPr lang="en-US" altLang="en-US"/>
              <a:pPr/>
              <a:t>121</a:t>
            </a:fld>
            <a:endParaRPr lang="en-US"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xfrm>
            <a:off x="685800" y="685800"/>
            <a:ext cx="5486400" cy="3429000"/>
          </a:xfrm>
          <a:ln/>
        </p:spPr>
      </p:sp>
      <p:sp>
        <p:nvSpPr>
          <p:cNvPr id="2621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Then I'll come over here to &lt;MAN2&gt;. And I'll show him my original book of Galatians. And he's going to make a handwritten copy,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then he'll turn around to the men behind him, they'll all make a copy,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then more copies until they go all the way to the back of the room.</a:t>
            </a:r>
          </a:p>
          <a:p>
            <a:endParaRPr lang="en-US" altLang="en-US" dirty="0"/>
          </a:p>
          <a:p>
            <a:r>
              <a:rPr lang="en-US" altLang="en-US" b="1" dirty="0"/>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Then I'll go over to &lt;WOMAN2&gt;, and I'll show her my book. And she’ll make a copy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then she’ll show it to the women behind her.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in that way, it will go all the way to the back of the room as well. </a:t>
            </a:r>
          </a:p>
          <a:p>
            <a:endParaRPr lang="en-US" altLang="en-US" b="0" dirty="0"/>
          </a:p>
          <a:p>
            <a:r>
              <a:rPr lang="en-US" altLang="en-US" b="0" dirty="0"/>
              <a:t>This is what we call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*ADVANCE*</a:t>
            </a:r>
          </a:p>
          <a:p>
            <a:r>
              <a:rPr lang="en-US" sz="1800" b="0" i="0" u="none" strike="noStrike" kern="1200" baseline="0" dirty="0">
                <a:solidFill>
                  <a:srgbClr val="000000"/>
                </a:solidFill>
                <a:latin typeface="Calibri" panose="020F0502020204030204" pitchFamily="34" charset="0"/>
              </a:rPr>
              <a:t>multiple lines of transmission.</a:t>
            </a:r>
            <a:endParaRPr lang="en-US" altLang="en-US" b="0" dirty="0"/>
          </a:p>
        </p:txBody>
      </p:sp>
      <p:sp>
        <p:nvSpPr>
          <p:cNvPr id="2621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3947C6CD-B1B4-4AFC-964B-59657F0AB1FF}" type="slidenum">
              <a:rPr lang="en-US" altLang="en-US"/>
              <a:pPr/>
              <a:t>122</a:t>
            </a:fld>
            <a:endParaRPr lang="en-US"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a:xfrm>
            <a:off x="685800" y="685800"/>
            <a:ext cx="5486400" cy="3429000"/>
          </a:xfrm>
          <a:ln/>
        </p:spPr>
      </p:sp>
      <p:sp>
        <p:nvSpPr>
          <p:cNvPr id="2631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Then I'll come over here to &lt;MAN2&gt;. And I'll show him my original book of Galatians. And he's going to make a handwritten copy,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then he'll turn around to the men behind him, they'll all make a copy,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then more copies until they go all the way to the back of the room.</a:t>
            </a:r>
          </a:p>
          <a:p>
            <a:endParaRPr lang="en-US" altLang="en-US" dirty="0"/>
          </a:p>
          <a:p>
            <a:r>
              <a:rPr lang="en-US" altLang="en-US" b="1" dirty="0"/>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Then I'll go over to &lt;WOMAN2&gt;, and I'll show her my book. And she’ll make a copy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then she’ll show it to the women behind her.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in that way, it will go all the way to the back of the room as well. </a:t>
            </a:r>
          </a:p>
          <a:p>
            <a:endParaRPr lang="en-US" altLang="en-US" b="0" dirty="0"/>
          </a:p>
          <a:p>
            <a:r>
              <a:rPr lang="en-US" altLang="en-US" b="0" dirty="0"/>
              <a:t>This is what we call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*ADVANCE*</a:t>
            </a:r>
          </a:p>
          <a:p>
            <a:r>
              <a:rPr lang="en-US" sz="1800" b="0" i="0" u="none" strike="noStrike" kern="1200" baseline="0" dirty="0">
                <a:solidFill>
                  <a:srgbClr val="000000"/>
                </a:solidFill>
                <a:latin typeface="Calibri" panose="020F0502020204030204" pitchFamily="34" charset="0"/>
              </a:rPr>
              <a:t>multiple lines of transmission.</a:t>
            </a:r>
            <a:endParaRPr lang="en-US" altLang="en-US" b="0" dirty="0"/>
          </a:p>
          <a:p>
            <a:endParaRPr lang="en-US" altLang="en-US" dirty="0"/>
          </a:p>
        </p:txBody>
      </p:sp>
      <p:sp>
        <p:nvSpPr>
          <p:cNvPr id="2631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389EEF31-5343-40A2-A1C5-28094D9D95D2}" type="slidenum">
              <a:rPr lang="en-US" altLang="en-US"/>
              <a:pPr/>
              <a:t>123</a:t>
            </a:fld>
            <a:endParaRPr lang="en-US"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685800" y="685800"/>
            <a:ext cx="5486400" cy="3429000"/>
          </a:xfrm>
          <a:ln/>
        </p:spPr>
      </p:sp>
      <p:sp>
        <p:nvSpPr>
          <p:cNvPr id="2641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Then I'll come over here to &lt;MAN2&gt;. And I'll show him my original book of Galatians. And he's going to make a handwritten copy,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then he'll turn around to the men behind him, they'll all make a copy,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then more copies until they go all the way to the back of the room.</a:t>
            </a:r>
          </a:p>
          <a:p>
            <a:endParaRPr lang="en-US" altLang="en-US" dirty="0"/>
          </a:p>
          <a:p>
            <a:r>
              <a:rPr lang="en-US" altLang="en-US" b="1" dirty="0"/>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Then I'll go over to &lt;WOMAN2&gt;, and I'll show her my book. And she’ll make a copy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then she’ll show it to the women behind her.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in that way, it will go all the way to the back of the room as well. </a:t>
            </a:r>
          </a:p>
          <a:p>
            <a:endParaRPr lang="en-US" altLang="en-US" b="0" dirty="0"/>
          </a:p>
          <a:p>
            <a:r>
              <a:rPr lang="en-US" altLang="en-US" b="0" dirty="0"/>
              <a:t>This is what we call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*ADVANCE*</a:t>
            </a:r>
          </a:p>
          <a:p>
            <a:r>
              <a:rPr lang="en-US" sz="1800" b="0" i="0" u="none" strike="noStrike" kern="1200" baseline="0" dirty="0">
                <a:solidFill>
                  <a:srgbClr val="000000"/>
                </a:solidFill>
                <a:latin typeface="Calibri" panose="020F0502020204030204" pitchFamily="34" charset="0"/>
              </a:rPr>
              <a:t>multiple lines of transmission.</a:t>
            </a:r>
            <a:endParaRPr lang="en-US" altLang="en-US" b="0" dirty="0"/>
          </a:p>
          <a:p>
            <a:endParaRPr lang="en-US" altLang="en-US" dirty="0"/>
          </a:p>
        </p:txBody>
      </p:sp>
      <p:sp>
        <p:nvSpPr>
          <p:cNvPr id="2641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353EB8EA-20B2-48F2-9B66-A17D0A67AD36}" type="slidenum">
              <a:rPr lang="en-US" altLang="en-US"/>
              <a:pPr/>
              <a:t>124</a:t>
            </a:fld>
            <a:endParaRPr lang="en-US"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xfrm>
            <a:off x="685800" y="685800"/>
            <a:ext cx="5486400" cy="3429000"/>
          </a:xfrm>
          <a:ln/>
        </p:spPr>
      </p:sp>
      <p:sp>
        <p:nvSpPr>
          <p:cNvPr id="26521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Then I'll come over here to &lt;MAN2&gt;. And I'll show him my original book of Galatians. And he's going to make a handwritten copy,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then he'll turn around to the men behind him, they'll all make a copy,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then more copies until they go all the way to the back of the room.</a:t>
            </a:r>
          </a:p>
          <a:p>
            <a:endParaRPr lang="en-US" altLang="en-US" dirty="0"/>
          </a:p>
          <a:p>
            <a:r>
              <a:rPr lang="en-US" altLang="en-US" b="1" dirty="0"/>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Then I'll go over to &lt;WOMAN2&gt;, and I'll show her my book. And she’ll make a copy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then she’ll show it to the women behind her.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in that way, it will go all the way to the back of the room as well. </a:t>
            </a:r>
          </a:p>
          <a:p>
            <a:endParaRPr lang="en-US" altLang="en-US" b="0" dirty="0"/>
          </a:p>
          <a:p>
            <a:r>
              <a:rPr lang="en-US" altLang="en-US" b="0" dirty="0"/>
              <a:t>This is what we call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*ADVANCE*</a:t>
            </a:r>
          </a:p>
          <a:p>
            <a:r>
              <a:rPr lang="en-US" sz="1800" b="0" i="0" u="none" strike="noStrike" kern="1200" baseline="0" dirty="0">
                <a:solidFill>
                  <a:srgbClr val="000000"/>
                </a:solidFill>
                <a:latin typeface="Calibri" panose="020F0502020204030204" pitchFamily="34" charset="0"/>
              </a:rPr>
              <a:t>multiple lines of transmission.</a:t>
            </a:r>
            <a:endParaRPr lang="en-US" altLang="en-US" b="0" dirty="0"/>
          </a:p>
          <a:p>
            <a:endParaRPr lang="en-US" altLang="en-US" dirty="0"/>
          </a:p>
        </p:txBody>
      </p:sp>
      <p:sp>
        <p:nvSpPr>
          <p:cNvPr id="26522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5ECA715C-7E23-40FC-BA37-261802CC04B7}" type="slidenum">
              <a:rPr lang="en-US" altLang="en-US"/>
              <a:pPr/>
              <a:t>125</a:t>
            </a:fld>
            <a:endParaRPr lang="en-US"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xfrm>
            <a:off x="685800" y="685800"/>
            <a:ext cx="5486400" cy="3429000"/>
          </a:xfrm>
          <a:ln/>
        </p:spPr>
      </p:sp>
      <p:sp>
        <p:nvSpPr>
          <p:cNvPr id="2662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Then I'll come over here to &lt;MAN2&gt;. And I'll show him my original book of Galatians. And he's going to make a handwritten copy,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then he'll turn around to the men behind him, they'll all make a copy,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then more copies until they go all the way to the back of the room.</a:t>
            </a:r>
          </a:p>
          <a:p>
            <a:endParaRPr lang="en-US" altLang="en-US" dirty="0"/>
          </a:p>
          <a:p>
            <a:r>
              <a:rPr lang="en-US" altLang="en-US" b="1" dirty="0"/>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Then I'll go over to &lt;WOMAN2&gt;, and I'll show her my book. And she’ll make a copy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then she’ll show it to the women behind her.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in that way, it will go all the way to the back of the room as well. </a:t>
            </a:r>
          </a:p>
          <a:p>
            <a:endParaRPr lang="en-US" altLang="en-US" b="0" dirty="0"/>
          </a:p>
          <a:p>
            <a:r>
              <a:rPr lang="en-US" altLang="en-US" b="0" dirty="0"/>
              <a:t>This is what we call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*ADVANCE*</a:t>
            </a:r>
          </a:p>
          <a:p>
            <a:r>
              <a:rPr lang="en-US" sz="1800" b="0" i="0" u="none" strike="noStrike" kern="1200" baseline="0" dirty="0">
                <a:solidFill>
                  <a:srgbClr val="000000"/>
                </a:solidFill>
                <a:latin typeface="Calibri" panose="020F0502020204030204" pitchFamily="34" charset="0"/>
              </a:rPr>
              <a:t>multiple lines of transmission.</a:t>
            </a:r>
            <a:endParaRPr lang="en-US" altLang="en-US" b="0" dirty="0"/>
          </a:p>
          <a:p>
            <a:endParaRPr lang="en-US" altLang="en-US" dirty="0"/>
          </a:p>
        </p:txBody>
      </p:sp>
      <p:sp>
        <p:nvSpPr>
          <p:cNvPr id="2662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E8C555DD-801D-4633-B9C5-2ABD6F57DD4D}" type="slidenum">
              <a:rPr lang="en-US" altLang="en-US"/>
              <a:pPr/>
              <a:t>126</a:t>
            </a:fld>
            <a:endParaRPr lang="en-US"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a:xfrm>
            <a:off x="685800" y="685800"/>
            <a:ext cx="5486400" cy="3429000"/>
          </a:xfrm>
          <a:ln/>
        </p:spPr>
      </p:sp>
      <p:sp>
        <p:nvSpPr>
          <p:cNvPr id="2672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Then I'll come over here to &lt;MAN2&gt;. And I'll show him my original book of Galatians. And he's going to make a handwritten copy,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then he'll turn around to the men behind him, they'll all make a copy,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then more copies until they go all the way to the back of the room.</a:t>
            </a:r>
          </a:p>
          <a:p>
            <a:endParaRPr lang="en-US" altLang="en-US" dirty="0"/>
          </a:p>
          <a:p>
            <a:r>
              <a:rPr lang="en-US" altLang="en-US" b="1" dirty="0"/>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Then I'll go over to &lt;WOMAN2&gt;, and I'll show her my book. And she’ll make a copy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then she’ll show it to the women behind her.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in that way, it will go all the way to the back of the room as well. </a:t>
            </a:r>
          </a:p>
          <a:p>
            <a:endParaRPr lang="en-US" altLang="en-US" b="0" dirty="0"/>
          </a:p>
          <a:p>
            <a:r>
              <a:rPr lang="en-US" altLang="en-US" b="0" dirty="0"/>
              <a:t>This is what we call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*ADVANCE*</a:t>
            </a:r>
          </a:p>
          <a:p>
            <a:r>
              <a:rPr lang="en-US" sz="1800" b="0" i="0" u="none" strike="noStrike" kern="1200" baseline="0" dirty="0">
                <a:solidFill>
                  <a:srgbClr val="000000"/>
                </a:solidFill>
                <a:latin typeface="Calibri" panose="020F0502020204030204" pitchFamily="34" charset="0"/>
              </a:rPr>
              <a:t>multiple lines of transmission.</a:t>
            </a:r>
            <a:endParaRPr lang="en-US" altLang="en-US" b="0" dirty="0"/>
          </a:p>
          <a:p>
            <a:endParaRPr lang="en-US" altLang="en-US" dirty="0"/>
          </a:p>
        </p:txBody>
      </p:sp>
      <p:sp>
        <p:nvSpPr>
          <p:cNvPr id="26726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81E2D722-FEC0-4311-A2A4-4DBF3FB78825}" type="slidenum">
              <a:rPr lang="en-US" altLang="en-US"/>
              <a:pPr/>
              <a:t>127</a:t>
            </a:fld>
            <a:endParaRPr lang="en-US"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xfrm>
            <a:off x="685800" y="685800"/>
            <a:ext cx="5486400" cy="3429000"/>
          </a:xfrm>
          <a:ln/>
        </p:spPr>
      </p:sp>
      <p:sp>
        <p:nvSpPr>
          <p:cNvPr id="2682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Then I'll come over here to &lt;MAN2&gt;. And I'll show him my original book of Galatians. And he's going to make a handwritten copy,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then he'll turn around to the men behind him, they'll all make a copy,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then more copies until they go all the way to the back of the room.</a:t>
            </a:r>
          </a:p>
          <a:p>
            <a:endParaRPr lang="en-US" altLang="en-US" dirty="0"/>
          </a:p>
          <a:p>
            <a:r>
              <a:rPr lang="en-US" altLang="en-US" b="1" dirty="0"/>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Then I'll go over to &lt;WOMAN2&gt;, and I'll show her my book. And she’ll make a copy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then she’ll show it to the women behind her.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in that way, it will go all the way to the back of the room as well. </a:t>
            </a:r>
          </a:p>
          <a:p>
            <a:endParaRPr lang="en-US" altLang="en-US" b="0" dirty="0"/>
          </a:p>
          <a:p>
            <a:r>
              <a:rPr lang="en-US" altLang="en-US" b="0" dirty="0"/>
              <a:t>This is what we call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*ADVANCE*</a:t>
            </a:r>
          </a:p>
          <a:p>
            <a:r>
              <a:rPr lang="en-US" sz="1800" b="0" i="0" u="none" strike="noStrike" kern="1200" baseline="0" dirty="0">
                <a:solidFill>
                  <a:srgbClr val="000000"/>
                </a:solidFill>
                <a:latin typeface="Calibri" panose="020F0502020204030204" pitchFamily="34" charset="0"/>
              </a:rPr>
              <a:t>multiple lines of transmission.</a:t>
            </a:r>
            <a:endParaRPr lang="en-US" altLang="en-US" b="0" dirty="0"/>
          </a:p>
          <a:p>
            <a:endParaRPr lang="en-US" altLang="en-US" dirty="0"/>
          </a:p>
        </p:txBody>
      </p:sp>
      <p:sp>
        <p:nvSpPr>
          <p:cNvPr id="2682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506341C2-002D-480C-AFED-CFAD4680803E}" type="slidenum">
              <a:rPr lang="en-US" altLang="en-US"/>
              <a:pPr/>
              <a:t>128</a:t>
            </a:fld>
            <a:endParaRPr lang="en-US"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xfrm>
            <a:off x="685800" y="685800"/>
            <a:ext cx="5486400" cy="3429000"/>
          </a:xfrm>
          <a:ln/>
        </p:spPr>
      </p:sp>
      <p:sp>
        <p:nvSpPr>
          <p:cNvPr id="2693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Then I'll come over here to &lt;MAN2&gt;. And I'll show him my original book of Galatians. And he's going to make a handwritten copy,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then he'll turn around to the men behind him, they'll all make a copy,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then more copies until they go all the way to the back of the room.</a:t>
            </a:r>
          </a:p>
          <a:p>
            <a:endParaRPr lang="en-US" altLang="en-US" dirty="0"/>
          </a:p>
          <a:p>
            <a:r>
              <a:rPr lang="en-US" altLang="en-US" b="1" dirty="0"/>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Then I'll go over to &lt;WOMAN2&gt;, and I'll show her my book. And she’ll make a copy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then she’ll show it to the women behind her.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rgbClr val="000000"/>
                </a:solidFill>
                <a:latin typeface="Calibri" panose="020F0502020204030204" pitchFamily="34" charset="0"/>
              </a:rPr>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in that way, it will go all the way to the back of the room as well. </a:t>
            </a:r>
          </a:p>
          <a:p>
            <a:endParaRPr lang="en-US" altLang="en-US" b="0" dirty="0"/>
          </a:p>
          <a:p>
            <a:r>
              <a:rPr lang="en-US" altLang="en-US" b="0" dirty="0"/>
              <a:t>This is what we call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*ADVANCE*</a:t>
            </a:r>
          </a:p>
          <a:p>
            <a:r>
              <a:rPr lang="en-US" sz="1800" b="0" i="0" u="none" strike="noStrike" kern="1200" baseline="0" dirty="0">
                <a:solidFill>
                  <a:srgbClr val="000000"/>
                </a:solidFill>
                <a:latin typeface="Calibri" panose="020F0502020204030204" pitchFamily="34" charset="0"/>
              </a:rPr>
              <a:t>multiple lines of transmission.</a:t>
            </a:r>
            <a:endParaRPr lang="en-US" altLang="en-US" b="0" dirty="0"/>
          </a:p>
          <a:p>
            <a:endParaRPr lang="en-US" altLang="en-US" dirty="0"/>
          </a:p>
        </p:txBody>
      </p:sp>
      <p:sp>
        <p:nvSpPr>
          <p:cNvPr id="2693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D8BBCEE5-987F-4C07-B377-492CC33372DD}" type="slidenum">
              <a:rPr lang="en-US" altLang="en-US"/>
              <a:pPr/>
              <a:t>129</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xfrm>
            <a:off x="685800" y="685800"/>
            <a:ext cx="5486400" cy="3429000"/>
          </a:xfrm>
          <a:ln/>
        </p:spPr>
      </p:sp>
      <p:sp>
        <p:nvSpPr>
          <p:cNvPr id="1761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61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E68A0468-3251-4355-9160-E574874204DC}" type="slidenum">
              <a:rPr lang="en-US" altLang="en-US"/>
              <a:pPr/>
              <a:t>13</a:t>
            </a:fld>
            <a:endParaRPr lang="en-US" alt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xfrm>
            <a:off x="685800" y="685800"/>
            <a:ext cx="5486400" cy="3429000"/>
          </a:xfrm>
          <a:ln/>
        </p:spPr>
      </p:sp>
      <p:sp>
        <p:nvSpPr>
          <p:cNvPr id="2703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t>This is what we call m</a:t>
            </a:r>
            <a:r>
              <a:rPr lang="en-US" sz="1800" b="0" i="0" u="none" strike="noStrike" kern="1200" baseline="0" dirty="0">
                <a:solidFill>
                  <a:srgbClr val="000000"/>
                </a:solidFill>
                <a:latin typeface="Calibri" panose="020F0502020204030204" pitchFamily="34" charset="0"/>
              </a:rPr>
              <a:t>ultiple lines of transmission.</a:t>
            </a:r>
            <a:br>
              <a:rPr lang="en-US" sz="1800" b="0" i="0" u="none" strike="noStrike" kern="1200" baseline="0" dirty="0">
                <a:solidFill>
                  <a:srgbClr val="000000"/>
                </a:solidFill>
                <a:latin typeface="Calibri" panose="020F0502020204030204" pitchFamily="34" charset="0"/>
              </a:rPr>
            </a:br>
            <a:endParaRPr lang="en-US" sz="1800" b="0" i="0" u="none" strike="noStrike" kern="1200" baseline="0" dirty="0">
              <a:solidFill>
                <a:srgbClr val="000000"/>
              </a:solidFill>
              <a:latin typeface="Calibri" panose="020F0502020204030204" pitchFamily="34" charset="0"/>
            </a:endParaRPr>
          </a:p>
          <a:p>
            <a:r>
              <a:rPr lang="en-US" altLang="en-US" sz="1800" b="0" i="0" u="none" strike="noStrike" kern="1200" baseline="0" dirty="0">
                <a:solidFill>
                  <a:srgbClr val="000000"/>
                </a:solidFill>
                <a:latin typeface="Calibri" panose="020F0502020204030204" pitchFamily="34" charset="0"/>
              </a:rPr>
              <a:t>We’ve now got four independent lines of transmission (</a:t>
            </a:r>
            <a:r>
              <a:rPr lang="en-US" altLang="en-US" dirty="0"/>
              <a:t>represented by the different colors) that DO NOT DEPEND on each other. </a:t>
            </a:r>
          </a:p>
          <a:p>
            <a:endParaRPr lang="en-US" altLang="en-US" dirty="0"/>
          </a:p>
          <a:p>
            <a:r>
              <a:rPr lang="en-US" altLang="en-US" dirty="0"/>
              <a:t>Each of these four colored lines trace back to the original book of Galatians that Paul wrote, because remember, the original NT manuscripts would have stayed around for a long time. When the church of Galatia received Paul’s letter, it didn’t just disappear a few months later. It would have lasted for decades, and many people would have been copying off of Paul’s original letter. I've only got four lines of transmission on this slide, but there's really dozens if not hundreds of independent lines of transmission all going back to that original letter.</a:t>
            </a:r>
            <a:endParaRPr lang="en-US" altLang="en-US" b="0" dirty="0"/>
          </a:p>
          <a:p>
            <a:endParaRPr lang="en-US" altLang="en-US" dirty="0"/>
          </a:p>
          <a:p>
            <a:r>
              <a:rPr lang="en-US" altLang="en-US" dirty="0"/>
              <a:t>And that is our FOURTH and final KEY POINT for this class: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*ADVANCE*</a:t>
            </a:r>
          </a:p>
          <a:p>
            <a:r>
              <a:rPr lang="en-US" altLang="en-US" dirty="0"/>
              <a:t>Multiple lines of transmission have preserved the text.</a:t>
            </a:r>
          </a:p>
        </p:txBody>
      </p:sp>
      <p:sp>
        <p:nvSpPr>
          <p:cNvPr id="2703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53E1AFCC-F001-4DC3-AA9D-8678E3BAE3C9}" type="slidenum">
              <a:rPr lang="en-US" altLang="en-US"/>
              <a:pPr/>
              <a:t>130</a:t>
            </a:fld>
            <a:endParaRPr lang="en-US" alt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xfrm>
            <a:off x="685800" y="685800"/>
            <a:ext cx="5486400" cy="3429000"/>
          </a:xfrm>
          <a:ln/>
        </p:spPr>
      </p:sp>
      <p:sp>
        <p:nvSpPr>
          <p:cNvPr id="2713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**10:13**</a:t>
            </a:r>
          </a:p>
          <a:p>
            <a:endParaRPr lang="en-US" altLang="en-US" dirty="0"/>
          </a:p>
          <a:p>
            <a:r>
              <a:rPr lang="en-US" altLang="en-US" dirty="0"/>
              <a:t>Multiple lines of transmission have preserved the text.</a:t>
            </a:r>
          </a:p>
          <a:p>
            <a:r>
              <a:rPr lang="en-US" altLang="en-US" dirty="0"/>
              <a:t>What this means is that we are not dependent</a:t>
            </a:r>
            <a:r>
              <a:rPr lang="en-US" altLang="en-US" baseline="0" dirty="0"/>
              <a:t> on just a single line of manuscripts, where we have to hope and pray that the person in the chain before us got it right.</a:t>
            </a:r>
          </a:p>
          <a:p>
            <a:r>
              <a:rPr lang="en-US" altLang="en-US" baseline="0" dirty="0"/>
              <a:t>We have MULTIPLE chains of manuscripts that are not dependent on each other</a:t>
            </a:r>
          </a:p>
          <a:p>
            <a:endParaRPr lang="en-US" altLang="en-US" baseline="0" dirty="0"/>
          </a:p>
          <a:p>
            <a:r>
              <a:rPr lang="en-US" altLang="en-US" b="1" baseline="0" dirty="0"/>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rgbClr val="000000"/>
                </a:solidFill>
                <a:latin typeface="Calibri" panose="020F0502020204030204" pitchFamily="34" charset="0"/>
              </a:rPr>
              <a:t>So that means even if the oldest copies of our manuscripts are gone,</a:t>
            </a:r>
          </a:p>
          <a:p>
            <a:endParaRPr lang="en-US" altLang="en-US" baseline="0" dirty="0"/>
          </a:p>
        </p:txBody>
      </p:sp>
      <p:sp>
        <p:nvSpPr>
          <p:cNvPr id="27136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C3962F1A-6AD1-42DC-A921-E9CAAA6C2D79}" type="slidenum">
              <a:rPr lang="en-US" altLang="en-US"/>
              <a:pPr/>
              <a:t>131</a:t>
            </a:fld>
            <a:endParaRPr lang="en-US" alt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a:xfrm>
            <a:off x="685800" y="685800"/>
            <a:ext cx="5486400" cy="3429000"/>
          </a:xfrm>
          <a:ln/>
        </p:spPr>
      </p:sp>
      <p:sp>
        <p:nvSpPr>
          <p:cNvPr id="2723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So</a:t>
            </a:r>
            <a:r>
              <a:rPr lang="en-US" altLang="en-US" baseline="0"/>
              <a:t> that means even if </a:t>
            </a:r>
          </a:p>
          <a:p>
            <a:r>
              <a:rPr lang="en-US" altLang="en-US" b="1" baseline="0"/>
              <a:t>*CLICK*</a:t>
            </a:r>
          </a:p>
          <a:p>
            <a:pPr marL="0" indent="0">
              <a:buFontTx/>
              <a:buNone/>
            </a:pPr>
            <a:r>
              <a:rPr lang="en-US" altLang="en-US" baseline="0"/>
              <a:t>The oldest copies of our manuscripts are gone,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baseline="0"/>
              <a:t>*CLICK*</a:t>
            </a:r>
          </a:p>
          <a:p>
            <a:pPr marL="0" indent="0">
              <a:buFontTx/>
              <a:buNone/>
            </a:pPr>
            <a:r>
              <a:rPr lang="en-US" altLang="en-US" baseline="0"/>
              <a:t>And one of the earliest scribes made a mistake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baseline="0"/>
              <a:t>*CLICK*</a:t>
            </a:r>
          </a:p>
          <a:p>
            <a:pPr marL="0" indent="0">
              <a:buFontTx/>
              <a:buNone/>
            </a:pPr>
            <a:r>
              <a:rPr lang="en-US" altLang="en-US" baseline="0"/>
              <a:t>We can still recognize that a mistake occurred, because all the documents that came from other independent lines of transmission don’t have that error.</a:t>
            </a:r>
          </a:p>
          <a:p>
            <a:pPr marL="0" indent="0">
              <a:buFontTx/>
              <a:buNone/>
            </a:pPr>
            <a:endParaRPr lang="en-US" altLang="en-US" baseline="0"/>
          </a:p>
          <a:p>
            <a:pPr rtl="0"/>
            <a:r>
              <a:rPr lang="en-US" sz="1200" b="1" i="0" u="none" strike="noStrike" kern="1200" baseline="0">
                <a:solidFill>
                  <a:srgbClr val="000000"/>
                </a:solidFill>
                <a:latin typeface="Calibri" panose="020F0502020204030204" pitchFamily="34" charset="0"/>
              </a:rPr>
              <a:t>**ADVANCE**</a:t>
            </a:r>
          </a:p>
          <a:p>
            <a:pPr rtl="0"/>
            <a:r>
              <a:rPr lang="en-US" sz="1200" b="0" i="0" u="none" strike="noStrike" kern="1200" baseline="0">
                <a:solidFill>
                  <a:srgbClr val="000000"/>
                </a:solidFill>
                <a:latin typeface="Calibri" panose="020F0502020204030204" pitchFamily="34" charset="0"/>
              </a:rPr>
              <a:t>The NT was not transmitted to us in the same way you play the phone game.</a:t>
            </a:r>
          </a:p>
          <a:p>
            <a:pPr marL="0" indent="0">
              <a:buFontTx/>
              <a:buNone/>
            </a:pPr>
            <a:endParaRPr lang="en-US" altLang="en-US" baseline="0" dirty="0"/>
          </a:p>
        </p:txBody>
      </p:sp>
      <p:sp>
        <p:nvSpPr>
          <p:cNvPr id="2723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FE3345FD-2E2E-44A0-BC50-EBDBC7F70820}" type="slidenum">
              <a:rPr lang="en-US" altLang="en-US"/>
              <a:pPr/>
              <a:t>132</a:t>
            </a:fld>
            <a:endParaRPr lang="en-US" alt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a:xfrm>
            <a:off x="685800" y="685800"/>
            <a:ext cx="5486400" cy="3429000"/>
          </a:xfrm>
          <a:ln/>
        </p:spPr>
      </p:sp>
      <p:sp>
        <p:nvSpPr>
          <p:cNvPr id="2734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r>
              <a:rPr lang="en-US" sz="1200" b="0" i="0" u="none" strike="noStrike" kern="1200" baseline="0" dirty="0">
                <a:solidFill>
                  <a:srgbClr val="000000"/>
                </a:solidFill>
                <a:latin typeface="Calibri" panose="020F0502020204030204" pitchFamily="34" charset="0"/>
              </a:rPr>
              <a:t>So that means even if the oldest copies of our manuscripts are gone,</a:t>
            </a:r>
          </a:p>
          <a:p>
            <a:pPr rtl="0"/>
            <a:r>
              <a:rPr lang="en-US" sz="1200" b="1" i="0" u="none" strike="noStrike" kern="1200" baseline="0" dirty="0">
                <a:solidFill>
                  <a:srgbClr val="000000"/>
                </a:solidFill>
                <a:latin typeface="Calibri" panose="020F0502020204030204" pitchFamily="34" charset="0"/>
              </a:rPr>
              <a:t>*CLICK*</a:t>
            </a:r>
          </a:p>
          <a:p>
            <a:pPr rtl="0"/>
            <a:r>
              <a:rPr lang="en-US" sz="1200" b="0" i="0" u="none" strike="noStrike" kern="1200" baseline="0" dirty="0">
                <a:solidFill>
                  <a:srgbClr val="000000"/>
                </a:solidFill>
                <a:latin typeface="Calibri" panose="020F0502020204030204" pitchFamily="34" charset="0"/>
              </a:rPr>
              <a:t>And one of the earliest scribes made a mistake</a:t>
            </a:r>
          </a:p>
          <a:p>
            <a:pPr rtl="0"/>
            <a:r>
              <a:rPr lang="en-US" sz="1200" b="1" i="0" u="none" strike="noStrike" kern="1200" baseline="0" dirty="0">
                <a:solidFill>
                  <a:srgbClr val="000000"/>
                </a:solidFill>
                <a:latin typeface="Calibri" panose="020F0502020204030204" pitchFamily="34" charset="0"/>
              </a:rPr>
              <a:t>*CLICK*</a:t>
            </a:r>
          </a:p>
          <a:p>
            <a:pPr rtl="0"/>
            <a:r>
              <a:rPr lang="en-US" sz="1200" b="0" i="0" u="none" strike="noStrike" kern="1200" baseline="0" dirty="0">
                <a:solidFill>
                  <a:srgbClr val="000000"/>
                </a:solidFill>
                <a:latin typeface="Calibri" panose="020F0502020204030204" pitchFamily="34" charset="0"/>
              </a:rPr>
              <a:t>And now this whole line of manuscripts has that mistake, </a:t>
            </a:r>
          </a:p>
          <a:p>
            <a:pPr rtl="0"/>
            <a:endParaRPr lang="en-US" sz="1200" b="0" i="0" u="none" strike="noStrike" kern="1200" baseline="0" dirty="0">
              <a:solidFill>
                <a:srgbClr val="000000"/>
              </a:solidFill>
              <a:latin typeface="Calibri" panose="020F0502020204030204" pitchFamily="34" charset="0"/>
            </a:endParaRPr>
          </a:p>
          <a:p>
            <a:pPr rtl="0"/>
            <a:r>
              <a:rPr lang="en-US" sz="1200" b="0" i="0" u="none" strike="noStrike" kern="1200" baseline="0" dirty="0">
                <a:solidFill>
                  <a:srgbClr val="000000"/>
                </a:solidFill>
                <a:latin typeface="Calibri" panose="020F0502020204030204" pitchFamily="34" charset="0"/>
              </a:rPr>
              <a:t>we can still recognize that a mistake occurred, because all the documents that came from other independent lines of transmission don’t have that error.</a:t>
            </a:r>
          </a:p>
          <a:p>
            <a:pPr rtl="0"/>
            <a:endParaRPr lang="en-US" sz="1200" b="0" i="0" u="none" strike="noStrike" kern="1200" baseline="0" dirty="0">
              <a:solidFill>
                <a:srgbClr val="000000"/>
              </a:solidFill>
              <a:latin typeface="Calibri" panose="020F0502020204030204" pitchFamily="34" charset="0"/>
            </a:endParaRPr>
          </a:p>
          <a:p>
            <a:pPr rtl="0"/>
            <a:r>
              <a:rPr lang="en-US" sz="1200" b="1" i="0" u="none" strike="noStrike" kern="1200" baseline="0" dirty="0">
                <a:solidFill>
                  <a:srgbClr val="000000"/>
                </a:solidFill>
                <a:latin typeface="Calibri" panose="020F0502020204030204" pitchFamily="34" charset="0"/>
              </a:rPr>
              <a:t>**ADVANCE**</a:t>
            </a:r>
          </a:p>
          <a:p>
            <a:pPr rtl="0"/>
            <a:r>
              <a:rPr lang="en-US" sz="1200" b="0" i="0" u="none" strike="noStrike" kern="1200" baseline="0" dirty="0">
                <a:solidFill>
                  <a:srgbClr val="000000"/>
                </a:solidFill>
                <a:latin typeface="Calibri" panose="020F0502020204030204" pitchFamily="34" charset="0"/>
              </a:rPr>
              <a:t>The NT was not transmitted to us in the same way you play the phone game.</a:t>
            </a:r>
          </a:p>
          <a:p>
            <a:pPr rtl="0"/>
            <a:endParaRPr lang="en-US" sz="1200" b="0" i="0" u="none" strike="noStrike" kern="1200" baseline="0" dirty="0">
              <a:solidFill>
                <a:srgbClr val="000000"/>
              </a:solidFill>
              <a:latin typeface="Calibri" panose="020F0502020204030204" pitchFamily="34" charset="0"/>
            </a:endParaRPr>
          </a:p>
        </p:txBody>
      </p:sp>
      <p:sp>
        <p:nvSpPr>
          <p:cNvPr id="27341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EE73EA46-FF2F-4EC5-B9FF-8775B804BC25}" type="slidenum">
              <a:rPr lang="en-US" altLang="en-US"/>
              <a:pPr/>
              <a:t>133</a:t>
            </a:fld>
            <a:endParaRPr lang="en-US" alt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a:xfrm>
            <a:off x="685800" y="685800"/>
            <a:ext cx="5486400" cy="3429000"/>
          </a:xfrm>
          <a:ln/>
        </p:spPr>
      </p:sp>
      <p:sp>
        <p:nvSpPr>
          <p:cNvPr id="2744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r>
              <a:rPr lang="en-US" sz="1200" b="0" i="0" u="none" strike="noStrike" kern="1200" baseline="0" dirty="0">
                <a:solidFill>
                  <a:srgbClr val="000000"/>
                </a:solidFill>
                <a:latin typeface="Calibri" panose="020F0502020204030204" pitchFamily="34" charset="0"/>
              </a:rPr>
              <a:t>So that means even if the oldest copies of our manuscripts are gone,</a:t>
            </a:r>
          </a:p>
          <a:p>
            <a:pPr rtl="0"/>
            <a:r>
              <a:rPr lang="en-US" sz="1200" b="1" i="0" u="none" strike="noStrike" kern="1200" baseline="0" dirty="0">
                <a:solidFill>
                  <a:srgbClr val="000000"/>
                </a:solidFill>
                <a:latin typeface="Calibri" panose="020F0502020204030204" pitchFamily="34" charset="0"/>
              </a:rPr>
              <a:t>*CLICK*</a:t>
            </a:r>
          </a:p>
          <a:p>
            <a:pPr rtl="0"/>
            <a:r>
              <a:rPr lang="en-US" sz="1200" b="0" i="0" u="none" strike="noStrike" kern="1200" baseline="0" dirty="0">
                <a:solidFill>
                  <a:srgbClr val="000000"/>
                </a:solidFill>
                <a:latin typeface="Calibri" panose="020F0502020204030204" pitchFamily="34" charset="0"/>
              </a:rPr>
              <a:t>And one of the earliest scribes made a mistake</a:t>
            </a:r>
          </a:p>
          <a:p>
            <a:pPr rtl="0"/>
            <a:r>
              <a:rPr lang="en-US" sz="1200" b="1" i="0" u="none" strike="noStrike" kern="1200" baseline="0" dirty="0">
                <a:solidFill>
                  <a:srgbClr val="000000"/>
                </a:solidFill>
                <a:latin typeface="Calibri" panose="020F0502020204030204" pitchFamily="34" charset="0"/>
              </a:rPr>
              <a:t>*CLICK*</a:t>
            </a:r>
          </a:p>
          <a:p>
            <a:pPr rtl="0"/>
            <a:r>
              <a:rPr lang="en-US" sz="1200" b="0" i="0" u="none" strike="noStrike" kern="1200" baseline="0" dirty="0">
                <a:solidFill>
                  <a:srgbClr val="000000"/>
                </a:solidFill>
                <a:latin typeface="Calibri" panose="020F0502020204030204" pitchFamily="34" charset="0"/>
              </a:rPr>
              <a:t>And now this whole line of manuscripts has that mistake, </a:t>
            </a:r>
          </a:p>
          <a:p>
            <a:pPr rtl="0"/>
            <a:endParaRPr lang="en-US" sz="1200" b="0" i="0" u="none" strike="noStrike" kern="1200" baseline="0" dirty="0">
              <a:solidFill>
                <a:srgbClr val="000000"/>
              </a:solidFill>
              <a:latin typeface="Calibri" panose="020F0502020204030204" pitchFamily="34" charset="0"/>
            </a:endParaRPr>
          </a:p>
          <a:p>
            <a:pPr rtl="0"/>
            <a:r>
              <a:rPr lang="en-US" sz="1200" b="0" i="0" u="none" strike="noStrike" kern="1200" baseline="0" dirty="0">
                <a:solidFill>
                  <a:srgbClr val="000000"/>
                </a:solidFill>
                <a:latin typeface="Calibri" panose="020F0502020204030204" pitchFamily="34" charset="0"/>
              </a:rPr>
              <a:t>we can still recognize that a mistake occurred, because all the documents that came from other independent lines of transmission don’t have that error.</a:t>
            </a:r>
          </a:p>
          <a:p>
            <a:pPr rtl="0"/>
            <a:endParaRPr lang="en-US" sz="1200" b="0" i="0" u="none" strike="noStrike" kern="1200" baseline="0" dirty="0">
              <a:solidFill>
                <a:srgbClr val="000000"/>
              </a:solidFill>
              <a:latin typeface="Calibri" panose="020F0502020204030204" pitchFamily="34" charset="0"/>
            </a:endParaRPr>
          </a:p>
          <a:p>
            <a:pPr rtl="0"/>
            <a:r>
              <a:rPr lang="en-US" sz="1200" b="1" i="0" u="none" strike="noStrike" kern="1200" baseline="0" dirty="0">
                <a:solidFill>
                  <a:srgbClr val="000000"/>
                </a:solidFill>
                <a:latin typeface="Calibri" panose="020F0502020204030204" pitchFamily="34" charset="0"/>
              </a:rPr>
              <a:t>**ADVANCE**</a:t>
            </a:r>
          </a:p>
          <a:p>
            <a:pPr rtl="0"/>
            <a:r>
              <a:rPr lang="en-US" sz="1200" b="0" i="0" u="none" strike="noStrike" kern="1200" baseline="0" dirty="0">
                <a:solidFill>
                  <a:srgbClr val="000000"/>
                </a:solidFill>
                <a:latin typeface="Calibri" panose="020F0502020204030204" pitchFamily="34" charset="0"/>
              </a:rPr>
              <a:t>The NT was not transmitted to us in the same way you play the phone game.</a:t>
            </a:r>
          </a:p>
          <a:p>
            <a:pPr rtl="0"/>
            <a:endParaRPr lang="en-US" sz="1200" b="0" i="0" u="none" strike="noStrike" kern="1200" baseline="0" dirty="0">
              <a:solidFill>
                <a:srgbClr val="000000"/>
              </a:solidFill>
              <a:latin typeface="Calibri" panose="020F0502020204030204" pitchFamily="34" charset="0"/>
            </a:endParaRPr>
          </a:p>
        </p:txBody>
      </p:sp>
      <p:sp>
        <p:nvSpPr>
          <p:cNvPr id="2744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17D73B98-F640-4BA7-AC11-8CE33F590921}" type="slidenum">
              <a:rPr lang="en-US" altLang="en-US"/>
              <a:pPr/>
              <a:t>134</a:t>
            </a:fld>
            <a:endParaRPr lang="en-US" alt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xfrm>
            <a:off x="685800" y="685800"/>
            <a:ext cx="5486400" cy="3429000"/>
          </a:xfrm>
          <a:ln/>
        </p:spPr>
      </p:sp>
      <p:sp>
        <p:nvSpPr>
          <p:cNvPr id="2754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r>
              <a:rPr lang="en-US" sz="1800" b="0" i="0" u="none" strike="noStrike" kern="1200" baseline="0" dirty="0">
                <a:solidFill>
                  <a:srgbClr val="000000"/>
                </a:solidFill>
                <a:latin typeface="Calibri" panose="020F0502020204030204" pitchFamily="34" charset="0"/>
              </a:rPr>
              <a:t>So that means even if the oldest copies of our manuscripts are gone,</a:t>
            </a:r>
          </a:p>
          <a:p>
            <a:pPr rtl="0"/>
            <a:r>
              <a:rPr lang="en-US" sz="1800" b="1" i="0" u="none" strike="noStrike" kern="1200" baseline="0" dirty="0">
                <a:solidFill>
                  <a:srgbClr val="000000"/>
                </a:solidFill>
                <a:latin typeface="Calibri" panose="020F0502020204030204" pitchFamily="34" charset="0"/>
              </a:rPr>
              <a:t>*CLICK*</a:t>
            </a:r>
          </a:p>
          <a:p>
            <a:pPr rtl="0"/>
            <a:r>
              <a:rPr lang="en-US" sz="1800" b="0" i="0" u="none" strike="noStrike" kern="1200" baseline="0" dirty="0">
                <a:solidFill>
                  <a:srgbClr val="000000"/>
                </a:solidFill>
                <a:latin typeface="Calibri" panose="020F0502020204030204" pitchFamily="34" charset="0"/>
              </a:rPr>
              <a:t>And one of the earliest scribes made a mistake</a:t>
            </a:r>
          </a:p>
          <a:p>
            <a:pPr rtl="0"/>
            <a:r>
              <a:rPr lang="en-US" sz="1800" b="1" i="0" u="none" strike="noStrike" kern="1200" baseline="0" dirty="0">
                <a:solidFill>
                  <a:srgbClr val="000000"/>
                </a:solidFill>
                <a:latin typeface="Calibri" panose="020F0502020204030204" pitchFamily="34" charset="0"/>
              </a:rPr>
              <a:t>*CLICK*</a:t>
            </a:r>
          </a:p>
          <a:p>
            <a:pPr rtl="0"/>
            <a:r>
              <a:rPr lang="en-US" sz="1800" b="0" i="0" u="none" strike="noStrike" kern="1200" baseline="0" dirty="0">
                <a:solidFill>
                  <a:srgbClr val="000000"/>
                </a:solidFill>
                <a:latin typeface="Calibri" panose="020F0502020204030204" pitchFamily="34" charset="0"/>
              </a:rPr>
              <a:t>And now this whole line of manuscripts has that mistake, </a:t>
            </a:r>
          </a:p>
          <a:p>
            <a:pPr rtl="0"/>
            <a:endParaRPr lang="en-US" sz="1800" b="0" i="0" u="none" strike="noStrike" kern="1200" baseline="0" dirty="0">
              <a:solidFill>
                <a:srgbClr val="000000"/>
              </a:solidFill>
              <a:latin typeface="Calibri" panose="020F0502020204030204" pitchFamily="34" charset="0"/>
            </a:endParaRPr>
          </a:p>
          <a:p>
            <a:pPr rtl="0"/>
            <a:r>
              <a:rPr lang="en-US" sz="1800" b="0" i="0" u="none" strike="noStrike" kern="1200" baseline="0" dirty="0">
                <a:solidFill>
                  <a:srgbClr val="000000"/>
                </a:solidFill>
                <a:latin typeface="Calibri" panose="020F0502020204030204" pitchFamily="34" charset="0"/>
              </a:rPr>
              <a:t>we can still recognize that a mistake occurred, because all the documents that came from other independent lines of transmission don’t have that error.</a:t>
            </a:r>
          </a:p>
          <a:p>
            <a:pPr rtl="0"/>
            <a:endParaRPr lang="en-US" sz="1800" b="0" i="0" u="none" strike="noStrike" kern="1200" baseline="0" dirty="0">
              <a:solidFill>
                <a:srgbClr val="000000"/>
              </a:solidFill>
              <a:latin typeface="Calibri" panose="020F0502020204030204" pitchFamily="34" charset="0"/>
            </a:endParaRPr>
          </a:p>
          <a:p>
            <a:pPr rtl="0"/>
            <a:r>
              <a:rPr lang="en-US" sz="1800" b="1" i="0" u="none" strike="noStrike" kern="1200" baseline="0" dirty="0">
                <a:solidFill>
                  <a:srgbClr val="000000"/>
                </a:solidFill>
                <a:latin typeface="Calibri" panose="020F0502020204030204" pitchFamily="34" charset="0"/>
              </a:rPr>
              <a:t>**ADVANCE**</a:t>
            </a:r>
          </a:p>
          <a:p>
            <a:pPr rtl="0"/>
            <a:r>
              <a:rPr lang="en-US" sz="1800" b="0" i="0" u="none" strike="noStrike" kern="1200" baseline="0" dirty="0">
                <a:solidFill>
                  <a:srgbClr val="000000"/>
                </a:solidFill>
                <a:latin typeface="Calibri" panose="020F0502020204030204" pitchFamily="34" charset="0"/>
              </a:rPr>
              <a:t>The NT was not transmitted to us in the same way you play the phone game.</a:t>
            </a:r>
          </a:p>
          <a:p>
            <a:pPr rtl="0"/>
            <a:endParaRPr lang="en-US" sz="1800" b="0" i="0" u="none" strike="noStrike" kern="1200" baseline="0" dirty="0">
              <a:solidFill>
                <a:srgbClr val="000000"/>
              </a:solidFill>
              <a:latin typeface="Calibri" panose="020F0502020204030204" pitchFamily="34" charset="0"/>
            </a:endParaRPr>
          </a:p>
        </p:txBody>
      </p:sp>
      <p:sp>
        <p:nvSpPr>
          <p:cNvPr id="2754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2014384C-F8D6-40A4-AE27-7E7EC832E192}" type="slidenum">
              <a:rPr lang="en-US" altLang="en-US"/>
              <a:pPr/>
              <a:t>135</a:t>
            </a:fld>
            <a:endParaRPr lang="en-US" alt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a:xfrm>
            <a:off x="685800" y="685800"/>
            <a:ext cx="5486400" cy="3429000"/>
          </a:xfrm>
          <a:ln/>
        </p:spPr>
      </p:sp>
      <p:sp>
        <p:nvSpPr>
          <p:cNvPr id="276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**10:14**</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rgbClr val="000000"/>
              </a:solidFill>
              <a:latin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rgbClr val="000000"/>
                </a:solidFill>
                <a:latin typeface="Calibri" panose="020F0502020204030204" pitchFamily="34" charset="0"/>
              </a:rPr>
              <a:t>The NT was not transmitted to us in the same way you play the phone game.</a:t>
            </a:r>
          </a:p>
          <a:p>
            <a:r>
              <a:rPr lang="en-US" altLang="en-US" dirty="0"/>
              <a:t>the old game where someone would whisper into someone's ear something and then then they whisper to the next person, and to the next person until it gets to the very end. And it's usually pretty funny at the end, because it’s gotten so scrambled along the way. </a:t>
            </a:r>
          </a:p>
          <a:p>
            <a:endParaRPr lang="en-US" altLang="en-US" dirty="0"/>
          </a:p>
          <a:p>
            <a:r>
              <a:rPr lang="en-US" altLang="en-US" dirty="0"/>
              <a:t>That's not the way the Bible works, where you only start with one copy, and then someone makes a copy of that, and then someone makes a copy of the copy, and then errors come in and then more errors, until by the end you’re left with a copy that’s hopelessly full of errors.  </a:t>
            </a:r>
          </a:p>
          <a:p>
            <a:pPr marL="0" indent="0">
              <a:buFont typeface="Arial" panose="020B0604020202020204" pitchFamily="34" charset="0"/>
              <a:buNone/>
            </a:pPr>
            <a:endParaRPr lang="en-US" altLang="en-US" dirty="0"/>
          </a:p>
          <a:p>
            <a:pPr marL="0" indent="0">
              <a:buFont typeface="Arial" panose="020B0604020202020204" pitchFamily="34" charset="0"/>
              <a:buNone/>
            </a:pPr>
            <a:r>
              <a:rPr lang="en-US" altLang="en-US" dirty="0"/>
              <a:t>That’s a single line of transmission.</a:t>
            </a:r>
          </a:p>
          <a:p>
            <a:pPr marL="0" indent="0">
              <a:buFont typeface="Arial" panose="020B0604020202020204" pitchFamily="34" charset="0"/>
              <a:buNone/>
            </a:pPr>
            <a:r>
              <a:rPr lang="en-US" altLang="en-US" b="1" dirty="0"/>
              <a:t>*ADVANCE*</a:t>
            </a:r>
          </a:p>
          <a:p>
            <a:pPr marL="0" indent="0">
              <a:buFont typeface="Arial" panose="020B0604020202020204" pitchFamily="34" charset="0"/>
              <a:buNone/>
            </a:pPr>
            <a:r>
              <a:rPr lang="en-US" altLang="en-US" b="0" dirty="0"/>
              <a:t>But we have MULTIPLE lines of transmission.  </a:t>
            </a:r>
          </a:p>
        </p:txBody>
      </p:sp>
      <p:sp>
        <p:nvSpPr>
          <p:cNvPr id="2764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46A01106-788F-4E59-867B-6D709D05FBDE}" type="slidenum">
              <a:rPr lang="en-US" altLang="en-US"/>
              <a:pPr/>
              <a:t>136</a:t>
            </a:fld>
            <a:endParaRPr lang="en-US" alt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a:xfrm>
            <a:off x="685800" y="685800"/>
            <a:ext cx="5486400" cy="3429000"/>
          </a:xfrm>
          <a:ln/>
        </p:spPr>
      </p:sp>
      <p:sp>
        <p:nvSpPr>
          <p:cNvPr id="2775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But we have MULTIPLE lines of transmission.  which can serve to correct any mistakes that might creep in along the way.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Maybe there’s a mistake in this entire green chain of manuscripts.  But the other chains don’t have that error, so we can detect it and correct it without much difficulty.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Maybe there’s an entirely different error in the orange chain.  But again, the other three lines aren’t going to have that same error, so we can spot it and correct it.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Errors like incorrect words or differences in phrases may get introduced, but we don’t ever lose the original reading when we take all the lines together.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0" dirty="0"/>
          </a:p>
          <a:p>
            <a:pPr rtl="0"/>
            <a:r>
              <a:rPr lang="en-US" sz="1800" b="1" i="0" u="none" strike="noStrike" kern="1200" baseline="0" dirty="0">
                <a:solidFill>
                  <a:srgbClr val="000000"/>
                </a:solidFill>
                <a:latin typeface="Calibri" panose="020F0502020204030204" pitchFamily="34" charset="0"/>
              </a:rPr>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Someone has compared the new</a:t>
            </a:r>
            <a:r>
              <a:rPr lang="en-US" altLang="en-US" baseline="0" dirty="0"/>
              <a:t> testament manuscripts that we have to a 1,000 piece jigsaw puzzle… and we have 1,010 pieces.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0" dirty="0"/>
          </a:p>
        </p:txBody>
      </p:sp>
      <p:sp>
        <p:nvSpPr>
          <p:cNvPr id="2775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4BDBD8EA-AA0E-414E-AD94-F6565B142196}" type="slidenum">
              <a:rPr lang="en-US" altLang="en-US"/>
              <a:pPr/>
              <a:t>137</a:t>
            </a:fld>
            <a:endParaRPr lang="en-US" alt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Rot="1" noChangeAspect="1" noChangeArrowheads="1" noTextEdit="1"/>
          </p:cNvSpPr>
          <p:nvPr>
            <p:ph type="sldImg"/>
          </p:nvPr>
        </p:nvSpPr>
        <p:spPr>
          <a:xfrm>
            <a:off x="685800" y="685800"/>
            <a:ext cx="5486400" cy="3429000"/>
          </a:xfrm>
          <a:ln/>
        </p:spPr>
      </p:sp>
      <p:sp>
        <p:nvSpPr>
          <p:cNvPr id="27853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a:p>
            <a:r>
              <a:rPr lang="en-US" altLang="en-US" dirty="0"/>
              <a:t>Remember,</a:t>
            </a:r>
            <a:r>
              <a:rPr lang="en-US" altLang="en-US" baseline="0" dirty="0"/>
              <a:t> when a scribe took a manuscript off the shelf and made a new copy of it, he didn’t then just take the old manuscript and burn it.  The older manuscript would be kept, and could be referred to if there were any questions about the text.  That means if a scribe accidentally added something to the text, like the legend about the pool of Bethesda, we can DETECT that by looking at other manuscripts - older manuscripts – and seeing “oh, that wasn’t part of the original gospel of John – some scribe added this later.”  And it also means that if a scribe left something out – EVEN INTENTIONALLY and maliciously, because he just didn’t like what the manuscript said at that particular part, we have many different manuscripts to compare that with and say “oh, this scribe left something out.”  </a:t>
            </a:r>
          </a:p>
          <a:p>
            <a:endParaRPr lang="en-US" altLang="en-US" baseline="0" dirty="0"/>
          </a:p>
          <a:p>
            <a:r>
              <a:rPr lang="en-US" altLang="en-US" baseline="0" dirty="0"/>
              <a:t>Bart </a:t>
            </a:r>
            <a:r>
              <a:rPr lang="en-US" altLang="en-US" baseline="0" dirty="0" err="1"/>
              <a:t>Ehrman</a:t>
            </a:r>
            <a:r>
              <a:rPr lang="en-US" altLang="en-US" baseline="0" dirty="0"/>
              <a:t> says we can’t be sure – maybe a mistake got made in the first couple of centuries.  The reality is, we have so many independent chains of manuscripts that come from the original manuscripts that it would be virtually impossible for anything to have disappeared from the text of the New Testament.  </a:t>
            </a:r>
          </a:p>
          <a:p>
            <a:endParaRPr lang="en-US" altLang="en-US" baseline="0" dirty="0"/>
          </a:p>
          <a:p>
            <a:r>
              <a:rPr lang="en-US" altLang="en-US" baseline="0" dirty="0"/>
              <a:t>When the church in Ephesus got a letter of Paul written to them, how many times do you think someone pulled out that letter and made a copy of it?  Maybe 30 times?  40?  50?  100 times?   That original letter could have been in the possession of that church for decades before it finally fell apart, and surely dozens and dozens of copies would have been made from it.  And if someone made a mistake in that first generation, there were still dozens of other copies that didn’t have that mistake.  </a:t>
            </a:r>
          </a:p>
          <a:p>
            <a:endParaRPr lang="en-US" altLang="en-US" baseline="0" dirty="0"/>
          </a:p>
          <a:p>
            <a:r>
              <a:rPr lang="en-US" altLang="en-US" baseline="0" dirty="0"/>
              <a:t>That’s how we can be confident that the original reading of the text is TENACIOUS – it still exists among the manuscripts that we have, and using textual criticism helps us figure out what that original reading is.</a:t>
            </a:r>
          </a:p>
          <a:p>
            <a:endParaRPr lang="en-US" alt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a:t>
            </a:r>
          </a:p>
          <a:p>
            <a:r>
              <a:rPr lang="en-US" altLang="en-US" dirty="0"/>
              <a:t>And just in case that’s not clear, let’s look</a:t>
            </a:r>
            <a:r>
              <a:rPr lang="en-US" altLang="en-US" baseline="0" dirty="0"/>
              <a:t> at this sanctuary drawing one more time</a:t>
            </a:r>
            <a:endParaRPr lang="en-US" altLang="en-US"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xfrm>
            <a:off x="685800" y="685800"/>
            <a:ext cx="5486400" cy="3429000"/>
          </a:xfrm>
          <a:ln/>
        </p:spPr>
      </p:sp>
      <p:sp>
        <p:nvSpPr>
          <p:cNvPr id="2795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795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A92F07B1-CAF4-4E83-9607-6429BFC3BDFC}" type="slidenum">
              <a:rPr lang="en-US" altLang="en-US"/>
              <a:pPr/>
              <a:t>139</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xfrm>
            <a:off x="685800" y="685800"/>
            <a:ext cx="5486400" cy="3429000"/>
          </a:xfrm>
          <a:ln/>
        </p:spPr>
      </p:sp>
      <p:sp>
        <p:nvSpPr>
          <p:cNvPr id="1771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71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6C8C1393-6624-4EBB-A883-61DD3EF51524}" type="slidenum">
              <a:rPr lang="en-US" altLang="en-US"/>
              <a:pPr/>
              <a:t>14</a:t>
            </a:fld>
            <a:endParaRPr lang="en-US" alt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a:xfrm>
            <a:off x="685800" y="685800"/>
            <a:ext cx="5486400" cy="3429000"/>
          </a:xfrm>
          <a:ln/>
        </p:spPr>
      </p:sp>
      <p:sp>
        <p:nvSpPr>
          <p:cNvPr id="2805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805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E4C5ED9A-A99F-4FFB-BCA3-772ED2F1FCD8}" type="slidenum">
              <a:rPr lang="en-US" altLang="en-US"/>
              <a:pPr/>
              <a:t>140</a:t>
            </a:fld>
            <a:endParaRPr lang="en-US" alt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xfrm>
            <a:off x="685800" y="685800"/>
            <a:ext cx="5486400" cy="3429000"/>
          </a:xfrm>
          <a:ln/>
        </p:spPr>
      </p:sp>
      <p:sp>
        <p:nvSpPr>
          <p:cNvPr id="2816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816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18BCE969-42FD-48AB-8E46-96572B9827E0}" type="slidenum">
              <a:rPr lang="en-US" altLang="en-US"/>
              <a:pPr/>
              <a:t>141</a:t>
            </a:fld>
            <a:endParaRPr lang="en-US" alt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ChangeArrowheads="1" noTextEdit="1"/>
          </p:cNvSpPr>
          <p:nvPr>
            <p:ph type="sldImg"/>
          </p:nvPr>
        </p:nvSpPr>
        <p:spPr>
          <a:xfrm>
            <a:off x="685800" y="685800"/>
            <a:ext cx="5486400" cy="3429000"/>
          </a:xfrm>
          <a:ln/>
        </p:spPr>
      </p:sp>
      <p:sp>
        <p:nvSpPr>
          <p:cNvPr id="28262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Demonstrated by almost all TVs!  e.g. the longer ending of Mark – these are variations that have persevered (and been copied).  Ditto Pool of Bethesda and Comma J.</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a:xfrm>
            <a:off x="685800" y="685800"/>
            <a:ext cx="5486400" cy="3429000"/>
          </a:xfrm>
          <a:ln/>
        </p:spPr>
      </p:sp>
      <p:sp>
        <p:nvSpPr>
          <p:cNvPr id="2836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t>I want to give you one more illustration on this.  Let’s reset our sanctuary drawing and make 16 lines of transmission for the book of Romans.</a:t>
            </a:r>
          </a:p>
        </p:txBody>
      </p:sp>
      <p:sp>
        <p:nvSpPr>
          <p:cNvPr id="28365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5CD1DA5D-178A-4238-9FD2-B89A1240049B}" type="slidenum">
              <a:rPr lang="en-US" altLang="en-US"/>
              <a:pPr/>
              <a:t>143</a:t>
            </a:fld>
            <a:endParaRPr lang="en-US" alt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a:xfrm>
            <a:off x="685800" y="685800"/>
            <a:ext cx="5486400" cy="3429000"/>
          </a:xfrm>
          <a:ln/>
        </p:spPr>
      </p:sp>
      <p:sp>
        <p:nvSpPr>
          <p:cNvPr id="2846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t>I want to give you one more illustration on this.  Let’s reset our sanctuary drawing and make 16 lines of transmission for the book of Romans.</a:t>
            </a:r>
          </a:p>
        </p:txBody>
      </p:sp>
      <p:sp>
        <p:nvSpPr>
          <p:cNvPr id="2846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EA1A129E-C081-4D6C-9FA5-2114333BCA65}" type="slidenum">
              <a:rPr lang="en-US" altLang="en-US"/>
              <a:pPr/>
              <a:t>144</a:t>
            </a:fld>
            <a:endParaRPr lang="en-US" alt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a:xfrm>
            <a:off x="685800" y="685800"/>
            <a:ext cx="5486400" cy="3429000"/>
          </a:xfrm>
          <a:ln/>
        </p:spPr>
      </p:sp>
      <p:sp>
        <p:nvSpPr>
          <p:cNvPr id="2856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I want to give you one more illustration on this.  Let’s reset our sanctuary drawing and make 16 lines of transmission for the book of Romans.</a:t>
            </a:r>
          </a:p>
          <a:p>
            <a:endParaRPr lang="en-US" altLang="en-US" dirty="0"/>
          </a:p>
        </p:txBody>
      </p:sp>
      <p:sp>
        <p:nvSpPr>
          <p:cNvPr id="2857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E8C0E7FF-E26B-4C13-935E-E3D33BD08E89}" type="slidenum">
              <a:rPr lang="en-US" altLang="en-US"/>
              <a:pPr/>
              <a:t>145</a:t>
            </a:fld>
            <a:endParaRPr lang="en-US" alt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a:xfrm>
            <a:off x="685800" y="685800"/>
            <a:ext cx="5486400" cy="3429000"/>
          </a:xfrm>
          <a:ln/>
        </p:spPr>
      </p:sp>
      <p:sp>
        <p:nvSpPr>
          <p:cNvPr id="2867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I want to give you one more illustration on this.  Let’s reset our sanctuary drawing and make 16 lines of transmission for the book of Romans.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a:t>
            </a:r>
          </a:p>
          <a:p>
            <a:endParaRPr lang="en-US" altLang="en-US" dirty="0"/>
          </a:p>
        </p:txBody>
      </p:sp>
      <p:sp>
        <p:nvSpPr>
          <p:cNvPr id="2867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7DFB6EFC-3A31-4D28-849F-D0101C3419F5}" type="slidenum">
              <a:rPr lang="en-US" altLang="en-US"/>
              <a:pPr/>
              <a:t>146</a:t>
            </a:fld>
            <a:endParaRPr lang="en-US" alt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a:xfrm>
            <a:off x="685800" y="685800"/>
            <a:ext cx="5486400" cy="3429000"/>
          </a:xfrm>
          <a:ln/>
        </p:spPr>
      </p:sp>
      <p:sp>
        <p:nvSpPr>
          <p:cNvPr id="263171"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a:t>So here is Rom 6:23, copied out 16 times from Paul’s original letter of Romans.  Now, let’s suppose that a lot of problems happened when these copies were made.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 and walk through illustration.</a:t>
            </a:r>
          </a:p>
          <a:p>
            <a:pPr>
              <a:defRPr/>
            </a:pPr>
            <a:endParaRPr lang="en-US" altLang="en-US" dirty="0"/>
          </a:p>
        </p:txBody>
      </p:sp>
      <p:sp>
        <p:nvSpPr>
          <p:cNvPr id="28774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r"/>
            <a:fld id="{581B1BF0-E8C8-4AB2-9FB9-0F370F3535B0}" type="slidenum">
              <a:rPr lang="en-US" altLang="en-US" sz="1200"/>
              <a:pPr algn="r"/>
              <a:t>147</a:t>
            </a:fld>
            <a:endParaRPr lang="en-US" altLang="en-US" sz="120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a:xfrm>
            <a:off x="685800" y="685800"/>
            <a:ext cx="5486400" cy="3429000"/>
          </a:xfrm>
          <a:ln/>
        </p:spPr>
      </p:sp>
      <p:sp>
        <p:nvSpPr>
          <p:cNvPr id="263171"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Let’s suppose one of the scribes made a mistake with the wording here.  Instead of “gift of God” he accidentally wrote “wages” of God.  But that’s an easy mistake to detect, because we have 15 other copies that all agree that the original word was “gift”.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p:txBody>
      </p:sp>
      <p:sp>
        <p:nvSpPr>
          <p:cNvPr id="28877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r"/>
            <a:fld id="{29908A85-DD33-4F2C-8B7E-A62B6D80E941}" type="slidenum">
              <a:rPr lang="en-US" altLang="en-US" sz="1200"/>
              <a:pPr algn="r"/>
              <a:t>148</a:t>
            </a:fld>
            <a:endParaRPr lang="en-US" altLang="en-US" sz="120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xfrm>
            <a:off x="685800" y="685800"/>
            <a:ext cx="5486400" cy="3429000"/>
          </a:xfrm>
          <a:ln/>
        </p:spPr>
      </p:sp>
      <p:sp>
        <p:nvSpPr>
          <p:cNvPr id="263171"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then here, we have 2 scribes who wrote in  “suffering” instead of the word death.  But that’s still easy to detect because we have 14 other </a:t>
            </a:r>
            <a:r>
              <a:rPr lang="en-US" altLang="en-US" dirty="0" err="1"/>
              <a:t>other</a:t>
            </a:r>
            <a:r>
              <a:rPr lang="en-US" altLang="en-US" dirty="0"/>
              <a:t> good manuscripts that show that the original word was really “death”.</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notice that the manuscript we saw earlier that got the word “wages” wrong is still helpful in this situation.  The scribe made an error elsewhere earlier, but he got this word “death” right, so that helps correct the wrong word “suffering”.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p:txBody>
      </p:sp>
      <p:sp>
        <p:nvSpPr>
          <p:cNvPr id="28979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r"/>
            <a:fld id="{DBA94520-F9DC-42E3-B311-4CB6F09B8162}" type="slidenum">
              <a:rPr lang="en-US" altLang="en-US" sz="1200"/>
              <a:pPr algn="r"/>
              <a:t>149</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xfrm>
            <a:off x="685800" y="685800"/>
            <a:ext cx="5486400" cy="3429000"/>
          </a:xfrm>
          <a:ln/>
        </p:spPr>
      </p:sp>
      <p:sp>
        <p:nvSpPr>
          <p:cNvPr id="1781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81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E852E1D8-0BCA-42D0-8AFA-D028D5A33682}" type="slidenum">
              <a:rPr lang="en-US" altLang="en-US"/>
              <a:pPr/>
              <a:t>15</a:t>
            </a:fld>
            <a:endParaRPr lang="en-US" alt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a:xfrm>
            <a:off x="685800" y="685800"/>
            <a:ext cx="5486400" cy="3429000"/>
          </a:xfrm>
          <a:ln/>
        </p:spPr>
      </p:sp>
      <p:sp>
        <p:nvSpPr>
          <p:cNvPr id="263171"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Here’s an even more extreme, and frankly very unlikely situation – suppose 5 copyists of those original 16 copies all independently got this word wrong.  They wrote “joy” instead of life.  And yet even here, we have 11 other copies of Romans that show what the original reading should have been.  And again, this is about as worst-case a scenario as you could think of – 5 scribes making the same error independently, and only 16 original copies of Romans.  In reality there would very likely be dozens and dozens of original copies of Romans, not just 16.</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So the reason I wanted to go through this is to show you something that you may not have noticed, in all these textual variants.  In each case up here where we have a textual variant, something NEW has been added to the text that wasn’t there before.  But in all these variants, all these mistakes being made… how much of the text of Romans 6:23 was lost?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NONE of it was lost.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This is one of the great benefits of having “Multiple Lines of Transmission.”</a:t>
            </a:r>
            <a:endParaRPr lang="en-US" altLang="en-US" b="1" dirty="0"/>
          </a:p>
        </p:txBody>
      </p:sp>
      <p:sp>
        <p:nvSpPr>
          <p:cNvPr id="29082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r"/>
            <a:fld id="{2BB68A11-02B6-4645-AB87-B95E778CCCFC}" type="slidenum">
              <a:rPr lang="en-US" altLang="en-US" sz="1200"/>
              <a:pPr algn="r"/>
              <a:t>150</a:t>
            </a:fld>
            <a:endParaRPr lang="en-US" altLang="en-US" sz="120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xfrm>
            <a:off x="685800" y="685800"/>
            <a:ext cx="5486400" cy="3429000"/>
          </a:xfrm>
          <a:ln/>
        </p:spPr>
      </p:sp>
      <p:sp>
        <p:nvSpPr>
          <p:cNvPr id="263171"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This is one of the great benefits of having “Multiple Lines of Transmission.”  Although some mistakes are added, and we have new textual variants, none of the original text is actually LOST to us.  We have to deal with words that are introduced that shouldn’t be there, but we don’t have to worry that the original words disappeared somewhere along the way and are no longer with us.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Someone has compared the new</a:t>
            </a:r>
            <a:r>
              <a:rPr lang="en-US" altLang="en-US" baseline="0" dirty="0"/>
              <a:t> testament manuscripts that we have to a 1,000 piece jigsaw puzzle… and we have 1,010 pieces.  </a:t>
            </a:r>
            <a:endParaRPr lang="en-US" altLang="en-US" dirty="0"/>
          </a:p>
          <a:p>
            <a:pPr>
              <a:defRPr/>
            </a:pPr>
            <a:endParaRPr lang="en-US" altLang="en-US" dirty="0"/>
          </a:p>
        </p:txBody>
      </p:sp>
      <p:sp>
        <p:nvSpPr>
          <p:cNvPr id="29184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r"/>
            <a:fld id="{EC27ED22-1AAB-4DEF-8EC2-F59E68050A86}" type="slidenum">
              <a:rPr lang="en-US" altLang="en-US" sz="1200"/>
              <a:pPr algn="r"/>
              <a:t>151</a:t>
            </a:fld>
            <a:endParaRPr lang="en-US" altLang="en-US" sz="120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a:xfrm>
            <a:off x="685800" y="685800"/>
            <a:ext cx="5486400" cy="3429000"/>
          </a:xfrm>
          <a:ln/>
        </p:spPr>
      </p:sp>
      <p:sp>
        <p:nvSpPr>
          <p:cNvPr id="2928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**10:15**</a:t>
            </a:r>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Someone has compared the new</a:t>
            </a:r>
            <a:r>
              <a:rPr lang="en-US" altLang="en-US" baseline="0" dirty="0"/>
              <a:t> testament manuscripts that we have to a 1,000 piece jigsaw puzzle… and we have 1,010 pieces.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a:t>We have work to do to figure out which 10 pieces actually don’t belong to the puzzle, but we don’t have to worry that we only have 990 pieces and that 10 pieces got lost along the way.  The original readings for all the books of the NT are still there in our manuscripts – we just have to do the work to make sure we have the right readings.</a:t>
            </a:r>
            <a:endParaRPr lang="en-US" altLang="en-US" dirty="0"/>
          </a:p>
          <a:p>
            <a:endParaRPr lang="en-US" altLang="en-US" dirty="0"/>
          </a:p>
          <a:p>
            <a:r>
              <a:rPr lang="en-US" altLang="en-US" dirty="0"/>
              <a:t>So those are the 4 key points I wanted to give you as to why we can be sure that the New Testament that we have today is reliable and trustworthy.</a:t>
            </a:r>
          </a:p>
          <a:p>
            <a:endParaRPr lang="en-US" altLang="en-US" dirty="0"/>
          </a:p>
          <a:p>
            <a:r>
              <a:rPr lang="en-US" altLang="en-US" dirty="0"/>
              <a:t>So as we start to wrap up the class, let’s take a closer look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a:t>
            </a:r>
          </a:p>
          <a:p>
            <a:r>
              <a:rPr lang="en-US" altLang="en-US" dirty="0"/>
              <a:t>at one of the most well-known textual variants in the Bible.  There are three major textual variants that sort of stand in significance over others, but we only have time to cover one today.  I’ll mention the other two just in passing, and I’m happy to talk to you about them later if you’d like.  </a:t>
            </a:r>
          </a:p>
        </p:txBody>
      </p:sp>
      <p:sp>
        <p:nvSpPr>
          <p:cNvPr id="29286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E239438D-5C7B-43E2-A247-504D5488C13A}" type="slidenum">
              <a:rPr lang="en-US" altLang="en-US"/>
              <a:pPr/>
              <a:t>152</a:t>
            </a:fld>
            <a:endParaRPr lang="en-US" alt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Rot="1" noChangeAspect="1" noChangeArrowheads="1" noTextEdit="1"/>
          </p:cNvSpPr>
          <p:nvPr>
            <p:ph type="sldImg"/>
          </p:nvPr>
        </p:nvSpPr>
        <p:spPr>
          <a:xfrm>
            <a:off x="685800" y="685800"/>
            <a:ext cx="5486400" cy="3429000"/>
          </a:xfrm>
          <a:ln/>
        </p:spPr>
      </p:sp>
      <p:sp>
        <p:nvSpPr>
          <p:cNvPr id="29389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at one of the most well-known textual variants in the Bible.  There are actually THREE major textual variants that stand in significance over others, but we only have time to cover one today.  I’ll mention the other two just in passing, and I’m happy to talk to you about them later if you’d like.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i="0" u="none" strike="noStrike" kern="1200" baseline="0" dirty="0">
              <a:solidFill>
                <a:schemeClr val="tx1"/>
              </a:solidFill>
              <a:latin typeface="Calibri"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a:t>
            </a:r>
          </a:p>
          <a:p>
            <a:r>
              <a:rPr lang="en-US" altLang="en-US" dirty="0"/>
              <a:t>The first one of these is called the “</a:t>
            </a:r>
            <a:r>
              <a:rPr lang="en-US" altLang="en-US" sz="1200" dirty="0">
                <a:solidFill>
                  <a:srgbClr val="B6B6B6"/>
                </a:solidFill>
              </a:rPr>
              <a:t>Comma Johanneum”, which is a fancy Latin phrase used to refer to the passage that appears in 1 John 5:7-8</a:t>
            </a:r>
            <a:endParaRPr lang="en-US" altLang="en-US"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Rot="1" noChangeAspect="1" noChangeArrowheads="1" noTextEdit="1"/>
          </p:cNvSpPr>
          <p:nvPr>
            <p:ph type="sldImg"/>
          </p:nvPr>
        </p:nvSpPr>
        <p:spPr>
          <a:xfrm>
            <a:off x="685800" y="685800"/>
            <a:ext cx="5486400" cy="3429000"/>
          </a:xfrm>
          <a:ln/>
        </p:spPr>
      </p:sp>
      <p:sp>
        <p:nvSpPr>
          <p:cNvPr id="29491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**10:16**</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The first one of these is called the “</a:t>
            </a:r>
            <a:r>
              <a:rPr lang="en-US" altLang="en-US" sz="1200" dirty="0">
                <a:solidFill>
                  <a:srgbClr val="B6B6B6"/>
                </a:solidFill>
              </a:rPr>
              <a:t>Comma Johanneum”, which is a fancy Latin phrase used to refer to the passage that appears in 1 John 5:7-8</a:t>
            </a:r>
            <a:endParaRPr lang="en-US" altLang="en-US" dirty="0"/>
          </a:p>
          <a:p>
            <a:pPr eaLnBrk="1" hangingPunct="1"/>
            <a:endParaRPr lang="en-US" altLang="en-US" b="0" dirty="0"/>
          </a:p>
          <a:p>
            <a:pPr eaLnBrk="1" hangingPunct="1"/>
            <a:r>
              <a:rPr lang="en-US" altLang="en-US" b="1" dirty="0"/>
              <a:t>*CLICK*</a:t>
            </a:r>
          </a:p>
          <a:p>
            <a:pPr eaLnBrk="1" hangingPunct="1"/>
            <a:r>
              <a:rPr lang="en-US" altLang="en-US" b="0" dirty="0"/>
              <a:t>Here on the left is how 1 John 5:7-8 reads in the KJV and the NKJV</a:t>
            </a:r>
          </a:p>
          <a:p>
            <a:pPr eaLnBrk="1" hangingPunct="1"/>
            <a:r>
              <a:rPr lang="en-US" altLang="en-US" b="0" dirty="0"/>
              <a:t>(Read verses, then </a:t>
            </a:r>
            <a:r>
              <a:rPr lang="en-US" altLang="en-US" b="1" dirty="0"/>
              <a:t>*CLICK*</a:t>
            </a:r>
            <a:r>
              <a:rPr lang="en-US" altLang="en-US" b="0" dirty="0"/>
              <a:t> for ESV)</a:t>
            </a:r>
          </a:p>
          <a:p>
            <a:pPr eaLnBrk="1" hangingPunct="1"/>
            <a:endParaRPr lang="en-US" altLang="en-US" b="0" dirty="0"/>
          </a:p>
          <a:p>
            <a:pPr eaLnBrk="1" hangingPunct="1"/>
            <a:r>
              <a:rPr lang="en-US" altLang="en-US" b="0" dirty="0"/>
              <a:t>Now this discrepancy has historically made a lot of people quite upset.  Because this reading on the left has been in the King James Bible for 400 years, and it’s a really useful text when arguing for the Trinity – it mentions the Father, the Son (the Word) and the Holy Spirit in one verse.  So why is this missing from most other translations of the Bible when it’s such a useful text?  </a:t>
            </a:r>
          </a:p>
          <a:p>
            <a:pPr eaLnBrk="1" hangingPunct="1"/>
            <a:endParaRPr lang="en-US" altLang="en-US" b="0" dirty="0"/>
          </a:p>
          <a:p>
            <a:pPr eaLnBrk="1" hangingPunct="1"/>
            <a:r>
              <a:rPr lang="en-US" altLang="en-US" b="0" dirty="0"/>
              <a:t>And that brings up something else you might have noticed during this class:  when we talk about textual variants, why do we often see that the KJV and NKJV will have a particular reading, while almost all the other English translations we commonly use have a different reading?  </a:t>
            </a:r>
          </a:p>
          <a:p>
            <a:pPr eaLnBrk="1" hangingPunct="1"/>
            <a:endParaRPr lang="en-US" altLang="en-US" b="0" dirty="0"/>
          </a:p>
          <a:p>
            <a:pPr eaLnBrk="1" hangingPunct="1"/>
            <a:r>
              <a:rPr lang="en-US" altLang="en-US" b="0" dirty="0"/>
              <a:t>Is there something about the KJV and the NKJV that make them different from most other translations?</a:t>
            </a:r>
          </a:p>
          <a:p>
            <a:pPr eaLnBrk="1" hangingPunct="1"/>
            <a:endParaRPr lang="en-US" altLang="en-US" b="0" dirty="0"/>
          </a:p>
          <a:p>
            <a:pPr eaLnBrk="1" hangingPunct="1"/>
            <a:r>
              <a:rPr lang="en-US" altLang="en-US" b="0" dirty="0"/>
              <a:t>Well there is.  And in order to understand that, we’re going to have to go back to the 16</a:t>
            </a:r>
            <a:r>
              <a:rPr lang="en-US" altLang="en-US" b="0" baseline="30000" dirty="0"/>
              <a:t>th</a:t>
            </a:r>
            <a:r>
              <a:rPr lang="en-US" altLang="en-US" b="0" dirty="0"/>
              <a:t> century</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a:t>
            </a:r>
          </a:p>
          <a:p>
            <a:pPr eaLnBrk="1" hangingPunct="1"/>
            <a:r>
              <a:rPr lang="en-US" altLang="en-US" b="0" dirty="0"/>
              <a:t>and look at the life of this man.  His name is Desiderius Erasmus.</a:t>
            </a: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a:xfrm>
            <a:off x="685800" y="685800"/>
            <a:ext cx="5486400" cy="3429000"/>
          </a:xfrm>
          <a:ln/>
        </p:spPr>
      </p:sp>
      <p:sp>
        <p:nvSpPr>
          <p:cNvPr id="2959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**10:19**</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and look at the life of this man. His name is Desiderius Erasmus,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and in </a:t>
            </a:r>
            <a:r>
              <a:rPr lang="en-US" altLang="en-US" dirty="0"/>
              <a:t>1516 he was preparing one of the first printed editions of the Greek New Testament.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 printing press had been invented in 1440, and Erasmus was working on creating a Greek New Testament that took the best readings from all the manuscripts he could get.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Now, it so happened that Erasmus only had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p:txBody>
      </p:sp>
      <p:sp>
        <p:nvSpPr>
          <p:cNvPr id="2959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B7FA6F23-8C2E-46C0-B99A-62A68758517B}" type="slidenum">
              <a:rPr lang="en-US" altLang="en-US"/>
              <a:pPr/>
              <a:t>155</a:t>
            </a:fld>
            <a:endParaRPr lang="en-US" alt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xfrm>
            <a:off x="685800" y="685800"/>
            <a:ext cx="5486400" cy="3429000"/>
          </a:xfrm>
          <a:ln/>
        </p:spPr>
      </p:sp>
      <p:sp>
        <p:nvSpPr>
          <p:cNvPr id="2969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Now, it so happened that Erasmus only had </a:t>
            </a:r>
          </a:p>
          <a:p>
            <a:r>
              <a:rPr lang="en-US" altLang="en-US" b="1" dirty="0"/>
              <a:t>*CLICK* </a:t>
            </a:r>
          </a:p>
          <a:p>
            <a:r>
              <a:rPr lang="en-US" altLang="en-US" dirty="0"/>
              <a:t>7 Greek NT manuscripts to work with,</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 </a:t>
            </a:r>
          </a:p>
          <a:p>
            <a:r>
              <a:rPr lang="en-US" altLang="en-US" dirty="0"/>
              <a:t>and none of them dated back any earlier than the 10</a:t>
            </a:r>
            <a:r>
              <a:rPr lang="en-US" altLang="en-US" baseline="30000" dirty="0"/>
              <a:t>th</a:t>
            </a:r>
            <a:r>
              <a:rPr lang="en-US" altLang="en-US" dirty="0"/>
              <a:t> century.  Now it’s not that there WEREN’T other manuscripts or older manuscripts of the NT in existence – it’s just that these were the only ones he had access to. </a:t>
            </a:r>
          </a:p>
          <a:p>
            <a:endParaRPr lang="en-US" altLang="en-US" dirty="0"/>
          </a:p>
          <a:p>
            <a:r>
              <a:rPr lang="en-US" altLang="en-US" dirty="0"/>
              <a:t>So Erasmus takes these seven manuscripts and faithfully collates them, and in 1516 he publishes his Greek New Testament</a:t>
            </a:r>
          </a:p>
          <a:p>
            <a:r>
              <a:rPr lang="en-US" altLang="en-US" b="1" dirty="0"/>
              <a:t>*ADVANCE*</a:t>
            </a:r>
          </a:p>
          <a:p>
            <a:r>
              <a:rPr lang="en-US" altLang="en-US" dirty="0"/>
              <a:t>which comes to be knows as the “Textus Receptus”.</a:t>
            </a:r>
          </a:p>
        </p:txBody>
      </p:sp>
      <p:sp>
        <p:nvSpPr>
          <p:cNvPr id="29696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46B344DE-8909-4F22-832A-A097C3C23E55}" type="slidenum">
              <a:rPr lang="en-US" altLang="en-US"/>
              <a:pPr/>
              <a:t>156</a:t>
            </a:fld>
            <a:endParaRPr lang="en-US" alt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xfrm>
            <a:off x="685800" y="685800"/>
            <a:ext cx="5486400" cy="3429000"/>
          </a:xfrm>
          <a:ln/>
        </p:spPr>
      </p:sp>
      <p:sp>
        <p:nvSpPr>
          <p:cNvPr id="2979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Now, it so happened that Erasmus only had </a:t>
            </a:r>
          </a:p>
          <a:p>
            <a:r>
              <a:rPr lang="en-US" altLang="en-US" b="1" dirty="0"/>
              <a:t>*CLICK* </a:t>
            </a:r>
          </a:p>
          <a:p>
            <a:r>
              <a:rPr lang="en-US" altLang="en-US" dirty="0"/>
              <a:t>7 Greek NT manuscripts to work with,</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 </a:t>
            </a:r>
          </a:p>
          <a:p>
            <a:r>
              <a:rPr lang="en-US" altLang="en-US" dirty="0"/>
              <a:t>and none of them dated back any earlier than the 10</a:t>
            </a:r>
            <a:r>
              <a:rPr lang="en-US" altLang="en-US" baseline="30000" dirty="0"/>
              <a:t>th</a:t>
            </a:r>
            <a:r>
              <a:rPr lang="en-US" altLang="en-US" dirty="0"/>
              <a:t> century.  Now it’s not that there WEREN’T other manuscripts or older manuscripts of the NT in existence – it’s just that these were the only ones he had access to. </a:t>
            </a:r>
          </a:p>
          <a:p>
            <a:endParaRPr lang="en-US" altLang="en-US" dirty="0"/>
          </a:p>
          <a:p>
            <a:r>
              <a:rPr lang="en-US" altLang="en-US" dirty="0"/>
              <a:t>So Erasmus takes these seven manuscripts and faithfully collates them, and in 1516 he publishes his Greek New Testament</a:t>
            </a:r>
          </a:p>
          <a:p>
            <a:r>
              <a:rPr lang="en-US" altLang="en-US" b="1" dirty="0"/>
              <a:t>*ADVANCE*</a:t>
            </a:r>
          </a:p>
          <a:p>
            <a:r>
              <a:rPr lang="en-US" altLang="en-US" dirty="0"/>
              <a:t>which comes to be knows as the “Textus Receptus”.</a:t>
            </a:r>
          </a:p>
        </p:txBody>
      </p:sp>
      <p:sp>
        <p:nvSpPr>
          <p:cNvPr id="2979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22AAB8C7-A9C5-451F-8060-BB8E19D87494}" type="slidenum">
              <a:rPr lang="en-US" altLang="en-US"/>
              <a:pPr/>
              <a:t>157</a:t>
            </a:fld>
            <a:endParaRPr lang="en-US" alt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a:xfrm>
            <a:off x="685800" y="685800"/>
            <a:ext cx="5486400" cy="3429000"/>
          </a:xfrm>
          <a:ln/>
        </p:spPr>
      </p:sp>
      <p:sp>
        <p:nvSpPr>
          <p:cNvPr id="2990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Now, it so happened that Erasmus only had </a:t>
            </a:r>
          </a:p>
          <a:p>
            <a:r>
              <a:rPr lang="en-US" altLang="en-US" b="1" dirty="0"/>
              <a:t>*CLICK* </a:t>
            </a:r>
          </a:p>
          <a:p>
            <a:r>
              <a:rPr lang="en-US" altLang="en-US" dirty="0"/>
              <a:t>7 Greek NT manuscripts to work with,</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 </a:t>
            </a:r>
          </a:p>
          <a:p>
            <a:r>
              <a:rPr lang="en-US" altLang="en-US" dirty="0"/>
              <a:t>and none of them dated back any earlier than the 10</a:t>
            </a:r>
            <a:r>
              <a:rPr lang="en-US" altLang="en-US" baseline="30000" dirty="0"/>
              <a:t>th</a:t>
            </a:r>
            <a:r>
              <a:rPr lang="en-US" altLang="en-US" dirty="0"/>
              <a:t> century.  Now it’s not that there WEREN’T other manuscripts or older manuscripts of the NT in existence – it’s just that these were the only ones he had access to. </a:t>
            </a:r>
          </a:p>
          <a:p>
            <a:endParaRPr lang="en-US" altLang="en-US" dirty="0"/>
          </a:p>
          <a:p>
            <a:r>
              <a:rPr lang="en-US" altLang="en-US" dirty="0"/>
              <a:t>So Erasmus takes these seven manuscripts and faithfully collates them, and in 1516 he publishes his Greek New Testament</a:t>
            </a:r>
          </a:p>
          <a:p>
            <a:r>
              <a:rPr lang="en-US" altLang="en-US" b="1" dirty="0"/>
              <a:t>*ADVANCE*</a:t>
            </a:r>
          </a:p>
          <a:p>
            <a:r>
              <a:rPr lang="en-US" altLang="en-US" dirty="0"/>
              <a:t>which comes to be knows as the “Textus Receptus”.</a:t>
            </a:r>
          </a:p>
        </p:txBody>
      </p:sp>
      <p:sp>
        <p:nvSpPr>
          <p:cNvPr id="29901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CF432687-9783-45CD-BD7A-55F40D343165}" type="slidenum">
              <a:rPr lang="en-US" altLang="en-US"/>
              <a:pPr/>
              <a:t>158</a:t>
            </a:fld>
            <a:endParaRPr lang="en-US" alt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Rot="1" noChangeAspect="1" noChangeArrowheads="1" noTextEdit="1"/>
          </p:cNvSpPr>
          <p:nvPr>
            <p:ph type="sldImg"/>
          </p:nvPr>
        </p:nvSpPr>
        <p:spPr>
          <a:xfrm>
            <a:off x="685800" y="685800"/>
            <a:ext cx="5486400" cy="3429000"/>
          </a:xfrm>
          <a:ln/>
        </p:spPr>
      </p:sp>
      <p:sp>
        <p:nvSpPr>
          <p:cNvPr id="30003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which comes to be knows as the “</a:t>
            </a:r>
            <a:r>
              <a:rPr lang="en-US" altLang="en-US" dirty="0" err="1"/>
              <a:t>Textus</a:t>
            </a:r>
            <a:r>
              <a:rPr lang="en-US" altLang="en-US" dirty="0"/>
              <a:t> Receptus”.</a:t>
            </a:r>
          </a:p>
          <a:p>
            <a:endParaRPr lang="en-US" altLang="en-US" dirty="0"/>
          </a:p>
          <a:p>
            <a:r>
              <a:rPr lang="en-US" altLang="en-US" dirty="0"/>
              <a:t>The Textus Receptus was very popular, but outraged the Roman Catholic church because it didn’t have the Comma Johanneum – it did not have the portion of the verse that spoke of the Father, The Word, and the Holy Spirit.</a:t>
            </a:r>
          </a:p>
          <a:p>
            <a:endParaRPr lang="en-US" altLang="en-US" dirty="0"/>
          </a:p>
          <a:p>
            <a:r>
              <a:rPr lang="en-US" altLang="en-US" dirty="0"/>
              <a:t>And so the RCC said to Erasmus “Where are these verses about the Trinity?  We have them in the Latin Vulgate, and we want them in your Textus Receptus!”  Erasmus protested “None of my 7 Greek manuscripts have this passage in it.”</a:t>
            </a:r>
          </a:p>
          <a:p>
            <a:endParaRPr lang="en-US" altLang="en-US" dirty="0"/>
          </a:p>
          <a:p>
            <a:r>
              <a:rPr lang="en-US" altLang="en-US" dirty="0"/>
              <a:t>However, the church continued to insist, and eventually Erasmus bowed to pressure, and in the 3</a:t>
            </a:r>
            <a:r>
              <a:rPr lang="en-US" altLang="en-US" baseline="30000" dirty="0"/>
              <a:t>rd</a:t>
            </a:r>
            <a:r>
              <a:rPr lang="en-US" altLang="en-US" dirty="0"/>
              <a:t> edition of the Textus Receptus, he included the Comma Johanneum.</a:t>
            </a:r>
          </a:p>
          <a:p>
            <a:endParaRPr lang="en-US" altLang="en-US" dirty="0"/>
          </a:p>
          <a:p>
            <a:r>
              <a:rPr lang="en-US" altLang="en-US" dirty="0"/>
              <a:t>Well, as the years went on, the TR went through other revisions.  Other men based their Greek New Testaments on it, and finally in 1611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*ADVANCE*</a:t>
            </a:r>
            <a:endParaRPr lang="en-US" altLang="en-US" dirty="0"/>
          </a:p>
          <a:p>
            <a:r>
              <a:rPr lang="en-US" altLang="en-US" dirty="0"/>
              <a:t>a new English translation of the Bible was commissioned – the King James Bible.  Its New Testament was largely based on the Textus Receptus.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xfrm>
            <a:off x="685800" y="685800"/>
            <a:ext cx="5486400" cy="3429000"/>
          </a:xfrm>
          <a:ln/>
        </p:spPr>
      </p:sp>
      <p:sp>
        <p:nvSpPr>
          <p:cNvPr id="1792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Here’s a third tough question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effectLst>
                  <a:outerShdw blurRad="38100" dist="38100" dir="2700000" algn="tl">
                    <a:srgbClr val="000000">
                      <a:alpha val="43137"/>
                    </a:srgbClr>
                  </a:outerShdw>
                </a:effectLst>
              </a:rPr>
              <a:t>“How can you say that you have God’s Word when you have Bibles that disagree with each other on what the words of the New Testament actually are?”</a:t>
            </a:r>
          </a:p>
          <a:p>
            <a:endParaRPr lang="en-US" altLang="en-US" dirty="0"/>
          </a:p>
          <a:p>
            <a:r>
              <a:rPr lang="en-US" altLang="en-US" dirty="0"/>
              <a:t>Now to give you an example of this, let’s go back to what I asked you to do a few minutes ago</a:t>
            </a:r>
            <a:r>
              <a:rPr lang="en-US" altLang="en-US" baseline="0" dirty="0"/>
              <a:t>.  I asked you all to turn to John chapter 5, verse 4.</a:t>
            </a:r>
          </a:p>
          <a:p>
            <a:endParaRPr lang="en-US" altLang="en-US" baseline="0" dirty="0"/>
          </a:p>
          <a:p>
            <a:r>
              <a:rPr lang="en-US" altLang="en-US" baseline="0" dirty="0"/>
              <a:t>How many of you who pulled out a Bible or loaded up your Bible app were unable to turn to John 5:4?</a:t>
            </a:r>
          </a:p>
          <a:p>
            <a:r>
              <a:rPr lang="en-US" altLang="en-US" dirty="0"/>
              <a:t>&lt;CHECK FOR HANDS&gt;</a:t>
            </a:r>
          </a:p>
          <a:p>
            <a:r>
              <a:rPr lang="en-US" altLang="en-US" dirty="0"/>
              <a:t>Some of you probably discovered that John 5 in your Bible doesn’t </a:t>
            </a:r>
            <a:r>
              <a:rPr lang="en-US" altLang="en-US" u="none" dirty="0"/>
              <a:t>HAVE a verse 4.  </a:t>
            </a:r>
            <a:endParaRPr lang="en-US" altLang="en-US" dirty="0"/>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*TRANSITION*</a:t>
            </a:r>
          </a:p>
          <a:p>
            <a:r>
              <a:rPr lang="en-US" altLang="en-US" dirty="0"/>
              <a:t>Let’s take a look at that.  This is what John 5,</a:t>
            </a:r>
            <a:r>
              <a:rPr lang="en-US" altLang="en-US" baseline="0" dirty="0"/>
              <a:t> verses 3-5 look like in the King James and New King James versions of the Bible</a:t>
            </a:r>
            <a:endParaRPr lang="en-US" altLang="en-US" dirty="0"/>
          </a:p>
        </p:txBody>
      </p:sp>
      <p:sp>
        <p:nvSpPr>
          <p:cNvPr id="1792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5ABFF11F-7370-4D06-A967-FB1843B5D295}" type="slidenum">
              <a:rPr lang="en-US" altLang="en-US"/>
              <a:pPr/>
              <a:t>16</a:t>
            </a:fld>
            <a:endParaRPr lang="en-US" alt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xfrm>
            <a:off x="685800" y="685800"/>
            <a:ext cx="5486400" cy="3429000"/>
          </a:xfrm>
          <a:ln/>
        </p:spPr>
      </p:sp>
      <p:sp>
        <p:nvSpPr>
          <p:cNvPr id="3010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 new English translation of the Bible was commissioned – the King James Bible.  Its NT was largely based on the Textus Receptus.</a:t>
            </a:r>
          </a:p>
          <a:p>
            <a:endParaRPr lang="en-US" altLang="en-US" dirty="0"/>
          </a:p>
          <a:p>
            <a:r>
              <a:rPr lang="en-US" altLang="en-US" dirty="0"/>
              <a:t>And the rest was history.  The King James Bible became the most popular English translation of the Bible for the next four hundred years.</a:t>
            </a:r>
          </a:p>
          <a:p>
            <a:endParaRPr lang="en-US" altLang="en-US" dirty="0"/>
          </a:p>
          <a:p>
            <a:r>
              <a:rPr lang="en-US" altLang="en-US" b="1" dirty="0"/>
              <a:t>*CLICK*</a:t>
            </a:r>
          </a:p>
          <a:p>
            <a:r>
              <a:rPr lang="en-US" altLang="en-US" dirty="0"/>
              <a:t>And in 1982, an updated version was produced called the New King James Version.  The NKJV differs from the KJV in two main ways.  </a:t>
            </a:r>
          </a:p>
          <a:p>
            <a:r>
              <a:rPr lang="en-US" altLang="en-US" dirty="0"/>
              <a:t>The first way is that it has updated language – it replaced all the </a:t>
            </a:r>
            <a:r>
              <a:rPr lang="en-US" altLang="en-US" dirty="0" err="1"/>
              <a:t>thee’s</a:t>
            </a:r>
            <a:r>
              <a:rPr lang="en-US" altLang="en-US" dirty="0"/>
              <a:t> and </a:t>
            </a:r>
            <a:r>
              <a:rPr lang="en-US" altLang="en-US" dirty="0" err="1"/>
              <a:t>thou’s</a:t>
            </a:r>
            <a:r>
              <a:rPr lang="en-US" altLang="en-US" dirty="0"/>
              <a:t> and updated some of the more archaic language in the KJV.  </a:t>
            </a:r>
          </a:p>
          <a:p>
            <a:r>
              <a:rPr lang="en-US" altLang="en-US" dirty="0"/>
              <a:t>The other way that it differs from the KJV I’ll get to in a minute.</a:t>
            </a:r>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*ADVANCE*</a:t>
            </a:r>
          </a:p>
          <a:p>
            <a:r>
              <a:rPr lang="en-US" sz="1800" b="0" i="0" u="none" strike="noStrike" kern="1200" baseline="0" dirty="0">
                <a:solidFill>
                  <a:srgbClr val="000000"/>
                </a:solidFill>
                <a:latin typeface="Calibri" panose="020F0502020204030204" pitchFamily="34" charset="0"/>
              </a:rPr>
              <a:t>But meanwhile, in the 400 years that followed the publishing of the KJV, work on ancient Greek scholarship continued.</a:t>
            </a:r>
            <a:endParaRPr lang="en-US" altLang="en-US" dirty="0"/>
          </a:p>
        </p:txBody>
      </p:sp>
      <p:sp>
        <p:nvSpPr>
          <p:cNvPr id="3010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C8B38F43-E718-40A8-81FF-2E5BD4AC5456}" type="slidenum">
              <a:rPr lang="en-US" altLang="en-US"/>
              <a:pPr/>
              <a:t>160</a:t>
            </a:fld>
            <a:endParaRPr lang="en-US" alt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p:cNvSpPr>
            <a:spLocks noGrp="1" noRot="1" noChangeAspect="1" noTextEdit="1"/>
          </p:cNvSpPr>
          <p:nvPr>
            <p:ph type="sldImg"/>
          </p:nvPr>
        </p:nvSpPr>
        <p:spPr>
          <a:xfrm>
            <a:off x="685800" y="685800"/>
            <a:ext cx="5486400" cy="3429000"/>
          </a:xfrm>
          <a:ln/>
        </p:spPr>
      </p:sp>
      <p:sp>
        <p:nvSpPr>
          <p:cNvPr id="3020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 new English translation of the Bible was commissioned – the King James Bible.  Its NT was largely based on the Textus Receptus.</a:t>
            </a:r>
          </a:p>
          <a:p>
            <a:endParaRPr lang="en-US" altLang="en-US" dirty="0"/>
          </a:p>
          <a:p>
            <a:r>
              <a:rPr lang="en-US" altLang="en-US" dirty="0"/>
              <a:t>And the rest was history.  The King James Bible became the most popular English translation of the Bible for the next four hundred years.</a:t>
            </a:r>
          </a:p>
          <a:p>
            <a:endParaRPr lang="en-US" altLang="en-US" dirty="0"/>
          </a:p>
          <a:p>
            <a:r>
              <a:rPr lang="en-US" altLang="en-US" b="1" dirty="0"/>
              <a:t>*CLICK*</a:t>
            </a:r>
          </a:p>
          <a:p>
            <a:r>
              <a:rPr lang="en-US" altLang="en-US" dirty="0"/>
              <a:t>And in 1982, an updated version was produced called the New King James Version, which mainly differs from the King James by having updated language.  It replaced all the </a:t>
            </a:r>
            <a:r>
              <a:rPr lang="en-US" altLang="en-US" dirty="0" err="1"/>
              <a:t>thee’s</a:t>
            </a:r>
            <a:r>
              <a:rPr lang="en-US" altLang="en-US" dirty="0"/>
              <a:t> and </a:t>
            </a:r>
            <a:r>
              <a:rPr lang="en-US" altLang="en-US" dirty="0" err="1"/>
              <a:t>thou’s</a:t>
            </a:r>
            <a:r>
              <a:rPr lang="en-US" altLang="en-US" dirty="0"/>
              <a:t> and updated some of the more archaic language in the KJV.  </a:t>
            </a:r>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*ADVANCE*</a:t>
            </a:r>
          </a:p>
          <a:p>
            <a:r>
              <a:rPr lang="en-US" sz="1800" b="0" i="0" u="none" strike="noStrike" kern="1200" baseline="0" dirty="0">
                <a:solidFill>
                  <a:srgbClr val="000000"/>
                </a:solidFill>
                <a:latin typeface="Calibri" panose="020F0502020204030204" pitchFamily="34" charset="0"/>
              </a:rPr>
              <a:t>But meanwhile, in the 400 years that followed the publishing of the KJV, work on ancient Greek scholarship continued.</a:t>
            </a:r>
            <a:endParaRPr lang="en-US" altLang="en-US" dirty="0"/>
          </a:p>
        </p:txBody>
      </p:sp>
      <p:sp>
        <p:nvSpPr>
          <p:cNvPr id="3020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D48010E8-6BD1-428C-928E-8ECE70F2221D}" type="slidenum">
              <a:rPr lang="en-US" altLang="en-US"/>
              <a:pPr/>
              <a:t>161</a:t>
            </a:fld>
            <a:endParaRPr lang="en-US" alt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p:cNvSpPr>
            <a:spLocks noGrp="1" noRot="1" noChangeAspect="1" noTextEdit="1"/>
          </p:cNvSpPr>
          <p:nvPr>
            <p:ph type="sldImg"/>
          </p:nvPr>
        </p:nvSpPr>
        <p:spPr>
          <a:xfrm>
            <a:off x="685800" y="685800"/>
            <a:ext cx="5486400" cy="3429000"/>
          </a:xfrm>
          <a:ln/>
        </p:spPr>
      </p:sp>
      <p:sp>
        <p:nvSpPr>
          <p:cNvPr id="3031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But meanwhile, in the 400 years that followed the publishing of the KJV, work on ancient Greek scholarship continued.</a:t>
            </a:r>
            <a:br>
              <a:rPr lang="en-US" altLang="en-US" dirty="0"/>
            </a:br>
            <a:endParaRPr lang="en-US" altLang="en-US" dirty="0"/>
          </a:p>
          <a:p>
            <a:pPr marL="171450" indent="-171450">
              <a:buFont typeface="Arial" panose="020B0604020202020204" pitchFamily="34" charset="0"/>
              <a:buChar char="•"/>
            </a:pPr>
            <a:r>
              <a:rPr lang="en-US" altLang="en-US" dirty="0"/>
              <a:t>We began to get a better understanding of 1</a:t>
            </a:r>
            <a:r>
              <a:rPr lang="en-US" altLang="en-US" baseline="30000" dirty="0"/>
              <a:t>st</a:t>
            </a:r>
            <a:r>
              <a:rPr lang="en-US" altLang="en-US" dirty="0"/>
              <a:t> century Greek words and syntax and grammar.</a:t>
            </a:r>
            <a:br>
              <a:rPr lang="en-US" altLang="en-US" dirty="0"/>
            </a:br>
            <a:endParaRPr lang="en-US" altLang="en-US" dirty="0"/>
          </a:p>
          <a:p>
            <a:pPr marL="171450" indent="-171450">
              <a:buFont typeface="Arial" panose="020B0604020202020204" pitchFamily="34" charset="0"/>
              <a:buChar char="•"/>
            </a:pPr>
            <a:r>
              <a:rPr lang="en-US" altLang="en-US" dirty="0"/>
              <a:t>And, more and more ancient Greek manuscripts were discovered.  </a:t>
            </a:r>
            <a:br>
              <a:rPr lang="en-US" altLang="en-US" dirty="0"/>
            </a:br>
            <a:endParaRPr lang="en-US" altLang="en-US" dirty="0"/>
          </a:p>
          <a:p>
            <a:pPr marL="0" indent="0">
              <a:buFont typeface="Arial" panose="020B0604020202020204" pitchFamily="34" charset="0"/>
              <a:buNone/>
            </a:pPr>
            <a:r>
              <a:rPr lang="en-US" altLang="en-US" b="1" dirty="0"/>
              <a:t>*CLICK*</a:t>
            </a:r>
          </a:p>
          <a:p>
            <a:pPr marL="0" indent="0">
              <a:buFont typeface="Arial" panose="020B0604020202020204" pitchFamily="34" charset="0"/>
              <a:buNone/>
            </a:pPr>
            <a:r>
              <a:rPr lang="en-US" altLang="en-US" dirty="0"/>
              <a:t>The 19</a:t>
            </a:r>
            <a:r>
              <a:rPr lang="en-US" altLang="en-US" baseline="30000" dirty="0"/>
              <a:t>th</a:t>
            </a:r>
            <a:r>
              <a:rPr lang="en-US" altLang="en-US" dirty="0"/>
              <a:t> century was a period of massive archaeological digs all over the world, and a big century for the discovery of ancient NT documents.  And so, here in the 21</a:t>
            </a:r>
            <a:r>
              <a:rPr lang="en-US" altLang="en-US" baseline="30000" dirty="0"/>
              <a:t>st</a:t>
            </a:r>
            <a:r>
              <a:rPr lang="en-US" altLang="en-US" dirty="0"/>
              <a:t> century, we now have (as I mentioned)</a:t>
            </a:r>
          </a:p>
          <a:p>
            <a:pPr marL="0" indent="0">
              <a:buFont typeface="Arial" panose="020B0604020202020204" pitchFamily="34" charset="0"/>
              <a:buNone/>
            </a:pPr>
            <a:r>
              <a:rPr lang="en-US" altLang="en-US" b="1" dirty="0"/>
              <a:t>*CLICK*</a:t>
            </a:r>
          </a:p>
          <a:p>
            <a:pPr marL="0" indent="0">
              <a:buFont typeface="Arial" panose="020B0604020202020204" pitchFamily="34" charset="0"/>
              <a:buNone/>
            </a:pPr>
            <a:r>
              <a:rPr lang="en-US" altLang="en-US" dirty="0"/>
              <a:t>over 5,800 Greek manuscripts containing all or part of the NT.  </a:t>
            </a:r>
          </a:p>
          <a:p>
            <a:endParaRPr lang="en-US" altLang="en-US" dirty="0"/>
          </a:p>
          <a:p>
            <a:r>
              <a:rPr lang="en-US" altLang="en-US" dirty="0"/>
              <a:t>And in 1898,</a:t>
            </a:r>
            <a:r>
              <a:rPr lang="en-US" altLang="en-US" baseline="0" dirty="0"/>
              <a:t> </a:t>
            </a:r>
            <a:r>
              <a:rPr lang="en-US" altLang="en-US" dirty="0"/>
              <a:t>a new edition of the Greek NT was produced</a:t>
            </a:r>
          </a:p>
          <a:p>
            <a:r>
              <a:rPr lang="en-US" altLang="en-US" b="1" dirty="0"/>
              <a:t>*ADVANCE*</a:t>
            </a:r>
          </a:p>
        </p:txBody>
      </p:sp>
      <p:sp>
        <p:nvSpPr>
          <p:cNvPr id="3031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74414BEA-F600-477F-8CCF-93B65FA22A03}" type="slidenum">
              <a:rPr lang="en-US" altLang="en-US"/>
              <a:pPr/>
              <a:t>162</a:t>
            </a:fld>
            <a:endParaRPr lang="en-US" alt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Rot="1" noChangeAspect="1" noChangeArrowheads="1" noTextEdit="1"/>
          </p:cNvSpPr>
          <p:nvPr>
            <p:ph type="sldImg"/>
          </p:nvPr>
        </p:nvSpPr>
        <p:spPr>
          <a:xfrm>
            <a:off x="685800" y="685800"/>
            <a:ext cx="5486400" cy="3429000"/>
          </a:xfrm>
          <a:ln/>
        </p:spPr>
      </p:sp>
      <p:sp>
        <p:nvSpPr>
          <p:cNvPr id="30413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But meanwhile, in the 400 years that followed the publishing of the KJV, work on ancient Greek scholarship continued.</a:t>
            </a:r>
            <a:br>
              <a:rPr lang="en-US" altLang="en-US" dirty="0"/>
            </a:br>
            <a:endParaRPr lang="en-US" altLang="en-US" dirty="0"/>
          </a:p>
          <a:p>
            <a:pPr marL="171450" indent="-171450">
              <a:buFont typeface="Arial" panose="020B0604020202020204" pitchFamily="34" charset="0"/>
              <a:buChar char="•"/>
            </a:pPr>
            <a:r>
              <a:rPr lang="en-US" altLang="en-US" dirty="0"/>
              <a:t>We began to get a better understanding of 1</a:t>
            </a:r>
            <a:r>
              <a:rPr lang="en-US" altLang="en-US" baseline="30000" dirty="0"/>
              <a:t>st</a:t>
            </a:r>
            <a:r>
              <a:rPr lang="en-US" altLang="en-US" dirty="0"/>
              <a:t> century Greek words and syntax and grammar.</a:t>
            </a:r>
            <a:br>
              <a:rPr lang="en-US" altLang="en-US" dirty="0"/>
            </a:br>
            <a:endParaRPr lang="en-US" altLang="en-US" dirty="0"/>
          </a:p>
          <a:p>
            <a:pPr marL="171450" indent="-171450">
              <a:buFont typeface="Arial" panose="020B0604020202020204" pitchFamily="34" charset="0"/>
              <a:buChar char="•"/>
            </a:pPr>
            <a:r>
              <a:rPr lang="en-US" altLang="en-US" dirty="0"/>
              <a:t>And, more and more ancient Greek manuscripts were discovered.  </a:t>
            </a:r>
            <a:br>
              <a:rPr lang="en-US" altLang="en-US" dirty="0"/>
            </a:br>
            <a:endParaRPr lang="en-US" altLang="en-US" dirty="0"/>
          </a:p>
          <a:p>
            <a:pPr marL="0" indent="0">
              <a:buFont typeface="Arial" panose="020B0604020202020204" pitchFamily="34" charset="0"/>
              <a:buNone/>
            </a:pPr>
            <a:r>
              <a:rPr lang="en-US" altLang="en-US" b="1" dirty="0"/>
              <a:t>*CLICK*</a:t>
            </a:r>
          </a:p>
          <a:p>
            <a:pPr marL="0" indent="0">
              <a:buFont typeface="Arial" panose="020B0604020202020204" pitchFamily="34" charset="0"/>
              <a:buNone/>
            </a:pPr>
            <a:r>
              <a:rPr lang="en-US" altLang="en-US" dirty="0"/>
              <a:t>The 19</a:t>
            </a:r>
            <a:r>
              <a:rPr lang="en-US" altLang="en-US" baseline="30000" dirty="0"/>
              <a:t>th</a:t>
            </a:r>
            <a:r>
              <a:rPr lang="en-US" altLang="en-US" dirty="0"/>
              <a:t> century was a period of massive archaeological digs all over the world, and a big century for the discovery of ancient NT documents.  And so, here in the 21</a:t>
            </a:r>
            <a:r>
              <a:rPr lang="en-US" altLang="en-US" baseline="30000" dirty="0"/>
              <a:t>st</a:t>
            </a:r>
            <a:r>
              <a:rPr lang="en-US" altLang="en-US" dirty="0"/>
              <a:t> century, we now have (as I mentioned)</a:t>
            </a:r>
          </a:p>
          <a:p>
            <a:pPr marL="0" indent="0">
              <a:buFont typeface="Arial" panose="020B0604020202020204" pitchFamily="34" charset="0"/>
              <a:buNone/>
            </a:pPr>
            <a:r>
              <a:rPr lang="en-US" altLang="en-US" b="1" dirty="0"/>
              <a:t>*CLICK*</a:t>
            </a:r>
          </a:p>
          <a:p>
            <a:pPr marL="0" indent="0">
              <a:buFont typeface="Arial" panose="020B0604020202020204" pitchFamily="34" charset="0"/>
              <a:buNone/>
            </a:pPr>
            <a:r>
              <a:rPr lang="en-US" altLang="en-US" dirty="0"/>
              <a:t>over 5,800 Greek manuscripts containing all or part of the NT.  </a:t>
            </a:r>
          </a:p>
          <a:p>
            <a:endParaRPr lang="en-US" altLang="en-US" dirty="0"/>
          </a:p>
          <a:p>
            <a:r>
              <a:rPr lang="en-US" altLang="en-US" dirty="0"/>
              <a:t>And in 1898,</a:t>
            </a:r>
            <a:r>
              <a:rPr lang="en-US" altLang="en-US" baseline="0" dirty="0"/>
              <a:t> </a:t>
            </a:r>
            <a:r>
              <a:rPr lang="en-US" altLang="en-US" dirty="0"/>
              <a:t>a new edition of the Greek NT was produced</a:t>
            </a:r>
          </a:p>
          <a:p>
            <a:r>
              <a:rPr lang="en-US" altLang="en-US" b="1" dirty="0"/>
              <a:t>*ADVANCE*</a:t>
            </a: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Rot="1" noChangeAspect="1" noChangeArrowheads="1" noTextEdit="1"/>
          </p:cNvSpPr>
          <p:nvPr>
            <p:ph type="sldImg"/>
          </p:nvPr>
        </p:nvSpPr>
        <p:spPr>
          <a:xfrm>
            <a:off x="685800" y="685800"/>
            <a:ext cx="5486400" cy="3429000"/>
          </a:xfrm>
          <a:ln/>
        </p:spPr>
      </p:sp>
      <p:sp>
        <p:nvSpPr>
          <p:cNvPr id="30515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But meanwhile, in the 400 years that followed the publishing of the KJV, work on ancient Greek scholarship continued.</a:t>
            </a:r>
            <a:br>
              <a:rPr lang="en-US" altLang="en-US" dirty="0"/>
            </a:br>
            <a:endParaRPr lang="en-US" altLang="en-US" dirty="0"/>
          </a:p>
          <a:p>
            <a:pPr marL="171450" indent="-171450">
              <a:buFont typeface="Arial" panose="020B0604020202020204" pitchFamily="34" charset="0"/>
              <a:buChar char="•"/>
            </a:pPr>
            <a:r>
              <a:rPr lang="en-US" altLang="en-US" dirty="0"/>
              <a:t>We began to get a better understanding of 1</a:t>
            </a:r>
            <a:r>
              <a:rPr lang="en-US" altLang="en-US" baseline="30000" dirty="0"/>
              <a:t>st</a:t>
            </a:r>
            <a:r>
              <a:rPr lang="en-US" altLang="en-US" dirty="0"/>
              <a:t> century Greek words and syntax and grammar.</a:t>
            </a:r>
            <a:br>
              <a:rPr lang="en-US" altLang="en-US" dirty="0"/>
            </a:br>
            <a:endParaRPr lang="en-US" altLang="en-US" dirty="0"/>
          </a:p>
          <a:p>
            <a:pPr marL="171450" indent="-171450">
              <a:buFont typeface="Arial" panose="020B0604020202020204" pitchFamily="34" charset="0"/>
              <a:buChar char="•"/>
            </a:pPr>
            <a:r>
              <a:rPr lang="en-US" altLang="en-US" dirty="0"/>
              <a:t>And, more and more ancient Greek manuscripts were discovered.  </a:t>
            </a:r>
            <a:br>
              <a:rPr lang="en-US" altLang="en-US" dirty="0"/>
            </a:br>
            <a:endParaRPr lang="en-US" altLang="en-US" dirty="0"/>
          </a:p>
          <a:p>
            <a:pPr marL="0" indent="0">
              <a:buFont typeface="Arial" panose="020B0604020202020204" pitchFamily="34" charset="0"/>
              <a:buNone/>
            </a:pPr>
            <a:r>
              <a:rPr lang="en-US" altLang="en-US" b="1" dirty="0"/>
              <a:t>*CLICK*</a:t>
            </a:r>
          </a:p>
          <a:p>
            <a:pPr marL="0" indent="0">
              <a:buFont typeface="Arial" panose="020B0604020202020204" pitchFamily="34" charset="0"/>
              <a:buNone/>
            </a:pPr>
            <a:r>
              <a:rPr lang="en-US" altLang="en-US" dirty="0"/>
              <a:t>The 19</a:t>
            </a:r>
            <a:r>
              <a:rPr lang="en-US" altLang="en-US" baseline="30000" dirty="0"/>
              <a:t>th</a:t>
            </a:r>
            <a:r>
              <a:rPr lang="en-US" altLang="en-US" dirty="0"/>
              <a:t> century was a period of massive archaeological digs all over the world, and a big century for the discovery of ancient NT documents.  And so, here in the 21</a:t>
            </a:r>
            <a:r>
              <a:rPr lang="en-US" altLang="en-US" baseline="30000" dirty="0"/>
              <a:t>st</a:t>
            </a:r>
            <a:r>
              <a:rPr lang="en-US" altLang="en-US" dirty="0"/>
              <a:t> century, we now have (as I mentioned)</a:t>
            </a:r>
          </a:p>
          <a:p>
            <a:pPr marL="0" indent="0">
              <a:buFont typeface="Arial" panose="020B0604020202020204" pitchFamily="34" charset="0"/>
              <a:buNone/>
            </a:pPr>
            <a:r>
              <a:rPr lang="en-US" altLang="en-US" b="1" dirty="0"/>
              <a:t>*CLICK*</a:t>
            </a:r>
          </a:p>
          <a:p>
            <a:pPr marL="0" indent="0">
              <a:buFont typeface="Arial" panose="020B0604020202020204" pitchFamily="34" charset="0"/>
              <a:buNone/>
            </a:pPr>
            <a:r>
              <a:rPr lang="en-US" altLang="en-US" dirty="0"/>
              <a:t>over 5,800 Greek manuscripts containing all or part of the NT.  </a:t>
            </a:r>
          </a:p>
          <a:p>
            <a:endParaRPr lang="en-US" altLang="en-US" dirty="0"/>
          </a:p>
          <a:p>
            <a:r>
              <a:rPr lang="en-US" altLang="en-US" dirty="0"/>
              <a:t>And in 1898,</a:t>
            </a:r>
            <a:r>
              <a:rPr lang="en-US" altLang="en-US" baseline="0" dirty="0"/>
              <a:t> </a:t>
            </a:r>
            <a:r>
              <a:rPr lang="en-US" altLang="en-US" dirty="0"/>
              <a:t>a new edition of the Greek NT was produced</a:t>
            </a:r>
          </a:p>
          <a:p>
            <a:r>
              <a:rPr lang="en-US" altLang="en-US" b="1" dirty="0"/>
              <a:t>*ADVANCE*</a:t>
            </a: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a:xfrm>
            <a:off x="685800" y="685800"/>
            <a:ext cx="5486400" cy="3429000"/>
          </a:xfrm>
          <a:ln/>
        </p:spPr>
      </p:sp>
      <p:sp>
        <p:nvSpPr>
          <p:cNvPr id="3061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in 1898,</a:t>
            </a:r>
            <a:r>
              <a:rPr lang="en-US" altLang="en-US" baseline="0" dirty="0"/>
              <a:t> </a:t>
            </a:r>
            <a:r>
              <a:rPr lang="en-US" altLang="en-US" dirty="0"/>
              <a:t>a new edition of the Greek NT was produced</a:t>
            </a:r>
          </a:p>
          <a:p>
            <a:r>
              <a:rPr lang="en-US" altLang="en-US" dirty="0"/>
              <a:t>called</a:t>
            </a:r>
            <a:r>
              <a:rPr lang="en-US" altLang="en-US" baseline="0" dirty="0"/>
              <a:t> the NESTLE-ALAND Greek NT.  The Nestle-Aland is still being updated today, based on our continually-improving understanding of NT Greek words and syntax – it’s up to the 28</a:t>
            </a:r>
            <a:r>
              <a:rPr lang="en-US" altLang="en-US" baseline="30000" dirty="0"/>
              <a:t>th</a:t>
            </a:r>
            <a:r>
              <a:rPr lang="en-US" altLang="en-US" baseline="0" dirty="0"/>
              <a:t> edition now – and is pretty much considered the gold standard when it comes to knowing what the original text of the NT is.  The authors of the Nestle-Aland collated all these manuscripts and created a text of the NT with the readings they considered to be the best.  But they also included details about all the textual variants, so you can find out which manuscripts read a certain way, which ones read another way, and why scholars prefer one reading over another.</a:t>
            </a:r>
          </a:p>
          <a:p>
            <a:endParaRPr lang="en-US" altLang="en-US" baseline="0" dirty="0"/>
          </a:p>
          <a:p>
            <a:r>
              <a:rPr lang="en-US" altLang="en-US" baseline="0" dirty="0"/>
              <a:t>So the Nestle-Aland Greek new testament is able to benefit from all these manuscripts that have been discovered, including manuscripts that were not available to Erasmus or to the translators of the King James Bible.  And most modern English translations of the Bible are based on the Nestle-Aland text</a:t>
            </a:r>
          </a:p>
          <a:p>
            <a:endParaRPr lang="en-US" sz="1200" b="1" i="0" u="none" strike="noStrike" kern="1200" baseline="0" dirty="0">
              <a:solidFill>
                <a:schemeClr val="tx1"/>
              </a:solidFill>
              <a:latin typeface="Calibri" pitchFamily="34" charset="0"/>
              <a:ea typeface="+mn-ea"/>
              <a:cs typeface="+mn-cs"/>
            </a:endParaRPr>
          </a:p>
          <a:p>
            <a:r>
              <a:rPr lang="en-US" sz="1200" b="1" i="0" u="none" strike="noStrike" kern="1200" baseline="0" dirty="0">
                <a:solidFill>
                  <a:schemeClr val="tx1"/>
                </a:solidFill>
                <a:latin typeface="Calibri" pitchFamily="34" charset="0"/>
                <a:ea typeface="+mn-ea"/>
                <a:cs typeface="+mn-cs"/>
              </a:rPr>
              <a:t>*ADVANCE THROUGH*</a:t>
            </a:r>
          </a:p>
          <a:p>
            <a:r>
              <a:rPr lang="en-US" altLang="en-US" baseline="0" dirty="0"/>
              <a:t>the RSV, the NASB, the NIV, the NLT, and the ESV.  </a:t>
            </a:r>
            <a:endParaRPr lang="en-US" altLang="en-US" b="1" dirty="0"/>
          </a:p>
        </p:txBody>
      </p:sp>
      <p:sp>
        <p:nvSpPr>
          <p:cNvPr id="3061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92BC859E-1B00-45C9-A4CE-2CAEEA03B057}" type="slidenum">
              <a:rPr lang="en-US" altLang="en-US"/>
              <a:pPr/>
              <a:t>165</a:t>
            </a:fld>
            <a:endParaRPr lang="en-US" alt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a:xfrm>
            <a:off x="685800" y="685800"/>
            <a:ext cx="5486400" cy="3429000"/>
          </a:xfrm>
          <a:ln/>
        </p:spPr>
      </p:sp>
      <p:sp>
        <p:nvSpPr>
          <p:cNvPr id="3072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aseline="0" dirty="0"/>
              <a:t>the RSV</a:t>
            </a:r>
          </a:p>
          <a:p>
            <a:r>
              <a:rPr lang="en-US" altLang="en-US" b="1" baseline="0" dirty="0"/>
              <a:t>*CLICK*</a:t>
            </a:r>
          </a:p>
          <a:p>
            <a:r>
              <a:rPr lang="en-US" altLang="en-US" baseline="0" dirty="0"/>
              <a:t>the NASB</a:t>
            </a:r>
          </a:p>
          <a:p>
            <a:r>
              <a:rPr lang="en-US" altLang="en-US" b="1" baseline="0" dirty="0"/>
              <a:t>*CLICK*</a:t>
            </a:r>
          </a:p>
          <a:p>
            <a:r>
              <a:rPr lang="en-US" altLang="en-US" baseline="0" dirty="0"/>
              <a:t>the NIV</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baseline="0" dirty="0"/>
              <a:t>*CLICK*</a:t>
            </a:r>
          </a:p>
          <a:p>
            <a:r>
              <a:rPr lang="en-US" altLang="en-US" baseline="0" dirty="0"/>
              <a:t>the New Living Translation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baseline="0" dirty="0"/>
              <a:t>*CLICK*</a:t>
            </a:r>
          </a:p>
          <a:p>
            <a:r>
              <a:rPr lang="en-US" altLang="en-US" baseline="0" dirty="0"/>
              <a:t>and the ESV.  </a:t>
            </a:r>
          </a:p>
          <a:p>
            <a:endParaRPr lang="en-US" altLang="en-US" baseline="0" dirty="0"/>
          </a:p>
          <a:p>
            <a:r>
              <a:rPr lang="en-US" altLang="en-US" baseline="0" dirty="0"/>
              <a:t>And because the oldest of those Greek manuscripts that we have do not include the verse in 1 John about the Father, the Word and the Spirit, you won’t find it in modern translations. </a:t>
            </a:r>
          </a:p>
          <a:p>
            <a:endParaRPr lang="en-US" altLang="en-US" baseline="0" dirty="0"/>
          </a:p>
          <a:p>
            <a:r>
              <a:rPr lang="en-US" altLang="en-US" baseline="0" dirty="0"/>
              <a:t>So that’s the story behind the Comma Johanneum, and also a bit of history as to why the KJV and NKJV sometimes have different readings than most other English New Testament translations.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*ADVANCE*</a:t>
            </a:r>
          </a:p>
          <a:p>
            <a:r>
              <a:rPr lang="en-US" altLang="en-US" dirty="0"/>
              <a:t>Now, let’s go back to KEY POINT #2 that I mentioned earlier.</a:t>
            </a:r>
          </a:p>
        </p:txBody>
      </p:sp>
      <p:sp>
        <p:nvSpPr>
          <p:cNvPr id="3072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B1C508F5-A6A9-476E-8D32-E0D77E1B80C2}" type="slidenum">
              <a:rPr lang="en-US" altLang="en-US"/>
              <a:pPr/>
              <a:t>166</a:t>
            </a:fld>
            <a:endParaRPr lang="en-US" alt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xfrm>
            <a:off x="685800" y="685800"/>
            <a:ext cx="5486400" cy="3429000"/>
          </a:xfrm>
          <a:ln/>
        </p:spPr>
      </p:sp>
      <p:sp>
        <p:nvSpPr>
          <p:cNvPr id="3082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aseline="0" dirty="0"/>
              <a:t>the RSV</a:t>
            </a:r>
          </a:p>
          <a:p>
            <a:r>
              <a:rPr lang="en-US" altLang="en-US" b="1" baseline="0" dirty="0"/>
              <a:t>*CLICK*</a:t>
            </a:r>
          </a:p>
          <a:p>
            <a:r>
              <a:rPr lang="en-US" altLang="en-US" baseline="0" dirty="0"/>
              <a:t>the NASB</a:t>
            </a:r>
          </a:p>
          <a:p>
            <a:r>
              <a:rPr lang="en-US" altLang="en-US" b="1" baseline="0" dirty="0"/>
              <a:t>*CLICK*</a:t>
            </a:r>
          </a:p>
          <a:p>
            <a:r>
              <a:rPr lang="en-US" altLang="en-US" baseline="0" dirty="0"/>
              <a:t>the NIV</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baseline="0" dirty="0"/>
              <a:t>*CLICK*</a:t>
            </a:r>
          </a:p>
          <a:p>
            <a:r>
              <a:rPr lang="en-US" altLang="en-US" baseline="0" dirty="0"/>
              <a:t>the New Living Translation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baseline="0" dirty="0"/>
              <a:t>*CLICK*</a:t>
            </a:r>
          </a:p>
          <a:p>
            <a:r>
              <a:rPr lang="en-US" altLang="en-US" baseline="0" dirty="0"/>
              <a:t>and the ESV.  </a:t>
            </a:r>
          </a:p>
          <a:p>
            <a:endParaRPr lang="en-US" altLang="en-US" baseline="0" dirty="0"/>
          </a:p>
          <a:p>
            <a:r>
              <a:rPr lang="en-US" altLang="en-US" baseline="0" dirty="0"/>
              <a:t>And because the oldest of those Greek manuscripts that we have do not include the verse in 1 John about the Father, the Word and the Spirit, you won’t find it in modern translations. </a:t>
            </a:r>
          </a:p>
          <a:p>
            <a:endParaRPr lang="en-US" altLang="en-US" baseline="0" dirty="0"/>
          </a:p>
          <a:p>
            <a:r>
              <a:rPr lang="en-US" altLang="en-US" baseline="0" dirty="0"/>
              <a:t>So that’s the story behind the Comma Johanneum, and also a bit of history as to why the KJV and NKJV sometimes have different readings than most other English New Testament translations.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*ADVANCE*</a:t>
            </a:r>
          </a:p>
          <a:p>
            <a:r>
              <a:rPr lang="en-US" altLang="en-US" dirty="0"/>
              <a:t>Now, let’s go back to KEY POINT #2 that I mentioned earlier.</a:t>
            </a:r>
          </a:p>
        </p:txBody>
      </p:sp>
      <p:sp>
        <p:nvSpPr>
          <p:cNvPr id="3082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1D586993-3D98-41C9-8792-6BDE4E51A99F}" type="slidenum">
              <a:rPr lang="en-US" altLang="en-US"/>
              <a:pPr/>
              <a:t>167</a:t>
            </a:fld>
            <a:endParaRPr lang="en-US" alt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a:xfrm>
            <a:off x="685800" y="685800"/>
            <a:ext cx="5486400" cy="3429000"/>
          </a:xfrm>
          <a:ln/>
        </p:spPr>
      </p:sp>
      <p:sp>
        <p:nvSpPr>
          <p:cNvPr id="3092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aseline="0" dirty="0"/>
              <a:t>the RSV</a:t>
            </a:r>
          </a:p>
          <a:p>
            <a:r>
              <a:rPr lang="en-US" altLang="en-US" b="1" baseline="0" dirty="0"/>
              <a:t>*CLICK*</a:t>
            </a:r>
          </a:p>
          <a:p>
            <a:r>
              <a:rPr lang="en-US" altLang="en-US" baseline="0" dirty="0"/>
              <a:t>the NASB</a:t>
            </a:r>
          </a:p>
          <a:p>
            <a:r>
              <a:rPr lang="en-US" altLang="en-US" b="1" baseline="0" dirty="0"/>
              <a:t>*CLICK*</a:t>
            </a:r>
          </a:p>
          <a:p>
            <a:r>
              <a:rPr lang="en-US" altLang="en-US" baseline="0" dirty="0"/>
              <a:t>the NIV</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baseline="0" dirty="0"/>
              <a:t>*CLICK*</a:t>
            </a:r>
          </a:p>
          <a:p>
            <a:r>
              <a:rPr lang="en-US" altLang="en-US" baseline="0" dirty="0"/>
              <a:t>the New Living Translation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baseline="0" dirty="0"/>
              <a:t>*CLICK*</a:t>
            </a:r>
          </a:p>
          <a:p>
            <a:r>
              <a:rPr lang="en-US" altLang="en-US" baseline="0" dirty="0"/>
              <a:t>and the ESV.  </a:t>
            </a:r>
          </a:p>
          <a:p>
            <a:endParaRPr lang="en-US" altLang="en-US" baseline="0" dirty="0"/>
          </a:p>
          <a:p>
            <a:r>
              <a:rPr lang="en-US" altLang="en-US" baseline="0" dirty="0"/>
              <a:t>And because the oldest of those Greek manuscripts that we have do not include the verse in 1 John about the Father, the Word and the Spirit, you won’t find it in modern translations. </a:t>
            </a:r>
          </a:p>
          <a:p>
            <a:endParaRPr lang="en-US" altLang="en-US" baseline="0" dirty="0"/>
          </a:p>
          <a:p>
            <a:r>
              <a:rPr lang="en-US" altLang="en-US" baseline="0" dirty="0"/>
              <a:t>So that’s the story behind the Comma Johanneum, and also a bit of history as to why the KJV and NKJV sometimes have different readings than most other English New Testament translations.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*ADVANCE*</a:t>
            </a:r>
          </a:p>
          <a:p>
            <a:r>
              <a:rPr lang="en-US" altLang="en-US" dirty="0"/>
              <a:t>Now, let’s go back to KEY POINT #2 that I mentioned earlier.</a:t>
            </a:r>
          </a:p>
        </p:txBody>
      </p:sp>
      <p:sp>
        <p:nvSpPr>
          <p:cNvPr id="30925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812F840F-7751-4552-99EF-35ABEC379BA2}" type="slidenum">
              <a:rPr lang="en-US" altLang="en-US"/>
              <a:pPr/>
              <a:t>168</a:t>
            </a:fld>
            <a:endParaRPr lang="en-US" alt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a:xfrm>
            <a:off x="685800" y="685800"/>
            <a:ext cx="5486400" cy="3429000"/>
          </a:xfrm>
          <a:ln/>
        </p:spPr>
      </p:sp>
      <p:sp>
        <p:nvSpPr>
          <p:cNvPr id="3102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aseline="0" dirty="0"/>
              <a:t>the RSV</a:t>
            </a:r>
          </a:p>
          <a:p>
            <a:r>
              <a:rPr lang="en-US" altLang="en-US" b="1" baseline="0" dirty="0"/>
              <a:t>*CLICK*</a:t>
            </a:r>
          </a:p>
          <a:p>
            <a:r>
              <a:rPr lang="en-US" altLang="en-US" baseline="0" dirty="0"/>
              <a:t>the NASB</a:t>
            </a:r>
          </a:p>
          <a:p>
            <a:r>
              <a:rPr lang="en-US" altLang="en-US" b="1" baseline="0" dirty="0"/>
              <a:t>*CLICK*</a:t>
            </a:r>
          </a:p>
          <a:p>
            <a:r>
              <a:rPr lang="en-US" altLang="en-US" baseline="0" dirty="0"/>
              <a:t>the NIV</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baseline="0" dirty="0"/>
              <a:t>*CLICK*</a:t>
            </a:r>
          </a:p>
          <a:p>
            <a:r>
              <a:rPr lang="en-US" altLang="en-US" baseline="0" dirty="0"/>
              <a:t>the New Living Translation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baseline="0" dirty="0"/>
              <a:t>*CLICK*</a:t>
            </a:r>
          </a:p>
          <a:p>
            <a:r>
              <a:rPr lang="en-US" altLang="en-US" baseline="0" dirty="0"/>
              <a:t>and the ESV.  </a:t>
            </a:r>
          </a:p>
          <a:p>
            <a:endParaRPr lang="en-US" altLang="en-US" baseline="0" dirty="0"/>
          </a:p>
          <a:p>
            <a:r>
              <a:rPr lang="en-US" altLang="en-US" baseline="0" dirty="0"/>
              <a:t>And because the oldest of those Greek manuscripts that we have do not include the verse in 1 John about the Father, the Word and the Spirit, you won’t find it in modern translations. </a:t>
            </a:r>
          </a:p>
          <a:p>
            <a:endParaRPr lang="en-US" altLang="en-US" baseline="0" dirty="0"/>
          </a:p>
          <a:p>
            <a:r>
              <a:rPr lang="en-US" altLang="en-US" baseline="0" dirty="0"/>
              <a:t>So that’s the story behind the Comma Johanneum, and also a bit of history as to why the KJV and NKJV sometimes have different readings than most other English New Testament translations.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*ADVANCE*</a:t>
            </a:r>
          </a:p>
          <a:p>
            <a:r>
              <a:rPr lang="en-US" altLang="en-US" dirty="0"/>
              <a:t>Now, let’s go back to KEY POINT #2 that I mentioned earlier.</a:t>
            </a:r>
          </a:p>
        </p:txBody>
      </p:sp>
      <p:sp>
        <p:nvSpPr>
          <p:cNvPr id="3102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15F66454-D233-4112-890D-C7B5F5FF2776}" type="slidenum">
              <a:rPr lang="en-US" altLang="en-US"/>
              <a:pPr/>
              <a:t>169</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xfrm>
            <a:off x="685800" y="685800"/>
            <a:ext cx="5486400" cy="3429000"/>
          </a:xfrm>
          <a:ln/>
        </p:spPr>
      </p:sp>
      <p:sp>
        <p:nvSpPr>
          <p:cNvPr id="1802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t>**9:36**</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Let’s take a look at that.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This is what John 5,</a:t>
            </a:r>
            <a:r>
              <a:rPr lang="en-US" altLang="en-US" baseline="0" dirty="0"/>
              <a:t> verses 3-5 look like in the King James and New King James versions of the Bible</a:t>
            </a:r>
            <a:endParaRPr lang="en-US" altLang="en-US" dirty="0"/>
          </a:p>
          <a:p>
            <a:r>
              <a:rPr lang="en-US" altLang="en-US" b="1" dirty="0"/>
              <a:t>&lt;CLICK</a:t>
            </a:r>
            <a:r>
              <a:rPr lang="en-US" altLang="en-US" b="1" baseline="0" dirty="0"/>
              <a:t> AND READ&gt;</a:t>
            </a:r>
          </a:p>
          <a:p>
            <a:endParaRPr lang="en-US" altLang="en-US" b="1" baseline="0" dirty="0"/>
          </a:p>
          <a:p>
            <a:r>
              <a:rPr lang="en-US" altLang="en-US" b="0" baseline="0" dirty="0"/>
              <a:t>So what’s going on here?  Why does the KJV and the NKJV have this extra section, but the ESV, and the NASB, and the NIV and most every other translation don’t include verse 4?</a:t>
            </a:r>
          </a:p>
          <a:p>
            <a:endParaRPr lang="en-US" altLang="en-US" b="0" baseline="0" dirty="0"/>
          </a:p>
          <a:p>
            <a:r>
              <a:rPr lang="en-US" altLang="en-US" b="0" dirty="0"/>
              <a:t>I’m not going to answer that question.  </a:t>
            </a:r>
            <a:r>
              <a:rPr lang="en-US" altLang="en-US" b="0" dirty="0">
                <a:sym typeface="Wingdings" panose="05000000000000000000" pitchFamily="2" charset="2"/>
              </a:rPr>
              <a:t> </a:t>
            </a:r>
            <a:r>
              <a:rPr lang="en-US" altLang="en-US" b="0" dirty="0"/>
              <a:t> At least not yet!  But I promise, we’ll come back to this verse later.</a:t>
            </a:r>
            <a:r>
              <a:rPr lang="en-US" altLang="en-US" b="0" baseline="0" dirty="0"/>
              <a:t>  </a:t>
            </a:r>
          </a:p>
          <a:p>
            <a:endParaRPr lang="en-US" altLang="en-US" b="0" baseline="0" dirty="0"/>
          </a:p>
          <a:p>
            <a:r>
              <a:rPr lang="en-US" altLang="en-US" b="0" baseline="0" dirty="0"/>
              <a:t>But these are some TOUGH QUESTIONS we’ve been looking at.  Now, what do all these attacks on the New Testament have in common?  </a:t>
            </a:r>
          </a:p>
          <a:p>
            <a:endParaRPr lang="en-US" altLang="en-US" b="0" baseline="0" dirty="0"/>
          </a:p>
          <a:p>
            <a:r>
              <a:rPr lang="en-US" altLang="en-US" b="0" baseline="0" dirty="0"/>
              <a:t>Well, they’re focusing on the fact that, in the process of these books of the NT being copied and copied over the centuries, there are a large number of TEXTUAL VARIANTS that have been introduced into the NT scriptures.</a:t>
            </a:r>
          </a:p>
          <a:p>
            <a:endParaRPr lang="en-US" altLang="en-US" b="0"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a:t>
            </a:r>
          </a:p>
          <a:p>
            <a:r>
              <a:rPr lang="en-US" altLang="en-US" b="0" dirty="0"/>
              <a:t>Now, what is</a:t>
            </a:r>
            <a:r>
              <a:rPr lang="en-US" altLang="en-US" b="0" baseline="0" dirty="0"/>
              <a:t> a textual variant?</a:t>
            </a:r>
            <a:endParaRPr lang="en-US" altLang="en-US" b="0" dirty="0"/>
          </a:p>
        </p:txBody>
      </p:sp>
      <p:sp>
        <p:nvSpPr>
          <p:cNvPr id="1802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A45ECE0A-C02D-42FB-B438-38B851C72FBA}" type="slidenum">
              <a:rPr lang="en-US" altLang="en-US"/>
              <a:pPr/>
              <a:t>17</a:t>
            </a:fld>
            <a:endParaRPr lang="en-US" alt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p:cNvSpPr>
            <a:spLocks noGrp="1" noRot="1" noChangeAspect="1" noTextEdit="1"/>
          </p:cNvSpPr>
          <p:nvPr>
            <p:ph type="sldImg"/>
          </p:nvPr>
        </p:nvSpPr>
        <p:spPr>
          <a:xfrm>
            <a:off x="685800" y="685800"/>
            <a:ext cx="5486400" cy="3429000"/>
          </a:xfrm>
          <a:ln/>
        </p:spPr>
      </p:sp>
      <p:sp>
        <p:nvSpPr>
          <p:cNvPr id="3112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aseline="0" dirty="0"/>
              <a:t>the RSV</a:t>
            </a:r>
          </a:p>
          <a:p>
            <a:r>
              <a:rPr lang="en-US" altLang="en-US" b="1" baseline="0" dirty="0"/>
              <a:t>*CLICK*</a:t>
            </a:r>
          </a:p>
          <a:p>
            <a:r>
              <a:rPr lang="en-US" altLang="en-US" baseline="0" dirty="0"/>
              <a:t>the NASB</a:t>
            </a:r>
          </a:p>
          <a:p>
            <a:r>
              <a:rPr lang="en-US" altLang="en-US" b="1" baseline="0" dirty="0"/>
              <a:t>*CLICK*</a:t>
            </a:r>
          </a:p>
          <a:p>
            <a:r>
              <a:rPr lang="en-US" altLang="en-US" baseline="0" dirty="0"/>
              <a:t>the NIV</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baseline="0" dirty="0"/>
              <a:t>*CLICK*</a:t>
            </a:r>
          </a:p>
          <a:p>
            <a:r>
              <a:rPr lang="en-US" altLang="en-US" baseline="0" dirty="0"/>
              <a:t>the New Living Translation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baseline="0" dirty="0"/>
              <a:t>*CLICK*</a:t>
            </a:r>
          </a:p>
          <a:p>
            <a:r>
              <a:rPr lang="en-US" altLang="en-US" baseline="0" dirty="0"/>
              <a:t>and the ESV.  </a:t>
            </a:r>
          </a:p>
          <a:p>
            <a:endParaRPr lang="en-US" altLang="en-US" baseline="0" dirty="0"/>
          </a:p>
          <a:p>
            <a:r>
              <a:rPr lang="en-US" altLang="en-US" baseline="0" dirty="0"/>
              <a:t>And because the oldest of those Greek manuscripts that we have do not include the verse in 1 John about the Father, the Word and the Spirit, you won’t find it in modern translations. </a:t>
            </a:r>
          </a:p>
          <a:p>
            <a:endParaRPr lang="en-US" altLang="en-US" baseline="0" dirty="0"/>
          </a:p>
          <a:p>
            <a:r>
              <a:rPr lang="en-US" altLang="en-US" baseline="0" dirty="0"/>
              <a:t>So that’s the story behind the Comma Johanneum, and also a bit of history as to why the KJV and NKJV sometimes have different readings than most other English New Testament translations.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*ADVANCE*</a:t>
            </a:r>
          </a:p>
          <a:p>
            <a:r>
              <a:rPr lang="en-US" altLang="en-US" dirty="0"/>
              <a:t>Now, let’s go back to KEY POINT #2 that I mentioned earlier.</a:t>
            </a:r>
          </a:p>
        </p:txBody>
      </p:sp>
      <p:sp>
        <p:nvSpPr>
          <p:cNvPr id="3113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C3967828-0EDB-48CD-8E07-C8967F12C8EC}" type="slidenum">
              <a:rPr lang="en-US" altLang="en-US"/>
              <a:pPr/>
              <a:t>170</a:t>
            </a:fld>
            <a:endParaRPr lang="en-US" alt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Rot="1" noChangeAspect="1" noChangeArrowheads="1" noTextEdit="1"/>
          </p:cNvSpPr>
          <p:nvPr>
            <p:ph type="sldImg"/>
          </p:nvPr>
        </p:nvSpPr>
        <p:spPr>
          <a:xfrm>
            <a:off x="685800" y="685800"/>
            <a:ext cx="5486400" cy="3429000"/>
          </a:xfrm>
          <a:ln/>
        </p:spPr>
      </p:sp>
      <p:sp>
        <p:nvSpPr>
          <p:cNvPr id="31232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Now, let’s go back to KEY POINT #2 that I mentioned earlier.  What doctrines of the faith are affected by these different Greek New Testaments?  What doctrines are different between the KJV/NKJV and the other Bible translations?  </a:t>
            </a:r>
            <a:r>
              <a:rPr lang="en-US" altLang="en-US" u="sng" dirty="0"/>
              <a:t>NONE</a:t>
            </a:r>
            <a:r>
              <a:rPr lang="en-US" altLang="en-US" dirty="0"/>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**ADVANCE**</a:t>
            </a:r>
          </a:p>
          <a:p>
            <a:r>
              <a:rPr lang="en-US" altLang="en-US" dirty="0"/>
              <a:t>We are not dependent on this passage in 1 John for our understanding of the doctrine of the Trinity.  That doctrine can be defended without that verse.  </a:t>
            </a: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Rot="1" noChangeAspect="1" noChangeArrowheads="1" noTextEdit="1"/>
          </p:cNvSpPr>
          <p:nvPr>
            <p:ph type="sldImg"/>
          </p:nvPr>
        </p:nvSpPr>
        <p:spPr>
          <a:xfrm>
            <a:off x="685800" y="685800"/>
            <a:ext cx="5486400" cy="3429000"/>
          </a:xfrm>
          <a:ln/>
        </p:spPr>
      </p:sp>
      <p:sp>
        <p:nvSpPr>
          <p:cNvPr id="29491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We are not dependent on this passage in 1 John for our understanding of the doctrine of the Trinity. That doctrine can be defended without that verse. </a:t>
            </a:r>
          </a:p>
          <a:p>
            <a:endParaRPr lang="en-US" altLang="en-US" dirty="0"/>
          </a:p>
          <a:p>
            <a:r>
              <a:rPr lang="en-US" altLang="en-US" dirty="0"/>
              <a:t>So even though this is probably the best known textual variant in all the Bible, it does not affect the doctrine of the Trinity, or any other essential Christian doctrine.</a:t>
            </a:r>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*ADVANCE*</a:t>
            </a:r>
          </a:p>
          <a:p>
            <a:r>
              <a:rPr lang="en-US" sz="1800" b="0" i="0" u="none" strike="noStrike" kern="1200" baseline="0" dirty="0">
                <a:solidFill>
                  <a:srgbClr val="000000"/>
                </a:solidFill>
                <a:latin typeface="Calibri" panose="020F0502020204030204" pitchFamily="34" charset="0"/>
              </a:rPr>
              <a:t>Well, unfortunately time doesn’t permit us to talk about the other two major textual variants.</a:t>
            </a:r>
            <a:endParaRPr lang="en-US" altLang="en-US" dirty="0"/>
          </a:p>
        </p:txBody>
      </p:sp>
    </p:spTree>
    <p:extLst>
      <p:ext uri="{BB962C8B-B14F-4D97-AF65-F5344CB8AC3E}">
        <p14:creationId xmlns:p14="http://schemas.microsoft.com/office/powerpoint/2010/main" val="342270970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Rot="1" noChangeAspect="1" noChangeArrowheads="1" noTextEdit="1"/>
          </p:cNvSpPr>
          <p:nvPr>
            <p:ph type="sldImg"/>
          </p:nvPr>
        </p:nvSpPr>
        <p:spPr>
          <a:xfrm>
            <a:off x="685800" y="685800"/>
            <a:ext cx="5486400" cy="3429000"/>
          </a:xfrm>
          <a:ln/>
        </p:spPr>
      </p:sp>
      <p:sp>
        <p:nvSpPr>
          <p:cNvPr id="3133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**10:25**</a:t>
            </a:r>
          </a:p>
          <a:p>
            <a:pPr eaLnBrk="1" hangingPunct="1"/>
            <a:endParaRPr lang="en-US" altLang="en-US" b="0" dirty="0"/>
          </a:p>
          <a:p>
            <a:pPr eaLnBrk="1" hangingPunct="1"/>
            <a:r>
              <a:rPr lang="en-US" altLang="en-US" b="0" dirty="0"/>
              <a:t>Well, unfortunately time doesn’t permit us to talk about the other two major textual variants.   I’ll just point them out, so you can be aware of them.  </a:t>
            </a:r>
          </a:p>
          <a:p>
            <a:pPr eaLnBrk="1" hangingPunct="1"/>
            <a:endParaRPr lang="en-US" altLang="en-US" b="0" dirty="0"/>
          </a:p>
          <a:p>
            <a:pPr eaLnBrk="1" hangingPunct="1"/>
            <a:r>
              <a:rPr lang="en-US" altLang="en-US" b="0" dirty="0"/>
              <a:t>NUMBER TWO is the passage of the woman caught in adultery that starts in John 7:53, another passage that does not appear in the oldest New Testament manuscripts that we have, and is widely considered not to be an original part of John’s gospel.</a:t>
            </a:r>
          </a:p>
          <a:p>
            <a:pPr eaLnBrk="1" hangingPunct="1"/>
            <a:endParaRPr lang="en-US" alt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*ADVANCE*</a:t>
            </a:r>
          </a:p>
          <a:p>
            <a:pPr eaLnBrk="1" hangingPunct="1"/>
            <a:r>
              <a:rPr lang="en-US" altLang="en-US" b="0" dirty="0"/>
              <a:t>The third one is the longer ending of Mark.</a:t>
            </a:r>
          </a:p>
        </p:txBody>
      </p:sp>
    </p:spTree>
    <p:extLst>
      <p:ext uri="{BB962C8B-B14F-4D97-AF65-F5344CB8AC3E}">
        <p14:creationId xmlns:p14="http://schemas.microsoft.com/office/powerpoint/2010/main" val="346052309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Rot="1" noChangeAspect="1" noChangeArrowheads="1" noTextEdit="1"/>
          </p:cNvSpPr>
          <p:nvPr>
            <p:ph type="sldImg"/>
          </p:nvPr>
        </p:nvSpPr>
        <p:spPr>
          <a:xfrm>
            <a:off x="685800" y="685800"/>
            <a:ext cx="5486400" cy="3429000"/>
          </a:xfrm>
          <a:ln/>
        </p:spPr>
      </p:sp>
      <p:sp>
        <p:nvSpPr>
          <p:cNvPr id="3133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0" dirty="0"/>
          </a:p>
          <a:p>
            <a:pPr eaLnBrk="1" hangingPunct="1"/>
            <a:r>
              <a:rPr lang="en-US" altLang="en-US" b="0" dirty="0"/>
              <a:t>about a  woman who the Pharisees drag to Christ and demand that he tell everyone what ought to happen to her.  They’re trying to publicly embarrass Jesus and force him to either deny the punishment demanded by the law, or else damage his own reputation as a compassionate teacher by publicly declaring that the woman should be put to death.  But Jesus is able to confound the Pharisees, and send them slinking off in embarrassment.  And then he tells the woman that he does not condemn her, and she should go and sin no more. </a:t>
            </a:r>
          </a:p>
          <a:p>
            <a:pPr eaLnBrk="1" hangingPunct="1"/>
            <a:endParaRPr lang="en-US" altLang="en-US" b="0" dirty="0"/>
          </a:p>
          <a:p>
            <a:pPr eaLnBrk="1" hangingPunct="1"/>
            <a:r>
              <a:rPr lang="en-US" altLang="en-US" b="0" dirty="0"/>
              <a:t>This is a great story.  And Dan Wallace, one of the authors of “Reinventing Jesus” calls this his “favorite story that’s not in the Bible”.</a:t>
            </a:r>
          </a:p>
          <a:p>
            <a:pPr eaLnBrk="1" hangingPunct="1"/>
            <a:endParaRPr lang="en-US" altLang="en-US" b="0" dirty="0"/>
          </a:p>
          <a:p>
            <a:pPr eaLnBrk="1" hangingPunct="1"/>
            <a:r>
              <a:rPr lang="en-US" altLang="en-US" b="0" dirty="0"/>
              <a:t>In fact, if you look at these verses in modern translations of the Bible like the ESV or others, you will see these verses enclosed in brackets, or else see a note that indicates these verses may not belong in John at all.  </a:t>
            </a:r>
          </a:p>
          <a:p>
            <a:pPr eaLnBrk="1" hangingPunct="1"/>
            <a:endParaRPr lang="en-US" altLang="en-US" b="0" dirty="0"/>
          </a:p>
          <a:p>
            <a:pPr eaLnBrk="1" hangingPunct="1"/>
            <a:r>
              <a:rPr lang="en-US" altLang="en-US" b="0" dirty="0"/>
              <a:t>Why?</a:t>
            </a:r>
          </a:p>
          <a:p>
            <a:pPr eaLnBrk="1" hangingPunct="1"/>
            <a:endParaRPr lang="en-US" altLang="en-US" b="0" dirty="0"/>
          </a:p>
          <a:p>
            <a:pPr eaLnBrk="1" hangingPunct="1"/>
            <a:r>
              <a:rPr lang="en-US" altLang="en-US" b="1" dirty="0"/>
              <a:t>*ADVANCE*</a:t>
            </a:r>
          </a:p>
          <a:p>
            <a:pPr eaLnBrk="1" hangingPunct="1"/>
            <a:r>
              <a:rPr lang="en-US" altLang="en-US" b="0" dirty="0"/>
              <a:t>Why is this passage considered to be a later addition to the Gospel of John, and not part of the original?</a:t>
            </a:r>
          </a:p>
          <a:p>
            <a:pPr eaLnBrk="1" hangingPunct="1"/>
            <a:endParaRPr lang="en-US" altLang="en-US" b="0" dirty="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Rot="1" noChangeAspect="1" noChangeArrowheads="1" noTextEdit="1"/>
          </p:cNvSpPr>
          <p:nvPr>
            <p:ph type="sldImg"/>
          </p:nvPr>
        </p:nvSpPr>
        <p:spPr>
          <a:xfrm>
            <a:off x="685800" y="685800"/>
            <a:ext cx="5486400" cy="3429000"/>
          </a:xfrm>
          <a:ln/>
        </p:spPr>
      </p:sp>
      <p:sp>
        <p:nvSpPr>
          <p:cNvPr id="31437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0" dirty="0"/>
              <a:t>Why is this passage considered to be a later addition to the Gospel of John, and not part of the original?</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0" dirty="0"/>
              <a:t>Well, there are several reasons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*CLICK and walk through*</a:t>
            </a:r>
          </a:p>
          <a:p>
            <a:pPr marL="171450" indent="-171450" eaLnBrk="1" hangingPunct="1">
              <a:buFontTx/>
              <a:buChar char="-"/>
            </a:pPr>
            <a:endParaRPr lang="en-US" altLang="en-US" dirty="0"/>
          </a:p>
          <a:p>
            <a:pPr marL="171450" indent="-171450" eaLnBrk="1" hangingPunct="1">
              <a:buFontTx/>
              <a:buChar char="-"/>
            </a:pPr>
            <a:r>
              <a:rPr lang="en-US" altLang="en-US" dirty="0"/>
              <a:t>This passage doesn’t appear in any Greek manuscript of John</a:t>
            </a:r>
            <a:r>
              <a:rPr lang="en-US" altLang="en-US" baseline="0" dirty="0"/>
              <a:t> until the 5</a:t>
            </a:r>
            <a:r>
              <a:rPr lang="en-US" altLang="en-US" baseline="30000" dirty="0"/>
              <a:t>th</a:t>
            </a:r>
            <a:r>
              <a:rPr lang="en-US" altLang="en-US" baseline="0" dirty="0"/>
              <a:t> century</a:t>
            </a:r>
            <a:br>
              <a:rPr lang="en-US" altLang="en-US" baseline="0" dirty="0"/>
            </a:br>
            <a:endParaRPr lang="en-US" altLang="en-US" baseline="0" dirty="0"/>
          </a:p>
          <a:p>
            <a:pPr marL="628650" lvl="1" indent="-171450" eaLnBrk="1" hangingPunct="1">
              <a:buFontTx/>
              <a:buChar char="-"/>
            </a:pPr>
            <a:r>
              <a:rPr lang="en-US" altLang="en-US" baseline="0" dirty="0"/>
              <a:t>MULTIPLE LINES OF TRANSMISSION tells us that the original reading of a text is not lost.  But if this passage REALLY IS what John originally wrote, then that  must mean that somehow what John wrote could be LOST to the church for hundreds of years, until it’s finally recovered  in the 5</a:t>
            </a:r>
            <a:r>
              <a:rPr lang="en-US" altLang="en-US" baseline="30000" dirty="0"/>
              <a:t>th</a:t>
            </a:r>
            <a:r>
              <a:rPr lang="en-US" altLang="en-US" baseline="0" dirty="0"/>
              <a:t> century.</a:t>
            </a:r>
            <a:br>
              <a:rPr lang="en-US" altLang="en-US" baseline="0" dirty="0"/>
            </a:br>
            <a:endParaRPr lang="en-US" altLang="en-US" baseline="0" dirty="0"/>
          </a:p>
          <a:p>
            <a:pPr marL="628650" lvl="1" indent="-171450" eaLnBrk="1" hangingPunct="1">
              <a:buFontTx/>
              <a:buChar char="-"/>
            </a:pPr>
            <a:r>
              <a:rPr lang="en-US" altLang="en-US" dirty="0"/>
              <a:t>But that’s not</a:t>
            </a:r>
            <a:r>
              <a:rPr lang="en-US" altLang="en-US" baseline="0" dirty="0"/>
              <a:t> what happened.  There’s no evidence that this passage was original, then lost, then found again hundreds of years later.  Rather it demonstrates a sudden APPERANCE in the text where it had been before.</a:t>
            </a:r>
            <a:endParaRPr lang="en-US" altLang="en-US" dirty="0"/>
          </a:p>
          <a:p>
            <a:pPr eaLnBrk="1" hangingPunct="1"/>
            <a:endParaRPr lang="en-US" altLang="en-US" dirty="0"/>
          </a:p>
          <a:p>
            <a:pPr eaLnBrk="1" hangingPunct="1"/>
            <a:r>
              <a:rPr lang="en-US" altLang="en-US" dirty="0"/>
              <a:t>- Also this passages doesn’t sound like John.</a:t>
            </a:r>
            <a:r>
              <a:rPr lang="en-US" altLang="en-US" baseline="0" dirty="0"/>
              <a:t>  For example this paragraph contains at least 14 words that never appear anywhere else in the Gospel of John, like the word “scribes”, or “mount of olives”, which are words that John never uses.</a:t>
            </a:r>
            <a:endParaRPr lang="en-US" altLang="en-US" dirty="0"/>
          </a:p>
          <a:p>
            <a:pPr eaLnBrk="1" hangingPunct="1"/>
            <a:endParaRPr lang="en-US" altLang="en-US" dirty="0"/>
          </a:p>
          <a:p>
            <a:pPr marL="171450" indent="-171450" eaLnBrk="1" hangingPunct="1">
              <a:buFontTx/>
              <a:buChar char="-"/>
            </a:pPr>
            <a:r>
              <a:rPr lang="en-US" altLang="en-US" dirty="0"/>
              <a:t>And lastly, when we do find manuscripts from the 5</a:t>
            </a:r>
            <a:r>
              <a:rPr lang="en-US" altLang="en-US" baseline="30000" dirty="0"/>
              <a:t>th</a:t>
            </a:r>
            <a:r>
              <a:rPr lang="en-US" altLang="en-US" dirty="0"/>
              <a:t> century or later containing this passage, floats</a:t>
            </a:r>
            <a:r>
              <a:rPr lang="en-US" altLang="en-US" baseline="0" dirty="0"/>
              <a:t> around and appears in different places</a:t>
            </a:r>
          </a:p>
          <a:p>
            <a:pPr marL="0" indent="0" eaLnBrk="1" hangingPunct="1">
              <a:buFontTx/>
              <a:buNone/>
            </a:pPr>
            <a:r>
              <a:rPr lang="en-US" altLang="en-US" b="1" baseline="0" dirty="0"/>
              <a:t>*CLICK*</a:t>
            </a:r>
            <a:r>
              <a:rPr lang="en-US" altLang="en-US" baseline="0" dirty="0"/>
              <a:t> sometimes appearing earlier in the gospel of John</a:t>
            </a:r>
          </a:p>
          <a:p>
            <a:pPr marL="0" indent="0" eaLnBrk="1" hangingPunct="1">
              <a:buFontTx/>
              <a:buNone/>
            </a:pPr>
            <a:r>
              <a:rPr lang="en-US" altLang="en-US" b="1" baseline="0" dirty="0"/>
              <a:t>*CLICK*</a:t>
            </a:r>
            <a:r>
              <a:rPr lang="en-US" altLang="en-US" baseline="0" dirty="0"/>
              <a:t> sometimes added as a story after John 21, just put in as an addendum after the account of the death, burial and resurrection of Christ,</a:t>
            </a:r>
          </a:p>
          <a:p>
            <a:pPr marL="0" indent="0" eaLnBrk="1" hangingPunct="1">
              <a:buFontTx/>
              <a:buNone/>
            </a:pPr>
            <a:r>
              <a:rPr lang="en-US" altLang="en-US" b="1" baseline="0" dirty="0"/>
              <a:t>*CLICK*</a:t>
            </a:r>
            <a:r>
              <a:rPr lang="en-US" altLang="en-US" baseline="0" dirty="0"/>
              <a:t> and sometimes even appearing in Luke, an entirely different Gospel</a:t>
            </a:r>
          </a:p>
          <a:p>
            <a:pPr marL="0" indent="0" eaLnBrk="1" hangingPunct="1">
              <a:buFontTx/>
              <a:buNone/>
            </a:pPr>
            <a:r>
              <a:rPr lang="en-US" altLang="en-US" baseline="0" dirty="0"/>
              <a:t>– for textual critical scholars, this is evidence of a text written much later in history, looking for a home.</a:t>
            </a:r>
          </a:p>
          <a:p>
            <a:pPr eaLnBrk="1" hangingPunct="1"/>
            <a:endParaRPr lang="en-US" altLang="en-US" dirty="0"/>
          </a:p>
          <a:p>
            <a:pPr eaLnBrk="1" hangingPunct="1"/>
            <a:r>
              <a:rPr lang="en-US" altLang="en-US" dirty="0"/>
              <a:t>NOTE: No doctrine of scripture affected (Key #2)</a:t>
            </a:r>
          </a:p>
          <a:p>
            <a:pPr eaLnBrk="1" hangingPunct="1"/>
            <a:endParaRPr lang="en-US" altLang="en-US" dirty="0"/>
          </a:p>
          <a:p>
            <a:pPr marL="171450" indent="-171450" eaLnBrk="1" hangingPunct="1">
              <a:buFontTx/>
              <a:buChar char="-"/>
            </a:pPr>
            <a:r>
              <a:rPr lang="en-US" altLang="en-US" baseline="0" dirty="0"/>
              <a:t>Already know that the Pharisees hate Jesus and want to trap him</a:t>
            </a:r>
          </a:p>
          <a:p>
            <a:pPr marL="171450" indent="-171450" eaLnBrk="1" hangingPunct="1">
              <a:buFontTx/>
              <a:buChar char="-"/>
            </a:pPr>
            <a:r>
              <a:rPr lang="en-US" altLang="en-US" baseline="0" dirty="0"/>
              <a:t>Already know that Jesus is compassionate towards sinners, even big sinners</a:t>
            </a:r>
          </a:p>
          <a:p>
            <a:pPr eaLnBrk="1" hangingPunct="1"/>
            <a:endParaRPr lang="en-US" altLang="en-US" baseline="0" dirty="0"/>
          </a:p>
          <a:p>
            <a:pPr eaLnBrk="1" hangingPunct="1"/>
            <a:endParaRPr lang="en-US" altLang="en-US" dirty="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Rot="1" noChangeAspect="1" noChangeArrowheads="1" noTextEdit="1"/>
          </p:cNvSpPr>
          <p:nvPr>
            <p:ph type="sldImg"/>
          </p:nvPr>
        </p:nvSpPr>
        <p:spPr>
          <a:xfrm>
            <a:off x="685800" y="685800"/>
            <a:ext cx="5486400" cy="3429000"/>
          </a:xfrm>
          <a:ln/>
        </p:spPr>
      </p:sp>
      <p:sp>
        <p:nvSpPr>
          <p:cNvPr id="3153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0" dirty="0"/>
              <a:t>The third one is the longer ending of Mark.  Almost all manuscripts of Mark agree up to the end of verse 8, but the oldest manuscripts we have simply end at that verse, while other, later manuscripts include additional verses after that, sometimes entirely different narratives that don’t agree with each other at all.</a:t>
            </a:r>
          </a:p>
          <a:p>
            <a:pPr eaLnBrk="1" hangingPunct="1"/>
            <a:endParaRPr lang="en-US" altLang="en-US" b="0" dirty="0"/>
          </a:p>
          <a:p>
            <a:pPr eaLnBrk="1" hangingPunct="1"/>
            <a:r>
              <a:rPr lang="en-US" altLang="en-US" b="0" dirty="0"/>
              <a:t>In both cases, with this variant and the passage of the woman caught in adultery, your Bible probably DOES include the verses but puts them in double brackets or has a footnote, letting you know that these passages might not be original inspired scripture.</a:t>
            </a:r>
          </a:p>
          <a:p>
            <a:pPr eaLnBrk="1" hangingPunct="1"/>
            <a:endParaRPr lang="en-US" altLang="en-US" b="0" dirty="0"/>
          </a:p>
          <a:p>
            <a:pPr eaLnBrk="1" hangingPunct="1"/>
            <a:r>
              <a:rPr lang="en-US" altLang="en-US" b="1" dirty="0"/>
              <a:t>*ADVANCE*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So, here at the end of the class, you might be saying “David, I don’t like any of this.”</a:t>
            </a:r>
          </a:p>
          <a:p>
            <a:pPr eaLnBrk="1" hangingPunct="1"/>
            <a:endParaRPr lang="en-US" altLang="en-US" b="0" dirty="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Rot="1" noChangeAspect="1" noChangeArrowheads="1" noTextEdit="1"/>
          </p:cNvSpPr>
          <p:nvPr>
            <p:ph type="sldImg"/>
          </p:nvPr>
        </p:nvSpPr>
        <p:spPr>
          <a:xfrm>
            <a:off x="685800" y="685800"/>
            <a:ext cx="5486400" cy="3429000"/>
          </a:xfrm>
          <a:ln/>
        </p:spPr>
      </p:sp>
      <p:sp>
        <p:nvSpPr>
          <p:cNvPr id="3153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t>** 10:05 **</a:t>
            </a:r>
          </a:p>
          <a:p>
            <a:pPr eaLnBrk="1" hangingPunct="1"/>
            <a:endParaRPr lang="en-US" alt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0" dirty="0"/>
              <a:t>All</a:t>
            </a:r>
            <a:r>
              <a:rPr lang="en-US" altLang="en-US" b="0" baseline="0" dirty="0"/>
              <a:t> Bible have these verses, but in modern English translations you’re going to have double-brackets around the words starting in verse 9,</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baseline="0" dirty="0"/>
              <a:t>**CLICK**</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0" baseline="0" dirty="0"/>
              <a:t>Indicating that the passage should be read this way (READ) – THE END of the gospel of Mark.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baseline="0" dirty="0"/>
              <a:t>**ADVANCE**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0" baseline="0" dirty="0"/>
              <a:t>Now why is this passage considered to be a later addition to the Gospel of Mark?</a:t>
            </a:r>
            <a:endParaRPr lang="en-US" altLang="en-US" b="0" dirty="0"/>
          </a:p>
        </p:txBody>
      </p:sp>
    </p:spTree>
    <p:extLst>
      <p:ext uri="{BB962C8B-B14F-4D97-AF65-F5344CB8AC3E}">
        <p14:creationId xmlns:p14="http://schemas.microsoft.com/office/powerpoint/2010/main" val="161609123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Rot="1" noChangeAspect="1" noChangeArrowheads="1" noTextEdit="1"/>
          </p:cNvSpPr>
          <p:nvPr>
            <p:ph type="sldImg"/>
          </p:nvPr>
        </p:nvSpPr>
        <p:spPr>
          <a:xfrm>
            <a:off x="685800" y="685800"/>
            <a:ext cx="5486400" cy="3429000"/>
          </a:xfrm>
          <a:ln/>
        </p:spPr>
      </p:sp>
      <p:sp>
        <p:nvSpPr>
          <p:cNvPr id="31641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0" baseline="0" dirty="0"/>
              <a:t>Now why is this passage considered to be a later addition to the Gospel of Mark?</a:t>
            </a:r>
            <a:endParaRPr lang="en-US" altLang="en-US" b="0" dirty="0"/>
          </a:p>
          <a:p>
            <a:pPr eaLnBrk="1" hangingPunct="1"/>
            <a:endParaRPr lang="en-US" altLang="en-US" b="0" dirty="0"/>
          </a:p>
          <a:p>
            <a:pPr eaLnBrk="1" hangingPunct="1"/>
            <a:r>
              <a:rPr lang="en-US" altLang="en-US" b="1" dirty="0"/>
              <a:t>**CLICK**</a:t>
            </a:r>
          </a:p>
          <a:p>
            <a:pPr eaLnBrk="1" hangingPunct="1"/>
            <a:r>
              <a:rPr lang="en-US" altLang="en-US" b="0" dirty="0"/>
              <a:t>Well,</a:t>
            </a:r>
            <a:r>
              <a:rPr lang="en-US" altLang="en-US" b="0" baseline="0" dirty="0"/>
              <a:t> once again the earliest and best manuscripts of Mark that we have (including Codex Sinaiticus and Vaticanus) do not have anything past v.8 </a:t>
            </a:r>
          </a:p>
          <a:p>
            <a:pPr eaLnBrk="1" hangingPunct="1"/>
            <a:endParaRPr lang="en-US" altLang="en-US" b="0" baseline="0" dirty="0"/>
          </a:p>
          <a:p>
            <a:pPr eaLnBrk="1" hangingPunct="1"/>
            <a:r>
              <a:rPr lang="en-US" altLang="en-US" b="0" baseline="0" dirty="0"/>
              <a:t>And of the manuscripts that DO have something past verse 8,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**CLICK**</a:t>
            </a:r>
          </a:p>
          <a:p>
            <a:pPr eaLnBrk="1" hangingPunct="1"/>
            <a:r>
              <a:rPr lang="en-US" altLang="en-US" b="0" baseline="0" dirty="0"/>
              <a:t>it turns out that there are actually multiple longer endings of Mark.  </a:t>
            </a:r>
          </a:p>
          <a:p>
            <a:pPr eaLnBrk="1" hangingPunct="1"/>
            <a:endParaRPr lang="en-US" alt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a:t>
            </a:r>
          </a:p>
          <a:p>
            <a:pPr eaLnBrk="1" hangingPunct="1"/>
            <a:r>
              <a:rPr lang="en-US" altLang="en-US" b="0" baseline="0" dirty="0"/>
              <a:t>For instance, here’s one of them.  (READ)</a:t>
            </a:r>
          </a:p>
          <a:p>
            <a:pPr eaLnBrk="1" hangingPunct="1"/>
            <a:endParaRPr lang="en-US" altLang="en-US" b="0" baseline="0" dirty="0"/>
          </a:p>
          <a:p>
            <a:pPr eaLnBrk="1" hangingPunct="1"/>
            <a:endParaRPr lang="en-US" altLang="en-US" b="0" dirty="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Rot="1" noChangeAspect="1" noChangeArrowheads="1" noTextEdit="1"/>
          </p:cNvSpPr>
          <p:nvPr>
            <p:ph type="sldImg"/>
          </p:nvPr>
        </p:nvSpPr>
        <p:spPr>
          <a:xfrm>
            <a:off x="685800" y="685800"/>
            <a:ext cx="5486400" cy="3429000"/>
          </a:xfrm>
          <a:ln/>
        </p:spPr>
      </p:sp>
      <p:sp>
        <p:nvSpPr>
          <p:cNvPr id="3174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0" baseline="0" dirty="0"/>
              <a:t>For instance, here’s one of them.  (READ)</a:t>
            </a:r>
          </a:p>
          <a:p>
            <a:pPr eaLnBrk="1" hangingPunct="1"/>
            <a:endParaRPr lang="en-US" altLang="en-US" dirty="0"/>
          </a:p>
          <a:p>
            <a:pPr eaLnBrk="1" hangingPunct="1"/>
            <a:r>
              <a:rPr lang="en-US" altLang="en-US" dirty="0"/>
              <a:t>There is a whole family of manuscripts that include THIS as the ending of Mark.</a:t>
            </a:r>
          </a:p>
          <a:p>
            <a:pPr eaLnBrk="1" hangingPunct="1"/>
            <a:r>
              <a:rPr lang="en-US" altLang="en-US" dirty="0"/>
              <a:t>And there are other endings of Mark</a:t>
            </a:r>
            <a:r>
              <a:rPr lang="en-US" altLang="en-US" baseline="0" dirty="0"/>
              <a:t> as well – some are longer, some are shorter.</a:t>
            </a:r>
          </a:p>
          <a:p>
            <a:pPr eaLnBrk="1" hangingPunct="1"/>
            <a:endParaRPr lang="en-US" altLang="en-US" baseline="0" dirty="0"/>
          </a:p>
          <a:p>
            <a:pPr eaLnBrk="1" hangingPunct="1"/>
            <a:r>
              <a:rPr lang="en-US" altLang="en-US" baseline="0" dirty="0"/>
              <a:t>Now that’s sort of clue to scholars – when you look at the manuscripts we have for Mark and all of them pretty much agree on everything up to v.8, and then you suddenly have this divergence with several different endings… that’s a clue that maybe Mark actually ended his gospel at v.8 .</a:t>
            </a:r>
          </a:p>
          <a:p>
            <a:pPr eaLnBrk="1" hangingPunct="1"/>
            <a:endParaRPr lang="en-US" altLang="en-US" baseline="0" dirty="0"/>
          </a:p>
          <a:p>
            <a:pPr eaLnBrk="1" hangingPunct="1"/>
            <a:r>
              <a:rPr lang="en-US" altLang="en-US" baseline="0" dirty="0"/>
              <a:t>And it’s not hard to understand why some scribes reading this passage and seeing how it ends (with the disciples feeling the tomb because they’re afraid) would have felt the need to add more to the text to kind of smooth things out and wrap things up.  And so different scribes came up with different endings for Mark.  </a:t>
            </a:r>
          </a:p>
          <a:p>
            <a:pPr eaLnBrk="1" hangingPunct="1"/>
            <a:endParaRPr lang="en-US" altLang="en-US" baseline="0" dirty="0"/>
          </a:p>
          <a:p>
            <a:pPr eaLnBrk="1" hangingPunct="1"/>
            <a:r>
              <a:rPr lang="en-US" altLang="en-US" baseline="0" dirty="0"/>
              <a:t>So the fact that there are MULTIPLE longer endings of Mark out there is a clue that all of them were later additions.</a:t>
            </a:r>
          </a:p>
          <a:p>
            <a:pPr eaLnBrk="1" hangingPunct="1"/>
            <a:endParaRPr lang="en-US" alt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a:t>
            </a:r>
          </a:p>
          <a:p>
            <a:pPr eaLnBrk="1" hangingPunct="1"/>
            <a:r>
              <a:rPr lang="en-US" altLang="en-US" dirty="0"/>
              <a:t>And</a:t>
            </a:r>
            <a:r>
              <a:rPr lang="en-US" altLang="en-US" baseline="0" dirty="0"/>
              <a:t> finally, one other reason to consider this passage as a later addition to Mark is that none of the longer endings actually sound very much like Mark.</a:t>
            </a:r>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xfrm>
            <a:off x="685800" y="685800"/>
            <a:ext cx="5486400" cy="3429000"/>
          </a:xfrm>
          <a:ln/>
        </p:spPr>
      </p:sp>
      <p:sp>
        <p:nvSpPr>
          <p:cNvPr id="18125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 9:38</a:t>
            </a:r>
            <a:r>
              <a:rPr lang="en-US" altLang="en-US" b="1" baseline="0" dirty="0"/>
              <a:t> </a:t>
            </a:r>
            <a:r>
              <a:rPr lang="en-US" altLang="en-US" b="1" dirty="0"/>
              <a:t>**</a:t>
            </a:r>
          </a:p>
          <a:p>
            <a:endParaRPr lang="en-US" altLang="en-US" b="1" dirty="0"/>
          </a:p>
          <a:p>
            <a:r>
              <a:rPr lang="en-US" altLang="en-US" b="0" dirty="0"/>
              <a:t>Now, what is</a:t>
            </a:r>
            <a:r>
              <a:rPr lang="en-US" altLang="en-US" b="0" baseline="0" dirty="0"/>
              <a:t> a textual variant?</a:t>
            </a:r>
            <a:endParaRPr lang="en-US" altLang="en-US" b="0" dirty="0"/>
          </a:p>
          <a:p>
            <a:r>
              <a:rPr lang="en-US" sz="1200" b="1" i="0" u="none" strike="noStrike" kern="1200" baseline="0" dirty="0">
                <a:solidFill>
                  <a:schemeClr val="tx1"/>
                </a:solidFill>
                <a:latin typeface="Calibri" pitchFamily="34" charset="0"/>
                <a:ea typeface="+mn-ea"/>
                <a:cs typeface="+mn-cs"/>
              </a:rPr>
              <a:t>*CLICK*</a:t>
            </a:r>
            <a:br>
              <a:rPr lang="en-US" altLang="en-US" b="0" baseline="0" dirty="0"/>
            </a:br>
            <a:r>
              <a:rPr lang="en-US" altLang="en-US" b="0" baseline="0" dirty="0"/>
              <a:t>Well, it’s simply any place where two manuscripts differ from each other</a:t>
            </a:r>
          </a:p>
          <a:p>
            <a:r>
              <a:rPr lang="en-US" sz="1200" b="1" i="0" u="none" strike="noStrike" kern="1200" baseline="0" dirty="0">
                <a:solidFill>
                  <a:schemeClr val="tx1"/>
                </a:solidFill>
                <a:latin typeface="Calibri" pitchFamily="34" charset="0"/>
                <a:ea typeface="+mn-ea"/>
                <a:cs typeface="+mn-cs"/>
              </a:rPr>
              <a:t>*CLICK*</a:t>
            </a:r>
            <a:endParaRPr lang="en-US" altLang="en-US" b="0" baseline="0" dirty="0"/>
          </a:p>
          <a:p>
            <a:r>
              <a:rPr lang="en-US" altLang="en-US" b="0" baseline="0" dirty="0"/>
              <a:t>So for instance, we’ve got some ancient handwritten manuscripts of Acts 16:31 that say “Believe in the Lord Jesus and you will be saved, you and your household”.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*CLICK*</a:t>
            </a:r>
            <a:endParaRPr lang="en-US" altLang="en-US" b="0" baseline="0" dirty="0"/>
          </a:p>
          <a:p>
            <a:r>
              <a:rPr lang="en-US" altLang="en-US" b="0" baseline="0" dirty="0"/>
              <a:t>But we have other ancient manuscripts that say “Believe in the Lord Jesus CHRIST” and you will be saved.  </a:t>
            </a:r>
          </a:p>
          <a:p>
            <a:endParaRPr lang="en-US" altLang="en-US" b="0" baseline="0" dirty="0"/>
          </a:p>
          <a:p>
            <a:r>
              <a:rPr lang="en-US" altLang="en-US" b="0" baseline="0" dirty="0"/>
              <a:t>Now, obviously this is a minor textual variant, but it is still a variant – two manuscripts that do not agree with each other.  And so we want to try to figure out what the original reading is – did Luke originally write just “Lord Jesus”, or did he write “Lord Jesus Christ”?   </a:t>
            </a:r>
          </a:p>
          <a:p>
            <a:endParaRPr lang="en-US" altLang="en-US" b="0" baseline="0" dirty="0"/>
          </a:p>
          <a:p>
            <a:r>
              <a:rPr lang="en-US" altLang="en-US" b="0" baseline="0" dirty="0"/>
              <a:t>The process of dealing with these variations between manuscripts </a:t>
            </a:r>
          </a:p>
          <a:p>
            <a:r>
              <a:rPr lang="en-US" altLang="en-US" b="1" baseline="0" dirty="0"/>
              <a:t>*ADVANCE*</a:t>
            </a:r>
          </a:p>
          <a:p>
            <a:r>
              <a:rPr lang="en-US" altLang="en-US" b="0" baseline="0" dirty="0"/>
              <a:t>is called TEXTUAL CRITICISM.</a:t>
            </a: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Rot="1" noChangeAspect="1" noChangeArrowheads="1" noTextEdit="1"/>
          </p:cNvSpPr>
          <p:nvPr>
            <p:ph type="sldImg"/>
          </p:nvPr>
        </p:nvSpPr>
        <p:spPr>
          <a:xfrm>
            <a:off x="685800" y="685800"/>
            <a:ext cx="5486400" cy="3429000"/>
          </a:xfrm>
          <a:ln/>
        </p:spPr>
      </p:sp>
      <p:sp>
        <p:nvSpPr>
          <p:cNvPr id="3184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And</a:t>
            </a:r>
            <a:r>
              <a:rPr lang="en-US" altLang="en-US" baseline="0" dirty="0"/>
              <a:t> finally, one other reason to consider this passage as a later addition to Mark is that none of the longer endings actually sound very much like Mark.</a:t>
            </a:r>
            <a:endParaRPr lang="en-US" altLang="en-US" dirty="0"/>
          </a:p>
          <a:p>
            <a:pPr eaLnBrk="1" hangingPunct="1"/>
            <a:endParaRPr lang="en-US" altLang="en-US" dirty="0"/>
          </a:p>
          <a:p>
            <a:pPr eaLnBrk="1" hangingPunct="1"/>
            <a:r>
              <a:rPr lang="en-US" altLang="en-US" dirty="0"/>
              <a:t>Mark</a:t>
            </a:r>
            <a:r>
              <a:rPr lang="en-US" altLang="en-US" baseline="0" dirty="0"/>
              <a:t> has a particular vocabulary and style that you can pick up as you read his Gospel, and none of the longer endings of the Gospel after v.8 seem to fit his style.  </a:t>
            </a:r>
            <a:endParaRPr lang="en-US" altLang="en-US" dirty="0"/>
          </a:p>
          <a:p>
            <a:pPr eaLnBrk="1" hangingPunct="1"/>
            <a:endParaRPr lang="en-US" altLang="en-US" dirty="0"/>
          </a:p>
          <a:p>
            <a:pPr eaLnBrk="1" hangingPunct="1"/>
            <a:r>
              <a:rPr lang="en-US" altLang="en-US" dirty="0"/>
              <a:t>There are at least 14 words and phrases</a:t>
            </a:r>
            <a:r>
              <a:rPr lang="en-US" altLang="en-US" baseline="0" dirty="0"/>
              <a:t> in v9-20 that do not appear anywhere else in the gospel of Mark.</a:t>
            </a:r>
          </a:p>
          <a:p>
            <a:pPr eaLnBrk="1" hangingPunct="1"/>
            <a:endParaRPr lang="en-US" altLang="en-US" baseline="0" dirty="0"/>
          </a:p>
          <a:p>
            <a:pPr eaLnBrk="1" hangingPunct="1"/>
            <a:r>
              <a:rPr lang="en-US" altLang="en-US" dirty="0"/>
              <a:t>Also</a:t>
            </a:r>
            <a:r>
              <a:rPr lang="en-US" altLang="en-US" baseline="0" dirty="0"/>
              <a:t> early church fathers don’t seem to know about the longer ending (Origen, Tertullian, </a:t>
            </a:r>
            <a:r>
              <a:rPr lang="en-US" altLang="en-US" baseline="0" dirty="0" err="1"/>
              <a:t>Cyrian</a:t>
            </a:r>
            <a:r>
              <a:rPr lang="en-US" altLang="en-US" baseline="0" dirty="0"/>
              <a:t>, Cyril of Jerusalem)</a:t>
            </a:r>
          </a:p>
          <a:p>
            <a:pPr eaLnBrk="1" hangingPunct="1"/>
            <a:endParaRPr lang="en-US" altLang="en-US" baseline="0" dirty="0"/>
          </a:p>
          <a:p>
            <a:pPr eaLnBrk="1" hangingPunct="1"/>
            <a:endParaRPr lang="en-US" altLang="en-US" baseline="0" dirty="0"/>
          </a:p>
          <a:p>
            <a:pPr eaLnBrk="1" hangingPunct="1"/>
            <a:endParaRPr lang="en-US" altLang="en-US" dirty="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Rot="1" noChangeAspect="1" noChangeArrowheads="1" noTextEdit="1"/>
          </p:cNvSpPr>
          <p:nvPr>
            <p:ph type="sldImg"/>
          </p:nvPr>
        </p:nvSpPr>
        <p:spPr>
          <a:xfrm>
            <a:off x="685800" y="685800"/>
            <a:ext cx="5486400" cy="3429000"/>
          </a:xfrm>
          <a:ln/>
        </p:spPr>
      </p:sp>
      <p:sp>
        <p:nvSpPr>
          <p:cNvPr id="31949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**10:26**</a:t>
            </a:r>
          </a:p>
          <a:p>
            <a:pPr eaLnBrk="1" hangingPunct="1"/>
            <a:endParaRPr lang="en-US" altLang="en-US" dirty="0"/>
          </a:p>
          <a:p>
            <a:pPr eaLnBrk="1" hangingPunct="1"/>
            <a:r>
              <a:rPr lang="en-US" altLang="en-US" dirty="0"/>
              <a:t>So, here at the end of the class, you might be saying “David, I don’t like any of this.”</a:t>
            </a:r>
          </a:p>
          <a:p>
            <a:pPr eaLnBrk="1" hangingPunct="1"/>
            <a:endParaRPr lang="en-US" altLang="en-US" dirty="0"/>
          </a:p>
          <a:p>
            <a:pPr eaLnBrk="1" hangingPunct="1"/>
            <a:r>
              <a:rPr lang="en-US" altLang="en-US" dirty="0"/>
              <a:t>“I thought this class was going to be about how God had preserved His word.  And I thought that meant my New Testament was a 100% accurate copy of what the apostles wrote.”</a:t>
            </a:r>
          </a:p>
          <a:p>
            <a:pPr eaLnBrk="1" hangingPunct="1"/>
            <a:endParaRPr lang="en-US" altLang="en-US" dirty="0"/>
          </a:p>
          <a:p>
            <a:pPr eaLnBrk="1" hangingPunct="1"/>
            <a:r>
              <a:rPr lang="en-US" altLang="en-US" dirty="0"/>
              <a:t>"but we've talked about all these THOUSANDS of textual variants, all these places where copyists made mistakes.  And now we're talking about not just a few words, but entire PASSAGES that you say may not even belong in our Bibles”</a:t>
            </a:r>
          </a:p>
          <a:p>
            <a:pPr eaLnBrk="1" hangingPunct="1"/>
            <a:endParaRPr lang="en-US" altLang="en-US" dirty="0"/>
          </a:p>
          <a:p>
            <a:pPr eaLnBrk="1" hangingPunct="1"/>
            <a:r>
              <a:rPr lang="en-US" altLang="en-US" dirty="0"/>
              <a:t>“How can we possibly say God has preserved his word?  Couldn’t he have done things differently?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**CLICK**</a:t>
            </a:r>
          </a:p>
          <a:p>
            <a:pPr eaLnBrk="1" hangingPunct="1"/>
            <a:r>
              <a:rPr lang="en-US" altLang="en-US" dirty="0"/>
              <a:t>Couldn’t He have ensured that his word would be preserved perfectly, 100% error free throughout the centuries?</a:t>
            </a:r>
          </a:p>
          <a:p>
            <a:pPr eaLnBrk="1" hangingPunct="1"/>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**CLICK**</a:t>
            </a:r>
          </a:p>
          <a:p>
            <a:pPr eaLnBrk="1" hangingPunct="1"/>
            <a:r>
              <a:rPr lang="en-US" altLang="en-US" dirty="0"/>
              <a:t>Well yes, of course He could have… but is that a reasonable expectation?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**CLICK**</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Calibri" pitchFamily="34" charset="0"/>
                <a:ea typeface="+mn-ea"/>
                <a:cs typeface="+mn-cs"/>
              </a:rPr>
              <a:t>that God would perform </a:t>
            </a:r>
            <a:r>
              <a:rPr lang="en-US" altLang="en-US" dirty="0"/>
              <a:t>an extraordinary miracle to preserve the original papyri for 2000 years?  And who would you trust to be the caretaker of those original documents?  The pope?  The Roman Catholic Church?  The king of England?  Joe Biden?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**CLICK**</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And is it reasonable to expect that God would perform countless miracles throughout the centuries to prevent scribes from ever making a mistake?  That any time a scribe got sleepy and was about to write the wrong word, God would supernaturally intervene to prevent that?</a:t>
            </a:r>
          </a:p>
          <a:p>
            <a:pPr marL="0" indent="0" eaLnBrk="1" hangingPunct="1">
              <a:buFontTx/>
              <a:buNone/>
            </a:pPr>
            <a:endParaRPr lang="en-US" altLang="en-US" dirty="0"/>
          </a:p>
          <a:p>
            <a:pPr marL="0" indent="0" eaLnBrk="1" hangingPunct="1">
              <a:buFontTx/>
              <a:buNone/>
            </a:pPr>
            <a:r>
              <a:rPr lang="en-US" altLang="en-US" dirty="0"/>
              <a:t>==================================================</a:t>
            </a:r>
          </a:p>
          <a:p>
            <a:pPr marL="0" indent="0" eaLnBrk="1" hangingPunct="1">
              <a:buFontTx/>
              <a:buNone/>
            </a:pPr>
            <a:endParaRPr lang="en-US" altLang="en-US" dirty="0"/>
          </a:p>
          <a:p>
            <a:pPr marL="0" indent="0" eaLnBrk="1" hangingPunct="1">
              <a:buFontTx/>
              <a:buNone/>
            </a:pPr>
            <a:r>
              <a:rPr lang="en-US" altLang="en-US" dirty="0"/>
              <a:t>Well, that’s not what God has chosen to do.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**CLICK**</a:t>
            </a:r>
          </a:p>
          <a:p>
            <a:pPr marL="0" indent="0" eaLnBrk="1" hangingPunct="1">
              <a:buFontTx/>
              <a:buNone/>
            </a:pPr>
            <a:r>
              <a:rPr lang="en-US" altLang="en-US" baseline="0" dirty="0"/>
              <a:t>God has chosen a different way to preserve his word. Instead of a series of incredible, extraordinary, flashy events, God has used very ordinary and quiet methods to preserve the New Testament text.</a:t>
            </a:r>
            <a:r>
              <a:rPr lang="en-US" altLang="en-US" dirty="0"/>
              <a:t>  And what's the result of that process been?  This ordinary process of people making copies of scripture - can we see any divine fingerprints on it?</a:t>
            </a:r>
          </a:p>
          <a:p>
            <a:pPr marL="0" indent="0" eaLnBrk="1" hangingPunct="1">
              <a:buFontTx/>
              <a:buNone/>
            </a:pPr>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a:t>
            </a:r>
          </a:p>
          <a:p>
            <a:pPr marL="0" indent="0" eaLnBrk="1" hangingPunct="1">
              <a:buFontTx/>
              <a:buNone/>
            </a:pPr>
            <a:r>
              <a:rPr lang="en-US" altLang="en-US" dirty="0"/>
              <a:t>Well,</a:t>
            </a:r>
            <a:r>
              <a:rPr lang="en-US" altLang="en-US" baseline="0" dirty="0"/>
              <a:t> let’s take a look at our 4 key points one last time.   </a:t>
            </a:r>
            <a:endParaRPr lang="en-US" altLang="en-US" dirty="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xfrm>
            <a:off x="685800" y="685800"/>
            <a:ext cx="5486400" cy="3429000"/>
          </a:xfrm>
          <a:ln/>
        </p:spPr>
      </p:sp>
      <p:sp>
        <p:nvSpPr>
          <p:cNvPr id="3205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205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3780D5FE-1AD6-4491-8EC4-6937F264718D}" type="slidenum">
              <a:rPr lang="en-US" altLang="en-US"/>
              <a:pPr/>
              <a:t>182</a:t>
            </a:fld>
            <a:endParaRPr lang="en-US" alt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a:xfrm>
            <a:off x="685800" y="685800"/>
            <a:ext cx="5486400" cy="3429000"/>
          </a:xfrm>
          <a:ln/>
        </p:spPr>
      </p:sp>
      <p:sp>
        <p:nvSpPr>
          <p:cNvPr id="3215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215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7748C182-6525-48DD-A0CC-96686A7022C8}" type="slidenum">
              <a:rPr lang="en-US" altLang="en-US"/>
              <a:pPr/>
              <a:t>183</a:t>
            </a:fld>
            <a:endParaRPr lang="en-US" alt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Rot="1" noChangeAspect="1" noChangeArrowheads="1" noTextEdit="1"/>
          </p:cNvSpPr>
          <p:nvPr>
            <p:ph type="sldImg"/>
          </p:nvPr>
        </p:nvSpPr>
        <p:spPr>
          <a:xfrm>
            <a:off x="685800" y="685800"/>
            <a:ext cx="5486400" cy="3429000"/>
          </a:xfrm>
          <a:ln/>
        </p:spPr>
      </p:sp>
      <p:sp>
        <p:nvSpPr>
          <p:cNvPr id="32256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Rot="1" noChangeAspect="1" noChangeArrowheads="1" noTextEdit="1"/>
          </p:cNvSpPr>
          <p:nvPr>
            <p:ph type="sldImg"/>
          </p:nvPr>
        </p:nvSpPr>
        <p:spPr>
          <a:xfrm>
            <a:off x="685800" y="685800"/>
            <a:ext cx="5486400" cy="3429000"/>
          </a:xfrm>
          <a:ln/>
        </p:spPr>
      </p:sp>
      <p:sp>
        <p:nvSpPr>
          <p:cNvPr id="32358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**10:28**</a:t>
            </a:r>
          </a:p>
          <a:p>
            <a:endParaRPr lang="en-US" altLang="en-US" b="1" dirty="0"/>
          </a:p>
          <a:p>
            <a:r>
              <a:rPr lang="en-US" altLang="en-US" dirty="0"/>
              <a:t>And I’ve put this summary in a different order so that I can emphasize the most important thing at the end:</a:t>
            </a:r>
          </a:p>
          <a:p>
            <a:endParaRPr lang="en-US" altLang="en-US" b="1" dirty="0"/>
          </a:p>
          <a:p>
            <a:r>
              <a:rPr lang="en-US" altLang="en-US" b="1" dirty="0"/>
              <a:t>*CLICK*</a:t>
            </a:r>
          </a:p>
          <a:p>
            <a:pPr marL="171450" indent="-171450">
              <a:buFont typeface="Arial" panose="020B0604020202020204" pitchFamily="34" charset="0"/>
              <a:buChar char="•"/>
            </a:pPr>
            <a:r>
              <a:rPr lang="en-US" altLang="en-US" b="0" dirty="0"/>
              <a:t>400,000 textual variants, but 99% of them are inconsequential</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altLang="en-US" b="1" dirty="0"/>
              <a:t>*CLICK*</a:t>
            </a:r>
            <a:endParaRPr lang="en-US" altLang="en-US" b="0" dirty="0"/>
          </a:p>
          <a:p>
            <a:pPr marL="171450" indent="-171450">
              <a:buFont typeface="Arial" panose="020B0604020202020204" pitchFamily="34" charset="0"/>
              <a:buChar char="•"/>
            </a:pPr>
            <a:r>
              <a:rPr lang="en-US" altLang="en-US" b="0" dirty="0"/>
              <a:t>There was never a central controlling authority that could force the New Testament to say they wanted it to say.</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altLang="en-US" b="1" dirty="0"/>
              <a:t>*CLICK*</a:t>
            </a:r>
            <a:endParaRPr lang="en-US" altLang="en-US" b="0" dirty="0"/>
          </a:p>
          <a:p>
            <a:pPr marL="171450" indent="-171450">
              <a:buFont typeface="Arial" panose="020B0604020202020204" pitchFamily="34" charset="0"/>
              <a:buChar char="•"/>
            </a:pPr>
            <a:r>
              <a:rPr lang="en-US" altLang="en-US" b="0" dirty="0"/>
              <a:t>We have multiple lines of transmission, allowing us to detect copying errors and correct them</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altLang="en-US" b="1" dirty="0"/>
              <a:t>*CLICK*</a:t>
            </a:r>
            <a:endParaRPr lang="en-US" altLang="en-US" b="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b="0" dirty="0"/>
              <a:t>AND MOST IMPORTANTLY, n</a:t>
            </a:r>
            <a:r>
              <a:rPr lang="en-US" altLang="en-US" dirty="0">
                <a:effectLst>
                  <a:outerShdw blurRad="38100" dist="38100" dir="2700000" algn="tl">
                    <a:srgbClr val="000000">
                      <a:alpha val="43137"/>
                    </a:srgbClr>
                  </a:outerShdw>
                </a:effectLst>
              </a:rPr>
              <a:t>o essential doctrines are affected by any viable textual variants</a:t>
            </a:r>
          </a:p>
          <a:p>
            <a:endParaRPr lang="en-US" altLang="en-US" b="1" dirty="0"/>
          </a:p>
          <a:p>
            <a:r>
              <a:rPr lang="en-US" altLang="en-US" dirty="0"/>
              <a:t>S</a:t>
            </a:r>
            <a:r>
              <a:rPr lang="en-US" altLang="en-US" baseline="0" dirty="0"/>
              <a:t>o based on this,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a:t>
            </a:r>
          </a:p>
          <a:p>
            <a:r>
              <a:rPr lang="en-US" altLang="en-US" dirty="0"/>
              <a:t>Can we know for certain what the New Testament authors originally wrote?</a:t>
            </a: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Rot="1" noChangeAspect="1" noChangeArrowheads="1" noTextEdit="1"/>
          </p:cNvSpPr>
          <p:nvPr>
            <p:ph type="sldImg"/>
          </p:nvPr>
        </p:nvSpPr>
        <p:spPr>
          <a:xfrm>
            <a:off x="685800" y="685800"/>
            <a:ext cx="5486400" cy="3429000"/>
          </a:xfrm>
          <a:ln/>
        </p:spPr>
      </p:sp>
      <p:sp>
        <p:nvSpPr>
          <p:cNvPr id="32461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**10:29**</a:t>
            </a:r>
          </a:p>
          <a:p>
            <a:endParaRPr lang="en-US" altLang="en-US" dirty="0"/>
          </a:p>
          <a:p>
            <a:r>
              <a:rPr lang="en-US" altLang="en-US" dirty="0"/>
              <a:t>Can we be certain what the New Testament authors originally wrote?</a:t>
            </a:r>
          </a:p>
          <a:p>
            <a:endParaRPr lang="en-US" altLang="en-US" dirty="0"/>
          </a:p>
          <a:p>
            <a:r>
              <a:rPr lang="en-US" altLang="en-US" b="1" dirty="0"/>
              <a:t>*CLICK*</a:t>
            </a:r>
          </a:p>
          <a:p>
            <a:r>
              <a:rPr lang="en-US" altLang="en-US" dirty="0"/>
              <a:t>In all particulars?  Perhaps</a:t>
            </a:r>
            <a:r>
              <a:rPr lang="en-US" altLang="en-US" baseline="0" dirty="0"/>
              <a:t> not.  There are some passages in the NT where we may not be certain about which of the choices is the original reading.  </a:t>
            </a:r>
            <a:endParaRPr lang="en-US" altLang="en-US" dirty="0"/>
          </a:p>
          <a:p>
            <a:endParaRPr lang="en-US" alt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r>
              <a:rPr lang="en-US" altLang="en-US" dirty="0"/>
              <a:t>But In all essentials?  </a:t>
            </a:r>
            <a:r>
              <a:rPr lang="en-US" altLang="en-US" u="sng" dirty="0"/>
              <a:t>Absolutely. </a:t>
            </a:r>
            <a:r>
              <a:rPr lang="en-US" altLang="en-US" dirty="0"/>
              <a:t>  </a:t>
            </a:r>
          </a:p>
          <a:p>
            <a:endParaRPr lang="en-US" altLang="en-US" dirty="0"/>
          </a:p>
          <a:p>
            <a:r>
              <a:rPr lang="en-US" altLang="en-US" dirty="0"/>
              <a:t>The central aspects of Christian doctrine are not affected at ALL by ANY viable textual variants.</a:t>
            </a:r>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We can be confident that the English Bibles we have today are the Word of God, and contain everything we need to know in order to be right with God.</a:t>
            </a:r>
          </a:p>
          <a:p>
            <a:endParaRPr lang="en-US" altLang="en-US" dirty="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a:xfrm>
            <a:off x="685800" y="685800"/>
            <a:ext cx="5486400" cy="3429000"/>
          </a:xfrm>
          <a:ln/>
        </p:spPr>
      </p:sp>
      <p:sp>
        <p:nvSpPr>
          <p:cNvPr id="3256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*10:15*</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where they asked Bart </a:t>
            </a:r>
            <a:r>
              <a:rPr lang="en-US" altLang="en-US" dirty="0" err="1"/>
              <a:t>Ehrman</a:t>
            </a:r>
            <a:r>
              <a:rPr lang="en-US" altLang="en-US" dirty="0"/>
              <a:t> certain questions.  And here’s one of the questions they asked him:</a:t>
            </a:r>
          </a:p>
          <a:p>
            <a:r>
              <a:rPr lang="en-US" altLang="en-US" b="1" dirty="0"/>
              <a:t>*CLICK AND READ*</a:t>
            </a:r>
          </a:p>
          <a:p>
            <a:endParaRPr lang="en-US" altLang="en-US" dirty="0"/>
          </a:p>
          <a:p>
            <a:r>
              <a:rPr lang="en-US" altLang="en-US" b="0" dirty="0"/>
              <a:t>You see, the book “Misquoting Jesus” talked about the things we’ve talked about over the last three weeks – all these textual variants and unintentional and intentional copying errors that happened.  And the publishers of Bart </a:t>
            </a:r>
            <a:r>
              <a:rPr lang="en-US" altLang="en-US" b="0" dirty="0" err="1"/>
              <a:t>Ehrman’s</a:t>
            </a:r>
            <a:r>
              <a:rPr lang="en-US" altLang="en-US" b="0" dirty="0"/>
              <a:t> book thought that his conclusion was that these textual variants have so corrupted the central teachings of Christianity, to the point where the core message Christianity has been hopelessly lost.  But here was Bart </a:t>
            </a:r>
            <a:r>
              <a:rPr lang="en-US" altLang="en-US" b="0" dirty="0" err="1"/>
              <a:t>Ehrman’s</a:t>
            </a:r>
            <a:r>
              <a:rPr lang="en-US" altLang="en-US" b="0" dirty="0"/>
              <a:t> answer:</a:t>
            </a:r>
          </a:p>
          <a:p>
            <a:r>
              <a:rPr lang="en-US" altLang="en-US" b="1" dirty="0"/>
              <a:t>*CLICK AND READ*</a:t>
            </a:r>
          </a:p>
          <a:p>
            <a:endParaRPr lang="en-US" altLang="en-US" dirty="0"/>
          </a:p>
          <a:p>
            <a:endParaRPr lang="en-US" altLang="en-US" dirty="0"/>
          </a:p>
          <a:p>
            <a:r>
              <a:rPr lang="en-US" altLang="en-US" dirty="0"/>
              <a:t>He knows.  Even Bart </a:t>
            </a:r>
            <a:r>
              <a:rPr lang="en-US" altLang="en-US" dirty="0" err="1"/>
              <a:t>Ehrman</a:t>
            </a:r>
            <a:r>
              <a:rPr lang="en-US" altLang="en-US" dirty="0"/>
              <a:t>, who has sold millions of books attacking Christianity knows that the core, central beliefs of Christianity are not threatened in the slightest by textual variants.</a:t>
            </a:r>
          </a:p>
        </p:txBody>
      </p:sp>
      <p:sp>
        <p:nvSpPr>
          <p:cNvPr id="3256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C500C297-768D-4048-80DF-00631A5DADDB}" type="slidenum">
              <a:rPr lang="en-US" altLang="en-US"/>
              <a:pPr/>
              <a:t>187</a:t>
            </a:fld>
            <a:endParaRPr lang="en-US" alt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a:xfrm>
            <a:off x="685800" y="685800"/>
            <a:ext cx="5486400" cy="3429000"/>
          </a:xfrm>
          <a:ln/>
        </p:spPr>
      </p:sp>
      <p:sp>
        <p:nvSpPr>
          <p:cNvPr id="3266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 10:16 **</a:t>
            </a:r>
          </a:p>
          <a:p>
            <a:endParaRPr lang="en-US" altLang="en-US" dirty="0"/>
          </a:p>
          <a:p>
            <a:r>
              <a:rPr lang="en-US" altLang="en-US" dirty="0"/>
              <a:t>And so we can be confident that God HAS preserved his word…</a:t>
            </a:r>
          </a:p>
          <a:p>
            <a:endParaRPr lang="en-US" altLang="en-US" dirty="0"/>
          </a:p>
          <a:p>
            <a:r>
              <a:rPr lang="en-US" altLang="en-US" dirty="0"/>
              <a:t>And the way he has chosen to preserve His word is  not necessarily in the way that we sometimes think he OUGHT to have done it, through some supernatural or extraordinary means of preservation.  </a:t>
            </a:r>
          </a:p>
          <a:p>
            <a:endParaRPr lang="en-US" altLang="en-US" dirty="0"/>
          </a:p>
          <a:p>
            <a:pPr>
              <a:spcBef>
                <a:spcPct val="40000"/>
              </a:spcBef>
            </a:pPr>
            <a:r>
              <a:rPr lang="en-US" altLang="en-US" dirty="0"/>
              <a:t>Rather He has preserved His word through (READ THE SLIDE) the rapid, uncontrolled, widespread distribution of the New Testament beyond the ability of anyone to control it, alter it, </a:t>
            </a:r>
            <a:br>
              <a:rPr lang="en-US" altLang="en-US" dirty="0"/>
            </a:br>
            <a:r>
              <a:rPr lang="en-US" altLang="en-US" dirty="0"/>
              <a:t>or stop it.</a:t>
            </a:r>
          </a:p>
          <a:p>
            <a:endParaRPr lang="en-US" altLang="en-US" dirty="0"/>
          </a:p>
          <a:p>
            <a:r>
              <a:rPr lang="en-US" altLang="en-US" dirty="0"/>
              <a:t>TRANSITION: </a:t>
            </a:r>
          </a:p>
          <a:p>
            <a:r>
              <a:rPr lang="en-US" altLang="en-US" dirty="0"/>
              <a:t>And the results of that ordinary process have been incredible:</a:t>
            </a:r>
          </a:p>
          <a:p>
            <a:endParaRPr lang="en-US" altLang="en-US" dirty="0"/>
          </a:p>
          <a:p>
            <a:r>
              <a:rPr lang="en-US" altLang="en-US" dirty="0"/>
              <a:t>(ADVANCE)</a:t>
            </a:r>
          </a:p>
          <a:p>
            <a:endParaRPr lang="en-US" altLang="en-US" dirty="0"/>
          </a:p>
          <a:p>
            <a:r>
              <a:rPr lang="en-US" altLang="en-US" dirty="0"/>
              <a:t>--- 5,800+ Greek manuscripts - well over 25,000 manuscripts if you count those written in Latin, Coptic, </a:t>
            </a:r>
            <a:r>
              <a:rPr lang="en-US" altLang="en-US" dirty="0" err="1"/>
              <a:t>Syriac</a:t>
            </a:r>
            <a:r>
              <a:rPr lang="en-US" altLang="en-US" dirty="0"/>
              <a:t> and other languages</a:t>
            </a:r>
          </a:p>
          <a:p>
            <a:r>
              <a:rPr lang="en-US" altLang="en-US" dirty="0"/>
              <a:t>--- a copying process that spanned a period of 1500+ years before the invention of the printing press</a:t>
            </a:r>
          </a:p>
          <a:p>
            <a:r>
              <a:rPr lang="en-US" altLang="en-US" dirty="0"/>
              <a:t>--- over 2.6 million  HANDWRITTEN pages of the New Testament.</a:t>
            </a:r>
          </a:p>
          <a:p>
            <a:r>
              <a:rPr lang="en-US" altLang="en-US" dirty="0"/>
              <a:t>--- and in those 2.6 million pages, we only have 2000-4000 textual variants to deal with.</a:t>
            </a:r>
          </a:p>
          <a:p>
            <a:endParaRPr lang="en-US" altLang="en-US" dirty="0"/>
          </a:p>
          <a:p>
            <a:r>
              <a:rPr lang="en-US" altLang="en-US" dirty="0"/>
              <a:t>That is the INCREDIBLE history of the New Testament – an INCREDIBLY accurate history of transmission.  You could even be forgiven for calling it a miraculous level of preservation, unlike any other document in human history.  </a:t>
            </a:r>
          </a:p>
          <a:p>
            <a:endParaRPr lang="en-US" altLang="en-US" dirty="0"/>
          </a:p>
          <a:p>
            <a:r>
              <a:rPr lang="en-US" altLang="en-US" dirty="0"/>
              <a:t>(NEXT BULLET – READ ALOUD and ADVANCE SLIDE WHILE READING)</a:t>
            </a:r>
          </a:p>
          <a:p>
            <a:endParaRPr lang="en-US" altLang="en-US" dirty="0"/>
          </a:p>
          <a:p>
            <a:endParaRPr lang="en-US" altLang="en-US" dirty="0"/>
          </a:p>
          <a:p>
            <a:r>
              <a:rPr lang="en-US" altLang="en-US" dirty="0"/>
              <a:t>Is the ESV the word of God?  Yes it is.   Is the KJV is the word of God?   Yes it is.  They differ from each other in certain non-essential areas,</a:t>
            </a:r>
          </a:p>
          <a:p>
            <a:endParaRPr lang="en-US" altLang="en-US" dirty="0"/>
          </a:p>
          <a:p>
            <a:r>
              <a:rPr lang="en-US" altLang="en-US" dirty="0"/>
              <a:t>…but in the areas that are CENTRAL to the Christian faith they teach the exact same message.</a:t>
            </a:r>
          </a:p>
          <a:p>
            <a:endParaRPr lang="en-US" altLang="en-US" dirty="0"/>
          </a:p>
          <a:p>
            <a:r>
              <a:rPr lang="en-US" altLang="en-US" dirty="0"/>
              <a:t>They both teach everything we need to know about:</a:t>
            </a:r>
          </a:p>
          <a:p>
            <a:r>
              <a:rPr lang="en-US" altLang="en-US" dirty="0"/>
              <a:t>* The sinfulness of man</a:t>
            </a:r>
          </a:p>
          <a:p>
            <a:r>
              <a:rPr lang="en-US" altLang="en-US" dirty="0"/>
              <a:t>* the grace of God</a:t>
            </a:r>
          </a:p>
          <a:p>
            <a:r>
              <a:rPr lang="en-US" altLang="en-US" dirty="0"/>
              <a:t>* salvation through faith alone in Christ alone</a:t>
            </a:r>
          </a:p>
          <a:p>
            <a:r>
              <a:rPr lang="en-US" altLang="en-US" dirty="0"/>
              <a:t>* and the way to be reconciled with God.</a:t>
            </a:r>
          </a:p>
          <a:p>
            <a:endParaRPr lang="en-US" altLang="en-US" dirty="0"/>
          </a:p>
          <a:p>
            <a:r>
              <a:rPr lang="en-US" altLang="en-US" dirty="0"/>
              <a:t>And the fact that we can say, 2000 years after these doctrines were first revealed – that we know EVERYTHING we need to know to be right with God is EVIDENCE of the miracle that God has done to preserve His Word for us.  </a:t>
            </a:r>
          </a:p>
          <a:p>
            <a:endParaRPr lang="en-US" altLang="en-US" dirty="0"/>
          </a:p>
        </p:txBody>
      </p:sp>
      <p:sp>
        <p:nvSpPr>
          <p:cNvPr id="3266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12A7CC54-22B0-405D-8114-659C92F57980}" type="slidenum">
              <a:rPr lang="en-US" altLang="en-US"/>
              <a:pPr/>
              <a:t>188</a:t>
            </a:fld>
            <a:endParaRPr lang="en-US" alt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Image Placeholder 1"/>
          <p:cNvSpPr>
            <a:spLocks noGrp="1" noRot="1" noChangeAspect="1" noTextEdit="1"/>
          </p:cNvSpPr>
          <p:nvPr>
            <p:ph type="sldImg"/>
          </p:nvPr>
        </p:nvSpPr>
        <p:spPr>
          <a:xfrm>
            <a:off x="685800" y="685800"/>
            <a:ext cx="5486400" cy="3429000"/>
          </a:xfrm>
          <a:ln/>
        </p:spPr>
      </p:sp>
      <p:sp>
        <p:nvSpPr>
          <p:cNvPr id="3276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And the results of that ordinary process have been incredible:</a:t>
            </a:r>
          </a:p>
          <a:p>
            <a:endParaRPr lang="en-US" altLang="en-US" dirty="0"/>
          </a:p>
          <a:p>
            <a:r>
              <a:rPr lang="en-US" altLang="en-US" dirty="0"/>
              <a:t>--- 5,800+ Greek manuscripts - well over 25,000 manuscripts if you count those written in Latin, Coptic, </a:t>
            </a:r>
            <a:r>
              <a:rPr lang="en-US" altLang="en-US" dirty="0" err="1"/>
              <a:t>Syriac</a:t>
            </a:r>
            <a:r>
              <a:rPr lang="en-US" altLang="en-US" dirty="0"/>
              <a:t> and other languages</a:t>
            </a:r>
          </a:p>
          <a:p>
            <a:r>
              <a:rPr lang="en-US" altLang="en-US" dirty="0"/>
              <a:t>--- a copying process that spanned a period of 1500+ years before the invention of the printing press</a:t>
            </a:r>
          </a:p>
          <a:p>
            <a:r>
              <a:rPr lang="en-US" altLang="en-US" dirty="0"/>
              <a:t>--- over 2.6 million  HANDWRITTEN pages of the New Testament.</a:t>
            </a:r>
          </a:p>
          <a:p>
            <a:r>
              <a:rPr lang="en-US" altLang="en-US" dirty="0"/>
              <a:t>--- and in those 2.6 million pages, we only have about</a:t>
            </a:r>
            <a:r>
              <a:rPr lang="en-US" altLang="en-US" baseline="0" dirty="0"/>
              <a:t> </a:t>
            </a:r>
            <a:r>
              <a:rPr lang="en-US" altLang="en-US" dirty="0"/>
              <a:t>1,000 textual variants to deal with.</a:t>
            </a:r>
          </a:p>
          <a:p>
            <a:endParaRPr lang="en-US" altLang="en-US" dirty="0"/>
          </a:p>
          <a:p>
            <a:r>
              <a:rPr lang="en-US" altLang="en-US" dirty="0"/>
              <a:t>That is the INCREDIBLE history of the New Testament – the history of an incredibly accurate transmission.  It wouldn’t be going too far to say this is</a:t>
            </a:r>
            <a:r>
              <a:rPr lang="en-US" altLang="en-US" baseline="0" dirty="0"/>
              <a:t> </a:t>
            </a:r>
            <a:r>
              <a:rPr lang="en-US" altLang="en-US" dirty="0"/>
              <a:t>a MIRACULOUS level of preservation, unlike any other document in human history.  </a:t>
            </a:r>
          </a:p>
          <a:p>
            <a:endParaRPr lang="en-US" altLang="en-US" dirty="0"/>
          </a:p>
          <a:p>
            <a:r>
              <a:rPr lang="en-US" altLang="en-US" dirty="0"/>
              <a:t>TRANSITION:</a:t>
            </a:r>
            <a:br>
              <a:rPr lang="en-US" altLang="en-US" dirty="0"/>
            </a:br>
            <a:r>
              <a:rPr lang="en-US" altLang="en-US" dirty="0"/>
              <a:t>And so what is our conclusion?</a:t>
            </a:r>
          </a:p>
          <a:p>
            <a:endParaRPr lang="en-US" altLang="en-US" dirty="0"/>
          </a:p>
          <a:p>
            <a:r>
              <a:rPr lang="en-US" altLang="en-US" b="1" dirty="0"/>
              <a:t>*ADVANCE*</a:t>
            </a:r>
          </a:p>
          <a:p>
            <a:r>
              <a:rPr lang="en-US" altLang="en-US" dirty="0"/>
              <a:t>We can be confident that the English Bibles we have today are the Word of God, and contain everything we need to know in order to be right with God.</a:t>
            </a:r>
          </a:p>
        </p:txBody>
      </p:sp>
      <p:sp>
        <p:nvSpPr>
          <p:cNvPr id="3276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019149F6-71C3-498E-B22F-A4536D64C35D}" type="slidenum">
              <a:rPr lang="en-US" altLang="en-US"/>
              <a:pPr/>
              <a:t>189</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Rot="1" noChangeAspect="1" noChangeArrowheads="1" noTextEdit="1"/>
          </p:cNvSpPr>
          <p:nvPr>
            <p:ph type="sldImg"/>
          </p:nvPr>
        </p:nvSpPr>
        <p:spPr>
          <a:xfrm>
            <a:off x="685800" y="685800"/>
            <a:ext cx="5486400" cy="3429000"/>
          </a:xfrm>
          <a:ln/>
        </p:spPr>
      </p:sp>
      <p:sp>
        <p:nvSpPr>
          <p:cNvPr id="18227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p:cNvSpPr>
            <a:spLocks noGrp="1" noRot="1" noChangeAspect="1" noTextEdit="1"/>
          </p:cNvSpPr>
          <p:nvPr>
            <p:ph type="sldImg"/>
          </p:nvPr>
        </p:nvSpPr>
        <p:spPr>
          <a:xfrm>
            <a:off x="685800" y="685800"/>
            <a:ext cx="5486400" cy="3429000"/>
          </a:xfrm>
          <a:ln/>
        </p:spPr>
      </p:sp>
      <p:sp>
        <p:nvSpPr>
          <p:cNvPr id="3287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**10:30**</a:t>
            </a:r>
          </a:p>
          <a:p>
            <a:endParaRPr lang="en-US" altLang="en-US" dirty="0"/>
          </a:p>
          <a:p>
            <a:r>
              <a:rPr lang="en-US" altLang="en-US" dirty="0"/>
              <a:t>We can be confident that the English Bibles we have today are the Word of God, and contain everything we need to know, in order to be right with God.</a:t>
            </a:r>
          </a:p>
          <a:p>
            <a:endParaRPr lang="en-US" altLang="en-US" dirty="0"/>
          </a:p>
          <a:p>
            <a:r>
              <a:rPr lang="en-US" altLang="en-US" dirty="0"/>
              <a:t>The ESV – the NASB – they differ from the KJV and NKJV in certain non-essential areas</a:t>
            </a:r>
            <a:br>
              <a:rPr lang="en-US" altLang="en-US" dirty="0"/>
            </a:br>
            <a:r>
              <a:rPr lang="en-US" altLang="en-US" dirty="0"/>
              <a:t>but they all agree on the doctrines of Christianity.  They all teach us everything we need to know about:</a:t>
            </a:r>
          </a:p>
          <a:p>
            <a:endParaRPr lang="en-US" altLang="en-US" dirty="0"/>
          </a:p>
          <a:p>
            <a:pPr marL="171450" indent="-171450">
              <a:buFont typeface="Arial" panose="020B0604020202020204" pitchFamily="34" charset="0"/>
              <a:buChar char="•"/>
            </a:pPr>
            <a:r>
              <a:rPr lang="en-US" altLang="en-US" dirty="0"/>
              <a:t>How sinful we are</a:t>
            </a:r>
          </a:p>
          <a:p>
            <a:pPr marL="171450" indent="-171450">
              <a:buFont typeface="Arial" panose="020B0604020202020204" pitchFamily="34" charset="0"/>
              <a:buChar char="•"/>
            </a:pPr>
            <a:r>
              <a:rPr lang="en-US" altLang="en-US" dirty="0"/>
              <a:t>and how gracious God is</a:t>
            </a:r>
          </a:p>
          <a:p>
            <a:pPr marL="171450" indent="-171450">
              <a:buFont typeface="Arial" panose="020B0604020202020204" pitchFamily="34" charset="0"/>
              <a:buChar char="•"/>
            </a:pPr>
            <a:r>
              <a:rPr lang="en-US" altLang="en-US" dirty="0"/>
              <a:t>and that the way to be reconciled with God…</a:t>
            </a:r>
          </a:p>
          <a:p>
            <a:pPr marL="171450" indent="-171450">
              <a:buFont typeface="Arial" panose="020B0604020202020204" pitchFamily="34" charset="0"/>
              <a:buChar char="•"/>
            </a:pPr>
            <a:r>
              <a:rPr lang="en-US" altLang="en-US" dirty="0"/>
              <a:t>is through faith alone in Christ alone</a:t>
            </a:r>
          </a:p>
          <a:p>
            <a:endParaRPr lang="en-US" altLang="en-US" dirty="0"/>
          </a:p>
          <a:p>
            <a:r>
              <a:rPr lang="en-US" altLang="en-US" dirty="0"/>
              <a:t>And the fact that we can say, 2000 years after these doctrines were first revealed, that we know EVERYTHING we need-to-know to be right with God…</a:t>
            </a:r>
          </a:p>
          <a:p>
            <a:endParaRPr lang="en-US" altLang="en-US" dirty="0"/>
          </a:p>
          <a:p>
            <a:r>
              <a:rPr lang="en-US" altLang="en-US" dirty="0"/>
              <a:t>…is evidence of the miracle that God has done to preserve His Word for us.  </a:t>
            </a:r>
          </a:p>
          <a:p>
            <a:endParaRPr lang="en-US" altLang="en-US" dirty="0"/>
          </a:p>
        </p:txBody>
      </p:sp>
      <p:sp>
        <p:nvSpPr>
          <p:cNvPr id="3287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3E163D82-DC85-4123-8F2B-ABF23F8AC52C}" type="slidenum">
              <a:rPr lang="en-US" altLang="en-US"/>
              <a:pPr/>
              <a:t>190</a:t>
            </a:fld>
            <a:endParaRPr lang="en-US" altLang="en-US"/>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712ADF-E4DA-4976-BD6A-518ADB64053B}" type="slidenum">
              <a:rPr lang="en-US" altLang="en-US" smtClean="0"/>
              <a:pPr/>
              <a:t>191</a:t>
            </a:fld>
            <a:endParaRPr lang="en-US" altLang="en-US"/>
          </a:p>
        </p:txBody>
      </p:sp>
    </p:spTree>
    <p:extLst>
      <p:ext uri="{BB962C8B-B14F-4D97-AF65-F5344CB8AC3E}">
        <p14:creationId xmlns:p14="http://schemas.microsoft.com/office/powerpoint/2010/main" val="423402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aseline="0" dirty="0"/>
              <a:t>Next week we’ll be studying the Canon of the New Testament.</a:t>
            </a:r>
            <a:br>
              <a:rPr lang="en-US" baseline="0" dirty="0"/>
            </a:br>
            <a:r>
              <a:rPr lang="en-US" baseline="0" dirty="0"/>
              <a:t>We’ll ask “how do we know we’ve got the right books in our New Testament?  Who decided that?  What if they made a mistake?  Did they accidentally leave out some books?  Or did they accidentally include any books that shouldn’t be in the Bible?  How can we know for sure?”</a:t>
            </a:r>
          </a:p>
          <a:p>
            <a:pPr>
              <a:defRPr/>
            </a:pPr>
            <a:endParaRPr lang="en-US" baseline="0" dirty="0"/>
          </a:p>
          <a:p>
            <a:pPr>
              <a:defRPr/>
            </a:pPr>
            <a:r>
              <a:rPr lang="en-US" baseline="0" dirty="0"/>
              <a:t>That’ll all be next week.  </a:t>
            </a:r>
          </a:p>
          <a:p>
            <a:pPr>
              <a:defRPr/>
            </a:pPr>
            <a:endParaRPr lang="en-US" baseline="0" dirty="0"/>
          </a:p>
          <a:p>
            <a:pPr>
              <a:defRPr/>
            </a:pPr>
            <a:r>
              <a:rPr lang="en-US" baseline="0" dirty="0"/>
              <a:t>I hope these couple of classes will give you confidence that God has indeed preserved his Word for us over the last 2000 years.</a:t>
            </a:r>
          </a:p>
          <a:p>
            <a:pPr>
              <a:defRPr/>
            </a:pPr>
            <a:endParaRPr lang="en-US" baseline="0" dirty="0"/>
          </a:p>
          <a:p>
            <a:pPr>
              <a:defRPr/>
            </a:pPr>
            <a:r>
              <a:rPr lang="en-US" baseline="0" dirty="0"/>
              <a:t>So, it’s going to be a fast-moving class.  But as we go along, I’ll stop to highlight FOUR KEY POINTS that will summarize what this class is all about.  So if you miss everything else, hopefully at least those FOUR KEY POINTS will be useful to you.  And if you’d like to read more about anything we talk about today, feel free to talk to me afterwards and I can recommend some resources for you, including some we have in our own library.</a:t>
            </a:r>
          </a:p>
          <a:p>
            <a:pPr>
              <a:defRPr/>
            </a:pPr>
            <a:endParaRPr lang="en-US" baseline="0" dirty="0"/>
          </a:p>
          <a:p>
            <a:pPr>
              <a:defRPr/>
            </a:pPr>
            <a:r>
              <a:rPr lang="en-US" baseline="0" dirty="0"/>
              <a:t>So, let’s open in prayer and then we’ll get started.</a:t>
            </a:r>
          </a:p>
          <a:p>
            <a:pPr>
              <a:defRPr/>
            </a:pPr>
            <a:endParaRPr lang="en-US" baseline="0" dirty="0"/>
          </a:p>
          <a:p>
            <a:pPr>
              <a:defRPr/>
            </a:pPr>
            <a:r>
              <a:rPr lang="en-US" b="1" baseline="0" dirty="0"/>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So, as we get started, let me ask you to open your Bibles to John chapter 5 and verse 4… or to bring up John 5:4 in your Bible app.</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a:defRPr/>
            </a:pPr>
            <a:r>
              <a:rPr lang="en-US" b="0" baseline="0" dirty="0"/>
              <a:t>And while you’re doing that, let’s talk a bit about where the Bibles we have today came from originally.</a:t>
            </a:r>
          </a:p>
          <a:p>
            <a:pPr>
              <a:defRPr/>
            </a:pPr>
            <a:endParaRPr lang="en-US" b="0" baseline="0" dirty="0"/>
          </a:p>
          <a:p>
            <a:pPr>
              <a:defRPr/>
            </a:pPr>
            <a:endParaRPr lang="en-US" baseline="0" dirty="0"/>
          </a:p>
          <a:p>
            <a:endParaRPr lang="en-US" dirty="0"/>
          </a:p>
        </p:txBody>
      </p:sp>
      <p:sp>
        <p:nvSpPr>
          <p:cNvPr id="4" name="Slide Number Placeholder 3"/>
          <p:cNvSpPr>
            <a:spLocks noGrp="1"/>
          </p:cNvSpPr>
          <p:nvPr>
            <p:ph type="sldNum" sz="quarter" idx="5"/>
          </p:nvPr>
        </p:nvSpPr>
        <p:spPr/>
        <p:txBody>
          <a:bodyPr/>
          <a:lstStyle/>
          <a:p>
            <a:fld id="{14712ADF-E4DA-4976-BD6A-518ADB64053B}" type="slidenum">
              <a:rPr lang="en-US" altLang="en-US" smtClean="0"/>
              <a:pPr/>
              <a:t>2</a:t>
            </a:fld>
            <a:endParaRPr lang="en-US" altLang="en-US"/>
          </a:p>
        </p:txBody>
      </p:sp>
    </p:spTree>
    <p:extLst>
      <p:ext uri="{BB962C8B-B14F-4D97-AF65-F5344CB8AC3E}">
        <p14:creationId xmlns:p14="http://schemas.microsoft.com/office/powerpoint/2010/main" val="16857965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xfrm>
            <a:off x="685800" y="685800"/>
            <a:ext cx="5486400" cy="3429000"/>
          </a:xfrm>
          <a:ln/>
        </p:spPr>
      </p:sp>
      <p:sp>
        <p:nvSpPr>
          <p:cNvPr id="18329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xfrm>
            <a:off x="685800" y="685800"/>
            <a:ext cx="5486400" cy="3429000"/>
          </a:xfrm>
          <a:ln/>
        </p:spPr>
      </p:sp>
      <p:sp>
        <p:nvSpPr>
          <p:cNvPr id="18432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xfrm>
            <a:off x="685800" y="685800"/>
            <a:ext cx="5486400" cy="3429000"/>
          </a:xfrm>
          <a:ln/>
        </p:spPr>
      </p:sp>
      <p:sp>
        <p:nvSpPr>
          <p:cNvPr id="1853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xfrm>
            <a:off x="685800" y="685800"/>
            <a:ext cx="5486400" cy="3429000"/>
          </a:xfrm>
          <a:ln/>
        </p:spPr>
      </p:sp>
      <p:sp>
        <p:nvSpPr>
          <p:cNvPr id="1873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baseline="0" dirty="0"/>
              <a:t>Well what is textual criticism?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baseline="0" dirty="0"/>
              <a:t>*CLICK*</a:t>
            </a:r>
            <a:r>
              <a:rPr lang="en-US" altLang="en-US" b="0" baseline="0" dirty="0"/>
              <a:t>, read.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0"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baseline="0" dirty="0"/>
              <a:t>So you have a bunch of copies of the gospel of John made over the centuries, but you don’t have John’s original manuscript.  How are scholars going to determine what John originally wrote based on the manuscripts we have?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baseline="0"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baseline="0" dirty="0"/>
              <a:t>Well, there are many different methods that are used to determine the best reading among different manuscripts.  Textual criticism is a complex discipline. But some of the techniques are things that even laymen like us can understand.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baseline="0"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baseline="0" dirty="0"/>
              <a:t>For instance, when you’re comparing two documents, you’re generally going to prefer the older manuscript.  That is, if you have a 4</a:t>
            </a:r>
            <a:r>
              <a:rPr lang="en-US" altLang="en-US" b="0" baseline="30000" dirty="0"/>
              <a:t>th</a:t>
            </a:r>
            <a:r>
              <a:rPr lang="en-US" altLang="en-US" b="0" baseline="0" dirty="0"/>
              <a:t> century copy of Matthew and a 13</a:t>
            </a:r>
            <a:r>
              <a:rPr lang="en-US" altLang="en-US" b="0" baseline="30000" dirty="0"/>
              <a:t>th</a:t>
            </a:r>
            <a:r>
              <a:rPr lang="en-US" altLang="en-US" b="0" baseline="0" dirty="0"/>
              <a:t> century copy of Matthew, and they differ from one another, you’re generally going to go with what the 4</a:t>
            </a:r>
            <a:r>
              <a:rPr lang="en-US" altLang="en-US" b="0" baseline="30000" dirty="0"/>
              <a:t>th</a:t>
            </a:r>
            <a:r>
              <a:rPr lang="en-US" altLang="en-US" b="0" baseline="0" dirty="0"/>
              <a:t> century manuscript says: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b="0" baseline="0" dirty="0"/>
              <a:t>It’s closer to the time when Matthew wrote his gospel</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b="0" baseline="0" dirty="0"/>
              <a:t>There’s less time for errors to creep in during the copying process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altLang="en-US" b="0" baseline="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altLang="en-US" b="0" baseline="0" dirty="0"/>
              <a:t>That’s just one of the methods that scholars use in textual criticism, but before we move on, I was to point out that textual criticism (even if it’s a term you haven’t heard before) is something that all of us do, and a lot of times we do it automatically without even noticing.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altLang="en-US" b="0" baseline="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altLang="en-US" b="0" baseline="0" dirty="0"/>
              <a:t>In fact you’ve probably being doing it yourself while you’ve been looking at the screen behind me!  Because I made quite a few errors in this slide.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baseline="0" dirty="0"/>
              <a:t>*CLICK and walk through errors*</a:t>
            </a:r>
            <a:endParaRPr lang="en-US" altLang="en-US" b="0" baseline="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0" baseline="0" dirty="0"/>
          </a:p>
          <a:p>
            <a:r>
              <a:rPr lang="en-US" altLang="en-US" dirty="0"/>
              <a:t>Now in the process of reading this slide,</a:t>
            </a:r>
            <a:r>
              <a:rPr lang="en-US" altLang="en-US" baseline="0" dirty="0"/>
              <a:t> and maybe without even thinking about it, you were mentally correcting the errors in this document, so that you could get back to my original words.  So if you did any of that, if you saw these mistakes and corrected them, or if you just automatically corrected them without even noticing or thinking about it, then congratulations – YOU are doing textual criticism!</a:t>
            </a:r>
            <a:endParaRPr lang="en-US" altLang="en-US" dirty="0"/>
          </a:p>
          <a:p>
            <a:endParaRPr lang="en-US" altLang="en-US" dirty="0"/>
          </a:p>
          <a:p>
            <a:r>
              <a:rPr lang="en-US" altLang="en-US" dirty="0"/>
              <a:t>Ok, so we’ve talked about how early Christians had to make handwritten copies of the books of the NT, so now let’s take a look at some of the history of how that process actually happened in the first centuries.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a:t>
            </a:r>
          </a:p>
          <a:p>
            <a:r>
              <a:rPr lang="en-US" altLang="en-US" dirty="0"/>
              <a:t>Here’s a map of the Roman empire, and you can see the extent of Christianity in the first century…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xfrm>
            <a:off x="685800" y="685800"/>
            <a:ext cx="5486400" cy="3429000"/>
          </a:xfrm>
          <a:ln/>
        </p:spPr>
      </p:sp>
      <p:sp>
        <p:nvSpPr>
          <p:cNvPr id="1873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 9:39</a:t>
            </a:r>
            <a:r>
              <a:rPr lang="en-US" altLang="en-US" b="1" baseline="0" dirty="0"/>
              <a:t> </a:t>
            </a:r>
            <a:r>
              <a:rPr lang="en-US" altLang="en-US" b="1" dirty="0"/>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0"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baseline="0" dirty="0"/>
              <a:t>is called TEXTUAL CRITICISM.</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baseline="0" dirty="0"/>
              <a:t>*CLICK/READ*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effectLst>
                  <a:outerShdw blurRad="38100" dist="38100" dir="2700000" algn="tl">
                    <a:srgbClr val="000000">
                      <a:alpha val="43137"/>
                    </a:srgbClr>
                  </a:outerShdw>
                </a:effectLst>
              </a:rPr>
              <a:t>Textual criticism is the process of taking multiple copies of a document that differ from one another and trying to determine what the original document said, even though that original document no longer exists.</a:t>
            </a:r>
            <a:endParaRPr lang="en-US" altLang="en-US" b="1" baseline="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0"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baseline="0" dirty="0"/>
              <a:t>So you have a bunch of copies of Acts made over the centuries, but you don’t have Luke’s original manuscript of the book of Acts.  How are scholars going to determine what Luke originally wrote based on the manuscripts we do have?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baseline="0"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baseline="0" dirty="0"/>
              <a:t>Well, there are many different methods that are used to determine the best reading among different manuscripts.  Textual criticism is a complex discipline. But some of the techniques are things that even laymen like us can understand.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baseline="0"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baseline="0" dirty="0"/>
              <a:t>For instance, when you’re comparing two documents, you’re generally going to prefer the older manuscript.  That is, if you have a 4</a:t>
            </a:r>
            <a:r>
              <a:rPr lang="en-US" altLang="en-US" b="0" baseline="30000" dirty="0"/>
              <a:t>th</a:t>
            </a:r>
            <a:r>
              <a:rPr lang="en-US" altLang="en-US" b="0" baseline="0" dirty="0"/>
              <a:t> century copy of Acts and a 13</a:t>
            </a:r>
            <a:r>
              <a:rPr lang="en-US" altLang="en-US" b="0" baseline="30000" dirty="0"/>
              <a:t>th</a:t>
            </a:r>
            <a:r>
              <a:rPr lang="en-US" altLang="en-US" b="0" baseline="0" dirty="0"/>
              <a:t> century copy of Acts, and they differ from one another, you’re generally going to go with what the 4</a:t>
            </a:r>
            <a:r>
              <a:rPr lang="en-US" altLang="en-US" b="0" baseline="30000" dirty="0"/>
              <a:t>th</a:t>
            </a:r>
            <a:r>
              <a:rPr lang="en-US" altLang="en-US" b="0" baseline="0" dirty="0"/>
              <a:t> century manuscript says: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b="0" baseline="0" dirty="0"/>
              <a:t>It’s closer to the time when Luke wrote the book</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b="0" baseline="0" dirty="0"/>
              <a:t>There’s less time for errors to creep in during the copying process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altLang="en-US" b="0" baseline="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altLang="en-US" b="0" baseline="0" dirty="0"/>
              <a:t>That’s just one of the methods that scholars use in textual criticism. We don’t really have time to look into it deeper, but I just wanted you to know that there is a scholarly discipline out there called Textual Criticism that’s used for this very thing – getting back to what the original documents said even after the original documents no longer exist.</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altLang="en-US" dirty="0"/>
          </a:p>
          <a:p>
            <a:r>
              <a:rPr lang="en-US" altLang="en-US" dirty="0"/>
              <a:t>Ok, so we’ve talked about how early Christians had to make handwritten copies of the books of the NT, so now let’s take a look at some of the history of how that process actually happened in the first centuries.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a:t>
            </a:r>
          </a:p>
          <a:p>
            <a:r>
              <a:rPr lang="en-US" altLang="en-US" dirty="0"/>
              <a:t>Here’s a map of the Roman empire, and you can see the extent of Christianity in the first century…</a:t>
            </a:r>
          </a:p>
        </p:txBody>
      </p:sp>
    </p:spTree>
    <p:extLst>
      <p:ext uri="{BB962C8B-B14F-4D97-AF65-F5344CB8AC3E}">
        <p14:creationId xmlns:p14="http://schemas.microsoft.com/office/powerpoint/2010/main" val="17027614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xfrm>
            <a:off x="685800" y="685800"/>
            <a:ext cx="5486400" cy="3429000"/>
          </a:xfrm>
          <a:ln/>
        </p:spPr>
      </p:sp>
      <p:sp>
        <p:nvSpPr>
          <p:cNvPr id="18841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 9:41 **</a:t>
            </a:r>
          </a:p>
          <a:p>
            <a:endParaRPr lang="en-US" altLang="en-US" dirty="0"/>
          </a:p>
          <a:p>
            <a:r>
              <a:rPr lang="en-US" altLang="en-US" dirty="0"/>
              <a:t>Here’s a map of the Roman empire, and you can see the extent of Christianity in the first century…</a:t>
            </a:r>
          </a:p>
          <a:p>
            <a:endParaRPr lang="en-US" altLang="en-US" baseline="0" dirty="0"/>
          </a:p>
          <a:p>
            <a:r>
              <a:rPr lang="en-US" altLang="en-US" baseline="0" dirty="0"/>
              <a:t>&lt;map showing the extent of Christianity in the first (green) and second (century)&gt;</a:t>
            </a:r>
          </a:p>
          <a:p>
            <a:endParaRPr lang="en-US" altLang="en-US" baseline="0" dirty="0"/>
          </a:p>
          <a:p>
            <a:r>
              <a:rPr lang="en-US" altLang="en-US" baseline="0" dirty="0"/>
              <a:t>JOHN in EPHESUS writing his gospel, and then he sends a copy to </a:t>
            </a:r>
          </a:p>
          <a:p>
            <a:pPr marL="171450" indent="-171450">
              <a:buFontTx/>
              <a:buChar char="-"/>
            </a:pPr>
            <a:r>
              <a:rPr lang="en-US" altLang="en-US" baseline="0" dirty="0"/>
              <a:t>Jerusalem</a:t>
            </a:r>
          </a:p>
          <a:p>
            <a:pPr marL="171450" indent="-171450">
              <a:buFontTx/>
              <a:buChar char="-"/>
            </a:pPr>
            <a:r>
              <a:rPr lang="en-US" altLang="en-US" baseline="0" dirty="0"/>
              <a:t>And then a copy to Antioch</a:t>
            </a:r>
          </a:p>
          <a:p>
            <a:pPr marL="171450" indent="-171450">
              <a:buFontTx/>
              <a:buChar char="-"/>
            </a:pPr>
            <a:r>
              <a:rPr lang="en-US" altLang="en-US" baseline="0" dirty="0"/>
              <a:t>And then a copy sent to Egypt</a:t>
            </a:r>
          </a:p>
          <a:p>
            <a:pPr marL="171450" indent="-171450">
              <a:buFontTx/>
              <a:buChar char="-"/>
            </a:pPr>
            <a:r>
              <a:rPr lang="en-US" altLang="en-US" baseline="0" dirty="0"/>
              <a:t>More copies are sent north, maybe to Philippi</a:t>
            </a:r>
          </a:p>
          <a:p>
            <a:pPr marL="0" indent="0">
              <a:buFontTx/>
              <a:buNone/>
            </a:pPr>
            <a:r>
              <a:rPr lang="en-US" altLang="en-US" baseline="0" dirty="0"/>
              <a:t>AND through this copying process, the gospel of John is beginning to spread throughout the Roman empire.</a:t>
            </a:r>
          </a:p>
          <a:p>
            <a:pPr marL="0" indent="0">
              <a:buFontTx/>
              <a:buNone/>
            </a:pPr>
            <a:endParaRPr lang="en-US" altLang="en-US" baseline="0" dirty="0"/>
          </a:p>
          <a:p>
            <a:pPr marL="0" indent="0">
              <a:buFontTx/>
              <a:buNone/>
            </a:pPr>
            <a:r>
              <a:rPr lang="en-US" altLang="en-US" baseline="0" dirty="0"/>
              <a:t>Similarly PAUL is in ROME writing his letter to the Ephesians, so he’s going to send a copy to</a:t>
            </a:r>
          </a:p>
          <a:p>
            <a:pPr marL="171450" indent="-171450">
              <a:buFontTx/>
              <a:buChar char="-"/>
            </a:pPr>
            <a:r>
              <a:rPr lang="en-US" altLang="en-US" baseline="0" dirty="0"/>
              <a:t>The church in Ephesus</a:t>
            </a:r>
          </a:p>
          <a:p>
            <a:pPr marL="171450" indent="-171450">
              <a:buFontTx/>
              <a:buChar char="-"/>
            </a:pPr>
            <a:r>
              <a:rPr lang="en-US" altLang="en-US" baseline="0" dirty="0"/>
              <a:t>And then copied to all the churches in the Galatian regions</a:t>
            </a:r>
          </a:p>
          <a:p>
            <a:pPr marL="171450" indent="-171450">
              <a:buFontTx/>
              <a:buChar char="-"/>
            </a:pPr>
            <a:r>
              <a:rPr lang="en-US" altLang="en-US" baseline="0" dirty="0"/>
              <a:t>A copy may be sent to the apostles in Jerusalem</a:t>
            </a:r>
          </a:p>
          <a:p>
            <a:pPr marL="171450" indent="-171450">
              <a:buFontTx/>
              <a:buChar char="-"/>
            </a:pPr>
            <a:r>
              <a:rPr lang="en-US" altLang="en-US" baseline="0" dirty="0"/>
              <a:t>Maybe someone from Egypt visits as well, and they take a copy back for their church in Egypt. </a:t>
            </a:r>
          </a:p>
          <a:p>
            <a:pPr marL="0" indent="0">
              <a:buFontTx/>
              <a:buNone/>
            </a:pPr>
            <a:r>
              <a:rPr lang="en-US" altLang="en-US" baseline="0" dirty="0"/>
              <a:t>So again these New Testament GOSPELS and EPISTLES are spreading rapidly throughout the Roman empire over the course of just a few years.</a:t>
            </a:r>
          </a:p>
          <a:p>
            <a:pPr marL="0" indent="0">
              <a:buFontTx/>
              <a:buNone/>
            </a:pPr>
            <a:endParaRPr lang="en-US" altLang="en-US" baseline="0" dirty="0"/>
          </a:p>
          <a:p>
            <a:pPr marL="0" indent="0">
              <a:buFontTx/>
              <a:buNone/>
            </a:pPr>
            <a:r>
              <a:rPr lang="en-US" altLang="en-US" baseline="0" dirty="0"/>
              <a:t>Again, maybe in JERUSALEM you’ve got JAMES, the leader of the church there, writing his epistle.  </a:t>
            </a:r>
          </a:p>
          <a:p>
            <a:pPr marL="0" indent="0">
              <a:buFontTx/>
              <a:buNone/>
            </a:pPr>
            <a:r>
              <a:rPr lang="en-US" altLang="en-US" baseline="0" dirty="0"/>
              <a:t>- And his book will be sent off to Antioch, and to Egypt, and to other churches throughout the empire</a:t>
            </a:r>
          </a:p>
          <a:p>
            <a:pPr marL="171450" indent="-171450">
              <a:buFontTx/>
              <a:buChar char="-"/>
            </a:pPr>
            <a:endParaRPr lang="en-US" altLang="en-US" baseline="0" dirty="0"/>
          </a:p>
          <a:p>
            <a:pPr marL="0" indent="0">
              <a:buFontTx/>
              <a:buNone/>
            </a:pPr>
            <a:r>
              <a:rPr lang="en-US" altLang="en-US" dirty="0"/>
              <a:t>And</a:t>
            </a:r>
            <a:r>
              <a:rPr lang="en-US" altLang="en-US" baseline="0" dirty="0"/>
              <a:t> so you’ve got this widespread distribution of NT documents happening all over the Roman empire, and it’s all happening VERY RAPIDLY .  </a:t>
            </a:r>
          </a:p>
          <a:p>
            <a:pPr marL="0" indent="0">
              <a:buFontTx/>
              <a:buNone/>
            </a:pPr>
            <a:endParaRPr lang="en-US" altLang="en-US" baseline="0" dirty="0"/>
          </a:p>
          <a:p>
            <a:pPr marL="0" indent="0">
              <a:buFontTx/>
              <a:buNone/>
            </a:pPr>
            <a:r>
              <a:rPr lang="en-US" altLang="en-US" baseline="0" dirty="0"/>
              <a:t>And as these churches begin gathering multiple letters and epistles, they’ll begin putting these manuscripts into collections, and soon you have entire sections of the NT being copied and distributed, not just individual letters.</a:t>
            </a:r>
          </a:p>
          <a:p>
            <a:pPr marL="0" indent="0">
              <a:buFontTx/>
              <a:buNone/>
            </a:pPr>
            <a:endParaRPr lang="en-US" altLang="en-US" baseline="0" dirty="0"/>
          </a:p>
          <a:p>
            <a:pPr marL="228600" indent="-228600">
              <a:buFontTx/>
              <a:buAutoNum type="arabicPeriod"/>
            </a:pPr>
            <a:r>
              <a:rPr lang="en-US" altLang="en-US" baseline="0" dirty="0"/>
              <a:t>Now, this is in keeping with the GREAT COMMISSION – the early church is following Christ’s command to go and make disciples of all the nations.  And they’re using their scriptures in order to do this, to make disciples.  And so they’re very happy for people to make copies of their scriptures for themselves.  </a:t>
            </a:r>
          </a:p>
          <a:p>
            <a:pPr marL="228600" indent="-228600">
              <a:buFontTx/>
              <a:buAutoNum type="arabicPeriod"/>
            </a:pPr>
            <a:endParaRPr lang="en-US" altLang="en-US" baseline="0" dirty="0"/>
          </a:p>
          <a:p>
            <a:pPr marL="228600" indent="-228600">
              <a:buFontTx/>
              <a:buAutoNum type="arabicPeriod"/>
            </a:pPr>
            <a:r>
              <a:rPr lang="en-US" altLang="en-US" baseline="0" dirty="0"/>
              <a:t>What that means is that, if you were visiting Ephesus and wanted to take a copy of Paul’s letter to that church back home, the leaders of the church would probably not check to see </a:t>
            </a:r>
            <a:br>
              <a:rPr lang="en-US" altLang="en-US" baseline="0" dirty="0"/>
            </a:br>
            <a:r>
              <a:rPr lang="en-US" altLang="en-US" baseline="0" dirty="0"/>
              <a:t>- how good a scribe you were,</a:t>
            </a:r>
            <a:br>
              <a:rPr lang="en-US" altLang="en-US" baseline="0" dirty="0"/>
            </a:br>
            <a:r>
              <a:rPr lang="en-US" altLang="en-US" baseline="0" dirty="0"/>
              <a:t>- whether you had good handwriting,</a:t>
            </a:r>
            <a:br>
              <a:rPr lang="en-US" altLang="en-US" baseline="0" dirty="0"/>
            </a:br>
            <a:r>
              <a:rPr lang="en-US" altLang="en-US" baseline="0" dirty="0"/>
              <a:t>- whether you were careful and meticulous – they would just be happy for you to make a copy for yourself.</a:t>
            </a:r>
          </a:p>
          <a:p>
            <a:pPr marL="228600" indent="-228600">
              <a:buFontTx/>
              <a:buAutoNum type="arabicPeriod"/>
            </a:pPr>
            <a:endParaRPr lang="en-US" altLang="en-US" baseline="0" dirty="0"/>
          </a:p>
          <a:p>
            <a:pPr marL="228600" indent="-228600">
              <a:buFontTx/>
              <a:buAutoNum type="arabicPeriod"/>
            </a:pPr>
            <a:r>
              <a:rPr lang="en-US" altLang="en-US" baseline="0" dirty="0"/>
              <a:t>And one of the results of this was that Christians, who are like you and me, not trained copyists, are sometimes going to make mistakes when they make copies of these documents – they get their letters or their words wrong.</a:t>
            </a:r>
          </a:p>
          <a:p>
            <a:pPr marL="228600" indent="-228600">
              <a:buFontTx/>
              <a:buAutoNum type="arabicPeriod"/>
            </a:pPr>
            <a:endParaRPr lang="en-US" altLang="en-US" baseline="0" dirty="0"/>
          </a:p>
          <a:p>
            <a:pPr marL="228600" indent="-228600">
              <a:buFontTx/>
              <a:buAutoNum type="arabicPeriod"/>
            </a:pPr>
            <a:r>
              <a:rPr lang="en-US" altLang="en-US" baseline="0" dirty="0"/>
              <a:t>But the most important result was that these documents spread WIDELY throughout the Roman empire, and RAPIDLY, over the course of just a few decades.  So remember that – we’re going to come back to that idea of rapid, widespread distribution later.  </a:t>
            </a:r>
          </a:p>
          <a:p>
            <a:pPr marL="228600" indent="-228600">
              <a:buFontTx/>
              <a:buAutoNum type="arabicPeriod"/>
            </a:pPr>
            <a:endParaRPr lang="en-US" altLang="en-US" baseline="0" dirty="0"/>
          </a:p>
          <a:p>
            <a:r>
              <a:rPr lang="en-US" altLang="en-US" dirty="0"/>
              <a:t>But like we said, not everyone who made these copies of the NT scriptures was a skilled copyist, so ERRORS - TEXTUAL VARIANTS - are beginning to creep</a:t>
            </a:r>
            <a:r>
              <a:rPr lang="en-US" altLang="en-US" baseline="0" dirty="0"/>
              <a:t> in</a:t>
            </a:r>
            <a:r>
              <a:rPr lang="en-US" altLang="en-US" dirty="0"/>
              <a:t>.  And if I’ve made a mistake</a:t>
            </a:r>
            <a:r>
              <a:rPr lang="en-US" altLang="en-US" baseline="0" dirty="0"/>
              <a:t> in my copy of Galatians and then YOU make a copy of the manuscript from me, what’s going to happen?  Your copy is going to have that same mistake that my copy has.  And then you might make a mistake and create a textual variant of your own.  </a:t>
            </a:r>
          </a:p>
          <a:p>
            <a:pPr marL="0" indent="0">
              <a:buFontTx/>
              <a:buNone/>
            </a:pPr>
            <a:endParaRPr lang="en-US" altLang="en-US" baseline="0" dirty="0"/>
          </a:p>
          <a:p>
            <a:r>
              <a:rPr lang="en-US" altLang="en-US" dirty="0"/>
              <a:t>So with all the manuscripts that we have discovered of the NT,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a:t>
            </a:r>
          </a:p>
          <a:p>
            <a:r>
              <a:rPr lang="en-US" altLang="en-US" dirty="0"/>
              <a:t>HOW MANY TEXTUAL VARIANTS ARE THERE in total?</a:t>
            </a:r>
          </a:p>
          <a:p>
            <a:pPr marL="0" indent="0">
              <a:buFontTx/>
              <a:buNone/>
            </a:pPr>
            <a:endParaRPr lang="en-US" altLang="en-US" baseline="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xfrm>
            <a:off x="685800" y="685800"/>
            <a:ext cx="5486400" cy="3429000"/>
          </a:xfrm>
          <a:ln/>
        </p:spPr>
      </p:sp>
      <p:sp>
        <p:nvSpPr>
          <p:cNvPr id="1894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 9:57</a:t>
            </a:r>
            <a:r>
              <a:rPr lang="en-US" altLang="en-US" b="1" baseline="0" dirty="0"/>
              <a:t> </a:t>
            </a:r>
            <a:r>
              <a:rPr lang="en-US" altLang="en-US" b="1" dirty="0"/>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The first was PAPYRUS, and this is</a:t>
            </a:r>
            <a:r>
              <a:rPr lang="en-US" altLang="en-US" b="0" baseline="0" dirty="0"/>
              <a:t> what was used for the earliest NT manuscripts during the first few centuries.  </a:t>
            </a:r>
          </a:p>
          <a:p>
            <a:endParaRPr lang="en-US" altLang="en-US" dirty="0"/>
          </a:p>
          <a:p>
            <a:r>
              <a:rPr lang="en-US" altLang="en-US" dirty="0"/>
              <a:t>Papyrus</a:t>
            </a:r>
            <a:r>
              <a:rPr lang="en-US" altLang="en-US" baseline="0" dirty="0"/>
              <a:t> is formed by taking stems of the papyrus plant and laying them out in horizontal/vertical fashion, beating them together until they stick together.  Writing is on the horizontal side, to go with the grain.</a:t>
            </a:r>
            <a:endParaRPr lang="en-US" altLang="en-US" dirty="0"/>
          </a:p>
          <a:p>
            <a:endParaRPr lang="en-US" altLang="en-US" dirty="0"/>
          </a:p>
          <a:p>
            <a:r>
              <a:rPr lang="en-US" altLang="en-US" b="1" dirty="0"/>
              <a:t>*CLICK*</a:t>
            </a:r>
            <a:r>
              <a:rPr lang="en-US" altLang="en-US" b="1" baseline="0" dirty="0"/>
              <a:t> </a:t>
            </a:r>
            <a:r>
              <a:rPr lang="en-US" altLang="en-US" b="0" baseline="0" dirty="0"/>
              <a:t>Papyrus was cheap and easy to obtain</a:t>
            </a:r>
          </a:p>
          <a:p>
            <a:r>
              <a:rPr lang="en-US" altLang="en-US" b="1" dirty="0"/>
              <a:t>*CLICK*</a:t>
            </a:r>
            <a:r>
              <a:rPr lang="en-US" altLang="en-US" b="0" baseline="0" dirty="0"/>
              <a:t> But it was also very brittle and easily damaged</a:t>
            </a:r>
          </a:p>
          <a:p>
            <a:r>
              <a:rPr lang="en-US" altLang="en-US" b="1" dirty="0"/>
              <a:t>*CLICK*</a:t>
            </a:r>
            <a:r>
              <a:rPr lang="en-US" altLang="en-US" b="1" baseline="0" dirty="0"/>
              <a:t> </a:t>
            </a:r>
            <a:r>
              <a:rPr lang="en-US" altLang="en-US" b="0" baseline="0" dirty="0"/>
              <a:t>and being made out of plant material, it would decompose quickly, </a:t>
            </a:r>
            <a:r>
              <a:rPr lang="en-US" altLang="en-US" b="0" u="sng" baseline="0" dirty="0"/>
              <a:t>except</a:t>
            </a:r>
            <a:r>
              <a:rPr lang="en-US" altLang="en-US" b="0" baseline="0" dirty="0"/>
              <a:t> in dry desert climates.  So if you had a hand-copied papyrus manuscript of a letter from Paul in Rome or Galatia or somewhere up North, it probably wouldn’t last more than a few decades, maybe up to a century or so.  On the other hand if you had papyri in a desert region like Egypt, then there’d be a better chance that your manuscript might last longer.  And it turns out the oldest manuscripts of the NT we have generally were found in desert regions, where they were able to survive much longer.</a:t>
            </a:r>
          </a:p>
          <a:p>
            <a:endParaRPr lang="en-US" altLang="en-US" b="0" baseline="0" dirty="0"/>
          </a:p>
          <a:p>
            <a:r>
              <a:rPr lang="en-US" altLang="en-US" b="1" dirty="0"/>
              <a:t>*CLICK*</a:t>
            </a:r>
            <a:r>
              <a:rPr lang="en-US" altLang="en-US" b="1" baseline="0" dirty="0"/>
              <a:t> </a:t>
            </a:r>
            <a:r>
              <a:rPr lang="en-US" altLang="en-US" b="0" baseline="0" dirty="0"/>
              <a:t>Here are some examples of some papyri containing portions of the New Testament, and you can see that they’re fragmentary and pieces of them have broken off.   </a:t>
            </a:r>
            <a:br>
              <a:rPr lang="en-US" altLang="en-US" b="0" baseline="0" dirty="0"/>
            </a:br>
            <a:endParaRPr lang="en-US" altLang="en-US" b="0" baseline="0" dirty="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altLang="en-US" b="1" dirty="0"/>
              <a:t>*CLICK*</a:t>
            </a:r>
            <a:r>
              <a:rPr lang="en-US" altLang="en-US" b="0" baseline="0" dirty="0"/>
              <a:t>  This one here on the left is interesting, because it’s one of the most important NT manuscripts in the world.  It’s called </a:t>
            </a:r>
            <a:r>
              <a:rPr lang="en-US" altLang="en-US" b="1" baseline="0" dirty="0"/>
              <a:t>P52</a:t>
            </a:r>
            <a:r>
              <a:rPr lang="en-US" altLang="en-US" b="0" baseline="0" dirty="0"/>
              <a:t>.  It’s quite small, only about the size of a credit card, but it is the OLDEST New Testament manuscript in existence that we know of.  It dates back to the 2</a:t>
            </a:r>
            <a:r>
              <a:rPr lang="en-US" altLang="en-US" b="0" baseline="30000" dirty="0"/>
              <a:t>nd</a:t>
            </a:r>
            <a:r>
              <a:rPr lang="en-US" altLang="en-US" b="0" baseline="0" dirty="0"/>
              <a:t> century, to about 125 AD, although some scholars have put it as far back as 75AD, and it contains a portion of the Gospel of John. </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endParaRPr lang="en-US" altLang="en-US" b="0"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TRANSITION: Now in the 4</a:t>
            </a:r>
            <a:r>
              <a:rPr lang="en-US" altLang="en-US" baseline="30000" dirty="0"/>
              <a:t>th</a:t>
            </a:r>
            <a:r>
              <a:rPr lang="en-US" altLang="en-US" dirty="0"/>
              <a:t> century, when the Roman emperor Constantine rose to power and persecution of Christianity came to an end and the church entered a time of peace, Christians began to have the resources to obtain better material for their copies.  </a:t>
            </a:r>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a:t>
            </a:r>
          </a:p>
          <a:p>
            <a:r>
              <a:rPr lang="en-US" altLang="en-US" dirty="0"/>
              <a:t> And so they began to switch from PAPYRI to PARCHMENT.</a:t>
            </a:r>
          </a:p>
          <a:p>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spect="1" noChangeArrowheads="1" noTextEdit="1"/>
          </p:cNvSpPr>
          <p:nvPr>
            <p:ph type="sldImg"/>
          </p:nvPr>
        </p:nvSpPr>
        <p:spPr>
          <a:xfrm>
            <a:off x="685800" y="685800"/>
            <a:ext cx="5486400" cy="3429000"/>
          </a:xfrm>
          <a:ln/>
        </p:spPr>
      </p:sp>
      <p:sp>
        <p:nvSpPr>
          <p:cNvPr id="1904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 And so they began to switch from PAPYRI to PARCHMENT.</a:t>
            </a:r>
          </a:p>
          <a:p>
            <a:endParaRPr lang="en-US" altLang="en-US" dirty="0"/>
          </a:p>
          <a:p>
            <a:r>
              <a:rPr lang="en-US" sz="1200" b="1" i="0" u="none" strike="noStrike" kern="1200" baseline="0" dirty="0">
                <a:solidFill>
                  <a:schemeClr val="tx1"/>
                </a:solidFill>
                <a:latin typeface="Calibri" pitchFamily="34" charset="0"/>
                <a:ea typeface="+mn-ea"/>
                <a:cs typeface="+mn-cs"/>
              </a:rPr>
              <a:t>*CLICK* </a:t>
            </a:r>
            <a:r>
              <a:rPr lang="en-US" sz="1200" b="0" i="0" u="none" strike="noStrike" kern="1200" baseline="0" dirty="0">
                <a:solidFill>
                  <a:schemeClr val="tx1"/>
                </a:solidFill>
                <a:latin typeface="Calibri" pitchFamily="34" charset="0"/>
                <a:ea typeface="+mn-ea"/>
                <a:cs typeface="+mn-cs"/>
              </a:rPr>
              <a:t>Parchment is made out of animal skin</a:t>
            </a:r>
          </a:p>
          <a:p>
            <a:r>
              <a:rPr lang="en-US" sz="1200" b="1" i="0" u="none" strike="noStrike" kern="1200" baseline="0" dirty="0">
                <a:solidFill>
                  <a:schemeClr val="tx1"/>
                </a:solidFill>
                <a:latin typeface="Calibri" pitchFamily="34" charset="0"/>
                <a:ea typeface="+mn-ea"/>
                <a:cs typeface="+mn-cs"/>
              </a:rPr>
              <a:t>*CLICK* </a:t>
            </a:r>
            <a:r>
              <a:rPr lang="en-US" sz="1200" b="0" i="0" u="none" strike="noStrike" kern="1200" baseline="0" dirty="0">
                <a:solidFill>
                  <a:schemeClr val="tx1"/>
                </a:solidFill>
                <a:latin typeface="Calibri" pitchFamily="34" charset="0"/>
                <a:ea typeface="+mn-ea"/>
                <a:cs typeface="+mn-cs"/>
              </a:rPr>
              <a:t>and it’s very durable.   We have a lot more PARCHMENT manuscripts of the NT than we have PAPYRI manuscripts </a:t>
            </a:r>
          </a:p>
          <a:p>
            <a:endParaRPr lang="en-US" altLang="en-US" sz="1200" b="0" i="0" u="none" strike="noStrike" kern="1200" baseline="0" dirty="0">
              <a:solidFill>
                <a:schemeClr val="tx1"/>
              </a:solidFill>
              <a:latin typeface="Calibri"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a:t>
            </a:r>
          </a:p>
          <a:p>
            <a:r>
              <a:rPr lang="en-US" altLang="en-US" b="0" dirty="0"/>
              <a:t>And again, here</a:t>
            </a:r>
            <a:r>
              <a:rPr lang="en-US" altLang="en-US" b="0" baseline="0" dirty="0"/>
              <a:t> are some examples of what parchment manuscripts look like</a:t>
            </a:r>
            <a:endParaRPr lang="en-US" altLang="en-US" b="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xfrm>
            <a:off x="685800" y="685800"/>
            <a:ext cx="5486400" cy="3429000"/>
          </a:xfrm>
          <a:ln/>
        </p:spPr>
      </p:sp>
      <p:sp>
        <p:nvSpPr>
          <p:cNvPr id="1914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And again, here</a:t>
            </a:r>
            <a:r>
              <a:rPr lang="en-US" altLang="en-US" b="0" baseline="0" dirty="0"/>
              <a:t> are some examples of what parchment manuscripts look like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baseline="0" dirty="0"/>
              <a:t>- The one at the top is a CODEX, which have pieces of parchment sewn together and bound up very much like a modern book.</a:t>
            </a:r>
            <a:endParaRPr lang="en-US" altLang="en-US" b="0" dirty="0"/>
          </a:p>
          <a:p>
            <a:endParaRPr lang="en-US" altLang="en-US" dirty="0"/>
          </a:p>
          <a:p>
            <a:r>
              <a:rPr lang="en-US" altLang="en-US" dirty="0"/>
              <a:t>- And</a:t>
            </a:r>
            <a:r>
              <a:rPr lang="en-US" altLang="en-US" baseline="0" dirty="0"/>
              <a:t> there at the bottom</a:t>
            </a:r>
            <a:endParaRPr lang="en-US" altLang="en-US" dirty="0"/>
          </a:p>
          <a:p>
            <a:r>
              <a:rPr lang="en-US" altLang="en-US" dirty="0"/>
              <a:t>Probably the two single most important </a:t>
            </a:r>
            <a:r>
              <a:rPr lang="en-US" altLang="en-US" dirty="0" err="1"/>
              <a:t>codecies</a:t>
            </a:r>
            <a:r>
              <a:rPr lang="en-US" altLang="en-US" dirty="0"/>
              <a:t> of the NT that we have today.  </a:t>
            </a:r>
          </a:p>
          <a:p>
            <a:r>
              <a:rPr lang="en-US" altLang="en-US" b="1" dirty="0"/>
              <a:t>*CLICK*</a:t>
            </a:r>
          </a:p>
          <a:p>
            <a:r>
              <a:rPr lang="en-US" altLang="en-US" dirty="0"/>
              <a:t>This is Codex</a:t>
            </a:r>
            <a:r>
              <a:rPr lang="en-US" altLang="en-US" baseline="0" dirty="0"/>
              <a:t> Sinaiticus &amp; Codex </a:t>
            </a:r>
            <a:r>
              <a:rPr lang="en-US" altLang="en-US" baseline="0" dirty="0" err="1"/>
              <a:t>Vaticanus</a:t>
            </a:r>
            <a:endParaRPr lang="en-US" altLang="en-US" dirty="0"/>
          </a:p>
          <a:p>
            <a:endParaRPr lang="en-US" altLang="en-US" dirty="0"/>
          </a:p>
          <a:p>
            <a:r>
              <a:rPr lang="en-US" altLang="en-US" dirty="0"/>
              <a:t>They date back to</a:t>
            </a:r>
            <a:r>
              <a:rPr lang="en-US" altLang="en-US" baseline="0" dirty="0"/>
              <a:t> between 330 and 360 AD </a:t>
            </a:r>
            <a:endParaRPr lang="en-US" altLang="en-US" dirty="0"/>
          </a:p>
          <a:p>
            <a:r>
              <a:rPr lang="en-US" altLang="en-US" dirty="0"/>
              <a:t>And these</a:t>
            </a:r>
            <a:r>
              <a:rPr lang="en-US" altLang="en-US" baseline="0" dirty="0"/>
              <a:t> are codices that ma</a:t>
            </a:r>
            <a:r>
              <a:rPr lang="en-US" altLang="en-US" dirty="0"/>
              <a:t>y have been commissioned by Constantine himself.</a:t>
            </a:r>
          </a:p>
          <a:p>
            <a:endParaRPr lang="en-US" altLang="en-US" dirty="0"/>
          </a:p>
          <a:p>
            <a:pPr marL="171450" indent="-171450">
              <a:buFontTx/>
              <a:buChar char="-"/>
            </a:pPr>
            <a:r>
              <a:rPr lang="en-US" altLang="en-US" dirty="0"/>
              <a:t>Codex</a:t>
            </a:r>
            <a:r>
              <a:rPr lang="en-US" altLang="en-US" baseline="0" dirty="0"/>
              <a:t> Vaticanus is an almost fully complete codex of the NT,</a:t>
            </a:r>
          </a:p>
          <a:p>
            <a:pPr marL="171450" indent="-171450">
              <a:buFontTx/>
              <a:buChar char="-"/>
            </a:pPr>
            <a:r>
              <a:rPr lang="en-US" altLang="en-US" dirty="0"/>
              <a:t>and</a:t>
            </a:r>
            <a:r>
              <a:rPr lang="en-US" altLang="en-US" baseline="0" dirty="0"/>
              <a:t> Codex Sinaiticus IS the oldest fully-complete copy of the NT that we have – it has all of the NT, most of the OT, and some other books as well. </a:t>
            </a:r>
          </a:p>
          <a:p>
            <a:pPr marL="171450" indent="-171450">
              <a:buFontTx/>
              <a:buChar char="-"/>
            </a:pPr>
            <a:endParaRPr lang="en-US" altLang="en-US" baseline="0" dirty="0"/>
          </a:p>
          <a:p>
            <a:pPr rtl="0"/>
            <a:r>
              <a:rPr lang="en-US" sz="1200" b="1" i="0" u="none" strike="noStrike" kern="1200" baseline="0" dirty="0">
                <a:solidFill>
                  <a:schemeClr val="tx1"/>
                </a:solidFill>
                <a:latin typeface="Calibri" pitchFamily="34" charset="0"/>
                <a:ea typeface="+mn-ea"/>
                <a:cs typeface="+mn-cs"/>
              </a:rPr>
              <a:t>*ADVANCE*</a:t>
            </a:r>
          </a:p>
          <a:p>
            <a:r>
              <a:rPr lang="en-US" altLang="en-US" dirty="0"/>
              <a:t>So, as we saw from the map earlier, Christians are making copies of scripture on papyri, and then later on parchment, </a:t>
            </a:r>
          </a:p>
        </p:txBody>
      </p:sp>
      <p:sp>
        <p:nvSpPr>
          <p:cNvPr id="1914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EEAB6EAE-3392-4BA3-BC87-E8230E9EA193}" type="slidenum">
              <a:rPr lang="en-US" altLang="en-US"/>
              <a:pPr/>
              <a:t>28</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xfrm>
            <a:off x="685800" y="685800"/>
            <a:ext cx="5486400" cy="3429000"/>
          </a:xfrm>
          <a:ln/>
        </p:spPr>
      </p:sp>
      <p:sp>
        <p:nvSpPr>
          <p:cNvPr id="18841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So, as we saw from the map earlier, Christians are making copies of NT</a:t>
            </a:r>
            <a:r>
              <a:rPr lang="en-US" altLang="en-US" baseline="0" dirty="0"/>
              <a:t> documents</a:t>
            </a:r>
            <a:r>
              <a:rPr lang="en-US" altLang="en-US" dirty="0"/>
              <a:t> on papyri, and then later on they’re using parchment, and the copies are spreading rapidly through the Roman empire.</a:t>
            </a:r>
          </a:p>
          <a:p>
            <a:endParaRPr lang="en-US" altLang="en-US" dirty="0"/>
          </a:p>
          <a:p>
            <a:r>
              <a:rPr lang="en-US" altLang="en-US" dirty="0"/>
              <a:t>But not everyone is a skilled copyist so ERRORS - TEXTUAL VARIANTS - are beginning to creep</a:t>
            </a:r>
            <a:r>
              <a:rPr lang="en-US" altLang="en-US" baseline="0" dirty="0"/>
              <a:t> in</a:t>
            </a:r>
            <a:r>
              <a:rPr lang="en-US" altLang="en-US" dirty="0"/>
              <a:t>.  And if I’ve made a mistake</a:t>
            </a:r>
            <a:r>
              <a:rPr lang="en-US" altLang="en-US" baseline="0" dirty="0"/>
              <a:t> in my copy of Galatians and then YOU make a copy of the manuscript from me, what’s going to happen?  Your copy is going to have that same mistake that my copy has.  And then you might make a mistake and create a textual variant of your own.  </a:t>
            </a:r>
          </a:p>
          <a:p>
            <a:endParaRPr lang="en-US" altLang="en-US" baseline="0" dirty="0"/>
          </a:p>
          <a:p>
            <a:r>
              <a:rPr lang="en-US" altLang="en-US" dirty="0"/>
              <a:t>So with all the manuscripts that we have discovered of the NT,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a:t>
            </a:r>
          </a:p>
          <a:p>
            <a:r>
              <a:rPr lang="en-US" altLang="en-US" dirty="0"/>
              <a:t>HOW MANY TEXTUAL VARIANTS ARE THERE in total?</a:t>
            </a:r>
          </a:p>
        </p:txBody>
      </p:sp>
    </p:spTree>
    <p:extLst>
      <p:ext uri="{BB962C8B-B14F-4D97-AF65-F5344CB8AC3E}">
        <p14:creationId xmlns:p14="http://schemas.microsoft.com/office/powerpoint/2010/main" val="4177996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xfrm>
            <a:off x="685800" y="685800"/>
            <a:ext cx="5486400" cy="3429000"/>
          </a:xfrm>
          <a:ln/>
        </p:spPr>
      </p:sp>
      <p:sp>
        <p:nvSpPr>
          <p:cNvPr id="1699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0" baseline="0" dirty="0"/>
              <a:t>So let’s take a quick look at where we’re going to be going over the next few weeks.</a:t>
            </a:r>
          </a:p>
          <a:p>
            <a:pPr>
              <a:defRPr/>
            </a:pPr>
            <a:endParaRPr lang="en-US" b="0" baseline="0" dirty="0"/>
          </a:p>
          <a:p>
            <a:pPr>
              <a:defRPr/>
            </a:pPr>
            <a:r>
              <a:rPr lang="en-US" b="1" baseline="0" dirty="0"/>
              <a:t>*CLICK*</a:t>
            </a:r>
            <a:endParaRPr lang="en-US" b="0" baseline="0" dirty="0"/>
          </a:p>
          <a:p>
            <a:pPr>
              <a:defRPr/>
            </a:pPr>
            <a:r>
              <a:rPr lang="en-US" b="0" baseline="0" dirty="0"/>
              <a:t>“The Reliability of the New Testament Text” is what we’ll be studying this week and next, and this will focus on </a:t>
            </a:r>
            <a:r>
              <a:rPr lang="en-US" baseline="0" dirty="0"/>
              <a:t>the actual TEXT of the New Testament.   After all, the text in our English copies of the New Testament originate from documents written almost 2,000 years ago in a different language.  How can we be sure that </a:t>
            </a:r>
            <a:r>
              <a:rPr lang="en-US" dirty="0"/>
              <a:t>the English Bibles that we have today are the same authoritative Word of God that was delivered to the Apostles and to the early church</a:t>
            </a:r>
            <a:r>
              <a:rPr lang="en-US" baseline="0" dirty="0"/>
              <a:t> almost 2,000 years ago? C</a:t>
            </a:r>
            <a:r>
              <a:rPr lang="en-US" dirty="0"/>
              <a:t>an we even HAVE confidence that God has preserved His word over the last 20 centuries?</a:t>
            </a:r>
          </a:p>
          <a:p>
            <a:pPr>
              <a:defRPr/>
            </a:pPr>
            <a:endParaRPr lang="en-US" b="1" baseline="0" dirty="0"/>
          </a:p>
          <a:p>
            <a:pPr>
              <a:defRPr/>
            </a:pPr>
            <a:r>
              <a:rPr lang="en-US" b="0" baseline="0" dirty="0"/>
              <a:t>So that will be our first two classes, and after that we’ll take a break for a week as Dr. Andy McIntosh joins us on Oct. 13 to teach our SS class.</a:t>
            </a:r>
          </a:p>
          <a:p>
            <a:pPr>
              <a:defRPr/>
            </a:pPr>
            <a:endParaRPr lang="en-US" b="0" baseline="0" dirty="0"/>
          </a:p>
          <a:p>
            <a:pPr>
              <a:defRPr/>
            </a:pPr>
            <a:r>
              <a:rPr lang="en-US" b="1" baseline="0" dirty="0"/>
              <a:t>*CLICK*</a:t>
            </a:r>
          </a:p>
          <a:p>
            <a:pPr>
              <a:defRPr/>
            </a:pPr>
            <a:r>
              <a:rPr lang="en-US" b="0" baseline="0" dirty="0"/>
              <a:t>Then, the following week we’ll take up the </a:t>
            </a:r>
            <a:r>
              <a:rPr lang="en-US" b="1" baseline="0" dirty="0"/>
              <a:t>self-authenticating nature of scripture</a:t>
            </a:r>
            <a:r>
              <a:rPr lang="en-US" b="0" baseline="0" dirty="0"/>
              <a:t>.  Because even if we can be confident that the words of the NT that we have in English are accurate translations of the original text of the NT from 2,000 years ago, that doesn’t tell us whether the Bible is actually true or not.  Lots of religions have ancient holy books that claim to be true, and they contradict the Bible in many ways.  How can we be sure WE have the true words of God?  Where does the Bible get its authority from?  We’ll cover those questions in that class.</a:t>
            </a:r>
          </a:p>
          <a:p>
            <a:pPr>
              <a:defRPr/>
            </a:pPr>
            <a:endParaRPr lang="en-US" b="0" baseline="0" dirty="0"/>
          </a:p>
          <a:p>
            <a:pPr>
              <a:defRPr/>
            </a:pPr>
            <a:r>
              <a:rPr lang="en-US" b="1" baseline="0" dirty="0"/>
              <a:t>*CLICK*</a:t>
            </a:r>
          </a:p>
          <a:p>
            <a:pPr>
              <a:defRPr/>
            </a:pPr>
            <a:r>
              <a:rPr lang="en-US" b="0" baseline="0" dirty="0"/>
              <a:t>And then, on Oct. 27, our last class will cover the </a:t>
            </a:r>
            <a:r>
              <a:rPr lang="en-US" b="1" baseline="0" dirty="0"/>
              <a:t>canon of scripture</a:t>
            </a:r>
            <a:r>
              <a:rPr lang="en-US" b="0" baseline="0" dirty="0"/>
              <a:t>.  Maybe we can be confident that the word of God given to the prophets and apostles is accurate and authoritative, but can we be sure that our English Bibles actually contain that authoritative word?  We have 66 books in our Bible, but some sects of Christianity have 78 books.  And some have 87.  Is it possible our Bibles are missing some of the right books?  Or is it possible that some of the books in our Bibles really aren’t part of God’s authoritative word and shouldn’t be in here?  Who decided which books should be in our Bibles anyway?  Could they have made mistakes?  We’ll cover those questions in our last class.</a:t>
            </a:r>
          </a:p>
          <a:p>
            <a:pPr>
              <a:defRPr/>
            </a:pPr>
            <a:endParaRPr lang="en-US" b="0" baseline="0" dirty="0"/>
          </a:p>
          <a:p>
            <a:pPr>
              <a:defRPr/>
            </a:pPr>
            <a:r>
              <a:rPr lang="en-US" b="0" baseline="0" dirty="0"/>
              <a:t>So, that’s our plan for the next few weeks</a:t>
            </a:r>
          </a:p>
          <a:p>
            <a:pPr>
              <a:defRPr/>
            </a:pPr>
            <a:r>
              <a:rPr lang="en-US" b="1" baseline="0" dirty="0"/>
              <a:t>*ADVANCE*</a:t>
            </a:r>
          </a:p>
          <a:p>
            <a:pPr>
              <a:defRPr/>
            </a:pPr>
            <a:r>
              <a:rPr lang="en-US" sz="1200" b="0" i="0" u="none" strike="noStrike" kern="1200" baseline="0" dirty="0">
                <a:solidFill>
                  <a:schemeClr val="tx1"/>
                </a:solidFill>
                <a:latin typeface="Calibri" pitchFamily="34" charset="0"/>
                <a:ea typeface="+mn-ea"/>
                <a:cs typeface="+mn-cs"/>
              </a:rPr>
              <a:t>What I want to focus on for this class and the next is the actual TEXT of the New Testament. </a:t>
            </a:r>
            <a:endParaRPr lang="en-US" b="0" baseline="0" dirty="0"/>
          </a:p>
        </p:txBody>
      </p:sp>
      <p:sp>
        <p:nvSpPr>
          <p:cNvPr id="1699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7C20DE39-E860-4F57-A547-607E2D8099D8}" type="slidenum">
              <a:rPr lang="en-US" altLang="en-US"/>
              <a:pPr/>
              <a:t>3</a:t>
            </a:fld>
            <a:endParaRPr lang="en-US" altLang="en-US"/>
          </a:p>
        </p:txBody>
      </p:sp>
    </p:spTree>
    <p:extLst>
      <p:ext uri="{BB962C8B-B14F-4D97-AF65-F5344CB8AC3E}">
        <p14:creationId xmlns:p14="http://schemas.microsoft.com/office/powerpoint/2010/main" val="33874412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xfrm>
            <a:off x="685800" y="685800"/>
            <a:ext cx="5486400" cy="3429000"/>
          </a:xfrm>
          <a:ln/>
        </p:spPr>
      </p:sp>
      <p:sp>
        <p:nvSpPr>
          <p:cNvPr id="19251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 9:44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HOW MANY TEXTUAL VARIANTS ARE THERE in total?</a:t>
            </a:r>
          </a:p>
          <a:p>
            <a:endParaRPr lang="en-US" altLang="en-US" dirty="0"/>
          </a:p>
          <a:p>
            <a:r>
              <a:rPr lang="en-US" altLang="en-US" dirty="0"/>
              <a:t>Well, there are </a:t>
            </a:r>
            <a:r>
              <a:rPr lang="en-US" sz="1200" b="1" i="0" u="none" strike="noStrike" kern="1200" baseline="0" dirty="0">
                <a:solidFill>
                  <a:schemeClr val="tx1"/>
                </a:solidFill>
                <a:latin typeface="Calibri" pitchFamily="34" charset="0"/>
                <a:ea typeface="+mn-ea"/>
                <a:cs typeface="+mn-cs"/>
              </a:rPr>
              <a:t>*CLICK* </a:t>
            </a:r>
            <a:endParaRPr lang="en-US" sz="1200" b="0" i="0" u="none" strike="noStrike" kern="1200" baseline="0" dirty="0">
              <a:solidFill>
                <a:schemeClr val="tx1"/>
              </a:solidFill>
              <a:latin typeface="Calibri" pitchFamily="34" charset="0"/>
              <a:ea typeface="+mn-ea"/>
              <a:cs typeface="+mn-cs"/>
            </a:endParaRPr>
          </a:p>
          <a:p>
            <a:r>
              <a:rPr lang="en-US" altLang="en-US" sz="1200" b="0" i="0" u="none" strike="noStrike" kern="1200" baseline="0" dirty="0">
                <a:solidFill>
                  <a:schemeClr val="tx1"/>
                </a:solidFill>
                <a:latin typeface="Calibri" pitchFamily="34" charset="0"/>
                <a:ea typeface="+mn-ea"/>
                <a:cs typeface="+mn-cs"/>
              </a:rPr>
              <a:t>Approximately 400,000 textual variants among all of our NT manuscripts.  </a:t>
            </a:r>
          </a:p>
          <a:p>
            <a:endParaRPr lang="en-US" altLang="en-US" sz="1200" b="0" i="0" u="none" strike="noStrike" kern="1200" baseline="0" dirty="0">
              <a:solidFill>
                <a:schemeClr val="tx1"/>
              </a:solidFill>
              <a:latin typeface="Calibri" pitchFamily="34" charset="0"/>
              <a:ea typeface="+mn-ea"/>
              <a:cs typeface="+mn-cs"/>
            </a:endParaRPr>
          </a:p>
          <a:p>
            <a:r>
              <a:rPr lang="en-US" altLang="en-US" sz="1200" b="0" i="0" u="none" strike="noStrike" kern="1200" baseline="0" dirty="0">
                <a:solidFill>
                  <a:schemeClr val="tx1"/>
                </a:solidFill>
                <a:latin typeface="Calibri" pitchFamily="34" charset="0"/>
                <a:ea typeface="+mn-ea"/>
                <a:cs typeface="+mn-cs"/>
              </a:rPr>
              <a:t>And that sounds like a really big, scary number.  It’s that kind of statistic that critics like to use when they say “The text of the New Testament has been SO corrupted!  How can you have ANY certainty whatsoever about what the NT originally said, when you’ve got 400,000 variations in the text?</a:t>
            </a:r>
          </a:p>
          <a:p>
            <a:endParaRPr lang="en-US" altLang="en-US" sz="1200" b="0" i="0" u="none" strike="noStrike" kern="1200" baseline="0" dirty="0">
              <a:solidFill>
                <a:schemeClr val="tx1"/>
              </a:solidFill>
              <a:latin typeface="Calibri" pitchFamily="34" charset="0"/>
              <a:ea typeface="+mn-ea"/>
              <a:cs typeface="+mn-cs"/>
            </a:endParaRPr>
          </a:p>
          <a:p>
            <a:r>
              <a:rPr lang="en-US" altLang="en-US" sz="1200" b="0" i="0" u="none" strike="noStrike" kern="1200" baseline="0" dirty="0">
                <a:solidFill>
                  <a:schemeClr val="tx1"/>
                </a:solidFill>
                <a:latin typeface="Calibri" pitchFamily="34" charset="0"/>
                <a:ea typeface="+mn-ea"/>
                <a:cs typeface="+mn-cs"/>
              </a:rPr>
              <a:t>Well, we’re going to spend the rest of this class explaining why that number, </a:t>
            </a:r>
            <a:r>
              <a:rPr lang="en-US" altLang="en-US" sz="1200" b="1" i="0" u="none" strike="noStrike" kern="1200" baseline="0" dirty="0">
                <a:solidFill>
                  <a:schemeClr val="tx1"/>
                </a:solidFill>
                <a:latin typeface="Calibri" pitchFamily="34" charset="0"/>
                <a:ea typeface="+mn-ea"/>
                <a:cs typeface="+mn-cs"/>
              </a:rPr>
              <a:t>400,000 textual variants</a:t>
            </a:r>
            <a:r>
              <a:rPr lang="en-US" altLang="en-US" sz="1200" b="0" i="0" u="none" strike="noStrike" kern="1200" baseline="0" dirty="0">
                <a:solidFill>
                  <a:schemeClr val="tx1"/>
                </a:solidFill>
                <a:latin typeface="Calibri" pitchFamily="34" charset="0"/>
                <a:ea typeface="+mn-ea"/>
                <a:cs typeface="+mn-cs"/>
              </a:rPr>
              <a:t>, isn’t something that has to shake our faith that the Bibles we have today are the true and reliable word of God..</a:t>
            </a:r>
          </a:p>
          <a:p>
            <a:endParaRPr lang="en-US" altLang="en-US" sz="1200" b="0" i="0" u="none" strike="noStrike" kern="1200" baseline="0" dirty="0">
              <a:solidFill>
                <a:schemeClr val="tx1"/>
              </a:solidFill>
              <a:latin typeface="Calibri" pitchFamily="34" charset="0"/>
              <a:ea typeface="+mn-ea"/>
              <a:cs typeface="+mn-cs"/>
            </a:endParaRPr>
          </a:p>
          <a:p>
            <a:pPr marL="171450" indent="-171450">
              <a:buFont typeface="Arial" panose="020B0604020202020204" pitchFamily="34" charset="0"/>
              <a:buChar char="•"/>
            </a:pPr>
            <a:r>
              <a:rPr lang="en-US" altLang="en-US" sz="1200" b="0" i="0" u="none" strike="noStrike" kern="1200" baseline="0" dirty="0">
                <a:solidFill>
                  <a:schemeClr val="tx1"/>
                </a:solidFill>
                <a:latin typeface="Calibri" pitchFamily="34" charset="0"/>
                <a:ea typeface="+mn-ea"/>
                <a:cs typeface="+mn-cs"/>
              </a:rPr>
              <a:t>So the very first thing I want to point out is that the reason we have so many TEXTUAL VARIANTS is because we have so many MANUSCRIPTS containing all or part of the NT</a:t>
            </a:r>
            <a:br>
              <a:rPr lang="en-US" altLang="en-US" sz="1200" b="0" i="0" u="none" strike="noStrike" kern="1200" baseline="0" dirty="0">
                <a:solidFill>
                  <a:schemeClr val="tx1"/>
                </a:solidFill>
                <a:latin typeface="Calibri" pitchFamily="34" charset="0"/>
                <a:ea typeface="+mn-ea"/>
                <a:cs typeface="+mn-cs"/>
              </a:rPr>
            </a:br>
            <a:r>
              <a:rPr lang="en-US" sz="1200" b="1" i="0" u="none" strike="noStrike" kern="1200" baseline="0" dirty="0">
                <a:solidFill>
                  <a:schemeClr val="tx1"/>
                </a:solidFill>
                <a:latin typeface="Calibri" pitchFamily="34" charset="0"/>
                <a:ea typeface="+mn-ea"/>
                <a:cs typeface="+mn-cs"/>
              </a:rPr>
              <a:t>*CLICK*</a:t>
            </a:r>
            <a:br>
              <a:rPr lang="en-US" sz="1200" b="1" i="0" u="none" strike="noStrike" kern="1200" baseline="0" dirty="0">
                <a:solidFill>
                  <a:schemeClr val="tx1"/>
                </a:solidFill>
                <a:latin typeface="Calibri" pitchFamily="34" charset="0"/>
                <a:ea typeface="+mn-ea"/>
                <a:cs typeface="+mn-cs"/>
              </a:rPr>
            </a:br>
            <a:r>
              <a:rPr lang="en-US" altLang="en-US" sz="1200" b="0" i="0" u="none" strike="noStrike" kern="1200" baseline="0" dirty="0">
                <a:solidFill>
                  <a:schemeClr val="tx1"/>
                </a:solidFill>
                <a:latin typeface="Calibri" pitchFamily="34" charset="0"/>
                <a:ea typeface="+mn-ea"/>
                <a:cs typeface="+mn-cs"/>
              </a:rPr>
              <a:t>we have over 5,800 manuscripts of the NT in the Greek language alone.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1" i="0" u="none" strike="noStrike" kern="1200" baseline="0" dirty="0">
                <a:solidFill>
                  <a:schemeClr val="tx1"/>
                </a:solidFill>
                <a:latin typeface="Calibri" pitchFamily="34" charset="0"/>
                <a:ea typeface="+mn-ea"/>
                <a:cs typeface="+mn-cs"/>
              </a:rPr>
              <a:t>*CLICK* </a:t>
            </a:r>
            <a:r>
              <a:rPr lang="en-US" altLang="en-US" dirty="0"/>
              <a:t>and over 18,000 ancient manuscripts in other languages like Latin, Armenian, and Arabic.</a:t>
            </a:r>
            <a:endParaRPr lang="en-US" altLang="en-US" sz="1200" b="0" i="0" u="none" strike="noStrike" kern="1200" baseline="0" dirty="0">
              <a:solidFill>
                <a:schemeClr val="tx1"/>
              </a:solidFill>
              <a:latin typeface="Calibri" pitchFamily="34" charset="0"/>
              <a:ea typeface="+mn-ea"/>
              <a:cs typeface="+mn-cs"/>
            </a:endParaRPr>
          </a:p>
          <a:p>
            <a:pPr marL="171450" indent="-171450">
              <a:buFont typeface="Arial" panose="020B0604020202020204" pitchFamily="34" charset="0"/>
              <a:buChar char="•"/>
            </a:pPr>
            <a:r>
              <a:rPr lang="en-US" sz="1200" b="1" i="0" u="none" strike="noStrike" kern="1200" baseline="0" dirty="0">
                <a:solidFill>
                  <a:schemeClr val="tx1"/>
                </a:solidFill>
                <a:latin typeface="Calibri" pitchFamily="34" charset="0"/>
                <a:ea typeface="+mn-ea"/>
                <a:cs typeface="+mn-cs"/>
              </a:rPr>
              <a:t>*CLICK* </a:t>
            </a:r>
            <a:r>
              <a:rPr lang="en-US" sz="1200" b="0" i="0" u="none" strike="noStrike" kern="1200" baseline="0" dirty="0">
                <a:solidFill>
                  <a:schemeClr val="tx1"/>
                </a:solidFill>
                <a:latin typeface="Calibri" pitchFamily="34" charset="0"/>
                <a:ea typeface="+mn-ea"/>
                <a:cs typeface="+mn-cs"/>
              </a:rPr>
              <a:t>And the more manuscripts you have, the more textual variants you’ll have.</a:t>
            </a:r>
          </a:p>
          <a:p>
            <a:pPr marL="0" indent="0">
              <a:buFont typeface="Arial" panose="020B0604020202020204" pitchFamily="34" charset="0"/>
              <a:buNone/>
            </a:pPr>
            <a:endParaRPr lang="en-US" sz="1200" b="0" i="0" u="none" strike="noStrike" kern="1200" baseline="0" dirty="0">
              <a:solidFill>
                <a:schemeClr val="tx1"/>
              </a:solidFill>
              <a:latin typeface="Calibri" pitchFamily="34" charset="0"/>
              <a:ea typeface="+mn-ea"/>
              <a:cs typeface="+mn-cs"/>
            </a:endParaRPr>
          </a:p>
          <a:p>
            <a:pPr marL="0" indent="0">
              <a:buFont typeface="Arial" panose="020B0604020202020204" pitchFamily="34" charset="0"/>
              <a:buNone/>
            </a:pPr>
            <a:r>
              <a:rPr lang="en-US" sz="1200" b="1" i="0" u="none" strike="noStrike" kern="1200" baseline="0" dirty="0">
                <a:solidFill>
                  <a:schemeClr val="tx1"/>
                </a:solidFill>
                <a:latin typeface="Calibri" pitchFamily="34" charset="0"/>
                <a:ea typeface="+mn-ea"/>
                <a:cs typeface="+mn-cs"/>
              </a:rPr>
              <a:t>*ADVANCE* (no slide change)</a:t>
            </a:r>
          </a:p>
          <a:p>
            <a:pPr marL="0" indent="0">
              <a:buFont typeface="Arial" panose="020B0604020202020204" pitchFamily="34" charset="0"/>
              <a:buNone/>
            </a:pPr>
            <a:r>
              <a:rPr lang="en-US" altLang="en-US" sz="1200" b="0" i="0" u="none" strike="noStrike" kern="1200" baseline="0" dirty="0">
                <a:solidFill>
                  <a:schemeClr val="tx1"/>
                </a:solidFill>
                <a:latin typeface="Calibri" pitchFamily="34" charset="0"/>
                <a:ea typeface="+mn-ea"/>
                <a:cs typeface="+mn-cs"/>
              </a:rPr>
              <a:t>If there was only a single handwritten copy of, say, the Declaration of Independence in existence, how many textual variants would there be?</a:t>
            </a:r>
            <a:endParaRPr lang="en-US" altLang="en-US" baseline="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xfrm>
            <a:off x="685800" y="685800"/>
            <a:ext cx="5486400" cy="3429000"/>
          </a:xfrm>
          <a:ln/>
        </p:spPr>
      </p:sp>
      <p:sp>
        <p:nvSpPr>
          <p:cNvPr id="19251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Arial" panose="020B0604020202020204" pitchFamily="34" charset="0"/>
              <a:buNone/>
            </a:pPr>
            <a:r>
              <a:rPr lang="en-US" altLang="en-US" sz="1200" b="0" i="0" u="none" strike="noStrike" kern="1200" baseline="0" dirty="0">
                <a:solidFill>
                  <a:schemeClr val="tx1"/>
                </a:solidFill>
                <a:latin typeface="Calibri" pitchFamily="34" charset="0"/>
                <a:ea typeface="+mn-ea"/>
                <a:cs typeface="+mn-cs"/>
              </a:rPr>
              <a:t>If there was only a single handwritten copy of, say, the Declaration of Independence in existence, how many textual variants would there be?</a:t>
            </a:r>
          </a:p>
          <a:p>
            <a:pPr marL="0" indent="0">
              <a:buFont typeface="Arial" panose="020B0604020202020204" pitchFamily="34" charset="0"/>
              <a:buNone/>
            </a:pPr>
            <a:endParaRPr lang="en-US" altLang="en-US" sz="1200" b="0" i="0" u="none" strike="noStrike" kern="1200" baseline="0" dirty="0">
              <a:solidFill>
                <a:schemeClr val="tx1"/>
              </a:solidFill>
              <a:latin typeface="Calibri" pitchFamily="34" charset="0"/>
              <a:ea typeface="+mn-ea"/>
              <a:cs typeface="+mn-cs"/>
            </a:endParaRPr>
          </a:p>
          <a:p>
            <a:pPr marL="0" indent="0">
              <a:buFont typeface="Arial" panose="020B0604020202020204" pitchFamily="34" charset="0"/>
              <a:buNone/>
            </a:pPr>
            <a:r>
              <a:rPr lang="en-US" altLang="en-US" sz="1200" b="0" i="0" u="none" strike="noStrike" kern="1200" baseline="0" dirty="0">
                <a:solidFill>
                  <a:schemeClr val="tx1"/>
                </a:solidFill>
                <a:latin typeface="Calibri" pitchFamily="34" charset="0"/>
                <a:ea typeface="+mn-ea"/>
                <a:cs typeface="+mn-cs"/>
              </a:rPr>
              <a:t>There’s be zero, because there’d be nothing to </a:t>
            </a:r>
            <a:r>
              <a:rPr lang="en-US" altLang="en-US" dirty="0"/>
              <a:t>compare it to. If you had five copies, all handwritten, you might find a few differences between those copies, but not too many.</a:t>
            </a:r>
          </a:p>
          <a:p>
            <a:pPr marL="0" indent="0">
              <a:buFont typeface="Arial" panose="020B0604020202020204" pitchFamily="34" charset="0"/>
              <a:buNone/>
            </a:pPr>
            <a:endParaRPr lang="en-US" altLang="en-US" sz="1200" b="0" i="0" u="none" strike="noStrike" kern="1200" baseline="0" dirty="0">
              <a:solidFill>
                <a:schemeClr val="tx1"/>
              </a:solidFill>
              <a:latin typeface="Calibri" pitchFamily="34" charset="0"/>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Calibri" pitchFamily="34" charset="0"/>
                <a:ea typeface="+mn-ea"/>
                <a:cs typeface="+mn-cs"/>
              </a:rPr>
              <a:t>But the more manuscripts you have, the more textual variants you’ll have.  That’s just to be expected.  And we have a HUGE number of NT manuscripts.</a:t>
            </a:r>
            <a:endParaRPr lang="en-US" altLang="en-US" sz="1200" b="0" i="0" u="none" strike="noStrike" kern="1200" baseline="0" dirty="0">
              <a:solidFill>
                <a:schemeClr val="tx1"/>
              </a:solidFill>
              <a:latin typeface="Calibri" pitchFamily="34" charset="0"/>
              <a:ea typeface="+mn-ea"/>
              <a:cs typeface="+mn-cs"/>
            </a:endParaRPr>
          </a:p>
          <a:p>
            <a:pPr marL="0" indent="0">
              <a:buFont typeface="Arial" panose="020B0604020202020204" pitchFamily="34" charset="0"/>
              <a:buNone/>
            </a:pPr>
            <a:endParaRPr lang="en-US" altLang="en-US" sz="1200" b="0" i="0" u="none" strike="noStrike" kern="1200" baseline="0" dirty="0">
              <a:solidFill>
                <a:schemeClr val="tx1"/>
              </a:solidFill>
              <a:latin typeface="Calibri" pitchFamily="34" charset="0"/>
              <a:ea typeface="+mn-ea"/>
              <a:cs typeface="+mn-cs"/>
            </a:endParaRPr>
          </a:p>
          <a:p>
            <a:pPr marL="0" indent="0">
              <a:buFont typeface="Arial" panose="020B0604020202020204" pitchFamily="34" charset="0"/>
              <a:buNone/>
            </a:pPr>
            <a:r>
              <a:rPr lang="en-US" altLang="en-US" sz="1200" b="0" i="0" u="none" strike="noStrike" kern="1200" baseline="0" dirty="0">
                <a:solidFill>
                  <a:schemeClr val="tx1"/>
                </a:solidFill>
                <a:latin typeface="Calibri" pitchFamily="34" charset="0"/>
                <a:ea typeface="+mn-ea"/>
                <a:cs typeface="+mn-cs"/>
              </a:rPr>
              <a:t>Let me put that number in context for you.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altLang="en-US" sz="1200" b="0" i="0" u="none" strike="noStrike" kern="1200" baseline="0" dirty="0">
                <a:solidFill>
                  <a:schemeClr val="tx1"/>
                </a:solidFill>
                <a:latin typeface="Calibri" pitchFamily="34" charset="0"/>
                <a:ea typeface="+mn-ea"/>
                <a:cs typeface="+mn-cs"/>
              </a:rPr>
              <a:t>Let’s take the 5,800 Greek manuscripts of the NT that we have and </a:t>
            </a:r>
            <a:r>
              <a:rPr lang="en-US" sz="1800" b="0" i="0" u="none" strike="noStrike" kern="1200" baseline="0" dirty="0">
                <a:solidFill>
                  <a:srgbClr val="000000"/>
                </a:solidFill>
                <a:latin typeface="Calibri" panose="020F0502020204030204" pitchFamily="34" charset="0"/>
              </a:rPr>
              <a:t>compare that with number of manuscripts we have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i="0" u="none" strike="noStrike" kern="1200" baseline="0" dirty="0">
                <a:solidFill>
                  <a:schemeClr val="tx1"/>
                </a:solidFill>
                <a:latin typeface="Calibri" pitchFamily="34" charset="0"/>
                <a:ea typeface="+mn-ea"/>
                <a:cs typeface="+mn-cs"/>
              </a:rPr>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rgbClr val="000000"/>
                </a:solidFill>
                <a:latin typeface="Calibri" panose="020F0502020204030204" pitchFamily="34" charset="0"/>
              </a:rPr>
              <a:t>for other works of antiquity</a:t>
            </a:r>
            <a:r>
              <a:rPr lang="en-US" sz="1000" b="0" i="0" u="none" strike="noStrike" kern="1200" baseline="0" dirty="0">
                <a:solidFill>
                  <a:schemeClr val="tx1"/>
                </a:solidFill>
                <a:latin typeface="Calibri" pitchFamily="34" charset="0"/>
                <a:ea typeface="+mn-ea"/>
                <a:cs typeface="+mn-cs"/>
              </a:rPr>
              <a:t> </a:t>
            </a:r>
            <a:r>
              <a:rPr lang="en-US" altLang="en-US" baseline="0" dirty="0"/>
              <a:t>from the Greco-Roman empire written around the same time as the NT.  </a:t>
            </a:r>
          </a:p>
        </p:txBody>
      </p:sp>
    </p:spTree>
    <p:extLst>
      <p:ext uri="{BB962C8B-B14F-4D97-AF65-F5344CB8AC3E}">
        <p14:creationId xmlns:p14="http://schemas.microsoft.com/office/powerpoint/2010/main" val="34158211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 10:04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0" i="0" u="none" strike="noStrike" kern="1200" baseline="0" dirty="0">
                <a:solidFill>
                  <a:schemeClr val="tx1"/>
                </a:solidFill>
                <a:latin typeface="Calibri" pitchFamily="34" charset="0"/>
                <a:ea typeface="+mn-ea"/>
                <a:cs typeface="+mn-cs"/>
              </a:rPr>
              <a:t>Let’s take the Gettysburg Address, which was handwritten by Abraham Lincoln in 1863</a:t>
            </a:r>
          </a:p>
          <a:p>
            <a:endParaRPr lang="en-US" dirty="0"/>
          </a:p>
          <a:p>
            <a:r>
              <a:rPr lang="en-US" dirty="0"/>
              <a:t>Now, if you only</a:t>
            </a:r>
            <a:r>
              <a:rPr lang="en-US" baseline="0" dirty="0"/>
              <a:t> have one copy of this speech, how many textual variants are you going to find?</a:t>
            </a:r>
          </a:p>
          <a:p>
            <a:endParaRPr lang="en-US" baseline="0" dirty="0"/>
          </a:p>
          <a:p>
            <a:r>
              <a:rPr lang="en-US" baseline="0" dirty="0"/>
              <a:t>ZERO, because there are no other copies to compare it with.  Right or wrong, it’s the only copy there is.  </a:t>
            </a:r>
          </a:p>
          <a:p>
            <a:endParaRPr lang="en-US" baseline="0" dirty="0"/>
          </a:p>
          <a:p>
            <a:r>
              <a:rPr lang="en-US" baseline="0" dirty="0"/>
              <a:t>Now, it so happens that there are FIVE original copies of the Gettysburg Address, all handwritten by Lincoln for different people.  And when he wrote it out each time, he didn’t always use exactly the same words in each copy.  </a:t>
            </a:r>
          </a:p>
          <a:p>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a:t>
            </a:r>
          </a:p>
          <a:p>
            <a:r>
              <a:rPr lang="en-US" dirty="0"/>
              <a:t>Here’s a page that someone has put together that takes all the textual variants in each of the 5 copies of the Gettysburg Address and puts them into a single document.</a:t>
            </a:r>
          </a:p>
          <a:p>
            <a:endParaRPr lang="en-US" dirty="0"/>
          </a:p>
          <a:p>
            <a:endParaRPr lang="en-US" dirty="0"/>
          </a:p>
          <a:p>
            <a:r>
              <a:rPr lang="en-US" dirty="0"/>
              <a:t>272 words</a:t>
            </a:r>
          </a:p>
          <a:p>
            <a:r>
              <a:rPr lang="en-US" dirty="0"/>
              <a:t>67 TV’s</a:t>
            </a:r>
          </a:p>
        </p:txBody>
      </p:sp>
      <p:sp>
        <p:nvSpPr>
          <p:cNvPr id="4" name="Slide Number Placeholder 3"/>
          <p:cNvSpPr>
            <a:spLocks noGrp="1"/>
          </p:cNvSpPr>
          <p:nvPr>
            <p:ph type="sldNum" sz="quarter" idx="10"/>
          </p:nvPr>
        </p:nvSpPr>
        <p:spPr/>
        <p:txBody>
          <a:bodyPr/>
          <a:lstStyle/>
          <a:p>
            <a:fld id="{14712ADF-E4DA-4976-BD6A-518ADB64053B}" type="slidenum">
              <a:rPr lang="en-US" altLang="en-US" smtClean="0"/>
              <a:pPr/>
              <a:t>32</a:t>
            </a:fld>
            <a:endParaRPr lang="en-US" altLang="en-US"/>
          </a:p>
        </p:txBody>
      </p:sp>
    </p:spTree>
    <p:extLst>
      <p:ext uri="{BB962C8B-B14F-4D97-AF65-F5344CB8AC3E}">
        <p14:creationId xmlns:p14="http://schemas.microsoft.com/office/powerpoint/2010/main" val="22597102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Here’s a page that someone has put together that takes all the textual variants in each of the 5 copies of the Gettysburg Address and puts them into a single document.</a:t>
            </a:r>
          </a:p>
          <a:p>
            <a:r>
              <a:rPr lang="en-US" dirty="0"/>
              <a:t>I know this is difficult to see if you’re not on the first few rows, but don’t worry about it – you don’t have to read anything here.  But anywhere you can see something in color or see brackets around words in this document, that’s an indication where there’s a textual variant, where Lincoln wrote one thing in one copy, and another thing in another copy.</a:t>
            </a:r>
          </a:p>
          <a:p>
            <a:endParaRPr lang="en-US" dirty="0"/>
          </a:p>
          <a:p>
            <a:r>
              <a:rPr lang="en-US" dirty="0"/>
              <a:t>So we have 5 handwritten manuscripts here,</a:t>
            </a:r>
          </a:p>
          <a:p>
            <a:r>
              <a:rPr lang="en-US" dirty="0"/>
              <a:t>containing the Gettysburg address, which is 272 words long.  How many textual variants do we find among these manuscripts?</a:t>
            </a:r>
          </a:p>
          <a:p>
            <a:r>
              <a:rPr lang="en-US" b="1" dirty="0"/>
              <a:t>*CLICK*</a:t>
            </a:r>
          </a:p>
          <a:p>
            <a:r>
              <a:rPr lang="en-US" b="0" dirty="0"/>
              <a:t>There are 67 textual variants.</a:t>
            </a:r>
          </a:p>
          <a:p>
            <a:endParaRPr lang="en-US" b="0" dirty="0"/>
          </a:p>
          <a:p>
            <a:r>
              <a:rPr lang="en-US" b="0" dirty="0"/>
              <a:t>67 TVs, with only 5 manuscripts and 272 words total, all copied by hand by the same man!</a:t>
            </a:r>
          </a:p>
          <a:p>
            <a:endParaRPr lang="en-US" dirty="0"/>
          </a:p>
          <a:p>
            <a:r>
              <a:rPr lang="en-US" dirty="0"/>
              <a:t>The NT has</a:t>
            </a:r>
            <a:r>
              <a:rPr lang="en-US" baseline="0" dirty="0"/>
              <a:t> approximately 138,000 words, and not just 5 manuscripts, but over 5,800 manuscripts</a:t>
            </a:r>
          </a:p>
          <a:p>
            <a:endParaRPr lang="en-US" baseline="0" dirty="0"/>
          </a:p>
          <a:p>
            <a:r>
              <a:rPr lang="en-US" baseline="0" dirty="0"/>
              <a:t>So when you think about it that way, the fact that there are 400,000 textual variants among all the NT manuscripts really isn’t all that surprising.  </a:t>
            </a:r>
          </a:p>
          <a:p>
            <a:endParaRPr lang="en-US" baseline="0" dirty="0"/>
          </a:p>
          <a:p>
            <a:r>
              <a:rPr lang="en-US" baseline="0" dirty="0"/>
              <a:t>TRANSITION: A large number of textual variants goes hand-in-hand with a large number of manuscripts.</a:t>
            </a:r>
          </a:p>
          <a:p>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a:t>
            </a:r>
          </a:p>
          <a:p>
            <a:r>
              <a:rPr lang="en-US" dirty="0"/>
              <a:t>And as I mentioned,</a:t>
            </a:r>
            <a:r>
              <a:rPr lang="en-US" baseline="0" dirty="0"/>
              <a:t> there are a LOT of NT manuscripts – over 5800 of the original </a:t>
            </a:r>
            <a:r>
              <a:rPr lang="en-US" baseline="0" dirty="0" err="1"/>
              <a:t>greek</a:t>
            </a:r>
            <a:r>
              <a:rPr lang="en-US" baseline="0" dirty="0"/>
              <a:t>.</a:t>
            </a:r>
            <a:endParaRPr lang="en-US" dirty="0"/>
          </a:p>
        </p:txBody>
      </p:sp>
      <p:sp>
        <p:nvSpPr>
          <p:cNvPr id="4" name="Slide Number Placeholder 3"/>
          <p:cNvSpPr>
            <a:spLocks noGrp="1"/>
          </p:cNvSpPr>
          <p:nvPr>
            <p:ph type="sldNum" sz="quarter" idx="10"/>
          </p:nvPr>
        </p:nvSpPr>
        <p:spPr/>
        <p:txBody>
          <a:bodyPr/>
          <a:lstStyle/>
          <a:p>
            <a:fld id="{14712ADF-E4DA-4976-BD6A-518ADB64053B}" type="slidenum">
              <a:rPr lang="en-US" altLang="en-US" smtClean="0"/>
              <a:pPr/>
              <a:t>33</a:t>
            </a:fld>
            <a:endParaRPr lang="en-US" altLang="en-US"/>
          </a:p>
        </p:txBody>
      </p:sp>
    </p:spTree>
    <p:extLst>
      <p:ext uri="{BB962C8B-B14F-4D97-AF65-F5344CB8AC3E}">
        <p14:creationId xmlns:p14="http://schemas.microsoft.com/office/powerpoint/2010/main" val="10586374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xfrm>
            <a:off x="685800" y="685800"/>
            <a:ext cx="5486400" cy="3429000"/>
          </a:xfrm>
          <a:ln/>
        </p:spPr>
      </p:sp>
      <p:sp>
        <p:nvSpPr>
          <p:cNvPr id="19353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 10:06 **</a:t>
            </a:r>
          </a:p>
          <a:p>
            <a:endParaRPr lang="en-US" alt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as I mentioned,</a:t>
            </a:r>
            <a:r>
              <a:rPr lang="en-US" baseline="0" dirty="0"/>
              <a:t> there are a LOT of NT manuscripts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*CLICK*</a:t>
            </a:r>
            <a:endParaRPr lang="en-US" sz="1200" b="0" i="0" u="none" strike="noStrike" kern="1200" baseline="0" dirty="0">
              <a:solidFill>
                <a:schemeClr val="tx1"/>
              </a:solidFill>
              <a:latin typeface="Calibri"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over 5800 manuscripts written in Greek, the original language of the 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And it’s not just Greek. </a:t>
            </a:r>
            <a:r>
              <a:rPr lang="en-US" altLang="en-US" dirty="0"/>
              <a:t>The NT was translated into other languages very early on as well.  Latin came to dominate the Mediterranean region during the first and second century, and so in addition to the 5800+ Greek NT manuscripts we have</a:t>
            </a:r>
          </a:p>
          <a:p>
            <a:r>
              <a:rPr lang="en-US" sz="1200" b="1" i="0" u="none" strike="noStrike" kern="1200" baseline="0" dirty="0">
                <a:solidFill>
                  <a:schemeClr val="tx1"/>
                </a:solidFill>
                <a:latin typeface="Calibri" pitchFamily="34" charset="0"/>
                <a:ea typeface="+mn-ea"/>
                <a:cs typeface="+mn-cs"/>
              </a:rPr>
              <a:t>*CLICK*</a:t>
            </a:r>
            <a:br>
              <a:rPr lang="en-US" sz="1200" b="1" i="0" u="none" strike="noStrike" kern="1200" baseline="0" dirty="0">
                <a:solidFill>
                  <a:schemeClr val="tx1"/>
                </a:solidFill>
                <a:latin typeface="Calibri" pitchFamily="34" charset="0"/>
                <a:ea typeface="+mn-ea"/>
                <a:cs typeface="+mn-cs"/>
              </a:rPr>
            </a:br>
            <a:r>
              <a:rPr lang="en-US" altLang="en-US" dirty="0"/>
              <a:t>we also have over 10,000 Latin manuscripts of the NT.</a:t>
            </a:r>
          </a:p>
          <a:p>
            <a:endParaRPr lang="en-US" altLang="en-US" dirty="0"/>
          </a:p>
          <a:p>
            <a:r>
              <a:rPr lang="en-US" altLang="en-US" dirty="0"/>
              <a:t>In addition, </a:t>
            </a:r>
          </a:p>
          <a:p>
            <a:r>
              <a:rPr lang="en-US" sz="1200" b="1" i="0" u="none" strike="noStrike" kern="1200" baseline="0" dirty="0">
                <a:solidFill>
                  <a:schemeClr val="tx1"/>
                </a:solidFill>
                <a:latin typeface="Calibri" pitchFamily="34" charset="0"/>
                <a:ea typeface="+mn-ea"/>
                <a:cs typeface="+mn-cs"/>
              </a:rPr>
              <a:t>*CLICK*</a:t>
            </a:r>
            <a:br>
              <a:rPr lang="en-US" sz="1200" b="1" i="0" u="none" strike="noStrike" kern="1200" baseline="0" dirty="0">
                <a:solidFill>
                  <a:schemeClr val="tx1"/>
                </a:solidFill>
                <a:latin typeface="Calibri" pitchFamily="34" charset="0"/>
                <a:ea typeface="+mn-ea"/>
                <a:cs typeface="+mn-cs"/>
              </a:rPr>
            </a:br>
            <a:r>
              <a:rPr lang="en-US" altLang="en-US" dirty="0"/>
              <a:t>we have another five-to-ten-thousand ancient manuscripts of the NT translated VERY EARLY ON into other languages:</a:t>
            </a:r>
          </a:p>
          <a:p>
            <a:r>
              <a:rPr lang="en-US" altLang="en-US" dirty="0" err="1"/>
              <a:t>Syriac</a:t>
            </a:r>
            <a:r>
              <a:rPr lang="en-US" altLang="en-US" dirty="0"/>
              <a:t>, Coptic, Arabic, Armenian, Georgian, Gothic, </a:t>
            </a:r>
            <a:r>
              <a:rPr lang="en-US" altLang="en-US" dirty="0" err="1"/>
              <a:t>Slavonik</a:t>
            </a:r>
            <a:r>
              <a:rPr lang="en-US" altLang="en-US" dirty="0"/>
              <a:t>.</a:t>
            </a:r>
          </a:p>
          <a:p>
            <a:endParaRPr lang="en-US" altLang="en-US" dirty="0"/>
          </a:p>
          <a:p>
            <a:r>
              <a:rPr lang="en-US" altLang="en-US" dirty="0"/>
              <a:t>That’s a conservative guess, too – there are so many, they just haven’t been catalogued.</a:t>
            </a:r>
          </a:p>
          <a:p>
            <a:endParaRPr lang="en-US" altLang="en-US" dirty="0"/>
          </a:p>
          <a:p>
            <a:r>
              <a:rPr lang="en-US" altLang="en-US" dirty="0"/>
              <a:t>Now I’ve titled this</a:t>
            </a:r>
            <a:r>
              <a:rPr lang="en-US" altLang="en-US" baseline="0" dirty="0"/>
              <a:t> slide “An embarrassment of riches” (to borrow a phrase from Dan Wallace, one of the authors of the book “Reinventing Jesus” that I mentioned earlier) because we may not realize just how huge a collection of manuscripts this is.  In the era of the printing press, and digital copying and Amazon self-publishing, we may not realize how unusual it is to have this many manuscripts of a work of antiquity.  But let me try to put these numbers here in context</a:t>
            </a:r>
          </a:p>
          <a:p>
            <a:endParaRPr lang="en-US" alt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a:t>
            </a:r>
          </a:p>
          <a:p>
            <a:r>
              <a:rPr lang="en-US" altLang="en-US" baseline="0" dirty="0"/>
              <a:t>by comparing the number of manuscripts we have for the NT with other works of antiquity, from the Greco-Roman empire around the same time as the Bible.  </a:t>
            </a:r>
          </a:p>
          <a:p>
            <a:endParaRPr lang="en-US"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xfrm>
            <a:off x="685800" y="685800"/>
            <a:ext cx="5486400" cy="3429000"/>
          </a:xfrm>
          <a:ln/>
        </p:spPr>
      </p:sp>
      <p:sp>
        <p:nvSpPr>
          <p:cNvPr id="19456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aseline="0" dirty="0"/>
              <a:t>from the Greco-Roman empire around the same time as the Bible.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baseline="0" dirty="0"/>
              <a:t>*CLICK*</a:t>
            </a:r>
          </a:p>
          <a:p>
            <a:endParaRPr lang="en-US" altLang="en-US" dirty="0"/>
          </a:p>
          <a:p>
            <a:r>
              <a:rPr lang="en-US" altLang="en-US" dirty="0"/>
              <a:t>So we have 5,800</a:t>
            </a:r>
            <a:r>
              <a:rPr lang="en-US" altLang="en-US" baseline="0" dirty="0"/>
              <a:t> manuscripts in Greek containing SOME PORTION of the NT (most of them are fragmentary, not complete copies of the NT, but most of them are still fairly sizable manuscripts).</a:t>
            </a:r>
          </a:p>
          <a:p>
            <a:endParaRPr lang="en-US" altLang="en-US" baseline="0" dirty="0"/>
          </a:p>
          <a:p>
            <a:r>
              <a:rPr lang="en-US" altLang="en-US" baseline="0" dirty="0"/>
              <a:t>Now this column “Time between original &amp; earliest manuscript” is designed to answer this question:</a:t>
            </a:r>
          </a:p>
          <a:p>
            <a:r>
              <a:rPr lang="en-US" altLang="en-US" baseline="0" dirty="0"/>
              <a:t>Let’s take the oldest manuscript containing a portion of the NT that we have.  How many years are there between that manuscript and the time of the original document?</a:t>
            </a:r>
          </a:p>
          <a:p>
            <a:r>
              <a:rPr lang="en-US" altLang="en-US" b="1" baseline="0" dirty="0"/>
              <a:t>*CLICK*</a:t>
            </a:r>
          </a:p>
          <a:p>
            <a:r>
              <a:rPr lang="en-US" altLang="en-US" b="0" baseline="0" dirty="0"/>
              <a:t>It’s less than 50 years old.  We saw a picture of that papyrus earlier, P52, which is dated around 125AD.  That’s within about 50 years of the time when John wrote his original manuscript.</a:t>
            </a:r>
          </a:p>
          <a:p>
            <a:endParaRPr lang="en-US" altLang="en-US" dirty="0"/>
          </a:p>
          <a:p>
            <a:r>
              <a:rPr lang="en-US" altLang="en-US" dirty="0"/>
              <a:t>These are historians and biographers writing documents in the same genre as the NT.</a:t>
            </a:r>
          </a:p>
          <a:p>
            <a:r>
              <a:rPr lang="en-US" altLang="en-US" b="1" dirty="0"/>
              <a:t>*CLICK*</a:t>
            </a:r>
          </a:p>
          <a:p>
            <a:pPr marL="171450" indent="-171450">
              <a:buFont typeface="Arial" panose="020B0604020202020204" pitchFamily="34" charset="0"/>
              <a:buChar char="•"/>
            </a:pPr>
            <a:r>
              <a:rPr lang="en-US" altLang="en-US" dirty="0"/>
              <a:t>Livy (rhymes with “divvy”) = lived between 59BC and 17AD, and wrote one of the greatest histories of Rome</a:t>
            </a:r>
          </a:p>
          <a:p>
            <a:pPr marL="171450" indent="-171450">
              <a:buFont typeface="Arial" panose="020B0604020202020204" pitchFamily="34" charset="0"/>
              <a:buChar char="•"/>
            </a:pPr>
            <a:r>
              <a:rPr lang="en-US" altLang="en-US" dirty="0" err="1"/>
              <a:t>Heroditus</a:t>
            </a:r>
            <a:r>
              <a:rPr lang="en-US" altLang="en-US" dirty="0"/>
              <a:t> = wrote about the Persian empire and the rise of Alexander the Great in the 5</a:t>
            </a:r>
            <a:r>
              <a:rPr lang="en-US" altLang="en-US" baseline="30000" dirty="0"/>
              <a:t>th</a:t>
            </a:r>
            <a:r>
              <a:rPr lang="en-US" altLang="en-US" dirty="0"/>
              <a:t> century BC</a:t>
            </a:r>
          </a:p>
          <a:p>
            <a:pPr marL="171450" indent="-171450">
              <a:buFont typeface="Arial" panose="020B0604020202020204" pitchFamily="34" charset="0"/>
              <a:buChar char="•"/>
            </a:pPr>
            <a:r>
              <a:rPr lang="en-US" altLang="en-US" dirty="0" err="1"/>
              <a:t>Seutonius</a:t>
            </a:r>
            <a:r>
              <a:rPr lang="en-US" altLang="en-US" dirty="0"/>
              <a:t> = One of the 3 major historians of the Caesars, who gives us much of what we know about Julius Caesar and Caesar Augustus (writing 121AD)  (copy in 9</a:t>
            </a:r>
            <a:r>
              <a:rPr lang="en-US" altLang="en-US" baseline="30000" dirty="0"/>
              <a:t>th</a:t>
            </a:r>
            <a:r>
              <a:rPr lang="en-US" altLang="en-US" dirty="0"/>
              <a:t> C.)</a:t>
            </a:r>
          </a:p>
          <a:p>
            <a:pPr marL="171450" indent="-171450">
              <a:buFont typeface="Arial" panose="020B0604020202020204" pitchFamily="34" charset="0"/>
              <a:buChar char="•"/>
            </a:pPr>
            <a:r>
              <a:rPr lang="en-US" altLang="en-US" dirty="0"/>
              <a:t>Tacitus = the historian of the emperors Nero, Vespasian and </a:t>
            </a:r>
            <a:r>
              <a:rPr lang="en-US" altLang="en-US" dirty="0" err="1"/>
              <a:t>Dominitian</a:t>
            </a:r>
            <a:r>
              <a:rPr lang="en-US" altLang="en-US" dirty="0"/>
              <a:t>  (56AD – 117AD)</a:t>
            </a:r>
          </a:p>
          <a:p>
            <a:endParaRPr lang="en-US" altLang="en-US" dirty="0"/>
          </a:p>
          <a:p>
            <a:r>
              <a:rPr lang="en-US" altLang="en-US" dirty="0"/>
              <a:t>How many surviving manuscripts do we have of the works of these authors?</a:t>
            </a:r>
          </a:p>
          <a:p>
            <a:r>
              <a:rPr lang="en-US" altLang="en-US" b="1" dirty="0"/>
              <a:t>*CLICK*</a:t>
            </a:r>
          </a:p>
          <a:p>
            <a:r>
              <a:rPr lang="en-US" altLang="en-US" b="0" dirty="0"/>
              <a:t>There are just a handful of manuscripts surviving from these authors - very, very few compared to what we have for the New Testament.</a:t>
            </a:r>
          </a:p>
          <a:p>
            <a:r>
              <a:rPr lang="en-US" altLang="en-US" b="0" dirty="0"/>
              <a:t>And what if we take the oldest copies we have for each of these authors?  How many years are there between the time that each of these men originally wrote and the oldest copy that we have today?</a:t>
            </a:r>
          </a:p>
          <a:p>
            <a:r>
              <a:rPr lang="en-US" altLang="en-US" b="1" dirty="0"/>
              <a:t>*CLICK*</a:t>
            </a:r>
          </a:p>
          <a:p>
            <a:r>
              <a:rPr lang="en-US" altLang="en-US" b="0" dirty="0"/>
              <a:t>It’s a HUGE amount of time.  Take </a:t>
            </a:r>
            <a:r>
              <a:rPr lang="en-US" altLang="en-US" b="0" dirty="0" err="1"/>
              <a:t>Seutonius</a:t>
            </a:r>
            <a:r>
              <a:rPr lang="en-US" altLang="en-US" b="0" dirty="0"/>
              <a:t> for example.  He wrote his historical works in the 2</a:t>
            </a:r>
            <a:r>
              <a:rPr lang="en-US" altLang="en-US" b="0" baseline="30000" dirty="0"/>
              <a:t>nd</a:t>
            </a:r>
            <a:r>
              <a:rPr lang="en-US" altLang="en-US" b="0" dirty="0"/>
              <a:t> century, but the earliest copy of his works that we have comes from the 9</a:t>
            </a:r>
            <a:r>
              <a:rPr lang="en-US" altLang="en-US" b="0" baseline="30000" dirty="0"/>
              <a:t>th</a:t>
            </a:r>
            <a:r>
              <a:rPr lang="en-US" altLang="en-US" b="0" dirty="0"/>
              <a:t> century.  Everything before that has been lost.</a:t>
            </a:r>
          </a:p>
          <a:p>
            <a:endParaRPr lang="en-US" altLang="en-US" b="0" dirty="0"/>
          </a:p>
          <a:p>
            <a:r>
              <a:rPr lang="en-US" altLang="en-US" dirty="0"/>
              <a:t>We have more historical evidence that attests to Jesus of Nazareth than we do for Homer, Socrates, Plato, Aristotle, Julius Caesar, and anyone else in the ancient world.  </a:t>
            </a:r>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like I said earlier, when you have a lot of manuscripts, it’s to be expected that you’ll also have a lot of textual variants where those manuscripts sometimes differ from one another.  </a:t>
            </a:r>
          </a:p>
          <a:p>
            <a:r>
              <a:rPr lang="en-US" altLang="en-US" b="1" dirty="0"/>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So how</a:t>
            </a:r>
            <a:r>
              <a:rPr lang="en-US" altLang="en-US" baseline="0" dirty="0"/>
              <a:t> many textual variants did we say we have?</a:t>
            </a:r>
            <a:endParaRPr lang="en-US"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xfrm>
            <a:off x="685800" y="685800"/>
            <a:ext cx="5486400" cy="3429000"/>
          </a:xfrm>
          <a:ln/>
        </p:spPr>
      </p:sp>
      <p:sp>
        <p:nvSpPr>
          <p:cNvPr id="19456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 9:46 **</a:t>
            </a:r>
          </a:p>
          <a:p>
            <a:endParaRPr lang="en-US" sz="1200" b="0" i="0" u="none" strike="noStrike" kern="1200" baseline="0" dirty="0">
              <a:solidFill>
                <a:srgbClr val="000000"/>
              </a:solidFill>
              <a:latin typeface="Calibri" panose="020F0502020204030204" pitchFamily="34" charset="0"/>
            </a:endParaRPr>
          </a:p>
          <a:p>
            <a:r>
              <a:rPr lang="en-US" sz="1200" b="0" i="0" u="none" strike="noStrike" kern="1200" baseline="0" dirty="0">
                <a:solidFill>
                  <a:srgbClr val="000000"/>
                </a:solidFill>
                <a:latin typeface="Calibri" panose="020F0502020204030204" pitchFamily="34" charset="0"/>
              </a:rPr>
              <a:t>for other works of antiquity</a:t>
            </a:r>
            <a:r>
              <a:rPr lang="en-US" sz="1000" b="0" i="0" u="none" strike="noStrike" kern="1200" baseline="0" dirty="0">
                <a:solidFill>
                  <a:schemeClr val="tx1"/>
                </a:solidFill>
                <a:latin typeface="Calibri" pitchFamily="34" charset="0"/>
                <a:ea typeface="+mn-ea"/>
                <a:cs typeface="+mn-cs"/>
              </a:rPr>
              <a:t> </a:t>
            </a:r>
            <a:r>
              <a:rPr lang="en-US" altLang="en-US" baseline="0" dirty="0"/>
              <a:t>from the Greco-Roman empire around the same time as the Bible.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baseline="0" dirty="0"/>
              <a:t>*CLICK*</a:t>
            </a:r>
          </a:p>
          <a:p>
            <a:endParaRPr lang="en-US" altLang="en-US" dirty="0"/>
          </a:p>
          <a:p>
            <a:r>
              <a:rPr lang="en-US" altLang="en-US" dirty="0"/>
              <a:t>So we have 5,800</a:t>
            </a:r>
            <a:r>
              <a:rPr lang="en-US" altLang="en-US" baseline="0" dirty="0"/>
              <a:t> manuscripts in Greek containing SOME PORTION of the NT (most of them are fragmentary, not complete copies of the NT, but most of them are still fairly sizable manuscripts).</a:t>
            </a:r>
          </a:p>
          <a:p>
            <a:endParaRPr lang="en-US" altLang="en-US" dirty="0"/>
          </a:p>
          <a:p>
            <a:r>
              <a:rPr lang="en-US" altLang="en-US" b="1"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Now, here are some other historians and biographers writing documents in the same genre as the NT.</a:t>
            </a:r>
          </a:p>
          <a:p>
            <a:pPr marL="171450" indent="-171450">
              <a:buFont typeface="Arial" panose="020B0604020202020204" pitchFamily="34" charset="0"/>
              <a:buChar char="•"/>
            </a:pPr>
            <a:r>
              <a:rPr lang="en-US" altLang="en-US" dirty="0"/>
              <a:t>Livy was writing just before the time of Christ and wrote one of the greatest histories of Rome</a:t>
            </a:r>
          </a:p>
          <a:p>
            <a:pPr marL="171450" indent="-171450">
              <a:buFont typeface="Arial" panose="020B0604020202020204" pitchFamily="34" charset="0"/>
              <a:buChar char="•"/>
            </a:pPr>
            <a:r>
              <a:rPr lang="en-US" altLang="en-US" dirty="0"/>
              <a:t>Herodotus (in the 5</a:t>
            </a:r>
            <a:r>
              <a:rPr lang="en-US" altLang="en-US" baseline="30000" dirty="0"/>
              <a:t>th</a:t>
            </a:r>
            <a:r>
              <a:rPr lang="en-US" altLang="en-US" dirty="0"/>
              <a:t> century BC) wrote about the Persian empire and the rise of Alexander the Great</a:t>
            </a:r>
          </a:p>
          <a:p>
            <a:pPr marL="171450" indent="-171450">
              <a:buFont typeface="Arial" panose="020B0604020202020204" pitchFamily="34" charset="0"/>
              <a:buChar char="•"/>
            </a:pPr>
            <a:r>
              <a:rPr lang="en-US" altLang="en-US" dirty="0"/>
              <a:t>Suetonius (in the second century AD) is one of the most important historians of the Caesars.  Most of what we know about Julius Caesar and Caesar Augustus comes from Suetonius.</a:t>
            </a:r>
          </a:p>
          <a:p>
            <a:pPr marL="171450" indent="-171450">
              <a:buFont typeface="Arial" panose="020B0604020202020204" pitchFamily="34" charset="0"/>
              <a:buChar char="•"/>
            </a:pPr>
            <a:r>
              <a:rPr lang="en-US" altLang="en-US" dirty="0"/>
              <a:t>Tacitus (who lived in the first century) was the historian of the emperors Nero, Vespasian and </a:t>
            </a:r>
            <a:r>
              <a:rPr lang="en-US" altLang="en-US" dirty="0" err="1"/>
              <a:t>Dominitian</a:t>
            </a:r>
            <a:endParaRPr lang="en-US" altLang="en-US" dirty="0"/>
          </a:p>
          <a:p>
            <a:endParaRPr lang="en-US" altLang="en-US" dirty="0"/>
          </a:p>
          <a:p>
            <a:r>
              <a:rPr lang="en-US" altLang="en-US" dirty="0"/>
              <a:t>How many surviving manuscripts do we have of the works of these authors?</a:t>
            </a:r>
          </a:p>
          <a:p>
            <a:r>
              <a:rPr lang="en-US" altLang="en-US" b="1" dirty="0"/>
              <a:t>*CLICK*</a:t>
            </a:r>
          </a:p>
          <a:p>
            <a:r>
              <a:rPr lang="en-US" altLang="en-US" b="0" dirty="0"/>
              <a:t>There are just a handful of manuscripts surviving from these authors - very, very few compared to what we have for the New Testament.</a:t>
            </a:r>
          </a:p>
          <a:p>
            <a:endParaRPr lang="en-US" altLang="en-US" b="0" dirty="0"/>
          </a:p>
          <a:p>
            <a:r>
              <a:rPr lang="en-US" altLang="en-US" dirty="0"/>
              <a:t>We have more historical evidence that attests to Jesus of Nazareth than we do for Socrates, Plato, Aristotle, Julius Caesar, and anyone else in the ancient world.  </a:t>
            </a:r>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like I said earlier, when you have a lot of manuscripts (like the New Testament does), it’s to be expected that you’ll also have a lot of textual variants where those manuscripts sometimes differ from one another.  </a:t>
            </a:r>
          </a:p>
          <a:p>
            <a:r>
              <a:rPr lang="en-US" altLang="en-US" b="1" dirty="0"/>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So how</a:t>
            </a:r>
            <a:r>
              <a:rPr lang="en-US" altLang="en-US" baseline="0" dirty="0"/>
              <a:t> many textual variants did we say we have?</a:t>
            </a:r>
            <a:endParaRPr lang="en-US" altLang="en-US" dirty="0"/>
          </a:p>
        </p:txBody>
      </p:sp>
    </p:spTree>
    <p:extLst>
      <p:ext uri="{BB962C8B-B14F-4D97-AF65-F5344CB8AC3E}">
        <p14:creationId xmlns:p14="http://schemas.microsoft.com/office/powerpoint/2010/main" val="38915890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xfrm>
            <a:off x="685800" y="685800"/>
            <a:ext cx="5486400" cy="3429000"/>
          </a:xfrm>
          <a:ln/>
        </p:spPr>
      </p:sp>
      <p:sp>
        <p:nvSpPr>
          <p:cNvPr id="19558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 10:12 **</a:t>
            </a:r>
          </a:p>
          <a:p>
            <a:pPr marL="0" marR="0" lvl="0" indent="0" algn="l" defTabSz="914400" rtl="0" eaLnBrk="0" fontAlgn="base" latinLnBrk="0" hangingPunct="0">
              <a:lnSpc>
                <a:spcPct val="100000"/>
              </a:lnSpc>
              <a:spcBef>
                <a:spcPct val="30000"/>
              </a:spcBef>
              <a:spcAft>
                <a:spcPct val="0"/>
              </a:spcAft>
              <a:buClrTx/>
              <a:buSzTx/>
              <a:buFontTx/>
              <a:buNone/>
              <a:tabLst/>
              <a:defRPr/>
            </a:pPr>
            <a:br>
              <a:rPr lang="en-US" altLang="en-US" dirty="0"/>
            </a:br>
            <a:r>
              <a:rPr lang="en-US" altLang="en-US" dirty="0"/>
              <a:t>But what if you had a magic wand and could destroy every one of these manuscripts in one fell swoop.</a:t>
            </a:r>
            <a:endParaRPr lang="en-US" altLang="en-US" b="0" dirty="0"/>
          </a:p>
          <a:p>
            <a:endParaRPr lang="en-US" altLang="en-US" dirty="0"/>
          </a:p>
          <a:p>
            <a:r>
              <a:rPr lang="en-US" altLang="en-US" dirty="0"/>
              <a:t>-- would we be left without any historical evidence of the writings of the apostles?  </a:t>
            </a:r>
          </a:p>
          <a:p>
            <a:r>
              <a:rPr lang="en-US" altLang="en-US" dirty="0"/>
              <a:t>-- Would we have no idea what the NT said?  The answer is “NO”, because we have the writings of church fathers – elders, pastors, scholars, bishops, priests – who wrote commentaries and sermons on the NT, and many of these men did not have the gift of brevity.  </a:t>
            </a:r>
          </a:p>
          <a:p>
            <a:endParaRPr lang="en-US" altLang="en-US" dirty="0"/>
          </a:p>
          <a:p>
            <a:r>
              <a:rPr lang="en-US" altLang="en-US" dirty="0"/>
              <a:t>As a result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*CLICK*</a:t>
            </a:r>
            <a:endParaRPr lang="en-US" sz="1200" b="0" i="0" u="none" strike="noStrike" kern="1200" baseline="0" dirty="0">
              <a:solidFill>
                <a:schemeClr val="tx1"/>
              </a:solidFill>
              <a:latin typeface="Calibri" pitchFamily="34" charset="0"/>
              <a:ea typeface="+mn-ea"/>
              <a:cs typeface="+mn-cs"/>
            </a:endParaRPr>
          </a:p>
          <a:p>
            <a:r>
              <a:rPr lang="en-US" altLang="en-US" dirty="0"/>
              <a:t>we have MORE THAN ONE MILLION quotations of the NT by these church fathers – sometimes a part of a verse, sometimes entire passages.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*CLICK*</a:t>
            </a:r>
            <a:endParaRPr lang="en-US" sz="1200" b="0" i="0" u="none" strike="noStrike" kern="1200" baseline="0" dirty="0">
              <a:solidFill>
                <a:schemeClr val="tx1"/>
              </a:solidFill>
              <a:latin typeface="Calibri" pitchFamily="34" charset="0"/>
              <a:ea typeface="+mn-ea"/>
              <a:cs typeface="+mn-cs"/>
            </a:endParaRPr>
          </a:p>
          <a:p>
            <a:r>
              <a:rPr lang="en-US" altLang="en-US" dirty="0"/>
              <a:t>Enough to reproduce virtually the entirely New Testament many times over just by quotations alone.</a:t>
            </a:r>
          </a:p>
          <a:p>
            <a:endParaRPr lang="en-US" altLang="en-US" dirty="0"/>
          </a:p>
          <a:p>
            <a:r>
              <a:rPr lang="en-US" altLang="en-US" dirty="0"/>
              <a:t>TRANSITION: Alright, but someone might still say “This is all interesting, but it doesn’t change the fact that all these manuscripts you’re talking about have hundreds of thousands of variants in them!”  So let’s address that issue now – how are we going to respond when someone says “The Bible has so many variants and errors in it, it’s impossible to know what the original looked like!”</a:t>
            </a:r>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a:t>
            </a:r>
          </a:p>
          <a:p>
            <a:r>
              <a:rPr lang="en-US" altLang="en-US" dirty="0"/>
              <a:t>So how</a:t>
            </a:r>
            <a:r>
              <a:rPr lang="en-US" altLang="en-US" baseline="0" dirty="0"/>
              <a:t> many textual variants did we say we have?</a:t>
            </a:r>
            <a:endParaRPr lang="en-US" altLang="en-US" dirty="0"/>
          </a:p>
          <a:p>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Rot="1" noChangeAspect="1" noChangeArrowheads="1" noTextEdit="1"/>
          </p:cNvSpPr>
          <p:nvPr>
            <p:ph type="sldImg"/>
          </p:nvPr>
        </p:nvSpPr>
        <p:spPr>
          <a:xfrm>
            <a:off x="685800" y="685800"/>
            <a:ext cx="5486400" cy="3429000"/>
          </a:xfrm>
          <a:ln/>
        </p:spPr>
      </p:sp>
      <p:sp>
        <p:nvSpPr>
          <p:cNvPr id="19661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xfrm>
            <a:off x="685800" y="685800"/>
            <a:ext cx="5486400" cy="3429000"/>
          </a:xfrm>
          <a:ln/>
        </p:spPr>
      </p:sp>
      <p:sp>
        <p:nvSpPr>
          <p:cNvPr id="19763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 10:13 **</a:t>
            </a:r>
          </a:p>
          <a:p>
            <a:endParaRPr lang="en-US" altLang="en-US" b="1" dirty="0"/>
          </a:p>
          <a:p>
            <a:r>
              <a:rPr lang="en-US" altLang="en-US" dirty="0"/>
              <a:t>So how</a:t>
            </a:r>
            <a:r>
              <a:rPr lang="en-US" altLang="en-US" baseline="0" dirty="0"/>
              <a:t> many textual variants did we say we have?</a:t>
            </a:r>
            <a:endParaRPr lang="en-US" altLang="en-US" dirty="0"/>
          </a:p>
          <a:p>
            <a:endParaRPr lang="en-US" altLang="en-US" dirty="0"/>
          </a:p>
          <a:p>
            <a:r>
              <a:rPr lang="en-US" altLang="en-US" dirty="0"/>
              <a:t>400,000 textual variants.</a:t>
            </a:r>
          </a:p>
          <a:p>
            <a:endParaRPr lang="en-US" altLang="en-US" dirty="0"/>
          </a:p>
          <a:p>
            <a:r>
              <a:rPr lang="en-US" altLang="en-US" dirty="0"/>
              <a:t>But let’s take a closer look at this</a:t>
            </a:r>
          </a:p>
          <a:p>
            <a:r>
              <a:rPr lang="en-US" altLang="en-US" dirty="0"/>
              <a:t>and break this number down into different categories of textual variants.</a:t>
            </a:r>
          </a:p>
          <a:p>
            <a:r>
              <a:rPr lang="en-US" altLang="en-US" b="1" dirty="0"/>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the first category that we can put up and immediately eliminate as a problem is 70% of them, which we classify as spelling differences and nonsense errors. </a:t>
            </a:r>
          </a:p>
          <a:p>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a:solidFill>
                  <a:schemeClr val="tx1"/>
                </a:solidFill>
                <a:latin typeface="Calibri" pitchFamily="34" charset="0"/>
                <a:ea typeface="+mn-ea"/>
                <a:cs typeface="+mn-cs"/>
              </a:rPr>
              <a:t>What I want to focus on for this class and the next is the actual TEXT of the New Testament.  How did we get the English Bibles that we have today?  Can we even be confident that God has preserved His word over the last 2,000 years?  </a:t>
            </a:r>
          </a:p>
          <a:p>
            <a:pPr rtl="0"/>
            <a:endParaRPr lang="en-US" sz="1200" b="0" i="0" u="none" strike="noStrike" kern="1200" baseline="0" dirty="0">
              <a:solidFill>
                <a:schemeClr val="tx1"/>
              </a:solidFill>
              <a:latin typeface="Calibri" pitchFamily="34" charset="0"/>
              <a:ea typeface="+mn-ea"/>
              <a:cs typeface="+mn-cs"/>
            </a:endParaRPr>
          </a:p>
          <a:p>
            <a:pPr rtl="0"/>
            <a:r>
              <a:rPr lang="en-US" sz="1200" b="0" i="0" u="none" strike="noStrike" kern="1200" baseline="0" dirty="0">
                <a:solidFill>
                  <a:schemeClr val="tx1"/>
                </a:solidFill>
                <a:latin typeface="Calibri" pitchFamily="34" charset="0"/>
                <a:ea typeface="+mn-ea"/>
                <a:cs typeface="+mn-cs"/>
              </a:rPr>
              <a:t>We’re going to be covering a lot of ground this week and next, and I apologize in advance that it’s going to be a pretty fast-moving class.  If you’re trying to take notes and you’re despairing at everything we’re going to cover…</a:t>
            </a:r>
          </a:p>
          <a:p>
            <a:pPr rtl="0"/>
            <a:endParaRPr lang="en-US" sz="1200" b="0" i="0" u="none" strike="noStrike" kern="1200" baseline="0" dirty="0">
              <a:solidFill>
                <a:schemeClr val="tx1"/>
              </a:solidFill>
              <a:latin typeface="Calibri" pitchFamily="34" charset="0"/>
              <a:ea typeface="+mn-ea"/>
              <a:cs typeface="+mn-cs"/>
            </a:endParaRPr>
          </a:p>
          <a:p>
            <a:pPr rtl="0"/>
            <a:r>
              <a:rPr lang="en-US" sz="1200" b="0" i="0" u="none" strike="noStrike" kern="1200" baseline="0" dirty="0">
                <a:solidFill>
                  <a:schemeClr val="tx1"/>
                </a:solidFill>
                <a:latin typeface="Calibri" pitchFamily="34" charset="0"/>
                <a:ea typeface="+mn-ea"/>
                <a:cs typeface="+mn-cs"/>
              </a:rPr>
              <a:t>let me help you out by telling you that there are going to be FOUR KEY POINTS to understanding why the New Testament we have today is reliable and trustworthy.  We’re going to cover TWO of those keys this week, and the other TWO next week.  So if you don’t get anything else, maybe you can write those FOUR MAIN KEYS down, and maybe they’ll be helpful to you in the future. </a:t>
            </a:r>
          </a:p>
          <a:p>
            <a:pPr rtl="0"/>
            <a:endParaRPr lang="en-US" sz="1200" b="0" i="0" u="none" strike="noStrike" kern="1200" baseline="0" dirty="0">
              <a:solidFill>
                <a:schemeClr val="tx1"/>
              </a:solidFill>
              <a:latin typeface="Calibri" pitchFamily="34" charset="0"/>
              <a:ea typeface="+mn-ea"/>
              <a:cs typeface="+mn-cs"/>
            </a:endParaRPr>
          </a:p>
          <a:p>
            <a:pPr rtl="0"/>
            <a:r>
              <a:rPr lang="en-US" sz="1200" b="0" i="0" u="none" strike="noStrike" kern="1200" baseline="0" dirty="0">
                <a:solidFill>
                  <a:schemeClr val="tx1"/>
                </a:solidFill>
                <a:latin typeface="Calibri" pitchFamily="34" charset="0"/>
                <a:ea typeface="+mn-ea"/>
                <a:cs typeface="+mn-cs"/>
              </a:rPr>
              <a:t>So before we begin, let’s pray.      (Printing press in 1450)</a:t>
            </a:r>
          </a:p>
          <a:p>
            <a:pPr>
              <a:defRPr/>
            </a:pPr>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4712ADF-E4DA-4976-BD6A-518ADB64053B}" type="slidenum">
              <a:rPr kumimoji="0" lang="en-US" altLang="en-US" sz="1200" b="0" i="0" u="none" strike="noStrike" kern="1200" cap="none" spc="0" normalizeH="0" baseline="0" noProof="0" smtClean="0">
                <a:ln>
                  <a:noFill/>
                </a:ln>
                <a:solidFill>
                  <a:srgbClr val="000000"/>
                </a:solidFill>
                <a:effectLst/>
                <a:uLnTx/>
                <a:uFillTx/>
                <a:latin typeface="Century Gothic" panose="020B0502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29613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685800" y="685800"/>
            <a:ext cx="5486400" cy="3429000"/>
          </a:xfrm>
          <a:ln/>
        </p:spPr>
      </p:sp>
      <p:sp>
        <p:nvSpPr>
          <p:cNvPr id="19865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 9:49 **</a:t>
            </a:r>
          </a:p>
          <a:p>
            <a:endParaRPr lang="en-US" altLang="en-US" dirty="0"/>
          </a:p>
          <a:p>
            <a:r>
              <a:rPr lang="en-US" altLang="en-US" dirty="0"/>
              <a:t>And the first category that we can put up and immediately eliminate as a problem is 70% of them, which we classify as</a:t>
            </a:r>
          </a:p>
          <a:p>
            <a:r>
              <a:rPr lang="en-US" altLang="en-US" b="1" dirty="0"/>
              <a:t>*CLICK*</a:t>
            </a:r>
          </a:p>
          <a:p>
            <a:r>
              <a:rPr lang="en-US" altLang="en-US" dirty="0"/>
              <a:t>spelling differences and nonsense errors. </a:t>
            </a:r>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Now a SPELLING DIFFERENCE would be something we’re familiar with in English – for example in England, they spell the word color “C-O-L-O-U-R”, adding a “U” in the spelling. And that sort of thing happens in Greek as well – there are differences in spelling sometimes, but the word still has the same meaning.  Spelling errors present no problem in understanding the text.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i="1" dirty="0"/>
              <a:t>**SKIP NONSENSE ERROR IF MUCH LATER THAN 9:49**</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Now let me show you an example of the other type that’s listed here – a NONSENSE ERROR.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*ADVANCE*</a:t>
            </a:r>
          </a:p>
          <a:p>
            <a:r>
              <a:rPr lang="en-US" altLang="en-US" dirty="0"/>
              <a:t>In 1 </a:t>
            </a:r>
            <a:r>
              <a:rPr lang="en-US" altLang="en-US" dirty="0" err="1"/>
              <a:t>Thes</a:t>
            </a:r>
            <a:r>
              <a:rPr lang="en-US" altLang="en-US" dirty="0"/>
              <a:t>. 2:7, it says in our Bibles, “but we were gentle among you…”</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xfrm>
            <a:off x="685800" y="685800"/>
            <a:ext cx="5486400" cy="3429000"/>
          </a:xfrm>
          <a:ln/>
        </p:spPr>
      </p:sp>
      <p:sp>
        <p:nvSpPr>
          <p:cNvPr id="2007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Here are a couple of different manuscripts showing James chapter 3 verse one.  Now at the top of each one, you can see that the English is the same on both manuscripts:</a:t>
            </a:r>
          </a:p>
          <a:p>
            <a:endParaRPr lang="en-US" altLang="en-US" dirty="0"/>
          </a:p>
          <a:p>
            <a:r>
              <a:rPr lang="en-US" altLang="en-US" dirty="0"/>
              <a:t>“for you know that we who teach will be judged with greater strictness”.  </a:t>
            </a:r>
          </a:p>
          <a:p>
            <a:endParaRPr lang="en-US" altLang="en-US" dirty="0"/>
          </a:p>
          <a:p>
            <a:r>
              <a:rPr lang="en-US" altLang="en-US" dirty="0"/>
              <a:t>And that phrase is shown in Greek at the bottom.  But in the word that’s translated “will be judged” on the right, you can see an extra Greek character, a “mew” character.  Now that’s a spelling difference between the two manuscripts, and that is a textual variant.  But the English translation is exactly the same.  It’s kind of like how in England they spell the word color “C-O-L-O-U-R”.  But the word still has the same meaning, whether you use the American spelling or the English spelling.  So textual variants like this that are just spelling differences </a:t>
            </a:r>
          </a:p>
          <a:p>
            <a:r>
              <a:rPr lang="en-US" altLang="en-US" b="1" dirty="0"/>
              <a:t>*ADVANCE*</a:t>
            </a:r>
          </a:p>
          <a:p>
            <a:r>
              <a:rPr lang="en-US" altLang="en-US" dirty="0"/>
              <a:t>make up 70% of all textual variants in the New Testament, and don’t present us with any problem.  </a:t>
            </a:r>
          </a:p>
        </p:txBody>
      </p:sp>
      <p:sp>
        <p:nvSpPr>
          <p:cNvPr id="2007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831879ED-62E1-4B83-AE14-62EB41CE6F77}" type="slidenum">
              <a:rPr lang="en-US" altLang="en-US"/>
              <a:pPr/>
              <a:t>41</a:t>
            </a:fld>
            <a:endParaRPr lang="en-US" altLang="en-US"/>
          </a:p>
        </p:txBody>
      </p:sp>
    </p:spTree>
    <p:extLst>
      <p:ext uri="{BB962C8B-B14F-4D97-AF65-F5344CB8AC3E}">
        <p14:creationId xmlns:p14="http://schemas.microsoft.com/office/powerpoint/2010/main" val="40776266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xfrm>
            <a:off x="685800" y="685800"/>
            <a:ext cx="5486400" cy="3429000"/>
          </a:xfrm>
          <a:ln/>
        </p:spPr>
      </p:sp>
      <p:sp>
        <p:nvSpPr>
          <p:cNvPr id="1996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In 1 </a:t>
            </a:r>
            <a:r>
              <a:rPr lang="en-US" altLang="en-US" dirty="0" err="1"/>
              <a:t>Thes</a:t>
            </a:r>
            <a:r>
              <a:rPr lang="en-US" altLang="en-US" dirty="0"/>
              <a:t>. 2:7, it says in our Bibles,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“But we were gentle among you like a nursing mother taking care of her own children.”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Now in the 14</a:t>
            </a:r>
            <a:r>
              <a:rPr lang="en-US" altLang="en-US" baseline="30000" dirty="0"/>
              <a:t>th</a:t>
            </a:r>
            <a:r>
              <a:rPr lang="en-US" altLang="en-US" dirty="0"/>
              <a:t> century, some poor scribe just blew it and got the wrong word entirely.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He wrote, “but we were horses among you, like a nursing mother taking care of her own children.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In Greek the two words look somewhat similar, and for whatever reason this scribe misread or miscopied EHP-PEE-OI (“gentle”) and wrote down HIPP-OI (“horses”) instead.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Now, this can immediately be recognized as not the original thing Paul wrote. This is just a nonsense error made by an inattentive scribe in the 14</a:t>
            </a:r>
            <a:r>
              <a:rPr lang="en-US" altLang="en-US" baseline="30000" dirty="0"/>
              <a:t>th</a:t>
            </a:r>
            <a:r>
              <a:rPr lang="en-US" altLang="en-US" dirty="0"/>
              <a:t> century. So we can eliminate this kind of thing easily,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70% of textual variants fall into that category.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p:txBody>
      </p:sp>
      <p:sp>
        <p:nvSpPr>
          <p:cNvPr id="1996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66B61E4A-3D78-4CE0-82EE-DDD1D769E113}" type="slidenum">
              <a:rPr lang="en-US" altLang="en-US"/>
              <a:pPr/>
              <a:t>42</a:t>
            </a:fld>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ChangeArrowheads="1" noTextEdit="1"/>
          </p:cNvSpPr>
          <p:nvPr>
            <p:ph type="sldImg"/>
          </p:nvPr>
        </p:nvSpPr>
        <p:spPr>
          <a:xfrm>
            <a:off x="685800" y="685800"/>
            <a:ext cx="5486400" cy="3429000"/>
          </a:xfrm>
          <a:ln/>
        </p:spPr>
      </p:sp>
      <p:sp>
        <p:nvSpPr>
          <p:cNvPr id="20173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 9:50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70% of all textual variants fall into that category. </a:t>
            </a:r>
          </a:p>
          <a:p>
            <a:endParaRPr lang="en-US" altLang="en-US" dirty="0"/>
          </a:p>
          <a:p>
            <a:r>
              <a:rPr lang="en-US" altLang="en-US" dirty="0"/>
              <a:t>Just like that, we’ve eliminated some 280,000 variants we don’t have to worry about.</a:t>
            </a:r>
          </a:p>
          <a:p>
            <a:endParaRPr lang="en-US" altLang="en-US" dirty="0"/>
          </a:p>
          <a:p>
            <a:r>
              <a:rPr lang="en-US" altLang="en-US" dirty="0"/>
              <a:t>But we can do even more than that.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*ADVANCE*</a:t>
            </a:r>
          </a:p>
          <a:p>
            <a:r>
              <a:rPr lang="en-US" altLang="en-US" dirty="0"/>
              <a:t>We can also eliminate another 20% by ignoring textual variants that do not affect translation.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spect="1" noChangeArrowheads="1" noTextEdit="1"/>
          </p:cNvSpPr>
          <p:nvPr>
            <p:ph type="sldImg"/>
          </p:nvPr>
        </p:nvSpPr>
        <p:spPr>
          <a:xfrm>
            <a:off x="685800" y="685800"/>
            <a:ext cx="5486400" cy="3429000"/>
          </a:xfrm>
          <a:ln/>
        </p:spPr>
      </p:sp>
      <p:sp>
        <p:nvSpPr>
          <p:cNvPr id="20275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We can also eliminate another 20% by ignoring textual variants that do not affect translation.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In Greek, the word order can be moved around, you can have the verb and the direct object or maybe the direct object and the verb. And technically, that's going to be a textual variant if manuscripts shuffle the word order like that, but the translation into English is going to be exactly the same.  So 20% of textual variants do not affect the English translation at all.  And that takes care of another 80,000 of them.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Another 9% of textual variants are ones we would call “meaningful but not viable”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xfrm>
            <a:off x="685800" y="685800"/>
            <a:ext cx="5486400" cy="3429000"/>
          </a:xfrm>
          <a:ln/>
        </p:spPr>
      </p:sp>
      <p:sp>
        <p:nvSpPr>
          <p:cNvPr id="2037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 compound word (e.g. troublemaker = troublemaker)</a:t>
            </a:r>
          </a:p>
        </p:txBody>
      </p:sp>
      <p:sp>
        <p:nvSpPr>
          <p:cNvPr id="2037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2420D4F7-9D63-4132-9216-29F499B1CD37}" type="slidenum">
              <a:rPr lang="en-US" altLang="en-US"/>
              <a:pPr/>
              <a:t>45</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xfrm>
            <a:off x="685800" y="685800"/>
            <a:ext cx="5486400" cy="3429000"/>
          </a:xfrm>
          <a:ln/>
        </p:spPr>
      </p:sp>
      <p:sp>
        <p:nvSpPr>
          <p:cNvPr id="2007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t>Let’s look</a:t>
            </a:r>
            <a:r>
              <a:rPr lang="en-US" altLang="en-US" b="0" baseline="0" dirty="0"/>
              <a:t> at an example of that.  Let’s take the sentence in English “John loves Mary”.  How would you write that in Greek?</a:t>
            </a:r>
            <a:endParaRPr lang="en-US" altLang="en-US" b="0" dirty="0"/>
          </a:p>
        </p:txBody>
      </p:sp>
      <p:sp>
        <p:nvSpPr>
          <p:cNvPr id="2007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831879ED-62E1-4B83-AE14-62EB41CE6F77}" type="slidenum">
              <a:rPr lang="en-US" altLang="en-US"/>
              <a:pPr/>
              <a:t>46</a:t>
            </a:fld>
            <a:endParaRPr lang="en-US" altLang="en-US"/>
          </a:p>
        </p:txBody>
      </p:sp>
    </p:spTree>
    <p:extLst>
      <p:ext uri="{BB962C8B-B14F-4D97-AF65-F5344CB8AC3E}">
        <p14:creationId xmlns:p14="http://schemas.microsoft.com/office/powerpoint/2010/main" val="22937048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xfrm>
            <a:off x="685800" y="685800"/>
            <a:ext cx="5486400" cy="3429000"/>
          </a:xfrm>
          <a:ln/>
        </p:spPr>
      </p:sp>
      <p:sp>
        <p:nvSpPr>
          <p:cNvPr id="2048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Greek often includes a definite article (</a:t>
            </a:r>
            <a:r>
              <a:rPr lang="el-GR" altLang="en-US" dirty="0">
                <a:solidFill>
                  <a:srgbClr val="FF0000"/>
                </a:solidFill>
                <a:latin typeface="BlackChancery" pitchFamily="2" charset="0"/>
              </a:rPr>
              <a:t>του </a:t>
            </a:r>
            <a:r>
              <a:rPr lang="en-US" altLang="en-US" dirty="0">
                <a:solidFill>
                  <a:srgbClr val="FF0000"/>
                </a:solidFill>
                <a:latin typeface="BlackChancery" pitchFamily="2" charset="0"/>
              </a:rPr>
              <a:t>= THE) </a:t>
            </a:r>
            <a:r>
              <a:rPr lang="en-US" altLang="en-US" dirty="0"/>
              <a:t>before a name, but English does not</a:t>
            </a:r>
          </a:p>
        </p:txBody>
      </p:sp>
      <p:sp>
        <p:nvSpPr>
          <p:cNvPr id="2048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DB80B98E-BCEA-463D-B745-283DDE5388A9}" type="slidenum">
              <a:rPr lang="en-US" altLang="en-US"/>
              <a:pPr/>
              <a:t>47</a:t>
            </a:fld>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xfrm>
            <a:off x="685800" y="685800"/>
            <a:ext cx="5486400" cy="3429000"/>
          </a:xfrm>
          <a:ln/>
        </p:spPr>
      </p:sp>
      <p:sp>
        <p:nvSpPr>
          <p:cNvPr id="20582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About 80,000 variants are in this category</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xfrm>
            <a:off x="685800" y="685800"/>
            <a:ext cx="5486400" cy="3429000"/>
          </a:xfrm>
          <a:ln/>
        </p:spPr>
      </p:sp>
      <p:sp>
        <p:nvSpPr>
          <p:cNvPr id="20685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 9:50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Another 9% of textual variants are ones we would call “meaningful but not viable”.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“MEANINGFUL” in the sense that they do make a significant change to the text,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“BUT NOT VIABLE”, which means that there’s no chance that the variation is actually the original reading.</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Let me give you an example of that.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a:xfrm>
            <a:off x="685800" y="685800"/>
            <a:ext cx="5486400" cy="3429000"/>
          </a:xfrm>
          <a:ln/>
        </p:spPr>
      </p:sp>
      <p:sp>
        <p:nvSpPr>
          <p:cNvPr id="16896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 9:38 **</a:t>
            </a:r>
          </a:p>
          <a:p>
            <a:endParaRPr lang="en-US" altLang="en-US" b="1" dirty="0"/>
          </a:p>
          <a:p>
            <a:r>
              <a:rPr lang="en-US" altLang="en-US" dirty="0"/>
              <a:t>I want to start by recommending a book to you, if you find this subject interesting.  </a:t>
            </a:r>
          </a:p>
          <a:p>
            <a:endParaRPr lang="en-US" altLang="en-US" dirty="0"/>
          </a:p>
          <a:p>
            <a:r>
              <a:rPr lang="en-US" altLang="en-US" dirty="0"/>
              <a:t>This book, REINVENTING</a:t>
            </a:r>
            <a:r>
              <a:rPr lang="en-US" altLang="en-US" baseline="0" dirty="0"/>
              <a:t> JESUS, is really helpful in refuting some of the false claims that skeptics make about Jesus and the New Testament.  It’s written for laymen like us, and it’s pretty easy to read.  </a:t>
            </a:r>
          </a:p>
          <a:p>
            <a:endParaRPr lang="en-US" altLang="en-US" baseline="0" dirty="0"/>
          </a:p>
          <a:p>
            <a:r>
              <a:rPr lang="en-US" altLang="en-US" b="1" baseline="0" dirty="0"/>
              <a:t>*ADVANCE*</a:t>
            </a:r>
          </a:p>
          <a:p>
            <a:r>
              <a:rPr lang="en-US" altLang="en-US" baseline="0" dirty="0"/>
              <a:t>In this book, the authors take up 5 main questions about the new testament:</a:t>
            </a:r>
            <a:endParaRPr lang="en-US"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xfrm>
            <a:off x="685800" y="685800"/>
            <a:ext cx="5486400" cy="3429000"/>
          </a:xfrm>
          <a:ln/>
        </p:spPr>
      </p:sp>
      <p:sp>
        <p:nvSpPr>
          <p:cNvPr id="2078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078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FB059529-BFB7-4CF7-BCB4-B26FA7D9C3F7}" type="slidenum">
              <a:rPr lang="en-US" altLang="en-US"/>
              <a:pPr/>
              <a:t>50</a:t>
            </a:fld>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xfrm>
            <a:off x="685800" y="685800"/>
            <a:ext cx="5486400" cy="3429000"/>
          </a:xfrm>
          <a:ln/>
        </p:spPr>
      </p:sp>
      <p:sp>
        <p:nvSpPr>
          <p:cNvPr id="2088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Let me give you an example of that.</a:t>
            </a:r>
          </a:p>
          <a:p>
            <a:r>
              <a:rPr lang="en-US" altLang="en-US" b="1" dirty="0"/>
              <a:t>*CLICK THROUGH AND READ*</a:t>
            </a:r>
          </a:p>
          <a:p>
            <a:r>
              <a:rPr lang="en-US" altLang="en-US" b="0" dirty="0"/>
              <a:t>(in Luke 6:22 in our Bibles, it says…)</a:t>
            </a:r>
          </a:p>
          <a:p>
            <a:endParaRPr lang="en-US" altLang="en-US" b="0" dirty="0"/>
          </a:p>
          <a:p>
            <a:r>
              <a:rPr lang="en-US" altLang="en-US" b="0" dirty="0"/>
              <a:t>However, there is another reading in other manuscripts that looks like this</a:t>
            </a:r>
          </a:p>
          <a:p>
            <a:r>
              <a:rPr lang="en-US" altLang="en-US" b="1" dirty="0"/>
              <a:t>*READ*</a:t>
            </a:r>
          </a:p>
          <a:p>
            <a:r>
              <a:rPr lang="en-US" altLang="en-US" b="0" dirty="0"/>
              <a:t>Now, this one’s a little trickier.  It’s not just a spelling error or the Greek words being reordered.  </a:t>
            </a:r>
          </a:p>
          <a:p>
            <a:endParaRPr lang="en-US" altLang="en-US" b="0" dirty="0"/>
          </a:p>
          <a:p>
            <a:r>
              <a:rPr lang="en-US" altLang="en-US" b="0" dirty="0"/>
              <a:t>This is a MEANINGFUL difference between the two.  On the left, it says that you are blessed when people hate you on account of the Son of Man.  On the right, it seems to indicate you’re blessed if people hate you for ANY reason.  That’s a meaningful difference.</a:t>
            </a:r>
          </a:p>
          <a:p>
            <a:endParaRPr lang="en-US" altLang="en-US" b="0" dirty="0"/>
          </a:p>
          <a:p>
            <a:r>
              <a:rPr lang="en-US" altLang="en-US" b="1" dirty="0"/>
              <a:t>*CLICK*</a:t>
            </a:r>
          </a:p>
          <a:p>
            <a:r>
              <a:rPr lang="en-US" altLang="en-US" b="0" dirty="0"/>
              <a:t>But it turns out the document on the left comes from the 3</a:t>
            </a:r>
            <a:r>
              <a:rPr lang="en-US" altLang="en-US" b="0" baseline="30000" dirty="0"/>
              <a:t>rd</a:t>
            </a:r>
            <a:r>
              <a:rPr lang="en-US" altLang="en-US" b="0" dirty="0"/>
              <a:t> century, and the one on the right comes from the 11</a:t>
            </a:r>
            <a:r>
              <a:rPr lang="en-US" altLang="en-US" b="0" baseline="30000" dirty="0"/>
              <a:t>th</a:t>
            </a:r>
            <a:r>
              <a:rPr lang="en-US" altLang="en-US" b="0" dirty="0"/>
              <a:t> century.  Now, remember what I said earlier about how textual scholars will generally prefer older manuscripts, because they’re closer to the time of the apostles, and there’s been less time for errors to creep in.  In this case, it’s not hard to conclude that someone just made a mistake in the 11</a:t>
            </a:r>
            <a:r>
              <a:rPr lang="en-US" altLang="en-US" b="0" baseline="30000" dirty="0"/>
              <a:t>th</a:t>
            </a:r>
            <a:r>
              <a:rPr lang="en-US" altLang="en-US" b="0" dirty="0"/>
              <a:t> century, and accidentally left a phrase out.  The original reading is still preserved in the older manuscript.  So while the document on the RIGHT gives us a MEANINGFUL variant, it’s not a VIABLE one – there’s no chance that that’s actually what Luke originally wrote.</a:t>
            </a:r>
          </a:p>
          <a:p>
            <a:endParaRPr lang="en-US" alt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*ADVANCE*</a:t>
            </a:r>
          </a:p>
          <a:p>
            <a:r>
              <a:rPr lang="en-US" altLang="en-US" b="0" dirty="0"/>
              <a:t>And those kinds of variants that are meaningful but not viable account for 9% of all textual variants</a:t>
            </a:r>
          </a:p>
          <a:p>
            <a:endParaRPr lang="en-US" altLang="en-US" b="0" dirty="0"/>
          </a:p>
        </p:txBody>
      </p:sp>
      <p:sp>
        <p:nvSpPr>
          <p:cNvPr id="2089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6BC246C9-AEB4-4BF5-8346-B5F255AD6AC2}" type="slidenum">
              <a:rPr lang="en-US" altLang="en-US"/>
              <a:pPr/>
              <a:t>51</a:t>
            </a:fld>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xfrm>
            <a:off x="685800" y="685800"/>
            <a:ext cx="5486400" cy="3429000"/>
          </a:xfrm>
          <a:ln/>
        </p:spPr>
      </p:sp>
      <p:sp>
        <p:nvSpPr>
          <p:cNvPr id="2099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And those kinds of variants that are meaningful but not viable account for 9% of all textual variants</a:t>
            </a:r>
          </a:p>
          <a:p>
            <a:endParaRPr lang="en-US" altLang="en-US" dirty="0"/>
          </a:p>
          <a:p>
            <a:r>
              <a:rPr lang="en-US" altLang="en-US" dirty="0"/>
              <a:t>So before we go onto the final category of textual variants, I want to stop here and give you the </a:t>
            </a:r>
          </a:p>
          <a:p>
            <a:r>
              <a:rPr lang="en-US" altLang="en-US" dirty="0"/>
              <a:t>FIRST KEY POINT </a:t>
            </a:r>
          </a:p>
          <a:p>
            <a:r>
              <a:rPr lang="en-US" altLang="en-US" dirty="0"/>
              <a:t>of why we can trust that the New Testament text has been preserved for us.</a:t>
            </a:r>
          </a:p>
          <a:p>
            <a:endParaRPr lang="en-US" altLang="en-US" dirty="0"/>
          </a:p>
          <a:p>
            <a:r>
              <a:rPr lang="en-US" altLang="en-US" dirty="0"/>
              <a:t>Remember I said that I would have 4 key points that I hoped you could remember even if you forget everything else, so here’s the first one:</a:t>
            </a:r>
          </a:p>
          <a:p>
            <a:endParaRPr lang="en-US" altLang="en-US" dirty="0"/>
          </a:p>
          <a:p>
            <a:r>
              <a:rPr lang="en-US" altLang="en-US" b="1" dirty="0"/>
              <a:t>*ADVANCE*</a:t>
            </a:r>
          </a:p>
          <a:p>
            <a:r>
              <a:rPr lang="en-US" altLang="en-US" b="0" dirty="0"/>
              <a:t>There are over 400,000 textual variants in our New Testament manuscripts, but 99% of them are completely inconsequential.  They do not present a challenge to the words that we have in our Bibles today.</a:t>
            </a:r>
          </a:p>
        </p:txBody>
      </p:sp>
      <p:sp>
        <p:nvSpPr>
          <p:cNvPr id="2099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39C47DA0-D3DF-441D-891C-6AB972F7E496}" type="slidenum">
              <a:rPr lang="en-US" altLang="en-US"/>
              <a:pPr/>
              <a:t>52</a:t>
            </a:fld>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xfrm>
            <a:off x="685800" y="685800"/>
            <a:ext cx="5486400" cy="3429000"/>
          </a:xfrm>
          <a:ln/>
        </p:spPr>
      </p:sp>
      <p:sp>
        <p:nvSpPr>
          <p:cNvPr id="21197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 9:53 **</a:t>
            </a:r>
          </a:p>
          <a:p>
            <a:endParaRPr lang="en-US" altLang="en-US" dirty="0"/>
          </a:p>
          <a:p>
            <a:r>
              <a:rPr lang="en-US" altLang="en-US" b="0" dirty="0"/>
              <a:t>There are over 400,000 textual variants in our New Testament manuscripts, but 99% of them are completely inconsequential.  They do not present a challenge at all to knowing what the New Testament actually says.</a:t>
            </a:r>
          </a:p>
          <a:p>
            <a:endParaRPr lang="en-US" altLang="en-US" dirty="0"/>
          </a:p>
          <a:p>
            <a:r>
              <a:rPr lang="en-US" altLang="en-US" dirty="0"/>
              <a:t>So, remember that the next time someone tells you that the Bible is full of copying errors and has been hopelessly corrupted.  If they can’t distinguish between variations that are actually important, and those that are inconsequential, you know you’re dealing with someone who’s either ignorant of the facts, or else is not being honest with the evidence.</a:t>
            </a:r>
          </a:p>
          <a:p>
            <a:endParaRPr lang="en-US" altLang="en-US" dirty="0"/>
          </a:p>
          <a:p>
            <a:r>
              <a:rPr lang="en-US" altLang="en-US" b="1" dirty="0"/>
              <a:t>*ADVANCE*</a:t>
            </a:r>
          </a:p>
          <a:p>
            <a:r>
              <a:rPr lang="en-US" altLang="en-US" b="0" dirty="0"/>
              <a:t>Ok, so that just leaves our last category that covers 1% of all textual variants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xfrm>
            <a:off x="685800" y="685800"/>
            <a:ext cx="5486400" cy="3429000"/>
          </a:xfrm>
          <a:ln/>
        </p:spPr>
      </p:sp>
      <p:sp>
        <p:nvSpPr>
          <p:cNvPr id="2109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Ok, so that just leaves our last category that covers 1% of all textual variants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which are MEANINGFUL and VIABLE.  These are variants that change the meaning of the text AND it’s difficult to tell what the original reading ought to be.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Let’s look at an example of this.</a:t>
            </a:r>
          </a:p>
        </p:txBody>
      </p:sp>
      <p:sp>
        <p:nvSpPr>
          <p:cNvPr id="2109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5108FF1F-52FF-423D-9B2A-5E788BF19DFA}" type="slidenum">
              <a:rPr lang="en-US" altLang="en-US"/>
              <a:pPr/>
              <a:t>54</a:t>
            </a:fld>
            <a:endParaRPr lang="en-US" altLang="en-US"/>
          </a:p>
        </p:txBody>
      </p:sp>
    </p:spTree>
    <p:extLst>
      <p:ext uri="{BB962C8B-B14F-4D97-AF65-F5344CB8AC3E}">
        <p14:creationId xmlns:p14="http://schemas.microsoft.com/office/powerpoint/2010/main" val="40575583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xfrm>
            <a:off x="685800" y="685800"/>
            <a:ext cx="5486400" cy="3429000"/>
          </a:xfrm>
          <a:ln/>
        </p:spPr>
      </p:sp>
      <p:sp>
        <p:nvSpPr>
          <p:cNvPr id="2129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Let’s look at an example of this.  In Romans 5:1 in our Bibles, it says </a:t>
            </a:r>
            <a:r>
              <a:rPr lang="en-US" altLang="en-US" b="1" dirty="0"/>
              <a:t>*READ* </a:t>
            </a:r>
            <a:r>
              <a:rPr lang="en-US" altLang="en-US" b="0" dirty="0"/>
              <a:t>“therefore having been justified by faith, we have peace with God through our Lord Jesus Christ”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But there are a lot of manuscripts and old manuscripts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that have this variant. </a:t>
            </a:r>
            <a:r>
              <a:rPr lang="en-US" altLang="en-US" b="1" dirty="0"/>
              <a:t>*READ* </a:t>
            </a:r>
            <a:r>
              <a:rPr lang="en-US" altLang="en-US" b="0" dirty="0"/>
              <a:t>“therefore having been justified by faith, LET US have peace with God through our Lord Jesus Christ”</a:t>
            </a:r>
            <a:endParaRPr lang="en-US" altLang="en-US" b="1" dirty="0"/>
          </a:p>
          <a:p>
            <a:endParaRPr lang="en-US" altLang="en-US" dirty="0"/>
          </a:p>
          <a:p>
            <a:r>
              <a:rPr lang="en-US" altLang="en-US" dirty="0"/>
              <a:t>So this is a MEANINGFUL</a:t>
            </a:r>
            <a:r>
              <a:rPr lang="en-US" altLang="en-US" baseline="0" dirty="0"/>
              <a:t> change to the text – these two passages are saying slightly different things.  And it is difficult for scholars to be 100% sure which one was the original. So now what do we do? </a:t>
            </a:r>
          </a:p>
          <a:p>
            <a:endParaRPr lang="en-US" altLang="en-US" baseline="0" dirty="0"/>
          </a:p>
          <a:p>
            <a:r>
              <a:rPr lang="en-US" altLang="en-US" dirty="0"/>
              <a:t>When we’re looking at textual variants like this, one important question to ask is “What difference to Christian doctrine does this variant make”</a:t>
            </a:r>
          </a:p>
          <a:p>
            <a:endParaRPr lang="en-US" altLang="en-US" dirty="0"/>
          </a:p>
          <a:p>
            <a:r>
              <a:rPr lang="en-US" altLang="en-US" dirty="0"/>
              <a:t>It IS a meaningful difference – saying “we have peace with God” and “let us have peace with God” are different statements.  But do either of them present a doctrinal challenge to us?  Well I think the answer to that is “no”.  Because both of these are orthodox statements.  </a:t>
            </a:r>
          </a:p>
          <a:p>
            <a:endParaRPr lang="en-US" altLang="en-US" dirty="0"/>
          </a:p>
          <a:p>
            <a:pPr marL="171450" indent="-171450">
              <a:buFont typeface="Arial" panose="020B0604020202020204" pitchFamily="34" charset="0"/>
              <a:buChar char="•"/>
            </a:pPr>
            <a:r>
              <a:rPr lang="en-US" altLang="en-US" dirty="0"/>
              <a:t>If Paul wrote “we have peace with God”, he could be speaking of the peace that exists right now between God and us on the basis of our justification by faith.</a:t>
            </a:r>
            <a:br>
              <a:rPr lang="en-US" altLang="en-US" dirty="0"/>
            </a:br>
            <a:endParaRPr lang="en-US" altLang="en-US" dirty="0"/>
          </a:p>
          <a:p>
            <a:pPr marL="171450" indent="-171450">
              <a:buFont typeface="Arial" panose="020B0604020202020204" pitchFamily="34" charset="0"/>
              <a:buChar char="•"/>
            </a:pPr>
            <a:r>
              <a:rPr lang="en-US" altLang="en-US" dirty="0"/>
              <a:t>If Paul wrote “let us have peace with God”, he could be encouraging us to enter into the full experience of peace that has been bought for us by Christ and which we experience through Christ.</a:t>
            </a:r>
          </a:p>
          <a:p>
            <a:endParaRPr lang="en-US" altLang="en-US" dirty="0"/>
          </a:p>
          <a:p>
            <a:r>
              <a:rPr lang="en-US" altLang="en-US" dirty="0"/>
              <a:t>In either case, although this textual variant is meaningful and viable, it does not present us with any doctrinal challenges.</a:t>
            </a:r>
          </a:p>
          <a:p>
            <a:endParaRPr lang="en-US" altLang="en-US" dirty="0"/>
          </a:p>
          <a:p>
            <a:r>
              <a:rPr lang="en-US" altLang="en-US" baseline="0" dirty="0"/>
              <a:t>And that brings up KEY POINT NUMBER TWO that I hope you’ll remember</a:t>
            </a:r>
          </a:p>
          <a:p>
            <a:r>
              <a:rPr lang="en-US" altLang="en-US" b="1" baseline="0" dirty="0"/>
              <a:t>*ADVANCE*</a:t>
            </a:r>
          </a:p>
          <a:p>
            <a:r>
              <a:rPr lang="en-US" altLang="en-US" b="0" baseline="0" dirty="0"/>
              <a:t>And here it is:</a:t>
            </a:r>
          </a:p>
          <a:p>
            <a:r>
              <a:rPr lang="en-US" altLang="en-US" b="0" baseline="0" dirty="0"/>
              <a:t>NO ESSENTIAL DOCTRINES OF CHRISTIANITY ARE AFFECTED BY ANY TEXTUAL VARIANT.</a:t>
            </a:r>
          </a:p>
          <a:p>
            <a:endParaRPr lang="en-US" altLang="en-US" dirty="0"/>
          </a:p>
        </p:txBody>
      </p:sp>
      <p:sp>
        <p:nvSpPr>
          <p:cNvPr id="2129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D314CD56-151F-46FF-874F-557975641CB4}" type="slidenum">
              <a:rPr lang="en-US" altLang="en-US"/>
              <a:pPr/>
              <a:t>55</a:t>
            </a:fld>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685800" y="685800"/>
            <a:ext cx="5486400" cy="3429000"/>
          </a:xfrm>
          <a:ln/>
        </p:spPr>
      </p:sp>
      <p:sp>
        <p:nvSpPr>
          <p:cNvPr id="21401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 10:23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Let’s look at another example of a meaningful and viable textual variant</a:t>
            </a:r>
          </a:p>
          <a:p>
            <a:endParaRPr lang="en-US" altLang="en-US" dirty="0"/>
          </a:p>
          <a:p>
            <a:endParaRPr lang="en-US" altLang="en-US" dirty="0"/>
          </a:p>
          <a:p>
            <a:r>
              <a:rPr lang="en-US" altLang="en-US" dirty="0"/>
              <a:t>P115,</a:t>
            </a:r>
            <a:r>
              <a:rPr lang="en-US" altLang="en-US" baseline="0" dirty="0"/>
              <a:t> which is one of the oldest manuscripts we have containing any portion of the book of Revelation.</a:t>
            </a:r>
          </a:p>
          <a:p>
            <a:r>
              <a:rPr lang="en-US" altLang="en-US" b="1" baseline="0" dirty="0"/>
              <a:t>*CLICK*</a:t>
            </a:r>
          </a:p>
          <a:p>
            <a:endParaRPr lang="en-US" altLang="en-US" baseline="0" dirty="0"/>
          </a:p>
          <a:p>
            <a:r>
              <a:rPr lang="en-US" altLang="en-US" baseline="0" dirty="0"/>
              <a:t>Codex </a:t>
            </a:r>
            <a:r>
              <a:rPr lang="en-US" altLang="en-US" baseline="0" dirty="0" err="1"/>
              <a:t>Ephraemi</a:t>
            </a:r>
            <a:r>
              <a:rPr lang="en-US" altLang="en-US" baseline="0" dirty="0"/>
              <a:t> </a:t>
            </a:r>
            <a:r>
              <a:rPr lang="en-US" altLang="en-US" baseline="0" dirty="0" err="1"/>
              <a:t>Rescriptus</a:t>
            </a:r>
            <a:r>
              <a:rPr lang="en-US" altLang="en-US" baseline="0" dirty="0"/>
              <a:t>, which is also a very ancient manuscript, and one of the most important manuscripts we have containing the book of Revelation.</a:t>
            </a:r>
          </a:p>
          <a:p>
            <a:endParaRPr lang="en-US" altLang="en-US" baseline="0" dirty="0"/>
          </a:p>
          <a:p>
            <a:endParaRPr lang="en-US" altLang="en-US" baseline="0"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Rot="1" noChangeAspect="1" noChangeArrowheads="1" noTextEdit="1"/>
          </p:cNvSpPr>
          <p:nvPr>
            <p:ph type="sldImg"/>
          </p:nvPr>
        </p:nvSpPr>
        <p:spPr>
          <a:xfrm>
            <a:off x="685800" y="685800"/>
            <a:ext cx="5486400" cy="3429000"/>
          </a:xfrm>
          <a:ln/>
        </p:spPr>
      </p:sp>
      <p:sp>
        <p:nvSpPr>
          <p:cNvPr id="2150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Codex </a:t>
            </a:r>
            <a:r>
              <a:rPr lang="en-US" altLang="en-US" dirty="0" err="1"/>
              <a:t>Ephraemi</a:t>
            </a:r>
            <a:r>
              <a:rPr lang="en-US" altLang="en-US" dirty="0"/>
              <a:t> </a:t>
            </a:r>
            <a:r>
              <a:rPr lang="en-US" altLang="en-US" dirty="0" err="1"/>
              <a:t>Rescriptus</a:t>
            </a:r>
            <a:r>
              <a:rPr lang="en-US" altLang="en-US" dirty="0"/>
              <a:t> is called a PALIMPSEST.  This is a piece of parchment that has been used, then had the words scraped off and washed and cleaned so that it could be reused for something else.</a:t>
            </a:r>
          </a:p>
          <a:p>
            <a:endParaRPr lang="en-US" altLang="en-US" dirty="0"/>
          </a:p>
          <a:p>
            <a:r>
              <a:rPr lang="en-US" altLang="en-US" dirty="0"/>
              <a:t>(parchment was sometimes hard</a:t>
            </a:r>
            <a:r>
              <a:rPr lang="en-US" altLang="en-US" baseline="0" dirty="0"/>
              <a:t> to obtain, so you might just reuse something old)</a:t>
            </a:r>
            <a:endParaRPr lang="en-US" altLang="en-US" dirty="0"/>
          </a:p>
          <a:p>
            <a:endParaRPr lang="en-US" altLang="en-US" dirty="0"/>
          </a:p>
          <a:p>
            <a:r>
              <a:rPr lang="en-US" altLang="en-US" dirty="0"/>
              <a:t>The text on top contains treatises from a theologian</a:t>
            </a:r>
            <a:r>
              <a:rPr lang="en-US" altLang="en-US" baseline="0" dirty="0"/>
              <a:t> named </a:t>
            </a:r>
            <a:r>
              <a:rPr lang="en-US" altLang="en-US" dirty="0" err="1"/>
              <a:t>Ephraem</a:t>
            </a:r>
            <a:r>
              <a:rPr lang="en-US" altLang="en-US" dirty="0"/>
              <a:t> the Syrian</a:t>
            </a:r>
            <a:r>
              <a:rPr lang="en-US" altLang="en-US" baseline="0" dirty="0"/>
              <a:t> who lived during </a:t>
            </a:r>
            <a:r>
              <a:rPr lang="en-US" altLang="en-US" dirty="0"/>
              <a:t>the 12</a:t>
            </a:r>
            <a:r>
              <a:rPr lang="en-US" altLang="en-US" baseline="30000" dirty="0"/>
              <a:t>th</a:t>
            </a:r>
            <a:r>
              <a:rPr lang="en-US" altLang="en-US" dirty="0"/>
              <a:t> century</a:t>
            </a:r>
          </a:p>
          <a:p>
            <a:endParaRPr lang="en-US" altLang="en-US" dirty="0"/>
          </a:p>
          <a:p>
            <a:r>
              <a:rPr lang="en-US" altLang="en-US" dirty="0"/>
              <a:t>But the faint text below it, which can be enhanced by computer imaging, show the original words of the Old and New Testament, written in the early 5</a:t>
            </a:r>
            <a:r>
              <a:rPr lang="en-US" altLang="en-US" baseline="30000" dirty="0"/>
              <a:t>th</a:t>
            </a:r>
            <a:r>
              <a:rPr lang="en-US" altLang="en-US" dirty="0"/>
              <a:t> century</a:t>
            </a:r>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a:t>
            </a:r>
          </a:p>
          <a:p>
            <a:r>
              <a:rPr lang="en-US" altLang="en-US" dirty="0"/>
              <a:t>And both of these manuscripts contain</a:t>
            </a:r>
            <a:r>
              <a:rPr lang="en-US" altLang="en-US" baseline="0" dirty="0"/>
              <a:t> portions of the book of Revelation</a:t>
            </a:r>
            <a:endParaRPr lang="en-US" altLang="en-US" dirty="0"/>
          </a:p>
        </p:txBody>
      </p:sp>
    </p:spTree>
    <p:extLst>
      <p:ext uri="{BB962C8B-B14F-4D97-AF65-F5344CB8AC3E}">
        <p14:creationId xmlns:p14="http://schemas.microsoft.com/office/powerpoint/2010/main" val="242830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a:xfrm>
            <a:off x="685800" y="685800"/>
            <a:ext cx="5486400" cy="3429000"/>
          </a:xfrm>
          <a:ln/>
        </p:spPr>
      </p:sp>
      <p:sp>
        <p:nvSpPr>
          <p:cNvPr id="2160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both of these manuscripts contain</a:t>
            </a:r>
            <a:r>
              <a:rPr lang="en-US" altLang="en-US" baseline="0" dirty="0"/>
              <a:t> portions of the book of Revelation</a:t>
            </a:r>
            <a:endParaRPr lang="en-US" altLang="en-US" dirty="0"/>
          </a:p>
          <a:p>
            <a:endParaRPr lang="en-US" altLang="en-US" dirty="0"/>
          </a:p>
          <a:p>
            <a:r>
              <a:rPr lang="en-US" altLang="en-US" dirty="0"/>
              <a:t>Now what’s</a:t>
            </a:r>
            <a:r>
              <a:rPr lang="en-US" altLang="en-US" baseline="0" dirty="0"/>
              <a:t> particularly interesting is the part of these manuscripts that deal</a:t>
            </a:r>
          </a:p>
          <a:p>
            <a:r>
              <a:rPr lang="en-US" sz="1200" b="1" i="0" u="none" strike="noStrike" kern="1200" baseline="0" dirty="0">
                <a:solidFill>
                  <a:schemeClr val="tx1"/>
                </a:solidFill>
                <a:latin typeface="Calibri" pitchFamily="34" charset="0"/>
                <a:ea typeface="+mn-ea"/>
                <a:cs typeface="+mn-cs"/>
              </a:rPr>
              <a:t>*CLICK*</a:t>
            </a:r>
            <a:br>
              <a:rPr lang="en-US" sz="1200" b="1" i="0" u="none" strike="noStrike" kern="1200" baseline="0" dirty="0">
                <a:solidFill>
                  <a:schemeClr val="tx1"/>
                </a:solidFill>
                <a:latin typeface="Calibri" pitchFamily="34" charset="0"/>
                <a:ea typeface="+mn-ea"/>
                <a:cs typeface="+mn-cs"/>
              </a:rPr>
            </a:br>
            <a:r>
              <a:rPr lang="en-US" sz="1200" b="0" i="0" u="none" strike="noStrike" kern="1200" baseline="0" dirty="0">
                <a:solidFill>
                  <a:schemeClr val="tx1"/>
                </a:solidFill>
                <a:latin typeface="Calibri" pitchFamily="34" charset="0"/>
                <a:ea typeface="+mn-ea"/>
                <a:cs typeface="+mn-cs"/>
              </a:rPr>
              <a:t>with the Number of the Beast, found in Revelation 13:18</a:t>
            </a:r>
          </a:p>
          <a:p>
            <a:r>
              <a:rPr lang="en-US" sz="1200" b="1" i="0" u="none" strike="noStrike" kern="1200" baseline="0" dirty="0">
                <a:solidFill>
                  <a:schemeClr val="tx1"/>
                </a:solidFill>
                <a:latin typeface="Calibri" pitchFamily="34" charset="0"/>
                <a:ea typeface="+mn-ea"/>
                <a:cs typeface="+mn-cs"/>
              </a:rPr>
              <a:t>*CLICK*</a:t>
            </a:r>
            <a:endParaRPr lang="en-US" altLang="en-US" dirty="0"/>
          </a:p>
          <a:p>
            <a:endParaRPr lang="en-US" altLang="en-US" dirty="0"/>
          </a:p>
          <a:p>
            <a:r>
              <a:rPr lang="en-US" altLang="en-US" dirty="0"/>
              <a:t>P115:</a:t>
            </a:r>
            <a:r>
              <a:rPr lang="en-US" altLang="en-US" baseline="0" dirty="0"/>
              <a:t> </a:t>
            </a:r>
            <a:r>
              <a:rPr lang="en-US" altLang="en-US" dirty="0"/>
              <a:t>KAI</a:t>
            </a:r>
            <a:r>
              <a:rPr lang="en-US" altLang="en-US" baseline="0" dirty="0"/>
              <a:t> – </a:t>
            </a:r>
            <a:r>
              <a:rPr lang="en-US" altLang="en-US" dirty="0"/>
              <a:t>IOTA</a:t>
            </a:r>
            <a:r>
              <a:rPr lang="en-US" altLang="en-US" baseline="0" dirty="0"/>
              <a:t> - </a:t>
            </a:r>
            <a:r>
              <a:rPr lang="en-US" altLang="en-US" dirty="0"/>
              <a:t>STIGMA</a:t>
            </a:r>
          </a:p>
          <a:p>
            <a:endParaRPr lang="en-US" altLang="en-US" dirty="0"/>
          </a:p>
          <a:p>
            <a:r>
              <a:rPr lang="en-US" altLang="en-US" dirty="0" err="1"/>
              <a:t>Ephraemi</a:t>
            </a:r>
            <a:r>
              <a:rPr lang="en-US" altLang="en-US" dirty="0"/>
              <a:t> </a:t>
            </a:r>
            <a:r>
              <a:rPr lang="en-US" altLang="en-US" dirty="0" err="1"/>
              <a:t>Rescriptus</a:t>
            </a:r>
            <a:r>
              <a:rPr lang="en-US" altLang="en-US" dirty="0"/>
              <a:t>:</a:t>
            </a:r>
            <a:r>
              <a:rPr lang="en-US" altLang="en-US" baseline="0" dirty="0"/>
              <a:t> </a:t>
            </a:r>
            <a:r>
              <a:rPr lang="en-US" altLang="en-US" dirty="0"/>
              <a:t>“</a:t>
            </a:r>
            <a:r>
              <a:rPr lang="en-US" altLang="en-US" dirty="0" err="1"/>
              <a:t>hexakosiai</a:t>
            </a:r>
            <a:r>
              <a:rPr lang="en-US" altLang="en-US" baseline="0" dirty="0"/>
              <a:t> deka hex (“six hundred and sixteen”)</a:t>
            </a:r>
          </a:p>
          <a:p>
            <a:endParaRPr lang="en-US" altLang="en-US" baseline="0" dirty="0"/>
          </a:p>
          <a:p>
            <a:r>
              <a:rPr lang="en-US" altLang="en-US" baseline="0" dirty="0"/>
              <a:t>For various reasons, most scholars believe that 666 is indeed the actual number of the beast as given by John in Revelation.</a:t>
            </a:r>
          </a:p>
          <a:p>
            <a:r>
              <a:rPr lang="en-US" altLang="en-US" baseline="0" dirty="0"/>
              <a:t>But when you have one of the oldest </a:t>
            </a:r>
            <a:r>
              <a:rPr lang="en-US" altLang="en-US" baseline="0" dirty="0" err="1"/>
              <a:t>papyrii</a:t>
            </a:r>
            <a:r>
              <a:rPr lang="en-US" altLang="en-US" baseline="0" dirty="0"/>
              <a:t> of Revelation and one of the most important parchments of Revelation that give the number of the beast as 616… that does add some weight to that possibility.</a:t>
            </a:r>
          </a:p>
          <a:p>
            <a:endParaRPr lang="en-US" altLang="en-US" baseline="0" dirty="0"/>
          </a:p>
          <a:p>
            <a:r>
              <a:rPr lang="en-US" altLang="en-US" baseline="0" dirty="0"/>
              <a:t>But again, what is going to be changed doctrinally, and in your faith, if the number of the beast is 616 instead of 666?</a:t>
            </a:r>
          </a:p>
          <a:p>
            <a:r>
              <a:rPr lang="en-US" altLang="en-US" baseline="0" dirty="0"/>
              <a:t>(other than the fact that it’s going to absolutely blow a lot of Christian fiction out of the water, like the “Left Behind” series)</a:t>
            </a:r>
          </a:p>
          <a:p>
            <a:endParaRPr lang="en-US" altLang="en-US" baseline="0" dirty="0"/>
          </a:p>
          <a:p>
            <a:r>
              <a:rPr lang="en-US" altLang="en-US" baseline="0" dirty="0"/>
              <a:t>The answer is, nothing.  The book of Revelation is important, and given to us by the Spirit to be studied, so that we can understand “the things that must soon take place”, as Rev. 1:1 says.  But there is no Christian doctrine that hangs on the number of the beast being 666.  That is not part of the articles of faith of any denomination.  </a:t>
            </a:r>
          </a:p>
          <a:p>
            <a:endParaRPr lang="en-US" altLang="en-US" baseline="0" dirty="0"/>
          </a:p>
          <a:p>
            <a:r>
              <a:rPr lang="en-US" altLang="en-US" baseline="0" dirty="0"/>
              <a:t>TRANSITION:</a:t>
            </a:r>
          </a:p>
          <a:p>
            <a:r>
              <a:rPr lang="en-US" altLang="en-US" baseline="0" dirty="0"/>
              <a:t>So this example from Revelation, and the example we looked at earlier from Romans 5:1 are examples of KEY POINT #2 that I hope you’ll remember.</a:t>
            </a:r>
          </a:p>
          <a:p>
            <a:r>
              <a:rPr lang="en-US" altLang="en-US" b="1" baseline="0" dirty="0"/>
              <a:t>*ADVANCE*</a:t>
            </a:r>
          </a:p>
          <a:p>
            <a:r>
              <a:rPr lang="en-US" altLang="en-US" b="0" baseline="0" dirty="0"/>
              <a:t>And here it is:</a:t>
            </a:r>
          </a:p>
          <a:p>
            <a:r>
              <a:rPr lang="en-US" altLang="en-US" b="0" baseline="0" dirty="0"/>
              <a:t>NO ESSENTIAL DOCTRINES OF CHRISTIANITY ARE AFFECTED BY ANY TEXTUAL VARIANT.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xfrm>
            <a:off x="685800" y="685800"/>
            <a:ext cx="5486400" cy="3429000"/>
          </a:xfrm>
          <a:ln/>
        </p:spPr>
      </p:sp>
      <p:sp>
        <p:nvSpPr>
          <p:cNvPr id="176131"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 9:56 **</a:t>
            </a:r>
          </a:p>
          <a:p>
            <a:r>
              <a:rPr lang="en-US" altLang="en-US" b="0" baseline="0" dirty="0"/>
              <a:t>NO ESSENTIAL DOCTRINES OF CHRISTIANITY ARE AFFECTED BY ANY TEXTUAL VARIANTS.</a:t>
            </a:r>
          </a:p>
          <a:p>
            <a:endParaRPr lang="en-US" altLang="en-US" b="1" dirty="0"/>
          </a:p>
          <a:p>
            <a:r>
              <a:rPr lang="en-US" altLang="en-US" b="0" dirty="0"/>
              <a:t>Earlier I said that only 1% of all textual variants in our NT manuscripts are meaningful and viable,</a:t>
            </a:r>
          </a:p>
          <a:p>
            <a:r>
              <a:rPr lang="en-US" altLang="en-US" b="0" dirty="0"/>
              <a:t>and what I’m saying now is that none of those meaningful and viable textual variants would lead us to a different Christian faith.</a:t>
            </a:r>
          </a:p>
          <a:p>
            <a:endParaRPr lang="en-US" altLang="en-US" b="1" dirty="0"/>
          </a:p>
          <a:p>
            <a:pPr marL="171450" indent="-171450">
              <a:buFont typeface="Arial" panose="020B0604020202020204" pitchFamily="34" charset="0"/>
              <a:buChar char="•"/>
              <a:defRPr/>
            </a:pPr>
            <a:r>
              <a:rPr lang="en-US" altLang="en-US" dirty="0"/>
              <a:t>the doctrine of God</a:t>
            </a:r>
          </a:p>
          <a:p>
            <a:pPr marL="171450" indent="-171450">
              <a:buFont typeface="Arial" panose="020B0604020202020204" pitchFamily="34" charset="0"/>
              <a:buChar char="•"/>
              <a:defRPr/>
            </a:pPr>
            <a:r>
              <a:rPr lang="en-US" altLang="en-US" dirty="0"/>
              <a:t>man</a:t>
            </a:r>
          </a:p>
          <a:p>
            <a:pPr marL="171450" indent="-171450">
              <a:buFont typeface="Arial" panose="020B0604020202020204" pitchFamily="34" charset="0"/>
              <a:buChar char="•"/>
              <a:defRPr/>
            </a:pPr>
            <a:r>
              <a:rPr lang="en-US" altLang="en-US" dirty="0"/>
              <a:t>sin</a:t>
            </a:r>
          </a:p>
          <a:p>
            <a:pPr marL="171450" indent="-171450">
              <a:buFont typeface="Arial" panose="020B0604020202020204" pitchFamily="34" charset="0"/>
              <a:buChar char="•"/>
              <a:defRPr/>
            </a:pPr>
            <a:r>
              <a:rPr lang="en-US" altLang="en-US" dirty="0"/>
              <a:t>redemption</a:t>
            </a:r>
          </a:p>
          <a:p>
            <a:pPr marL="171450" indent="-171450">
              <a:buFont typeface="Arial" panose="020B0604020202020204" pitchFamily="34" charset="0"/>
              <a:buChar char="•"/>
              <a:defRPr/>
            </a:pPr>
            <a:r>
              <a:rPr lang="en-US" altLang="en-US" dirty="0"/>
              <a:t>the death, burial, resurrection of Christ</a:t>
            </a:r>
          </a:p>
          <a:p>
            <a:pPr marL="171450" indent="-171450">
              <a:buFont typeface="Arial" panose="020B0604020202020204" pitchFamily="34" charset="0"/>
              <a:buChar char="•"/>
              <a:defRPr/>
            </a:pPr>
            <a:r>
              <a:rPr lang="en-US" altLang="en-US" dirty="0"/>
              <a:t>justification</a:t>
            </a:r>
            <a:r>
              <a:rPr lang="en-US" altLang="en-US" baseline="0" dirty="0"/>
              <a:t> by faith</a:t>
            </a:r>
          </a:p>
          <a:p>
            <a:pPr marL="171450" indent="-171450">
              <a:buFont typeface="Arial" panose="020B0604020202020204" pitchFamily="34" charset="0"/>
              <a:buChar char="•"/>
              <a:defRPr/>
            </a:pPr>
            <a:r>
              <a:rPr lang="en-US" altLang="en-US" baseline="0" dirty="0"/>
              <a:t>our adoption as children of God</a:t>
            </a:r>
          </a:p>
          <a:p>
            <a:pPr marL="171450" indent="-171450">
              <a:buFont typeface="Arial" panose="020B0604020202020204" pitchFamily="34" charset="0"/>
              <a:buChar char="•"/>
              <a:defRPr/>
            </a:pPr>
            <a:r>
              <a:rPr lang="en-US" altLang="en-US" baseline="0" dirty="0"/>
              <a:t>the return of Christ</a:t>
            </a:r>
          </a:p>
          <a:p>
            <a:pPr marL="171450" indent="-171450">
              <a:buFont typeface="Arial" panose="020B0604020202020204" pitchFamily="34" charset="0"/>
              <a:buChar char="•"/>
              <a:defRPr/>
            </a:pPr>
            <a:r>
              <a:rPr lang="en-US" altLang="en-US" baseline="0" dirty="0"/>
              <a:t>and our final glorification</a:t>
            </a:r>
          </a:p>
          <a:p>
            <a:pPr marL="0" indent="0">
              <a:buFont typeface="Arial" panose="020B0604020202020204" pitchFamily="34" charset="0"/>
              <a:buNone/>
              <a:defRPr/>
            </a:pPr>
            <a:endParaRPr lang="en-US" altLang="en-US" baseline="0" dirty="0"/>
          </a:p>
          <a:p>
            <a:pPr marL="0" indent="0">
              <a:buFont typeface="Arial" panose="020B0604020202020204" pitchFamily="34" charset="0"/>
              <a:buNone/>
              <a:defRPr/>
            </a:pPr>
            <a:r>
              <a:rPr lang="en-US" altLang="en-US" baseline="0" dirty="0"/>
              <a:t>NONE </a:t>
            </a:r>
            <a:r>
              <a:rPr lang="en-US" altLang="en-US" dirty="0"/>
              <a:t>of those doctrines are affected by ANY of the meaningful and viable textual variants we have to deal with.</a:t>
            </a:r>
          </a:p>
          <a:p>
            <a:pPr marL="0" indent="0">
              <a:buFont typeface="Arial" panose="020B0604020202020204" pitchFamily="34" charset="0"/>
              <a:buNone/>
              <a:defRPr/>
            </a:pPr>
            <a:endParaRPr lang="en-US" altLang="en-US" dirty="0"/>
          </a:p>
          <a:p>
            <a:pPr marL="0" indent="0">
              <a:buFont typeface="Arial" panose="020B0604020202020204" pitchFamily="34" charset="0"/>
              <a:buNone/>
              <a:defRPr/>
            </a:pPr>
            <a:r>
              <a:rPr lang="en-US" altLang="en-US" dirty="0"/>
              <a:t>OK, we’ve been talking about different categories of textual variants, and I thought it might be interesting to take just a few moments to see how those variants actually happened in history.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800" b="1" i="0" u="none" strike="noStrike" kern="1200" baseline="0" dirty="0">
                <a:solidFill>
                  <a:srgbClr val="000000"/>
                </a:solidFill>
                <a:latin typeface="Calibri" panose="020F0502020204030204" pitchFamily="34" charset="0"/>
              </a:rPr>
              <a:t>*ADVANCE*</a:t>
            </a:r>
          </a:p>
          <a:p>
            <a:pPr marL="0" indent="0">
              <a:buFont typeface="Arial" panose="020B0604020202020204" pitchFamily="34" charset="0"/>
              <a:buNone/>
              <a:defRPr/>
            </a:pPr>
            <a:r>
              <a:rPr lang="en-US" altLang="en-US" b="0" dirty="0"/>
              <a:t>Now, when I’ve taught this class in the past over three Sundays</a:t>
            </a:r>
            <a:endParaRPr lang="en-US" altLang="en-US" dirty="0"/>
          </a:p>
        </p:txBody>
      </p:sp>
      <p:sp>
        <p:nvSpPr>
          <p:cNvPr id="2170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9905E6BA-BA27-4B3C-82D7-77B01B248D51}" type="slidenum">
              <a:rPr lang="en-US" altLang="en-US"/>
              <a:pPr/>
              <a:t>59</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xfrm>
            <a:off x="685800" y="685800"/>
            <a:ext cx="5486400" cy="3429000"/>
          </a:xfrm>
          <a:ln/>
        </p:spPr>
      </p:sp>
      <p:sp>
        <p:nvSpPr>
          <p:cNvPr id="1699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Calibri" pitchFamily="34" charset="0"/>
                <a:ea typeface="+mn-ea"/>
                <a:cs typeface="+mn-cs"/>
              </a:rPr>
              <a:t>In this book, the authors take up 5 main questions about the new testament:</a:t>
            </a:r>
          </a:p>
          <a:p>
            <a:endParaRPr lang="en-US" altLang="en-US" dirty="0"/>
          </a:p>
          <a:p>
            <a:r>
              <a:rPr lang="en-US" altLang="en-US" dirty="0"/>
              <a:t>*CLICK</a:t>
            </a:r>
            <a:r>
              <a:rPr lang="en-US" altLang="en-US" baseline="0" dirty="0"/>
              <a:t> AND READ EACH ONE*</a:t>
            </a:r>
          </a:p>
          <a:p>
            <a:endParaRPr lang="en-US" altLang="en-US" baseline="0" dirty="0"/>
          </a:p>
          <a:p>
            <a:r>
              <a:rPr lang="en-US" altLang="en-US" baseline="0" dirty="0"/>
              <a:t>Now, as we begin our class, let’s start with a very basic question: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a:t>
            </a:r>
          </a:p>
          <a:p>
            <a:r>
              <a:rPr lang="en-US" altLang="en-US" dirty="0"/>
              <a:t>How did we get the New Testament?</a:t>
            </a:r>
          </a:p>
        </p:txBody>
      </p:sp>
      <p:sp>
        <p:nvSpPr>
          <p:cNvPr id="1699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7C20DE39-E860-4F57-A547-607E2D8099D8}" type="slidenum">
              <a:rPr lang="en-US" altLang="en-US"/>
              <a:pPr/>
              <a:t>6</a:t>
            </a:fld>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712ADF-E4DA-4976-BD6A-518ADB64053B}" type="slidenum">
              <a:rPr lang="en-US" altLang="en-US" smtClean="0"/>
              <a:pPr/>
              <a:t>60</a:t>
            </a:fld>
            <a:endParaRPr lang="en-US" altLang="en-US"/>
          </a:p>
        </p:txBody>
      </p:sp>
    </p:spTree>
    <p:extLst>
      <p:ext uri="{BB962C8B-B14F-4D97-AF65-F5344CB8AC3E}">
        <p14:creationId xmlns:p14="http://schemas.microsoft.com/office/powerpoint/2010/main" val="7603431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ChangeArrowheads="1" noTextEdit="1"/>
          </p:cNvSpPr>
          <p:nvPr>
            <p:ph type="sldImg"/>
          </p:nvPr>
        </p:nvSpPr>
        <p:spPr>
          <a:xfrm>
            <a:off x="685800" y="685800"/>
            <a:ext cx="5486400" cy="3429000"/>
          </a:xfrm>
          <a:ln/>
        </p:spPr>
      </p:sp>
      <p:sp>
        <p:nvSpPr>
          <p:cNvPr id="117763" name="Rectangle 3"/>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Good morning – it’s good to see you all again. I’m glad you’ve decided to come back to the second part of our class on The Reliability of the New Testament Text</a:t>
            </a:r>
          </a:p>
          <a:p>
            <a:endParaRPr lang="en-US" altLang="en-US" dirty="0"/>
          </a:p>
          <a:p>
            <a:r>
              <a:rPr lang="en-US" altLang="en-US" dirty="0"/>
              <a:t>This class is designed to try answer</a:t>
            </a:r>
            <a:r>
              <a:rPr lang="en-US" altLang="en-US" baseline="0" dirty="0"/>
              <a:t> a very fundamental question about the New Testament:</a:t>
            </a:r>
          </a:p>
          <a:p>
            <a:r>
              <a:rPr lang="en-US" altLang="en-US" baseline="0" dirty="0"/>
              <a:t>IS THE NEW TESTAMENT WE HAVE NOW THE SAME AS WHAT THEY WROTE 2000 YEARS AGO?  </a:t>
            </a:r>
          </a:p>
          <a:p>
            <a:endParaRPr lang="en-US" altLang="en-US" baseline="0" dirty="0"/>
          </a:p>
          <a:p>
            <a:r>
              <a:rPr lang="en-US" altLang="en-US" baseline="0" dirty="0"/>
              <a:t>After all, 2000 years is an awfully long time – how can we be sure that the words that Christ and the apostles delivered to the church haven’t been corrupted over the centuries?</a:t>
            </a:r>
            <a:endParaRPr lang="en-US" altLang="en-US" dirty="0"/>
          </a:p>
          <a:p>
            <a:endParaRPr lang="en-US" altLang="en-US" dirty="0"/>
          </a:p>
          <a:p>
            <a:r>
              <a:rPr lang="en-US" altLang="en-US" dirty="0"/>
              <a:t>If we can’t be sure that God has faithfully preserved his word for us…</a:t>
            </a:r>
          </a:p>
          <a:p>
            <a:r>
              <a:rPr lang="en-US" altLang="en-US" dirty="0"/>
              <a:t>…if it’s possible that the original message of the Bible has been corrupted or lost over 2000 years of copying</a:t>
            </a:r>
          </a:p>
          <a:p>
            <a:r>
              <a:rPr lang="en-US" altLang="en-US" dirty="0"/>
              <a:t>…then we can’t really be sure that the Christian faith is true or not.</a:t>
            </a:r>
          </a:p>
          <a:p>
            <a:endParaRPr lang="en-US" altLang="en-US" dirty="0"/>
          </a:p>
          <a:p>
            <a:r>
              <a:rPr lang="en-US" altLang="en-US" dirty="0"/>
              <a:t>Our faith will stand or fall based on whether our Bibles accurately record the words of God, or not.</a:t>
            </a:r>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a:t>
            </a:r>
          </a:p>
          <a:p>
            <a:r>
              <a:rPr lang="en-US" altLang="en-US" u="none" dirty="0"/>
              <a:t>And before</a:t>
            </a:r>
            <a:r>
              <a:rPr lang="en-US" altLang="en-US" u="none" baseline="0" dirty="0"/>
              <a:t> we begin, I want to just recommend once again this book to you, REINVENTING JESUS, which deals with some of the same topics we’re covering, and other topics that relate to the claims that skeptics and atheists will make about the NT.</a:t>
            </a:r>
            <a:endParaRPr lang="en-US" altLang="en-US" dirty="0"/>
          </a:p>
        </p:txBody>
      </p:sp>
    </p:spTree>
    <p:extLst>
      <p:ext uri="{BB962C8B-B14F-4D97-AF65-F5344CB8AC3E}">
        <p14:creationId xmlns:p14="http://schemas.microsoft.com/office/powerpoint/2010/main" val="831103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Rot="1" noChangeAspect="1" noChangeArrowheads="1" noTextEdit="1"/>
          </p:cNvSpPr>
          <p:nvPr>
            <p:ph type="sldImg"/>
          </p:nvPr>
        </p:nvSpPr>
        <p:spPr>
          <a:xfrm>
            <a:off x="685800" y="685800"/>
            <a:ext cx="5486400" cy="3429000"/>
          </a:xfrm>
          <a:ln/>
        </p:spPr>
      </p:sp>
      <p:sp>
        <p:nvSpPr>
          <p:cNvPr id="21913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95000"/>
              </a:lnSpc>
              <a:spcBef>
                <a:spcPts val="1200"/>
              </a:spcBef>
              <a:spcAft>
                <a:spcPct val="0"/>
              </a:spcAft>
              <a:buClrTx/>
              <a:buSzTx/>
              <a:buFont typeface="Arial" panose="020B0604020202020204" pitchFamily="34" charset="0"/>
              <a:buNone/>
              <a:tabLst/>
              <a:defRPr/>
            </a:pPr>
            <a:r>
              <a:rPr lang="en-US" altLang="en-US" u="none" dirty="0"/>
              <a:t>And before</a:t>
            </a:r>
            <a:r>
              <a:rPr lang="en-US" altLang="en-US" u="none" baseline="0" dirty="0"/>
              <a:t> we begin, I want to just recommend once again this book to you, REINVENTING JESUS, which deals with some of the same topics we’re covering, and other topics that relate to the claims that skeptics and atheists will make about the NT.</a:t>
            </a:r>
            <a:endParaRPr lang="en-US" altLang="en-US" dirty="0"/>
          </a:p>
          <a:p>
            <a:pPr marL="0" indent="0">
              <a:lnSpc>
                <a:spcPct val="95000"/>
              </a:lnSpc>
              <a:spcBef>
                <a:spcPts val="1200"/>
              </a:spcBef>
              <a:buFont typeface="Arial" panose="020B0604020202020204" pitchFamily="34" charset="0"/>
              <a:buNone/>
            </a:pPr>
            <a:endParaRPr lang="en-US" altLang="en-US" sz="1200" dirty="0"/>
          </a:p>
          <a:p>
            <a:pPr marL="171450" indent="-171450">
              <a:lnSpc>
                <a:spcPct val="95000"/>
              </a:lnSpc>
              <a:spcBef>
                <a:spcPts val="1200"/>
              </a:spcBef>
              <a:buFont typeface="Arial" panose="020B0604020202020204" pitchFamily="34" charset="0"/>
              <a:buChar char="•"/>
            </a:pPr>
            <a:r>
              <a:rPr lang="en-US" altLang="en-US" sz="1200" dirty="0"/>
              <a:t>How do we know the authors of the NT got the story right, decades after Jesus’ life?</a:t>
            </a:r>
            <a:br>
              <a:rPr lang="en-US" altLang="en-US" sz="1200" dirty="0"/>
            </a:br>
            <a:endParaRPr lang="en-US" altLang="en-US" sz="1200" dirty="0"/>
          </a:p>
          <a:p>
            <a:pPr marL="171450" indent="-171450">
              <a:lnSpc>
                <a:spcPct val="95000"/>
              </a:lnSpc>
              <a:spcBef>
                <a:spcPts val="1200"/>
              </a:spcBef>
              <a:buFont typeface="Arial" panose="020B0604020202020204" pitchFamily="34" charset="0"/>
              <a:buChar char="•"/>
            </a:pPr>
            <a:r>
              <a:rPr lang="en-US" altLang="en-US" sz="1200" dirty="0"/>
              <a:t>How do we know the gospels and epistles were copied correctly?  Is the Bible so full of copying errors that it’s hopelessly corrupted?</a:t>
            </a:r>
            <a:br>
              <a:rPr lang="en-US" altLang="en-US" sz="1200" dirty="0"/>
            </a:br>
            <a:endParaRPr lang="en-US" altLang="en-US" sz="1200" dirty="0"/>
          </a:p>
          <a:p>
            <a:pPr marL="171450" indent="-171450">
              <a:lnSpc>
                <a:spcPct val="95000"/>
              </a:lnSpc>
              <a:spcBef>
                <a:spcPts val="1200"/>
              </a:spcBef>
              <a:buFont typeface="Arial" panose="020B0604020202020204" pitchFamily="34" charset="0"/>
              <a:buChar char="•"/>
            </a:pPr>
            <a:r>
              <a:rPr lang="en-US" altLang="en-US" sz="1200" dirty="0"/>
              <a:t>How do we know the Bible contains the right books?  Was there a conspiracy to keep some books out of the Bible?</a:t>
            </a:r>
            <a:br>
              <a:rPr lang="en-US" altLang="en-US" sz="1200" dirty="0"/>
            </a:br>
            <a:endParaRPr lang="en-US" altLang="en-US" sz="1200" dirty="0"/>
          </a:p>
          <a:p>
            <a:pPr marL="171450" indent="-171450">
              <a:lnSpc>
                <a:spcPct val="95000"/>
              </a:lnSpc>
              <a:spcBef>
                <a:spcPts val="1200"/>
              </a:spcBef>
              <a:buFont typeface="Arial" panose="020B0604020202020204" pitchFamily="34" charset="0"/>
              <a:buChar char="•"/>
            </a:pPr>
            <a:r>
              <a:rPr lang="en-US" altLang="en-US" sz="1200" dirty="0"/>
              <a:t>Did Jesus’ earliest followers believe He was divine, or just a great (but mortal) man?</a:t>
            </a:r>
            <a:br>
              <a:rPr lang="en-US" altLang="en-US" sz="1200" dirty="0"/>
            </a:br>
            <a:endParaRPr lang="en-US" altLang="en-US" sz="1200" dirty="0"/>
          </a:p>
          <a:p>
            <a:pPr marL="171450" indent="-171450">
              <a:lnSpc>
                <a:spcPct val="95000"/>
              </a:lnSpc>
              <a:spcBef>
                <a:spcPts val="1200"/>
              </a:spcBef>
              <a:buFont typeface="Arial" panose="020B0604020202020204" pitchFamily="34" charset="0"/>
              <a:buChar char="•"/>
            </a:pPr>
            <a:r>
              <a:rPr lang="en-US" altLang="en-US" sz="1200" dirty="0"/>
              <a:t>How do we know that Christianity wasn’t </a:t>
            </a:r>
            <a:r>
              <a:rPr lang="en-US" altLang="en-US" sz="1200" dirty="0" err="1"/>
              <a:t>plagarized</a:t>
            </a:r>
            <a:r>
              <a:rPr lang="en-US" altLang="en-US" sz="1200" dirty="0"/>
              <a:t> from other competing religions?</a:t>
            </a:r>
          </a:p>
          <a:p>
            <a:pPr marL="171450" indent="-171450">
              <a:lnSpc>
                <a:spcPct val="95000"/>
              </a:lnSpc>
              <a:spcBef>
                <a:spcPts val="1200"/>
              </a:spcBef>
              <a:buFont typeface="Arial" panose="020B0604020202020204" pitchFamily="34" charset="0"/>
              <a:buChar char="•"/>
            </a:pPr>
            <a:endParaRPr lang="en-US" altLang="en-US" sz="1200" dirty="0"/>
          </a:p>
          <a:p>
            <a:pPr marL="0" indent="0">
              <a:lnSpc>
                <a:spcPct val="95000"/>
              </a:lnSpc>
              <a:spcBef>
                <a:spcPts val="1200"/>
              </a:spcBef>
              <a:buFont typeface="Arial" panose="020B0604020202020204" pitchFamily="34" charset="0"/>
              <a:buNone/>
            </a:pPr>
            <a:r>
              <a:rPr lang="en-US" altLang="en-US" sz="1200" dirty="0"/>
              <a:t>I also want to acknowledge a great deal of help from lectures by Dr. James White on this subject.  We have one of his DVDs called “New Testament Reliability” in our DVD library, and there are also videos of him on YouTube if you’d like to get into this subject more.</a:t>
            </a:r>
          </a:p>
          <a:p>
            <a:endParaRPr lang="en-US" altLang="en-US" dirty="0"/>
          </a:p>
          <a:p>
            <a:r>
              <a:rPr lang="en-US" altLang="en-US" b="1" dirty="0"/>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u="none" dirty="0"/>
              <a:t>Now in</a:t>
            </a:r>
            <a:r>
              <a:rPr lang="en-US" altLang="en-US" u="none" baseline="0" dirty="0"/>
              <a:t> our last class, we pointed out that before the invention of the printing press, the only way that anyone could get a copy of any written document (like the gospels or the letters of Paul) was to make a HANDWRITTEN copy of it. </a:t>
            </a:r>
            <a:endParaRPr lang="en-US" altLang="en-US" dirty="0"/>
          </a:p>
          <a:p>
            <a:endParaRPr lang="en-US" alt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xfrm>
            <a:off x="685800" y="685800"/>
            <a:ext cx="5486400" cy="3429000"/>
          </a:xfrm>
          <a:ln/>
        </p:spPr>
      </p:sp>
      <p:sp>
        <p:nvSpPr>
          <p:cNvPr id="2201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ts val="2000"/>
              </a:spcBef>
              <a:spcAft>
                <a:spcPct val="0"/>
              </a:spcAft>
              <a:buClrTx/>
              <a:buSzTx/>
              <a:buFontTx/>
              <a:buNone/>
              <a:tabLst/>
              <a:defRPr/>
            </a:pPr>
            <a:r>
              <a:rPr lang="en-US" altLang="en-US" u="none" dirty="0"/>
              <a:t>Now in</a:t>
            </a:r>
            <a:r>
              <a:rPr lang="en-US" altLang="en-US" u="none" baseline="0" dirty="0"/>
              <a:t> our last class, we pointed out that before the invention of the printing press, the only way that anyone could get a copy of any written document (like the gospels or the letters of Paul) was to make a HANDWRITTEN copy of it.   And Christians made handwritten copies of the books of the NT an awful lot over the centuries.  Many of those manuscripts have been lost, but today we still have over 5800 Greek manuscripts containing all or portions of the NT, or over 10000 manuscripts if you count manuscripts in other early languages like Latin.  </a:t>
            </a:r>
          </a:p>
          <a:p>
            <a:pPr>
              <a:spcBef>
                <a:spcPts val="2000"/>
              </a:spcBef>
            </a:pPr>
            <a:endParaRPr lang="en-US" altLang="en-US" u="none" baseline="0" dirty="0"/>
          </a:p>
          <a:p>
            <a:pPr>
              <a:spcBef>
                <a:spcPts val="2000"/>
              </a:spcBef>
            </a:pPr>
            <a:r>
              <a:rPr lang="en-US" altLang="en-US" u="none" baseline="0" dirty="0"/>
              <a:t>But since Christians who made those copies were often people like you or me without special training as a scribe, they sometimes made mistakes in their copies, and that generates a large number of textual variants that we have to deal with.</a:t>
            </a:r>
          </a:p>
          <a:p>
            <a:pPr marL="0" marR="0" lvl="0" indent="0" algn="l" defTabSz="914400" rtl="0" eaLnBrk="0" fontAlgn="base" latinLnBrk="0" hangingPunct="0">
              <a:lnSpc>
                <a:spcPct val="100000"/>
              </a:lnSpc>
              <a:spcBef>
                <a:spcPts val="2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**CLICK**</a:t>
            </a:r>
          </a:p>
          <a:p>
            <a:pPr>
              <a:spcBef>
                <a:spcPts val="2000"/>
              </a:spcBef>
            </a:pPr>
            <a:endParaRPr lang="en-US" altLang="en-US" u="sng" dirty="0"/>
          </a:p>
          <a:p>
            <a:pPr>
              <a:spcBef>
                <a:spcPts val="2000"/>
              </a:spcBef>
            </a:pPr>
            <a:r>
              <a:rPr lang="en-US" altLang="en-US" u="sng" dirty="0"/>
              <a:t>Textual Variant</a:t>
            </a:r>
            <a:r>
              <a:rPr lang="en-US" altLang="en-US" b="1" u="sng" dirty="0"/>
              <a:t>:</a:t>
            </a:r>
            <a:r>
              <a:rPr lang="en-US" altLang="en-US" b="1" dirty="0"/>
              <a:t> </a:t>
            </a:r>
            <a:r>
              <a:rPr lang="en-US" altLang="en-US" dirty="0"/>
              <a:t>Any place where two manuscripts differ from each other</a:t>
            </a:r>
          </a:p>
          <a:p>
            <a:pPr>
              <a:spcBef>
                <a:spcPts val="2000"/>
              </a:spcBef>
            </a:pPr>
            <a:endParaRPr lang="en-US" altLang="en-US" dirty="0"/>
          </a:p>
          <a:p>
            <a:pPr>
              <a:spcBef>
                <a:spcPts val="2000"/>
              </a:spcBef>
            </a:pPr>
            <a:r>
              <a:rPr lang="en-US" altLang="en-US" u="sng" dirty="0"/>
              <a:t>Textual Criticism:</a:t>
            </a:r>
            <a:r>
              <a:rPr lang="en-US" altLang="en-US" dirty="0"/>
              <a:t> The science of comparing different manuscripts</a:t>
            </a:r>
            <a:br>
              <a:rPr lang="en-US" altLang="en-US" dirty="0"/>
            </a:br>
            <a:r>
              <a:rPr lang="en-US" altLang="en-US" dirty="0"/>
              <a:t>to determine the original reading when the original document no longer exists.</a:t>
            </a:r>
          </a:p>
          <a:p>
            <a:pPr>
              <a:spcBef>
                <a:spcPts val="2000"/>
              </a:spcBef>
            </a:pPr>
            <a:endParaRPr lang="en-US" altLang="en-US" dirty="0"/>
          </a:p>
          <a:p>
            <a:pPr>
              <a:spcBef>
                <a:spcPts val="2000"/>
              </a:spcBef>
            </a:pPr>
            <a:r>
              <a:rPr lang="en-US" altLang="en-US" dirty="0"/>
              <a:t>TRANSITION: And</a:t>
            </a:r>
            <a:r>
              <a:rPr lang="en-US" altLang="en-US" baseline="0" dirty="0"/>
              <a:t> I mentioned that there are going to be 4 KEY POINTS in these lectures that I think are especially helpful, so if you forget everything else that we talk about, you can boil down everything I talk about to these 4 KEY POINTS.  We got to TWO of them last week.</a:t>
            </a:r>
          </a:p>
          <a:p>
            <a:pPr>
              <a:spcBef>
                <a:spcPts val="2000"/>
              </a:spcBef>
            </a:pPr>
            <a:r>
              <a:rPr lang="en-US" sz="1200" b="1" i="0" u="none" strike="noStrike" kern="1200" baseline="0" dirty="0">
                <a:solidFill>
                  <a:schemeClr val="tx1"/>
                </a:solidFill>
                <a:latin typeface="Calibri" pitchFamily="34" charset="0"/>
                <a:ea typeface="+mn-ea"/>
                <a:cs typeface="+mn-cs"/>
              </a:rPr>
              <a:t>**ADVANCE**</a:t>
            </a:r>
          </a:p>
          <a:p>
            <a:pPr>
              <a:spcBef>
                <a:spcPts val="2000"/>
              </a:spcBef>
            </a:pPr>
            <a:r>
              <a:rPr lang="en-US" altLang="en-US" sz="1200" b="0" i="0" u="none" strike="noStrike" kern="1200" baseline="0" dirty="0">
                <a:solidFill>
                  <a:schemeClr val="tx1"/>
                </a:solidFill>
                <a:latin typeface="Calibri" pitchFamily="34" charset="0"/>
                <a:ea typeface="+mn-ea"/>
                <a:cs typeface="+mn-cs"/>
              </a:rPr>
              <a:t>and the first one is this:</a:t>
            </a:r>
            <a:endParaRPr lang="en-US" altLang="en-US" b="0" baseline="0" dirty="0"/>
          </a:p>
        </p:txBody>
      </p:sp>
      <p:sp>
        <p:nvSpPr>
          <p:cNvPr id="22016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5266A971-E958-4E03-84D3-536BCA9935EB}" type="slidenum">
              <a:rPr lang="en-US" altLang="en-US"/>
              <a:pPr/>
              <a:t>63</a:t>
            </a:fld>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xfrm>
            <a:off x="685800" y="685800"/>
            <a:ext cx="5486400" cy="3429000"/>
          </a:xfrm>
          <a:ln/>
        </p:spPr>
      </p:sp>
      <p:sp>
        <p:nvSpPr>
          <p:cNvPr id="176131"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a:t>(ADVANCE through the first 2 keys and summarize)</a:t>
            </a:r>
          </a:p>
          <a:p>
            <a:pPr>
              <a:defRPr/>
            </a:pPr>
            <a:endParaRPr lang="en-US" altLang="en-US" dirty="0"/>
          </a:p>
          <a:p>
            <a:pPr>
              <a:defRPr/>
            </a:pPr>
            <a:r>
              <a:rPr lang="en-US" altLang="en-US" dirty="0"/>
              <a:t>Those</a:t>
            </a:r>
            <a:r>
              <a:rPr lang="en-US" altLang="en-US" baseline="0" dirty="0"/>
              <a:t> are the first 2 key points that help us understand why we can trust that God has preserved his word over the centuries, and that the English translations of the Bible that we have today ARE still the reliable word of God that was delivered by Christ and the apostles almost 2000 years ago.  </a:t>
            </a:r>
          </a:p>
          <a:p>
            <a:pPr>
              <a:defRPr/>
            </a:pPr>
            <a:endParaRPr lang="en-US" altLang="en-US" baseline="0" dirty="0"/>
          </a:p>
          <a:p>
            <a:pPr>
              <a:defRPr/>
            </a:pPr>
            <a:r>
              <a:rPr lang="en-US" altLang="en-US" baseline="0" dirty="0"/>
              <a:t>TRANSITION TO FUN GAME:</a:t>
            </a:r>
          </a:p>
          <a:p>
            <a:pPr>
              <a:defRPr/>
            </a:pPr>
            <a:r>
              <a:rPr lang="en-US" altLang="en-US" baseline="0" dirty="0"/>
              <a:t>Ok, so that’s where we left off our class last time.</a:t>
            </a:r>
          </a:p>
          <a:p>
            <a:pPr>
              <a:defRPr/>
            </a:pPr>
            <a:r>
              <a:rPr lang="en-US" altLang="en-US" b="1" baseline="0" dirty="0"/>
              <a:t>*ADVANCE*</a:t>
            </a:r>
          </a:p>
          <a:p>
            <a:pPr>
              <a:defRPr/>
            </a:pPr>
            <a:r>
              <a:rPr lang="en-US" altLang="en-US" baseline="0" dirty="0"/>
              <a:t>But before we got started today on new material, I </a:t>
            </a:r>
            <a:r>
              <a:rPr lang="en-US" altLang="en-US" dirty="0"/>
              <a:t>thought it might be fun to just take a minute or two and try a real-world example of textual criticism</a:t>
            </a:r>
          </a:p>
          <a:p>
            <a:pPr>
              <a:defRPr/>
            </a:pPr>
            <a:endParaRPr lang="en-US" altLang="en-US" dirty="0"/>
          </a:p>
          <a:p>
            <a:pPr>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TRANSITION WITHOUT FUN GAME: Ok, so we spent most of the last class introducing the idea of textual variants, so I want to start off today by looking at how textual variants actually occurred.  Because it turns out that scribes throughout the centuries</a:t>
            </a:r>
            <a:r>
              <a:rPr lang="en-US" altLang="en-US" baseline="0" dirty="0"/>
              <a:t> </a:t>
            </a:r>
            <a:r>
              <a:rPr lang="en-US" altLang="en-US" dirty="0"/>
              <a:t>made the same</a:t>
            </a:r>
            <a:r>
              <a:rPr lang="en-US" altLang="en-US" baseline="0" dirty="0"/>
              <a:t> kinds of errors over and over.   And whenever I say “scribe” in this class, I’m not always talking about a trained monk making a copy in a well-lit monastery somewhere.  The scribe might have been a 2</a:t>
            </a:r>
            <a:r>
              <a:rPr lang="en-US" altLang="en-US" baseline="30000" dirty="0"/>
              <a:t>nd</a:t>
            </a:r>
            <a:r>
              <a:rPr lang="en-US" altLang="en-US" baseline="0" dirty="0"/>
              <a:t> century Christian on the run from persecution, hiding in a cave somewhere, and scratching out a copy of a letter from Paul in bad lighting conditions.  So let’s look at some of the common errors that scribes made.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There are two main categories of scribal errors.  The first one is what I’m calling UNINTENTIONAL ERRORS.</a:t>
            </a:r>
          </a:p>
        </p:txBody>
      </p:sp>
      <p:sp>
        <p:nvSpPr>
          <p:cNvPr id="2211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691089F5-5CBD-413E-8D63-F82D45593804}" type="slidenum">
              <a:rPr lang="en-US" altLang="en-US"/>
              <a:pPr/>
              <a:t>64</a:t>
            </a:fld>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xfrm>
            <a:off x="685800" y="685800"/>
            <a:ext cx="5486400" cy="3429000"/>
          </a:xfrm>
          <a:ln/>
        </p:spPr>
      </p:sp>
      <p:sp>
        <p:nvSpPr>
          <p:cNvPr id="263171"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baseline="0" dirty="0"/>
              <a:t>Ok, so that’s where we left off our class last time.</a:t>
            </a:r>
          </a:p>
          <a:p>
            <a:pPr>
              <a:defRPr/>
            </a:pPr>
            <a:r>
              <a:rPr lang="en-US" altLang="en-US" baseline="0" dirty="0"/>
              <a:t>But before we got started today on new material, I </a:t>
            </a:r>
            <a:r>
              <a:rPr lang="en-US" altLang="en-US" dirty="0"/>
              <a:t>thought it might be fun to just take a minute or two and try a real-world example of textual criticism</a:t>
            </a:r>
          </a:p>
          <a:p>
            <a:pPr>
              <a:defRPr/>
            </a:pPr>
            <a:r>
              <a:rPr lang="en-US" altLang="en-US" dirty="0"/>
              <a:t>so you can see how these different kinds of textual variants work.  So what I have for you here is a quotation.  Unfortunately, however, the original version of this quotation has been lost.  And although we have 9 different manuscripts, </a:t>
            </a:r>
          </a:p>
          <a:p>
            <a:pPr marL="171450" indent="-171450">
              <a:buFontTx/>
              <a:buChar char="-"/>
              <a:defRPr/>
            </a:pPr>
            <a:r>
              <a:rPr lang="en-US" altLang="en-US" dirty="0"/>
              <a:t>none of these manuscripts agree with each other</a:t>
            </a:r>
          </a:p>
          <a:p>
            <a:pPr marL="171450" indent="-171450">
              <a:buFontTx/>
              <a:buChar char="-"/>
              <a:defRPr/>
            </a:pPr>
            <a:r>
              <a:rPr lang="en-US" altLang="en-US" dirty="0"/>
              <a:t>they all have textual variants in them</a:t>
            </a:r>
          </a:p>
          <a:p>
            <a:pPr marL="171450" indent="-171450">
              <a:buFontTx/>
              <a:buChar char="-"/>
              <a:defRPr/>
            </a:pPr>
            <a:r>
              <a:rPr lang="en-US" altLang="en-US" dirty="0"/>
              <a:t>and all of them have been damaged and have missing portions.</a:t>
            </a:r>
          </a:p>
          <a:p>
            <a:pPr>
              <a:defRPr/>
            </a:pPr>
            <a:endParaRPr lang="en-US" altLang="en-US" dirty="0"/>
          </a:p>
          <a:p>
            <a:pPr>
              <a:defRPr/>
            </a:pPr>
            <a:r>
              <a:rPr lang="en-US" altLang="en-US" dirty="0"/>
              <a:t>25 textual variants.  Let’s assume these are all equally old.</a:t>
            </a:r>
          </a:p>
          <a:p>
            <a:pPr>
              <a:defRPr/>
            </a:pPr>
            <a:endParaRPr lang="en-US" altLang="en-US" dirty="0"/>
          </a:p>
          <a:p>
            <a:pPr marL="228600" indent="-228600">
              <a:buFontTx/>
              <a:buAutoNum type="arabicParenR"/>
              <a:defRPr/>
            </a:pPr>
            <a:r>
              <a:rPr lang="en-US" altLang="en-US" dirty="0"/>
              <a:t>the comma after “Fight for us”.  A variant that doesn’t affect translation.</a:t>
            </a:r>
          </a:p>
          <a:p>
            <a:pPr marL="228600" indent="-228600">
              <a:buFontTx/>
              <a:buAutoNum type="arabicParenR"/>
              <a:defRPr/>
            </a:pPr>
            <a:r>
              <a:rPr lang="en-US" altLang="en-US" dirty="0"/>
              <a:t>O God, or O Lord God?  4 with, 4 without.  (meaningful (sort of) and viable)</a:t>
            </a:r>
          </a:p>
          <a:p>
            <a:pPr>
              <a:defRPr/>
            </a:pPr>
            <a:r>
              <a:rPr lang="en-US" altLang="en-US" dirty="0"/>
              <a:t>3) “blink” – 5 have it, 3 have “blind”, 1 is missing.   Obviously a</a:t>
            </a:r>
            <a:r>
              <a:rPr lang="en-US" altLang="en-US" baseline="0" dirty="0"/>
              <a:t> spelling error creating a nonsense sentence.</a:t>
            </a:r>
            <a:endParaRPr lang="en-US" altLang="en-US" dirty="0"/>
          </a:p>
          <a:p>
            <a:pPr>
              <a:defRPr/>
            </a:pPr>
            <a:r>
              <a:rPr lang="en-US" altLang="en-US" dirty="0"/>
              <a:t>4) “Life” or “Time”.  Only one manuscript with “Time” (meaningful, but not viable)</a:t>
            </a:r>
          </a:p>
          <a:p>
            <a:pPr>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TRANSITION: Ok, so we spent most of the last class introducing the idea of textual variants, so I want to start off today by looking at how textual variants actually occurred.  Because it turns out that scribes throughout the centuries</a:t>
            </a:r>
            <a:r>
              <a:rPr lang="en-US" altLang="en-US" baseline="0" dirty="0"/>
              <a:t> </a:t>
            </a:r>
            <a:r>
              <a:rPr lang="en-US" altLang="en-US" dirty="0"/>
              <a:t>made the same</a:t>
            </a:r>
            <a:r>
              <a:rPr lang="en-US" altLang="en-US" baseline="0" dirty="0"/>
              <a:t> kinds of errors over and over.   And whenever I say “scribe” in this class, I’m not always talking about a trained monk making a copy in a well-lit monastery somewhere.  The scribe might have been a 2</a:t>
            </a:r>
            <a:r>
              <a:rPr lang="en-US" altLang="en-US" baseline="30000" dirty="0"/>
              <a:t>nd</a:t>
            </a:r>
            <a:r>
              <a:rPr lang="en-US" altLang="en-US" baseline="0" dirty="0"/>
              <a:t> century Christian on the run from persecution, hiding in a cave somewhere, and scratching out a copy of a letter from Paul in bad lighting conditions.  So let’s look at some of the common errors that scribes made.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There are two main categories of scribal errors.  The first one is what I’m calling UNINTENTIONAL ERRORS.</a:t>
            </a:r>
          </a:p>
        </p:txBody>
      </p:sp>
      <p:sp>
        <p:nvSpPr>
          <p:cNvPr id="22221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834DF4B6-0797-4E0B-A806-E72C8F6EE656}" type="slidenum">
              <a:rPr lang="en-US" altLang="en-US"/>
              <a:pPr/>
              <a:t>65</a:t>
            </a:fld>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Rot="1" noChangeAspect="1" noChangeArrowheads="1" noTextEdit="1"/>
          </p:cNvSpPr>
          <p:nvPr>
            <p:ph type="sldImg"/>
          </p:nvPr>
        </p:nvSpPr>
        <p:spPr>
          <a:xfrm>
            <a:off x="685800" y="685800"/>
            <a:ext cx="5486400" cy="3429000"/>
          </a:xfrm>
          <a:ln/>
        </p:spPr>
      </p:sp>
      <p:sp>
        <p:nvSpPr>
          <p:cNvPr id="22323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Now, when I’ve taught this class in the past over three Sundays, we’ve had some time to look at some of the ways that early scribes made errors in their copying.  Usually they were unintentional errors, where they just made mistakes, but sometimes they made what we might call INTENTIONAL variations, for various reasons.  For the sake of time, I’m afraid we can’t really get into examples of these, even though I think they’re really fun to look at.  </a:t>
            </a:r>
          </a:p>
          <a:p>
            <a:pPr marL="0" marR="0" lvl="0" indent="0" algn="l" defTabSz="914400" rtl="0" eaLnBrk="0" fontAlgn="base" latinLnBrk="0" hangingPunct="0">
              <a:lnSpc>
                <a:spcPct val="100000"/>
              </a:lnSpc>
              <a:spcBef>
                <a:spcPct val="30000"/>
              </a:spcBef>
              <a:spcAft>
                <a:spcPct val="0"/>
              </a:spcAft>
              <a:buClrTx/>
              <a:buSzTx/>
              <a:buFontTx/>
              <a:buNone/>
              <a:tabLst/>
              <a:defRPr/>
            </a:pPr>
            <a:br>
              <a:rPr lang="en-US" altLang="en-US" b="0" dirty="0"/>
            </a:br>
            <a:r>
              <a:rPr lang="en-US" altLang="en-US" b="0" dirty="0"/>
              <a:t>Let me just give you two examples, and we’ll let that suffice for today.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One common type of scribal error is PERMUTATIONS</a:t>
            </a:r>
          </a:p>
        </p:txBody>
      </p:sp>
    </p:spTree>
    <p:extLst>
      <p:ext uri="{BB962C8B-B14F-4D97-AF65-F5344CB8AC3E}">
        <p14:creationId xmlns:p14="http://schemas.microsoft.com/office/powerpoint/2010/main" val="36442641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Rot="1" noChangeAspect="1" noChangeArrowheads="1" noTextEdit="1"/>
          </p:cNvSpPr>
          <p:nvPr>
            <p:ph type="sldImg"/>
          </p:nvPr>
        </p:nvSpPr>
        <p:spPr>
          <a:xfrm>
            <a:off x="685800" y="685800"/>
            <a:ext cx="5486400" cy="3429000"/>
          </a:xfrm>
          <a:ln/>
        </p:spPr>
      </p:sp>
      <p:sp>
        <p:nvSpPr>
          <p:cNvPr id="22323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a:t>called the SAINT JOHN’S BIBLE.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a:t>This is an absolutely beautiful Bible that was commissioned by Saint John’s Abbey and University in Minnesota in 1998.  It’s a beautiful book,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baseline="0" dirty="0"/>
              <a:t>*ADVANCE*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a:t>and these pages are about 2 or 2.5 feet long, so it’s a huge set of folios.  </a:t>
            </a:r>
          </a:p>
          <a:p>
            <a:endParaRPr lang="en-US" altLang="en-US" dirty="0"/>
          </a:p>
          <a:p>
            <a:r>
              <a:rPr lang="en-US" altLang="en-US" dirty="0"/>
              <a:t>But what I wanted to show you was this page right here, containing the text of  Mark 3:20-21</a:t>
            </a:r>
          </a:p>
        </p:txBody>
      </p:sp>
    </p:spTree>
    <p:extLst>
      <p:ext uri="{BB962C8B-B14F-4D97-AF65-F5344CB8AC3E}">
        <p14:creationId xmlns:p14="http://schemas.microsoft.com/office/powerpoint/2010/main" val="11224450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Rot="1" noChangeAspect="1" noChangeArrowheads="1" noTextEdit="1"/>
          </p:cNvSpPr>
          <p:nvPr>
            <p:ph type="sldImg"/>
          </p:nvPr>
        </p:nvSpPr>
        <p:spPr>
          <a:xfrm>
            <a:off x="685800" y="685800"/>
            <a:ext cx="5486400" cy="3429000"/>
          </a:xfrm>
          <a:ln/>
        </p:spPr>
      </p:sp>
      <p:sp>
        <p:nvSpPr>
          <p:cNvPr id="22323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a:t>called the SAINT JOHN’S BIBLE.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a:t>This is an absolutely beautiful Bible that was commissioned by Saint John’s Abbey and University in Minnesota in 1998.  It’s a beautiful book,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baseline="0" dirty="0"/>
              <a:t>*ADVANCE*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a:t>and these pages are about 2 or 2.5 feet long, so it’s a huge set of folios.  </a:t>
            </a:r>
          </a:p>
          <a:p>
            <a:endParaRPr lang="en-US" altLang="en-US" dirty="0"/>
          </a:p>
          <a:p>
            <a:r>
              <a:rPr lang="en-US" altLang="en-US" dirty="0"/>
              <a:t>But what I wanted to show you was this page right here, containing the text of  Mark 3:20-21</a:t>
            </a:r>
          </a:p>
        </p:txBody>
      </p:sp>
    </p:spTree>
    <p:extLst>
      <p:ext uri="{BB962C8B-B14F-4D97-AF65-F5344CB8AC3E}">
        <p14:creationId xmlns:p14="http://schemas.microsoft.com/office/powerpoint/2010/main" val="11204377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Rot="1" noChangeAspect="1" noChangeArrowheads="1" noTextEdit="1"/>
          </p:cNvSpPr>
          <p:nvPr>
            <p:ph type="sldImg"/>
          </p:nvPr>
        </p:nvSpPr>
        <p:spPr>
          <a:xfrm>
            <a:off x="685800" y="685800"/>
            <a:ext cx="5486400" cy="3429000"/>
          </a:xfrm>
          <a:ln/>
        </p:spPr>
      </p:sp>
      <p:sp>
        <p:nvSpPr>
          <p:cNvPr id="22323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a:t>called the SAINT JOHN’S BIBLE.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a:t>This is an absolutely beautiful Bible that was commissioned by Saint John’s Abbey and University in Minnesota in 1998.  It’s a beautiful book,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baseline="0" dirty="0"/>
              <a:t>*ADVANCE*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a:t>and these pages are about 2 or 2.5 feet long, so it’s a huge set of folios.  </a:t>
            </a:r>
          </a:p>
          <a:p>
            <a:endParaRPr lang="en-US" altLang="en-US" dirty="0"/>
          </a:p>
          <a:p>
            <a:r>
              <a:rPr lang="en-US" altLang="en-US" dirty="0"/>
              <a:t>But what I wanted to show you was this page right here, containing the text of  Mark 3:20-21</a:t>
            </a:r>
          </a:p>
        </p:txBody>
      </p:sp>
    </p:spTree>
    <p:extLst>
      <p:ext uri="{BB962C8B-B14F-4D97-AF65-F5344CB8AC3E}">
        <p14:creationId xmlns:p14="http://schemas.microsoft.com/office/powerpoint/2010/main" val="448218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xfrm>
            <a:off x="685800" y="685800"/>
            <a:ext cx="5486400" cy="3429000"/>
          </a:xfrm>
          <a:ln/>
        </p:spPr>
      </p:sp>
      <p:sp>
        <p:nvSpPr>
          <p:cNvPr id="1710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t>**9:33**</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So, as we get started, let me ask you to open your Bibles to John chapter 5 and verse 4… or to bring up John 5:4 in your Bible app.</a:t>
            </a:r>
          </a:p>
          <a:p>
            <a:pPr>
              <a:defRPr/>
            </a:pPr>
            <a:r>
              <a:rPr lang="en-US" b="0" baseline="0" dirty="0"/>
              <a:t>And while you’re doing that, let’s talk a bit about where the Bibles we have today came from originally.</a:t>
            </a:r>
          </a:p>
          <a:p>
            <a:endParaRPr lang="en-US" altLang="en-US" dirty="0"/>
          </a:p>
          <a:p>
            <a:r>
              <a:rPr lang="en-US" altLang="en-US" dirty="0"/>
              <a:t>The New Testament wasn’t given to the church in the form of </a:t>
            </a:r>
          </a:p>
          <a:p>
            <a:r>
              <a:rPr lang="en-US" altLang="en-US" b="1" dirty="0"/>
              <a:t>*CLICK*</a:t>
            </a:r>
          </a:p>
          <a:p>
            <a:r>
              <a:rPr lang="en-US" altLang="en-US" dirty="0"/>
              <a:t>a book that descended out of the clouds from heaven that contained the fully-written, incorruptible words of God.  </a:t>
            </a:r>
            <a:br>
              <a:rPr lang="en-US" altLang="en-US" dirty="0"/>
            </a:br>
            <a:br>
              <a:rPr lang="en-US" altLang="en-US" dirty="0"/>
            </a:br>
            <a:r>
              <a:rPr lang="en-US" altLang="en-US" dirty="0"/>
              <a:t>It was given when God spoke through the writings of the apostles and associates of the apostles – what they wrote was the authoritative,</a:t>
            </a:r>
            <a:r>
              <a:rPr lang="en-US" altLang="en-US" baseline="0" dirty="0"/>
              <a:t> infallible Word of God.  A</a:t>
            </a:r>
            <a:r>
              <a:rPr lang="en-US" altLang="en-US" dirty="0"/>
              <a:t>nd those documents that they wrote</a:t>
            </a:r>
            <a:r>
              <a:rPr lang="en-US" altLang="en-US" baseline="0" dirty="0"/>
              <a:t> </a:t>
            </a:r>
            <a:r>
              <a:rPr lang="en-US" altLang="en-US" dirty="0"/>
              <a:t>were transmitted through</a:t>
            </a:r>
            <a:r>
              <a:rPr lang="en-US" altLang="en-US" baseline="0" dirty="0"/>
              <a:t> the centuries that followed</a:t>
            </a:r>
            <a:endParaRPr lang="en-US" altLang="en-US" dirty="0"/>
          </a:p>
          <a:p>
            <a:r>
              <a:rPr lang="en-US" sz="1200" b="1" i="0" u="none" strike="noStrike" kern="1200" baseline="0" dirty="0">
                <a:solidFill>
                  <a:schemeClr val="tx1"/>
                </a:solidFill>
                <a:latin typeface="Calibri" pitchFamily="34" charset="0"/>
                <a:ea typeface="+mn-ea"/>
                <a:cs typeface="+mn-cs"/>
              </a:rPr>
              <a:t>*CLICK*</a:t>
            </a:r>
          </a:p>
          <a:p>
            <a:r>
              <a:rPr lang="en-US" altLang="en-US" dirty="0"/>
              <a:t>by people making copies of those manuscripts. And then later Christians would make copies of the copies of manuscripts.  But since many times these Christians were like you and me, and not trained as professional scribes, they often made mistakes in their copying process – sometimes little mistakes, sometimes big mistakes.</a:t>
            </a:r>
          </a:p>
          <a:p>
            <a:endParaRPr lang="en-US" altLang="en-US" dirty="0"/>
          </a:p>
          <a:p>
            <a:r>
              <a:rPr lang="en-US" altLang="en-US" dirty="0"/>
              <a:t>That is simply a fact of church</a:t>
            </a:r>
            <a:r>
              <a:rPr lang="en-US" altLang="en-US" baseline="0" dirty="0"/>
              <a:t> history – that is how the documents of the New Testament were passed down through the centuries.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And it is that fact of church history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a:t>
            </a:r>
          </a:p>
          <a:p>
            <a:r>
              <a:rPr lang="en-US" altLang="en-US" dirty="0"/>
              <a:t>that raises some tough questions that we have to answer.   Here’s one tough question:</a:t>
            </a:r>
          </a:p>
          <a:p>
            <a:endParaRPr lang="en-US" altLang="en-US" dirty="0"/>
          </a:p>
        </p:txBody>
      </p:sp>
      <p:sp>
        <p:nvSpPr>
          <p:cNvPr id="17101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159739BB-EFF4-40DE-89D0-281B185F166C}" type="slidenum">
              <a:rPr lang="en-US" altLang="en-US"/>
              <a:pPr/>
              <a:t>7</a:t>
            </a:fld>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Rot="1" noChangeAspect="1" noChangeArrowheads="1" noTextEdit="1"/>
          </p:cNvSpPr>
          <p:nvPr>
            <p:ph type="sldImg"/>
          </p:nvPr>
        </p:nvSpPr>
        <p:spPr>
          <a:xfrm>
            <a:off x="685800" y="685800"/>
            <a:ext cx="5486400" cy="3429000"/>
          </a:xfrm>
          <a:ln/>
        </p:spPr>
      </p:sp>
      <p:sp>
        <p:nvSpPr>
          <p:cNvPr id="22323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t>2</a:t>
            </a:r>
            <a:r>
              <a:rPr lang="en-US" altLang="en-US" b="0" baseline="0" dirty="0"/>
              <a:t> Chronicles 11:3</a:t>
            </a:r>
          </a:p>
          <a:p>
            <a:endParaRPr lang="en-US" altLang="en-US" b="0" baseline="0" dirty="0"/>
          </a:p>
          <a:p>
            <a:r>
              <a:rPr lang="en-US" altLang="en-US" b="0" baseline="0" dirty="0"/>
              <a:t>So what’s the point of this?  Well, it’s just to point out that if a trained calligrapher, working it well lit, air conditioned rooms with the best tools could still make mistakes in his copying, it’s not too hard to see how ancient scribes in monasteries or even in caves could make mistakes as well.</a:t>
            </a:r>
          </a:p>
          <a:p>
            <a:endParaRPr lang="en-US" altLang="en-US" b="0" baseline="0" dirty="0"/>
          </a:p>
          <a:p>
            <a:r>
              <a:rPr lang="en-US" altLang="en-US" b="0" baseline="0" dirty="0"/>
              <a:t>TRANSITION:</a:t>
            </a:r>
          </a:p>
          <a:p>
            <a:r>
              <a:rPr lang="en-US" altLang="en-US" b="0" baseline="0" dirty="0"/>
              <a:t>Ok, well lets take a look at some of the actual errors that ancient scribes made during their copying of NT manuscripts, </a:t>
            </a:r>
          </a:p>
          <a:p>
            <a:r>
              <a:rPr lang="en-US" altLang="en-US" b="0" baseline="0" dirty="0"/>
              <a:t>And we’re going to start with some UNINTENTIONAL ERRORS.  </a:t>
            </a:r>
          </a:p>
          <a:p>
            <a:endParaRPr lang="en-US" altLang="en-US" b="0" baseline="0" dirty="0"/>
          </a:p>
          <a:p>
            <a:r>
              <a:rPr lang="en-US" sz="1200" b="1" i="0" u="none" strike="noStrike" kern="1200" baseline="0" dirty="0">
                <a:solidFill>
                  <a:schemeClr val="tx1"/>
                </a:solidFill>
                <a:latin typeface="Calibri" pitchFamily="34" charset="0"/>
                <a:ea typeface="+mn-ea"/>
                <a:cs typeface="+mn-cs"/>
              </a:rPr>
              <a:t>**ADVANCE**</a:t>
            </a:r>
            <a:endParaRPr lang="en-US" altLang="en-US" b="0" baseline="0" dirty="0"/>
          </a:p>
          <a:p>
            <a:r>
              <a:rPr lang="en-US" altLang="en-US" b="0" baseline="0" dirty="0"/>
              <a:t>The first type is errors made by PERMUTATIONS: words that look similar with letters that are hard to distinguish from each other.</a:t>
            </a:r>
            <a:endParaRPr lang="en-US" altLang="en-US" b="0" dirty="0"/>
          </a:p>
        </p:txBody>
      </p:sp>
    </p:spTree>
    <p:extLst>
      <p:ext uri="{BB962C8B-B14F-4D97-AF65-F5344CB8AC3E}">
        <p14:creationId xmlns:p14="http://schemas.microsoft.com/office/powerpoint/2010/main" val="34757787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Rot="1" noChangeAspect="1" noChangeArrowheads="1" noTextEdit="1"/>
          </p:cNvSpPr>
          <p:nvPr>
            <p:ph type="sldImg"/>
          </p:nvPr>
        </p:nvSpPr>
        <p:spPr>
          <a:xfrm>
            <a:off x="685800" y="685800"/>
            <a:ext cx="5486400" cy="3429000"/>
          </a:xfrm>
          <a:ln/>
        </p:spPr>
      </p:sp>
      <p:sp>
        <p:nvSpPr>
          <p:cNvPr id="22323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**9:57**</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t>One common type of scribal error is PERMUTATIONS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*CLICK*</a:t>
            </a:r>
          </a:p>
          <a:p>
            <a:r>
              <a:rPr lang="en-US" altLang="en-US" b="0" dirty="0"/>
              <a:t>Let’s look at acts 15:40.  </a:t>
            </a:r>
          </a:p>
          <a:p>
            <a:pPr>
              <a:spcBef>
                <a:spcPct val="0"/>
              </a:spcBef>
              <a:buFontTx/>
              <a:buNone/>
            </a:pPr>
            <a:r>
              <a:rPr lang="en-US" altLang="en-US" b="0" dirty="0"/>
              <a:t>Our</a:t>
            </a:r>
            <a:r>
              <a:rPr lang="en-US" altLang="en-US" b="0" baseline="0" dirty="0"/>
              <a:t> Bibles say “</a:t>
            </a:r>
            <a:r>
              <a:rPr lang="en-US" altLang="en-US" sz="1200" dirty="0">
                <a:solidFill>
                  <a:srgbClr val="000000"/>
                </a:solidFill>
                <a:latin typeface="BlackChancery" pitchFamily="2" charset="0"/>
              </a:rPr>
              <a:t>but Paul </a:t>
            </a:r>
            <a:r>
              <a:rPr lang="en-US" altLang="en-US" sz="1200" dirty="0">
                <a:solidFill>
                  <a:srgbClr val="FF0000"/>
                </a:solidFill>
                <a:latin typeface="BlackChancery" pitchFamily="2" charset="0"/>
              </a:rPr>
              <a:t>chose</a:t>
            </a:r>
            <a:r>
              <a:rPr lang="en-US" altLang="en-US" sz="1200" dirty="0">
                <a:solidFill>
                  <a:srgbClr val="000000"/>
                </a:solidFill>
                <a:latin typeface="BlackChancery" pitchFamily="2" charset="0"/>
              </a:rPr>
              <a:t> Silas and departed, being commended by the brethren to the grace of God.”</a:t>
            </a:r>
          </a:p>
          <a:p>
            <a:r>
              <a:rPr lang="en-US" altLang="en-US" b="1" baseline="0" dirty="0"/>
              <a:t>*CLICK*</a:t>
            </a:r>
          </a:p>
          <a:p>
            <a:r>
              <a:rPr lang="en-US" altLang="en-US" b="0" baseline="0" dirty="0"/>
              <a:t>But there are some manuscripts that say “but Paul received Silas and departed”</a:t>
            </a:r>
          </a:p>
          <a:p>
            <a:endParaRPr lang="en-US" altLang="en-US" b="0" baseline="0" dirty="0"/>
          </a:p>
          <a:p>
            <a:r>
              <a:rPr lang="en-US" altLang="en-US" b="0" baseline="0" dirty="0"/>
              <a:t>Now, the English words “chose” and “received” don’t LOOK or SOUND like each other at all, and don’t even MEAN the same thing.  So what’s going on here?  How did this textual variant occur? </a:t>
            </a:r>
          </a:p>
          <a:p>
            <a:endParaRPr lang="en-US" altLang="en-US" b="0" baseline="0" dirty="0"/>
          </a:p>
          <a:p>
            <a:r>
              <a:rPr lang="en-US" altLang="en-US" b="0" baseline="0" dirty="0"/>
              <a:t>Well, let’s look at the Greek here for these two words:</a:t>
            </a:r>
            <a:endParaRPr lang="en-US" altLang="en-US" b="0"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ChangeArrowheads="1" noTextEdit="1"/>
          </p:cNvSpPr>
          <p:nvPr>
            <p:ph type="sldImg"/>
          </p:nvPr>
        </p:nvSpPr>
        <p:spPr>
          <a:xfrm>
            <a:off x="685800" y="685800"/>
            <a:ext cx="5486400" cy="3429000"/>
          </a:xfrm>
          <a:ln/>
        </p:spPr>
      </p:sp>
      <p:sp>
        <p:nvSpPr>
          <p:cNvPr id="22425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In Greek, the word “chose” is EPI-LEXAMENOS</a:t>
            </a:r>
          </a:p>
          <a:p>
            <a:pPr eaLnBrk="1" hangingPunct="1"/>
            <a:r>
              <a:rPr lang="en-US" altLang="en-US" b="1" dirty="0"/>
              <a:t>*CLICK*</a:t>
            </a:r>
          </a:p>
          <a:p>
            <a:pPr eaLnBrk="1" hangingPunct="1"/>
            <a:r>
              <a:rPr lang="en-US" altLang="en-US" dirty="0"/>
              <a:t>And the word “received is EPI-DEXAMENOS</a:t>
            </a:r>
          </a:p>
          <a:p>
            <a:pPr eaLnBrk="1" hangingPunct="1"/>
            <a:endParaRPr lang="en-US" altLang="en-US" dirty="0"/>
          </a:p>
          <a:p>
            <a:pPr eaLnBrk="1" hangingPunct="1"/>
            <a:r>
              <a:rPr lang="en-US" altLang="en-US" dirty="0"/>
              <a:t>So now we can see where the error occurred.  It turns out the difference between these words is just a single letter.  It’s not even just a letter, it’s literally just a single horizontal line that distinguishes the two letters.</a:t>
            </a:r>
          </a:p>
          <a:p>
            <a:pPr eaLnBrk="1" hangingPunct="1"/>
            <a:endParaRPr lang="en-US" altLang="en-US" dirty="0"/>
          </a:p>
          <a:p>
            <a:pPr eaLnBrk="1" hangingPunct="1"/>
            <a:r>
              <a:rPr lang="en-US" altLang="en-US" b="1" dirty="0"/>
              <a:t>*CLICK*</a:t>
            </a:r>
          </a:p>
          <a:p>
            <a:pPr eaLnBrk="1" hangingPunct="1"/>
            <a:r>
              <a:rPr lang="en-US" altLang="en-US" dirty="0"/>
              <a:t>The earliest manuscripts of the New Testament were written on papyrus, which looks like this, and papyrus had a lot of lines running horizontally through it.  </a:t>
            </a:r>
          </a:p>
          <a:p>
            <a:pPr eaLnBrk="1" hangingPunct="1"/>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aseline="0" dirty="0"/>
              <a:t>So, it’s not hard to see how a scribe could see a LAMBDA and think he’s seeing a DELTA, and just like that, EPILEXAMENOS (“chose”) becomes EPIDEXAMENOS (“received”).  </a:t>
            </a:r>
          </a:p>
          <a:p>
            <a:pPr eaLnBrk="1" hangingPunct="1"/>
            <a:endParaRPr lang="en-US" altLang="en-US" baseline="0" dirty="0"/>
          </a:p>
          <a:p>
            <a:pPr eaLnBrk="1" hangingPunct="1"/>
            <a:r>
              <a:rPr lang="en-US" altLang="en-US" baseline="0" dirty="0"/>
              <a:t>Permutations like this were a very common kind of scribal error.  </a:t>
            </a:r>
          </a:p>
          <a:p>
            <a:pPr eaLnBrk="1" hangingPunct="1"/>
            <a:endParaRPr lang="en-US" altLang="en-US" baseline="0" dirty="0"/>
          </a:p>
          <a:p>
            <a:pPr eaLnBrk="1" hangingPunct="1"/>
            <a:r>
              <a:rPr lang="en-US" altLang="en-US" baseline="0" dirty="0"/>
              <a:t>Let’s look at just one other category of scribal errors</a:t>
            </a:r>
          </a:p>
          <a:p>
            <a:pPr eaLnBrk="1" hangingPunct="1"/>
            <a:r>
              <a:rPr lang="en-US" altLang="en-US" b="1" baseline="0" dirty="0"/>
              <a:t>*ADVANCE*</a:t>
            </a:r>
          </a:p>
          <a:p>
            <a:pPr eaLnBrk="1" hangingPunct="1"/>
            <a:r>
              <a:rPr lang="en-US" altLang="en-US" b="0" baseline="0" dirty="0"/>
              <a:t>which I’m simply calling ERRORS IN JUDGMENT</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spect="1" noChangeArrowheads="1" noTextEdit="1"/>
          </p:cNvSpPr>
          <p:nvPr>
            <p:ph type="sldImg"/>
          </p:nvPr>
        </p:nvSpPr>
        <p:spPr>
          <a:xfrm>
            <a:off x="685800" y="685800"/>
            <a:ext cx="5486400" cy="3429000"/>
          </a:xfrm>
          <a:ln/>
        </p:spPr>
      </p:sp>
      <p:sp>
        <p:nvSpPr>
          <p:cNvPr id="22528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**9:44 – 9:59**</a:t>
            </a:r>
          </a:p>
          <a:p>
            <a:pPr eaLnBrk="1" hangingPunct="1"/>
            <a:r>
              <a:rPr lang="en-US" altLang="en-US" b="0" baseline="0" dirty="0"/>
              <a:t>Another type of unintentional error happened when scribes got confused over words with similar endings.  </a:t>
            </a:r>
          </a:p>
          <a:p>
            <a:pPr eaLnBrk="1" hangingPunct="1"/>
            <a:endParaRPr lang="en-US" altLang="en-US" dirty="0"/>
          </a:p>
          <a:p>
            <a:pPr eaLnBrk="1" hangingPunct="1"/>
            <a:r>
              <a:rPr lang="en-US" altLang="en-US" dirty="0"/>
              <a:t>LEFT: KJV/NKJV</a:t>
            </a:r>
          </a:p>
          <a:p>
            <a:pPr eaLnBrk="1" hangingPunct="1"/>
            <a:r>
              <a:rPr lang="en-US" altLang="en-US" dirty="0"/>
              <a:t>RIGHT: all others</a:t>
            </a:r>
          </a:p>
          <a:p>
            <a:pPr eaLnBrk="1" hangingPunct="1"/>
            <a:endParaRPr lang="en-US" altLang="en-US" dirty="0"/>
          </a:p>
          <a:p>
            <a:pPr eaLnBrk="1" hangingPunct="1"/>
            <a:r>
              <a:rPr lang="en-US" altLang="en-US" dirty="0"/>
              <a:t>(NKJV)  Behold what manner of love the Father has bestowed on us, that we should be called children of God![</a:t>
            </a:r>
            <a:r>
              <a:rPr lang="en-US" altLang="en-US" dirty="0">
                <a:hlinkClick r:id="rId3" tooltip="See footnote a"/>
              </a:rPr>
              <a:t>a</a:t>
            </a:r>
            <a:r>
              <a:rPr lang="en-US" altLang="en-US" dirty="0"/>
              <a:t>] Therefore the world does not know us,[</a:t>
            </a:r>
            <a:r>
              <a:rPr lang="en-US" altLang="en-US" dirty="0">
                <a:hlinkClick r:id="rId3" tooltip="See footnote b"/>
              </a:rPr>
              <a:t>b</a:t>
            </a:r>
            <a:r>
              <a:rPr lang="en-US" altLang="en-US" dirty="0"/>
              <a:t>] because it did not know Him. </a:t>
            </a:r>
          </a:p>
          <a:p>
            <a:pPr eaLnBrk="1" hangingPunct="1"/>
            <a:endParaRPr lang="en-US" altLang="en-US" dirty="0"/>
          </a:p>
          <a:p>
            <a:pPr eaLnBrk="1" hangingPunct="1"/>
            <a:r>
              <a:rPr lang="en-US" altLang="en-US" dirty="0"/>
              <a:t>What’s going here?</a:t>
            </a:r>
          </a:p>
          <a:p>
            <a:pPr eaLnBrk="1" hangingPunct="1"/>
            <a:r>
              <a:rPr lang="en-US" altLang="en-US" dirty="0"/>
              <a:t>TRANSITION:</a:t>
            </a:r>
          </a:p>
          <a:p>
            <a:pPr eaLnBrk="1" hangingPunct="1"/>
            <a:r>
              <a:rPr lang="en-US" altLang="en-US" dirty="0"/>
              <a:t>Well to answer that question, let’s go back to a codex we looked at in our last class,</a:t>
            </a:r>
          </a:p>
          <a:p>
            <a:pPr eaLnBrk="1" hangingPunct="1"/>
            <a:r>
              <a:rPr lang="en-US" altLang="en-US" b="1" dirty="0"/>
              <a:t>*ADVANCE*</a:t>
            </a:r>
          </a:p>
          <a:p>
            <a:pPr eaLnBrk="1" hangingPunct="1"/>
            <a:r>
              <a:rPr lang="en-US" altLang="en-US" dirty="0"/>
              <a:t>CODEX SINAITICUS,</a:t>
            </a:r>
            <a:r>
              <a:rPr lang="en-US" altLang="en-US" baseline="0" dirty="0"/>
              <a:t> the oldest complete Bible that we have.  </a:t>
            </a:r>
            <a:endParaRPr lang="en-US" alt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xfrm>
            <a:off x="685800" y="685800"/>
            <a:ext cx="5486400" cy="3429000"/>
          </a:xfrm>
          <a:ln/>
        </p:spPr>
      </p:sp>
      <p:sp>
        <p:nvSpPr>
          <p:cNvPr id="2263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CODEX SINAITICUS,</a:t>
            </a:r>
            <a:r>
              <a:rPr lang="en-US" altLang="en-US" baseline="0" dirty="0"/>
              <a:t> the oldest complete Bible that we have.  </a:t>
            </a:r>
            <a:endParaRPr lang="en-US" altLang="en-US" dirty="0"/>
          </a:p>
          <a:p>
            <a:endParaRPr lang="en-US" altLang="en-US" dirty="0"/>
          </a:p>
          <a:p>
            <a:r>
              <a:rPr lang="en-US" altLang="en-US" b="1" dirty="0"/>
              <a:t>**CLICK**</a:t>
            </a:r>
            <a:br>
              <a:rPr lang="en-US" altLang="en-US" b="0" dirty="0"/>
            </a:br>
            <a:r>
              <a:rPr lang="en-US" altLang="en-US" b="0" dirty="0"/>
              <a:t>It</a:t>
            </a:r>
            <a:r>
              <a:rPr lang="en-US" altLang="en-US" b="0" baseline="0" dirty="0"/>
              <a:t> dates back to the fourth century,</a:t>
            </a:r>
          </a:p>
          <a:p>
            <a:r>
              <a:rPr lang="en-US" altLang="en-US" b="0" baseline="0" dirty="0"/>
              <a:t>and this is the page of Codex Sinaiticus that has our passage.</a:t>
            </a:r>
          </a:p>
          <a:p>
            <a:endParaRPr lang="en-US" altLang="en-US" b="0" baseline="0" dirty="0"/>
          </a:p>
          <a:p>
            <a:r>
              <a:rPr lang="en-US" altLang="en-US" b="1" baseline="0" dirty="0"/>
              <a:t>**ADVANCE**</a:t>
            </a:r>
          </a:p>
          <a:p>
            <a:r>
              <a:rPr lang="en-US" altLang="en-US" b="0" baseline="0" dirty="0"/>
              <a:t>So let’s jump down the bottom-left portion of this page where the section for 1 John 3:1 is.</a:t>
            </a:r>
            <a:endParaRPr lang="en-US" altLang="en-US" b="0" dirty="0"/>
          </a:p>
        </p:txBody>
      </p:sp>
      <p:sp>
        <p:nvSpPr>
          <p:cNvPr id="2263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CF755EC1-7EDF-4B17-B703-EE7C7BF5CC45}" type="slidenum">
              <a:rPr lang="en-US" altLang="en-US"/>
              <a:pPr/>
              <a:t>74</a:t>
            </a:fld>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xfrm>
            <a:off x="685800" y="685800"/>
            <a:ext cx="5486400" cy="3429000"/>
          </a:xfrm>
          <a:ln/>
        </p:spPr>
      </p:sp>
      <p:sp>
        <p:nvSpPr>
          <p:cNvPr id="22733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baseline="0" dirty="0"/>
              <a:t>So let’s jump down the bottom-left portion of this page where the section for 1 John 3:1 is.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baseline="0" dirty="0"/>
              <a:t>**ADVANCE**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0"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baseline="0" dirty="0"/>
              <a:t>And I’ve actually put some lines here on the screen to highlight the individual words…</a:t>
            </a:r>
            <a:endParaRPr lang="en-US" altLang="en-US" baseline="0"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a:xfrm>
            <a:off x="685800" y="685800"/>
            <a:ext cx="5486400" cy="3429000"/>
          </a:xfrm>
          <a:ln/>
        </p:spPr>
      </p:sp>
      <p:sp>
        <p:nvSpPr>
          <p:cNvPr id="2283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baseline="0" dirty="0"/>
              <a:t>And I’ve actually put some lines here on the screen to highlight the individual words…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0"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baseline="0" dirty="0"/>
              <a:t>Because as you can see that this manuscript was written in what is called MAJUSCULE style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baseline="0" dirty="0"/>
              <a:t>MAJUSCULE means that the text was written</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altLang="en-US" b="0" baseline="0" dirty="0"/>
              <a:t>With All upper case letters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altLang="en-US" b="0" baseline="0" dirty="0"/>
              <a:t>And with all the Words run together with no spaces, </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altLang="en-US" b="0" baseline="0" dirty="0"/>
              <a:t>And no punctuation.</a:t>
            </a:r>
            <a:endParaRPr lang="en-US" altLang="en-US" b="0" dirty="0"/>
          </a:p>
          <a:p>
            <a:pPr>
              <a:buFontTx/>
              <a:buChar char="•"/>
            </a:pPr>
            <a:endParaRPr lang="en-US" altLang="en-US" dirty="0"/>
          </a:p>
          <a:p>
            <a:pPr>
              <a:buFontTx/>
              <a:buNone/>
            </a:pPr>
            <a:endParaRPr lang="en-US" altLang="en-US" dirty="0"/>
          </a:p>
          <a:p>
            <a:pPr>
              <a:buFontTx/>
              <a:buNone/>
            </a:pPr>
            <a:r>
              <a:rPr lang="en-US" altLang="en-US" dirty="0"/>
              <a:t>That was the form of literary</a:t>
            </a:r>
            <a:r>
              <a:rPr lang="en-US" altLang="en-US" baseline="0" dirty="0"/>
              <a:t> Greek for many centuries.</a:t>
            </a:r>
          </a:p>
          <a:p>
            <a:pPr>
              <a:buFontTx/>
              <a:buNone/>
            </a:pPr>
            <a:endParaRPr lang="en-US" alt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a:t>
            </a:r>
          </a:p>
          <a:p>
            <a:pPr>
              <a:buFontTx/>
              <a:buNone/>
            </a:pPr>
            <a:endParaRPr lang="en-US" altLang="en-US" baseline="0" dirty="0"/>
          </a:p>
          <a:p>
            <a:pPr>
              <a:buFontTx/>
              <a:buNone/>
            </a:pPr>
            <a:r>
              <a:rPr lang="en-US" altLang="en-US" baseline="0" dirty="0"/>
              <a:t>So let’s take a portion of this verse as it appears in Codex </a:t>
            </a:r>
            <a:r>
              <a:rPr lang="en-US" altLang="en-US" baseline="0" dirty="0" err="1"/>
              <a:t>Sinaiaticus</a:t>
            </a:r>
            <a:r>
              <a:rPr lang="en-US" altLang="en-US" baseline="0" dirty="0"/>
              <a:t>, and look at it more closely.</a:t>
            </a:r>
          </a:p>
          <a:p>
            <a:endParaRPr lang="en-US" altLang="en-US" dirty="0"/>
          </a:p>
        </p:txBody>
      </p:sp>
      <p:sp>
        <p:nvSpPr>
          <p:cNvPr id="2283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7BDE4E77-DE60-49A2-AEB4-AE7E32442AF3}" type="slidenum">
              <a:rPr lang="en-US" altLang="en-US"/>
              <a:pPr/>
              <a:t>76</a:t>
            </a:fld>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Rot="1" noChangeAspect="1" noChangeArrowheads="1" noTextEdit="1"/>
          </p:cNvSpPr>
          <p:nvPr>
            <p:ph type="sldImg"/>
          </p:nvPr>
        </p:nvSpPr>
        <p:spPr>
          <a:xfrm>
            <a:off x="685800" y="685800"/>
            <a:ext cx="5486400" cy="3429000"/>
          </a:xfrm>
          <a:ln/>
        </p:spPr>
      </p:sp>
      <p:sp>
        <p:nvSpPr>
          <p:cNvPr id="22937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aseline="0" dirty="0"/>
              <a:t>So let’s take a portion of this verse as it appears in Codex </a:t>
            </a:r>
            <a:r>
              <a:rPr lang="en-US" altLang="en-US" baseline="0" dirty="0" err="1"/>
              <a:t>Sinaiaticus</a:t>
            </a:r>
            <a:r>
              <a:rPr lang="en-US" altLang="en-US" baseline="0" dirty="0"/>
              <a:t>, and look at it more closely.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aseline="0" dirty="0"/>
              <a:t>Here it is, in English and Greek</a:t>
            </a:r>
            <a:endParaRPr lang="en-US" altLang="en-US" dirty="0"/>
          </a:p>
          <a:p>
            <a:pPr eaLnBrk="1" hangingPunct="1"/>
            <a:endParaRPr lang="en-US" altLang="en-US" dirty="0"/>
          </a:p>
          <a:p>
            <a:pPr eaLnBrk="1" hangingPunct="1"/>
            <a:r>
              <a:rPr lang="en-US" altLang="en-US" dirty="0"/>
              <a:t>TEKNA-THAY-YOU</a:t>
            </a:r>
            <a:r>
              <a:rPr lang="en-US" altLang="en-US" baseline="0" dirty="0"/>
              <a:t> 	(children of God)</a:t>
            </a:r>
          </a:p>
          <a:p>
            <a:pPr eaLnBrk="1" hangingPunct="1"/>
            <a:r>
              <a:rPr lang="en-US" altLang="en-US" baseline="0" dirty="0"/>
              <a:t>KLAY-THO-MEN	(that we should be called)</a:t>
            </a:r>
          </a:p>
          <a:p>
            <a:pPr eaLnBrk="1" hangingPunct="1"/>
            <a:r>
              <a:rPr lang="en-US" altLang="en-US" baseline="0" dirty="0"/>
              <a:t>KAI-ESMEN		(and we are)</a:t>
            </a:r>
          </a:p>
          <a:p>
            <a:pPr eaLnBrk="1" hangingPunct="1"/>
            <a:r>
              <a:rPr lang="en-US" altLang="en-US" baseline="0" dirty="0"/>
              <a:t>DIA-TWO-TAH-KOSMOS	(Therefore the world…)</a:t>
            </a:r>
            <a:endParaRPr lang="en-US" altLang="en-US" dirty="0"/>
          </a:p>
          <a:p>
            <a:pPr eaLnBrk="1" hangingPunct="1"/>
            <a:endParaRPr lang="en-US" altLang="en-US" dirty="0"/>
          </a:p>
          <a:p>
            <a:pPr eaLnBrk="1" hangingPunct="1"/>
            <a:r>
              <a:rPr lang="en-US" altLang="en-US" baseline="0" dirty="0"/>
              <a:t>Now, we’re looking at scribal errors that occur because of words with similar endings.  Can you spot the error a scribe made?  Because if you’re a scribe, then you’ve got your original HERE and your copy HERE, and you’re reading, turning, writing, turning, reading…. </a:t>
            </a:r>
            <a:endParaRPr lang="en-US" altLang="en-US" dirty="0"/>
          </a:p>
          <a:p>
            <a:pPr eaLnBrk="1" hangingPunct="1"/>
            <a:endParaRPr lang="en-US" altLang="en-US" dirty="0"/>
          </a:p>
          <a:p>
            <a:pPr eaLnBrk="1" hangingPunct="1"/>
            <a:r>
              <a:rPr lang="en-US" altLang="en-US" dirty="0"/>
              <a:t>(show error)</a:t>
            </a:r>
          </a:p>
          <a:p>
            <a:pPr eaLnBrk="1" hangingPunct="1"/>
            <a:r>
              <a:rPr lang="en-US" altLang="en-US" dirty="0"/>
              <a:t>He’s writing</a:t>
            </a:r>
            <a:r>
              <a:rPr lang="en-US" altLang="en-US" baseline="0" dirty="0"/>
              <a:t> KLAY-THO-MEN, and he writes M-E-N, then he goes back to his original… and sees the M-E-N that’s at the end of this word (ESMEN), not the end of the word (KLAY-THO-MEN)</a:t>
            </a:r>
          </a:p>
          <a:p>
            <a:pPr eaLnBrk="1" hangingPunct="1"/>
            <a:endParaRPr lang="en-US" altLang="en-US" baseline="0" dirty="0"/>
          </a:p>
          <a:p>
            <a:pPr eaLnBrk="1" hangingPunct="1"/>
            <a:r>
              <a:rPr lang="en-US" altLang="en-US" baseline="0" dirty="0"/>
              <a:t>He doesn’t realize he missed an entire line, and the phrase (KAI ESMEN) “and such we are” never makes it into his copy, or any of the manuscripts that scribes make from his copy.  And it so happens that the manuscripts that were used in the translation of the KJV were missing that phrase, while Bibles that are based on other, older manuscripts still have that phrase “and such we are” in them</a:t>
            </a:r>
          </a:p>
          <a:p>
            <a:pPr eaLnBrk="1" hangingPunct="1"/>
            <a:endParaRPr lang="en-US" altLang="en-US" baseline="0" dirty="0"/>
          </a:p>
          <a:p>
            <a:pPr eaLnBrk="1" hangingPunct="1"/>
            <a:r>
              <a:rPr lang="en-US" altLang="en-US" baseline="0" dirty="0"/>
              <a:t>That’s an ERROR DUE TO SIMILAR LINE ENDINGS, and it was also a very common error for scribes to make. </a:t>
            </a:r>
          </a:p>
          <a:p>
            <a:pPr eaLnBrk="1" hangingPunct="1"/>
            <a:endParaRPr lang="en-US" alt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a:t>
            </a:r>
          </a:p>
          <a:p>
            <a:pPr eaLnBrk="1" hangingPunct="1"/>
            <a:endParaRPr lang="en-US" alt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aseline="0" dirty="0"/>
              <a:t>And the last type of unintentional error I want to mention IS ERRORS OF HEARING</a:t>
            </a:r>
          </a:p>
          <a:p>
            <a:pPr eaLnBrk="1" hangingPunct="1"/>
            <a:endParaRPr lang="en-US" altLang="en-US" baseline="0" dirty="0"/>
          </a:p>
          <a:p>
            <a:pPr eaLnBrk="1" hangingPunct="1"/>
            <a:endParaRPr lang="en-US" altLang="en-US" baseline="0"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a:xfrm>
            <a:off x="685800" y="685800"/>
            <a:ext cx="5486400" cy="3429000"/>
          </a:xfrm>
          <a:ln/>
        </p:spPr>
      </p:sp>
      <p:sp>
        <p:nvSpPr>
          <p:cNvPr id="2304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**9:47 – 10:02*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a:t>And the last type of unintentional error I want to mention IS ERRORS OF HEARING</a:t>
            </a:r>
          </a:p>
          <a:p>
            <a:endParaRPr lang="en-US" altLang="en-US" dirty="0"/>
          </a:p>
          <a:p>
            <a:endParaRPr lang="en-US" altLang="en-US" dirty="0"/>
          </a:p>
          <a:p>
            <a:r>
              <a:rPr lang="en-US" altLang="en-US" dirty="0"/>
              <a:t>Rather than copying a document by sight,</a:t>
            </a:r>
            <a:r>
              <a:rPr lang="en-US" altLang="en-US" baseline="0" dirty="0"/>
              <a:t> you might be in a scriptorium in a monetary somewhere along with several other scribes,</a:t>
            </a:r>
          </a:p>
          <a:p>
            <a:r>
              <a:rPr lang="en-US" altLang="en-US" baseline="0" dirty="0"/>
              <a:t>LISTENING as a monk reads a passage of scripture, and then writing it down.</a:t>
            </a:r>
          </a:p>
          <a:p>
            <a:endParaRPr lang="en-US" altLang="en-US" baseline="0" dirty="0"/>
          </a:p>
          <a:p>
            <a:r>
              <a:rPr lang="en-US" altLang="en-US" baseline="0" dirty="0"/>
              <a:t>That was an efficient way to make a bunch of copies at a time,</a:t>
            </a:r>
          </a:p>
          <a:p>
            <a:pPr marL="171450" indent="-171450">
              <a:buFont typeface="Arial" panose="020B0604020202020204" pitchFamily="34" charset="0"/>
              <a:buChar char="•"/>
            </a:pPr>
            <a:r>
              <a:rPr lang="en-US" altLang="en-US" baseline="0" dirty="0"/>
              <a:t>But if the person reading the manuscript mispronounced a word,</a:t>
            </a:r>
          </a:p>
          <a:p>
            <a:pPr marL="171450" indent="-171450">
              <a:buFont typeface="Arial" panose="020B0604020202020204" pitchFamily="34" charset="0"/>
              <a:buChar char="•"/>
            </a:pPr>
            <a:r>
              <a:rPr lang="en-US" altLang="en-US" baseline="0" dirty="0"/>
              <a:t>Or you just misheard him,</a:t>
            </a:r>
          </a:p>
          <a:p>
            <a:pPr marL="0" indent="0">
              <a:buFont typeface="Arial" panose="020B0604020202020204" pitchFamily="34" charset="0"/>
              <a:buNone/>
            </a:pPr>
            <a:endParaRPr lang="en-US" altLang="en-US" baseline="0" dirty="0"/>
          </a:p>
          <a:p>
            <a:pPr marL="0" indent="0">
              <a:buFont typeface="Arial" panose="020B0604020202020204" pitchFamily="34" charset="0"/>
              <a:buNone/>
            </a:pPr>
            <a:r>
              <a:rPr lang="en-US" altLang="en-US" baseline="0" dirty="0"/>
              <a:t>Then you might write down the wrong word.  You might write a word that sounded like what you thought you heard, but might actually be the wrong word. </a:t>
            </a:r>
          </a:p>
          <a:p>
            <a:pPr marL="0" indent="0">
              <a:buFont typeface="Arial" panose="020B0604020202020204" pitchFamily="34" charset="0"/>
              <a:buNone/>
            </a:pPr>
            <a:endParaRPr lang="en-US" altLang="en-US" baseline="0" dirty="0"/>
          </a:p>
          <a:p>
            <a:pPr marL="0" indent="0">
              <a:buFont typeface="Arial" panose="020B0604020202020204" pitchFamily="34" charset="0"/>
              <a:buNone/>
            </a:pPr>
            <a:r>
              <a:rPr lang="en-US" altLang="en-US" baseline="0" dirty="0"/>
              <a:t>TRANSITION:</a:t>
            </a:r>
          </a:p>
          <a:p>
            <a:pPr marL="0" indent="0">
              <a:buFont typeface="Arial" panose="020B0604020202020204" pitchFamily="34" charset="0"/>
              <a:buNone/>
            </a:pPr>
            <a:r>
              <a:rPr lang="en-US" altLang="en-US" baseline="0" dirty="0"/>
              <a:t>So that covers a number of very common unintentional errors that scribes would make.  Now let’s take a look at some INTENTIONAL textual variants that scribes introduced into their copies.  </a:t>
            </a:r>
          </a:p>
          <a:p>
            <a:pPr marL="0" indent="0">
              <a:buFont typeface="Arial" panose="020B0604020202020204" pitchFamily="34" charset="0"/>
              <a:buNone/>
            </a:pPr>
            <a:r>
              <a:rPr lang="en-US" altLang="en-US" baseline="0" dirty="0"/>
              <a:t>And I don’t mean by this that they always INTENDED to introduce an error – sometimes they thought they were correcting the error of a previous scribe, but in so doing they might introduce an error by “correcting” something that wasn’t really an error.  But sometimes they really did change the text intentionally AND KNOWINGLY.  </a:t>
            </a:r>
          </a:p>
          <a:p>
            <a:pPr marL="0" indent="0">
              <a:buFont typeface="Arial" panose="020B0604020202020204" pitchFamily="34" charset="0"/>
              <a:buNone/>
            </a:pPr>
            <a:endParaRPr lang="en-US" altLang="en-US" baseline="0" dirty="0"/>
          </a:p>
          <a:p>
            <a:pPr marL="0" indent="0">
              <a:buFont typeface="Arial" panose="020B0604020202020204" pitchFamily="34" charset="0"/>
              <a:buNone/>
            </a:pPr>
            <a:r>
              <a:rPr lang="en-US" altLang="en-US" baseline="0" dirty="0"/>
              <a:t>Now why would faithful, conscientious scribes do this?  Well, take a look at some of these INTENTIONAL textual variants to see what that kind of thing happened, more often than you might think.</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i="0" u="none" strike="noStrike" kern="1200" baseline="0" dirty="0">
                <a:solidFill>
                  <a:schemeClr val="tx1"/>
                </a:solidFill>
                <a:latin typeface="Calibri" pitchFamily="34" charset="0"/>
                <a:ea typeface="+mn-ea"/>
                <a:cs typeface="+mn-cs"/>
              </a:rPr>
              <a:t>**ADVANCE**</a:t>
            </a:r>
          </a:p>
          <a:p>
            <a:pPr marL="0" indent="0">
              <a:buFont typeface="Arial" panose="020B0604020202020204" pitchFamily="34" charset="0"/>
              <a:buNone/>
            </a:pPr>
            <a:r>
              <a:rPr lang="en-US" altLang="en-US" baseline="0" dirty="0"/>
              <a:t>The first one is the most common of all: HARMONIZATION OF DIFFERENT PASSAGES.</a:t>
            </a:r>
          </a:p>
          <a:p>
            <a:pPr marL="0" indent="0">
              <a:buFont typeface="Arial" panose="020B0604020202020204" pitchFamily="34" charset="0"/>
              <a:buNone/>
            </a:pPr>
            <a:endParaRPr lang="en-US" altLang="en-US" baseline="0" dirty="0"/>
          </a:p>
          <a:p>
            <a:pPr marL="0" indent="0">
              <a:buFont typeface="Arial" panose="020B0604020202020204" pitchFamily="34" charset="0"/>
              <a:buNone/>
            </a:pPr>
            <a:endParaRPr lang="en-US" altLang="en-US" baseline="0" dirty="0"/>
          </a:p>
        </p:txBody>
      </p:sp>
      <p:sp>
        <p:nvSpPr>
          <p:cNvPr id="2304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0AF6B341-869F-46B8-8C3B-69FD23B6B889}" type="slidenum">
              <a:rPr lang="en-US" altLang="en-US"/>
              <a:pPr/>
              <a:t>78</a:t>
            </a:fld>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a:xfrm>
            <a:off x="685800" y="685800"/>
            <a:ext cx="5486400" cy="3429000"/>
          </a:xfrm>
          <a:ln/>
        </p:spPr>
      </p:sp>
      <p:sp>
        <p:nvSpPr>
          <p:cNvPr id="2304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altLang="en-US" b="1" dirty="0"/>
              <a:t>**9:48 – 10:03**</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altLang="en-US" baseline="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altLang="en-US" baseline="0" dirty="0"/>
              <a:t>The first one is the most common of all: HARMONIZATION OF DIFFERENT PASSAGES.</a:t>
            </a:r>
          </a:p>
          <a:p>
            <a:pPr marL="0" indent="0">
              <a:buFont typeface="Arial" panose="020B0604020202020204" pitchFamily="34" charset="0"/>
              <a:buNone/>
            </a:pPr>
            <a:endParaRPr lang="en-US" altLang="en-US" baseline="0" dirty="0"/>
          </a:p>
          <a:p>
            <a:pPr marL="0" indent="0">
              <a:buFont typeface="Arial" panose="020B0604020202020204" pitchFamily="34" charset="0"/>
              <a:buNone/>
            </a:pPr>
            <a:r>
              <a:rPr lang="en-US" altLang="en-US" baseline="0" dirty="0"/>
              <a:t>Let’s take a look at the Lord’s Prayer.  How does the Lord’s prayer go?  Well, if you have an ESV Bible,</a:t>
            </a:r>
          </a:p>
          <a:p>
            <a:pPr marL="0" indent="0">
              <a:buFont typeface="Arial" panose="020B0604020202020204" pitchFamily="34" charset="0"/>
              <a:buNone/>
            </a:pPr>
            <a:r>
              <a:rPr lang="en-US" altLang="en-US" baseline="0" dirty="0"/>
              <a:t>And you read it from Luke chapter 11, it looks like this:</a:t>
            </a:r>
          </a:p>
          <a:p>
            <a:pPr marL="0" indent="0">
              <a:buFont typeface="Arial" panose="020B0604020202020204" pitchFamily="34" charset="0"/>
              <a:buNone/>
            </a:pPr>
            <a:endParaRPr lang="en-US" altLang="en-US" baseline="0" dirty="0"/>
          </a:p>
          <a:p>
            <a:pPr marL="0" indent="0">
              <a:buFont typeface="Arial" panose="020B0604020202020204" pitchFamily="34" charset="0"/>
              <a:buNone/>
            </a:pPr>
            <a:r>
              <a:rPr lang="en-US" altLang="en-US" b="1" baseline="0" dirty="0"/>
              <a:t>**CLICK and read**</a:t>
            </a:r>
          </a:p>
          <a:p>
            <a:pPr marL="0" indent="0">
              <a:buFont typeface="Arial" panose="020B0604020202020204" pitchFamily="34" charset="0"/>
              <a:buNone/>
            </a:pPr>
            <a:endParaRPr lang="en-US" altLang="en-US" baseline="0" dirty="0"/>
          </a:p>
          <a:p>
            <a:pPr marL="0" indent="0">
              <a:buFont typeface="Arial" panose="020B0604020202020204" pitchFamily="34" charset="0"/>
              <a:buNone/>
            </a:pPr>
            <a:r>
              <a:rPr lang="en-US" altLang="en-US" baseline="0" dirty="0"/>
              <a:t>Now wait a minute – that doesn’t quite sound like the Lord’s prayer that we’re used to.  And if that strikes you as sounding a little odd, you’re not the only one.  Some later scribes probably read this passage and said “wait a minute – this doesn’t sound like the way Matthew recorded the Lord’s prayer.  And so they might pull out a manuscript of Matthew and find that it had the Lord’s prayer like this:</a:t>
            </a:r>
          </a:p>
          <a:p>
            <a:pPr marL="0" indent="0">
              <a:buFont typeface="Arial" panose="020B0604020202020204" pitchFamily="34" charset="0"/>
              <a:buNone/>
            </a:pPr>
            <a:r>
              <a:rPr lang="en-US" altLang="en-US" b="1" baseline="0" dirty="0"/>
              <a:t>**CLICK**</a:t>
            </a:r>
          </a:p>
          <a:p>
            <a:pPr marL="0" indent="0">
              <a:buFont typeface="Arial" panose="020B0604020202020204" pitchFamily="34" charset="0"/>
              <a:buNone/>
            </a:pPr>
            <a:endParaRPr lang="en-US" altLang="en-US" baseline="0" dirty="0"/>
          </a:p>
          <a:p>
            <a:r>
              <a:rPr lang="en-US" altLang="en-US" dirty="0"/>
              <a:t>Well, which was it?</a:t>
            </a:r>
            <a:r>
              <a:rPr lang="en-US" altLang="en-US" baseline="0" dirty="0"/>
              <a:t>  What was the actual text of the Lord’s prayer?  Well, some scribes decided that the best solution would be to HARMONIZE the two gospels on this point.  And most of the time in church history, Matthew was the preferred gospel, and the other synoptic gospels (Mark and Luke) would be changed to harmonize with Matthew.  And so they changed the reading of Luke 11 to something like this, which is how it’s found today in the KJV and NKJV</a:t>
            </a:r>
          </a:p>
          <a:p>
            <a:r>
              <a:rPr lang="en-US" altLang="en-US" b="1" baseline="0" dirty="0"/>
              <a:t>**CLICK and read**</a:t>
            </a:r>
          </a:p>
          <a:p>
            <a:endParaRPr lang="en-US" altLang="en-US" b="1" baseline="0" dirty="0"/>
          </a:p>
          <a:p>
            <a:r>
              <a:rPr lang="en-US" altLang="en-US" dirty="0"/>
              <a:t>This is the intentional</a:t>
            </a:r>
            <a:r>
              <a:rPr lang="en-US" altLang="en-US" baseline="0" dirty="0"/>
              <a:t> error of HARMONIZATION – it was done with the best of intentions, to smooth differences out between the gospel authors, but the result was that more textual variants were introduced into our manuscripts.  </a:t>
            </a:r>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a:t>
            </a:r>
          </a:p>
          <a:p>
            <a:r>
              <a:rPr lang="en-US" altLang="en-US" baseline="0" dirty="0"/>
              <a:t>Another intentional textual variant was CONFLATION</a:t>
            </a:r>
          </a:p>
          <a:p>
            <a:endParaRPr lang="en-US" altLang="en-US" dirty="0"/>
          </a:p>
          <a:p>
            <a:endParaRPr lang="en-US" altLang="en-US" dirty="0"/>
          </a:p>
        </p:txBody>
      </p:sp>
      <p:sp>
        <p:nvSpPr>
          <p:cNvPr id="2304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0AF6B341-869F-46B8-8C3B-69FD23B6B889}" type="slidenum">
              <a:rPr lang="en-US" altLang="en-US"/>
              <a:pPr/>
              <a:t>79</a:t>
            </a:fld>
            <a:endParaRPr lang="en-US" altLang="en-US"/>
          </a:p>
        </p:txBody>
      </p:sp>
    </p:spTree>
    <p:extLst>
      <p:ext uri="{BB962C8B-B14F-4D97-AF65-F5344CB8AC3E}">
        <p14:creationId xmlns:p14="http://schemas.microsoft.com/office/powerpoint/2010/main" val="3685198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ChangeArrowheads="1" noTextEdit="1"/>
          </p:cNvSpPr>
          <p:nvPr>
            <p:ph type="sldImg"/>
          </p:nvPr>
        </p:nvSpPr>
        <p:spPr>
          <a:xfrm>
            <a:off x="685800" y="685800"/>
            <a:ext cx="5486400" cy="3429000"/>
          </a:xfrm>
          <a:ln/>
        </p:spPr>
      </p:sp>
      <p:sp>
        <p:nvSpPr>
          <p:cNvPr id="17203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that raises some tough questions that we have to answer.   Here’s one tough question: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*CLICK and read*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Calibri" pitchFamily="34" charset="0"/>
                <a:ea typeface="+mn-ea"/>
                <a:cs typeface="+mn-cs"/>
              </a:rPr>
              <a:t>And here’s an example of that question that comes from a group called “The Jesus Seminar” (don’t let the name fool you – this isn’t an orthodox Christian group at all, but a heretical organization.)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Calibri"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Calibri" pitchFamily="34" charset="0"/>
                <a:ea typeface="+mn-ea"/>
                <a:cs typeface="+mn-cs"/>
              </a:rPr>
              <a:t>Here’s another question we have to answer.  “How do you know some early church council…”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Calibri" pitchFamily="34" charset="0"/>
              <a:ea typeface="+mn-ea"/>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a:xfrm>
            <a:off x="685800" y="685800"/>
            <a:ext cx="5486400" cy="3429000"/>
          </a:xfrm>
          <a:ln/>
        </p:spPr>
      </p:sp>
      <p:sp>
        <p:nvSpPr>
          <p:cNvPr id="2304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a:t>Another intentional textual variant was CONFLATION.  Here’s a reading of Luke 24:53 that comes from the 4</a:t>
            </a:r>
            <a:r>
              <a:rPr lang="en-US" altLang="en-US" baseline="30000" dirty="0"/>
              <a:t>th</a:t>
            </a:r>
            <a:r>
              <a:rPr lang="en-US" altLang="en-US" baseline="0" dirty="0"/>
              <a:t> century – pretty early 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i="0" u="none" strike="noStrike" kern="1200" baseline="0" dirty="0">
              <a:solidFill>
                <a:schemeClr val="tx1"/>
              </a:solidFill>
              <a:latin typeface="Calibri"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Calibri" pitchFamily="34" charset="0"/>
                <a:ea typeface="+mn-ea"/>
                <a:cs typeface="+mn-cs"/>
              </a:rPr>
              <a:t>But here’s a reading that comes from the 5</a:t>
            </a:r>
            <a:r>
              <a:rPr lang="en-US" sz="1200" b="0" i="0" u="none" strike="noStrike" kern="1200" baseline="30000" dirty="0">
                <a:solidFill>
                  <a:schemeClr val="tx1"/>
                </a:solidFill>
                <a:latin typeface="Calibri" pitchFamily="34" charset="0"/>
                <a:ea typeface="+mn-ea"/>
                <a:cs typeface="+mn-cs"/>
              </a:rPr>
              <a:t>th</a:t>
            </a:r>
            <a:r>
              <a:rPr lang="en-US" sz="1200" b="0" i="0" u="none" strike="noStrike" kern="1200" baseline="0" dirty="0">
                <a:solidFill>
                  <a:schemeClr val="tx1"/>
                </a:solidFill>
                <a:latin typeface="Calibri" pitchFamily="34" charset="0"/>
                <a:ea typeface="+mn-ea"/>
                <a:cs typeface="+mn-cs"/>
              </a:rPr>
              <a:t> century.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i="0" u="none" strike="noStrike" kern="1200" baseline="0" dirty="0">
              <a:solidFill>
                <a:schemeClr val="tx1"/>
              </a:solidFill>
              <a:latin typeface="Calibri"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a:t>
            </a:r>
          </a:p>
          <a:p>
            <a:r>
              <a:rPr lang="en-US" altLang="en-US" baseline="0" dirty="0"/>
              <a:t>Another intentional textual variant was CLARIFICATIONS AND EXPLANATIONS</a:t>
            </a:r>
          </a:p>
        </p:txBody>
      </p:sp>
      <p:sp>
        <p:nvSpPr>
          <p:cNvPr id="2304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0AF6B341-869F-46B8-8C3B-69FD23B6B889}" type="slidenum">
              <a:rPr lang="en-US" altLang="en-US"/>
              <a:pPr/>
              <a:t>80</a:t>
            </a:fld>
            <a:endParaRPr lang="en-US" altLang="en-US"/>
          </a:p>
        </p:txBody>
      </p:sp>
    </p:spTree>
    <p:extLst>
      <p:ext uri="{BB962C8B-B14F-4D97-AF65-F5344CB8AC3E}">
        <p14:creationId xmlns:p14="http://schemas.microsoft.com/office/powerpoint/2010/main" val="156159522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a:xfrm>
            <a:off x="685800" y="685800"/>
            <a:ext cx="5486400" cy="3429000"/>
          </a:xfrm>
          <a:ln/>
        </p:spPr>
      </p:sp>
      <p:sp>
        <p:nvSpPr>
          <p:cNvPr id="2304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 9:52 – 10:07 **</a:t>
            </a:r>
            <a:endParaRPr lang="en-US" altLang="en-US" baseline="0" dirty="0"/>
          </a:p>
          <a:p>
            <a:r>
              <a:rPr lang="en-US" altLang="en-US" baseline="0" dirty="0"/>
              <a:t>Another intentional textual variant was CLARIFICATIONS AND EXPLANATIONS</a:t>
            </a:r>
          </a:p>
          <a:p>
            <a:r>
              <a:rPr lang="en-US" altLang="en-US" b="1" dirty="0"/>
              <a:t>*CLICK*</a:t>
            </a:r>
          </a:p>
          <a:p>
            <a:r>
              <a:rPr lang="en-US" altLang="en-US" dirty="0"/>
              <a:t>Let’s take a look here at Mark 1:2</a:t>
            </a:r>
            <a:br>
              <a:rPr lang="en-US" altLang="en-US" dirty="0"/>
            </a:br>
            <a:r>
              <a:rPr lang="en-US" altLang="en-US" dirty="0"/>
              <a:t>“As it is written in Isaiah the prophet…” (read)</a:t>
            </a:r>
          </a:p>
          <a:p>
            <a:endParaRPr lang="en-US" altLang="en-US" dirty="0"/>
          </a:p>
          <a:p>
            <a:r>
              <a:rPr lang="en-US" altLang="en-US" dirty="0"/>
              <a:t>Now, if you were a scribe</a:t>
            </a:r>
            <a:r>
              <a:rPr lang="en-US" altLang="en-US" baseline="0" dirty="0"/>
              <a:t> who knew his Bible well, this statement made by John the Baptist as recorded by Mark might have bothered you.  Because it turns out the first part of the quotation by John the Baptist comes NOT from Isaiah, from the book of Malachi.</a:t>
            </a:r>
          </a:p>
          <a:p>
            <a:r>
              <a:rPr lang="en-US" altLang="en-US" b="1" baseline="0" dirty="0"/>
              <a:t>*CLICK*</a:t>
            </a:r>
          </a:p>
          <a:p>
            <a:r>
              <a:rPr lang="en-US" altLang="en-US" baseline="0" dirty="0"/>
              <a:t>In Malachi. 3:1, God says:</a:t>
            </a:r>
            <a:endParaRPr lang="en-US" altLang="en-US" dirty="0"/>
          </a:p>
          <a:p>
            <a:r>
              <a:rPr lang="en-US" altLang="en-US" dirty="0"/>
              <a:t>“Behold, I send my messenger, and he will prepare the way before me.</a:t>
            </a:r>
          </a:p>
          <a:p>
            <a:endParaRPr lang="en-US" altLang="en-US" dirty="0"/>
          </a:p>
          <a:p>
            <a:r>
              <a:rPr lang="en-US" altLang="en-US" b="1" dirty="0"/>
              <a:t>*CLICK*</a:t>
            </a:r>
          </a:p>
          <a:p>
            <a:r>
              <a:rPr lang="en-US" altLang="en-US" dirty="0"/>
              <a:t>The rest of the quotation comes from Isaiah 40:3</a:t>
            </a:r>
          </a:p>
          <a:p>
            <a:r>
              <a:rPr lang="en-US" altLang="en-US" dirty="0"/>
              <a:t>A voice cries: “In the wilderness prepare the way of the LORD; make straight in the desert a highway for our God. (ESV)</a:t>
            </a:r>
          </a:p>
          <a:p>
            <a:endParaRPr lang="en-US" altLang="en-US" dirty="0"/>
          </a:p>
          <a:p>
            <a:r>
              <a:rPr lang="en-US" altLang="en-US" dirty="0"/>
              <a:t>But</a:t>
            </a:r>
            <a:r>
              <a:rPr lang="en-US" altLang="en-US" baseline="0" dirty="0"/>
              <a:t> according to Mark, John the Baptist said this was written in Isaiah the prophet?  Did John the Baptist make a mistake?  Or even worse, did MARK make a mistake?</a:t>
            </a:r>
          </a:p>
          <a:p>
            <a:endParaRPr lang="en-US" altLang="en-US" baseline="0" dirty="0"/>
          </a:p>
          <a:p>
            <a:r>
              <a:rPr lang="en-US" altLang="en-US" baseline="0" dirty="0"/>
              <a:t>Now, there are various possible solutions to this.  One suggestion is that when John the Baptist put these two prophecies together as a single chain of testimony of who he was, he used the source of the largest portion of text to cite it, and since the largest portion of the prophecy comes from Isaiah, he calls it the testimony of “Isaiah the prophet.”  </a:t>
            </a:r>
          </a:p>
          <a:p>
            <a:endParaRPr lang="en-US" altLang="en-US" baseline="0" dirty="0"/>
          </a:p>
          <a:p>
            <a:r>
              <a:rPr lang="en-US" altLang="en-US" baseline="0" dirty="0"/>
              <a:t>But perhaps there were some scribes who still thought this was an embarrassing misquotation, either by John the Baptist or by Mark himself.  So in order to resolve the problem, they changed the wording of this verse</a:t>
            </a:r>
          </a:p>
          <a:p>
            <a:r>
              <a:rPr lang="en-US" sz="1200" b="1" i="0" u="none" strike="noStrike" kern="1200" baseline="0" dirty="0">
                <a:solidFill>
                  <a:schemeClr val="tx1"/>
                </a:solidFill>
                <a:latin typeface="Calibri" pitchFamily="34" charset="0"/>
                <a:ea typeface="+mn-ea"/>
                <a:cs typeface="+mn-cs"/>
              </a:rPr>
              <a:t>**CLICK**</a:t>
            </a:r>
          </a:p>
          <a:p>
            <a:r>
              <a:rPr lang="en-US" altLang="en-US" baseline="0" dirty="0"/>
              <a:t>so that it says “As it is written in THE PROPHETS”, which nicely covers both Malachi and Isaiah.  So this is an example of textual variants caused by  the desire to CLARIFY a difficult passage and remove the problem.  Again, it was done for good intentions, but the scribe ends up changing what Mark originally wrote into something that he didn’t.  </a:t>
            </a:r>
          </a:p>
          <a:p>
            <a:endParaRPr lang="en-US" altLang="en-US" baseline="0" dirty="0"/>
          </a:p>
          <a:p>
            <a:endParaRPr lang="en-US" altLang="en-US" baseline="0" dirty="0"/>
          </a:p>
          <a:p>
            <a:r>
              <a:rPr lang="en-US" altLang="en-US" baseline="0" dirty="0"/>
              <a:t>And closely related to that type of intentional error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a:t>
            </a:r>
          </a:p>
          <a:p>
            <a:r>
              <a:rPr lang="en-US" altLang="en-US" baseline="0" dirty="0"/>
              <a:t>is the error of DOCTRINAL “CORRECTIONS”.  </a:t>
            </a:r>
          </a:p>
        </p:txBody>
      </p:sp>
      <p:sp>
        <p:nvSpPr>
          <p:cNvPr id="2304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0AF6B341-869F-46B8-8C3B-69FD23B6B889}" type="slidenum">
              <a:rPr lang="en-US" altLang="en-US"/>
              <a:pPr/>
              <a:t>81</a:t>
            </a:fld>
            <a:endParaRPr lang="en-US" altLang="en-US"/>
          </a:p>
        </p:txBody>
      </p:sp>
    </p:spTree>
    <p:extLst>
      <p:ext uri="{BB962C8B-B14F-4D97-AF65-F5344CB8AC3E}">
        <p14:creationId xmlns:p14="http://schemas.microsoft.com/office/powerpoint/2010/main" val="357997600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a:xfrm>
            <a:off x="685800" y="685800"/>
            <a:ext cx="5486400" cy="3429000"/>
          </a:xfrm>
          <a:ln/>
        </p:spPr>
      </p:sp>
      <p:sp>
        <p:nvSpPr>
          <p:cNvPr id="2304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 9:54 – 10:09 **</a:t>
            </a:r>
          </a:p>
          <a:p>
            <a:r>
              <a:rPr lang="en-US" altLang="en-US" dirty="0"/>
              <a:t>And I</a:t>
            </a:r>
            <a:r>
              <a:rPr lang="en-US" altLang="en-US" baseline="0" dirty="0"/>
              <a:t> think you’ll see why I </a:t>
            </a:r>
            <a:r>
              <a:rPr lang="en-US" altLang="en-US" dirty="0"/>
              <a:t>put the word “corrections” in quotes here.  </a:t>
            </a:r>
            <a:r>
              <a:rPr lang="en-US" altLang="en-US" b="1" dirty="0"/>
              <a:t>*CLICK* </a:t>
            </a:r>
            <a:r>
              <a:rPr lang="en-US" altLang="en-US" dirty="0"/>
              <a:t>Let’s take a look at John 7 verses 8 and 10.  This is Jesus speaking to his brothers… (read)</a:t>
            </a:r>
          </a:p>
          <a:p>
            <a:endParaRPr lang="en-US" altLang="en-US" dirty="0"/>
          </a:p>
          <a:p>
            <a:r>
              <a:rPr lang="en-US" altLang="en-US" dirty="0"/>
              <a:t>Now, this verse appears to make it look like Jesus is lying.  He said he wasn’t going to go up to the feast, but then he does.  And so it appears that some scribes who were concerned to safeguard</a:t>
            </a:r>
            <a:r>
              <a:rPr lang="en-US" altLang="en-US" baseline="0" dirty="0"/>
              <a:t> against this idea that Jesus was lying in v.8 changed the wording of the verse to say</a:t>
            </a:r>
          </a:p>
          <a:p>
            <a:r>
              <a:rPr lang="en-US" altLang="en-US" b="1" baseline="0" dirty="0"/>
              <a:t>*CLICK*</a:t>
            </a:r>
          </a:p>
          <a:p>
            <a:r>
              <a:rPr lang="en-US" altLang="en-US" dirty="0"/>
              <a:t>I am not YET going up to this feat.</a:t>
            </a:r>
          </a:p>
          <a:p>
            <a:endParaRPr lang="en-US" altLang="en-US" dirty="0"/>
          </a:p>
          <a:p>
            <a:r>
              <a:rPr lang="en-US" altLang="en-US" dirty="0"/>
              <a:t>Again, it was done for good intentions, but they altered what John originally wrote because they felt like they needed to help him say what he really meant, and prevent any misunderstandings.</a:t>
            </a:r>
          </a:p>
          <a:p>
            <a:endParaRPr lang="en-US" altLang="en-US" dirty="0"/>
          </a:p>
          <a:p>
            <a:r>
              <a:rPr lang="en-US" altLang="en-US" b="1" dirty="0"/>
              <a:t>*ADVANCE*</a:t>
            </a:r>
          </a:p>
          <a:p>
            <a:r>
              <a:rPr lang="en-US" altLang="en-US" dirty="0"/>
              <a:t>Here’s one last example of this type of  doctrinal correction.</a:t>
            </a:r>
          </a:p>
        </p:txBody>
      </p:sp>
      <p:sp>
        <p:nvSpPr>
          <p:cNvPr id="2304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0AF6B341-869F-46B8-8C3B-69FD23B6B889}" type="slidenum">
              <a:rPr lang="en-US" altLang="en-US"/>
              <a:pPr/>
              <a:t>82</a:t>
            </a:fld>
            <a:endParaRPr lang="en-US" altLang="en-US"/>
          </a:p>
        </p:txBody>
      </p:sp>
    </p:spTree>
    <p:extLst>
      <p:ext uri="{BB962C8B-B14F-4D97-AF65-F5344CB8AC3E}">
        <p14:creationId xmlns:p14="http://schemas.microsoft.com/office/powerpoint/2010/main" val="416614763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a:xfrm>
            <a:off x="685800" y="685800"/>
            <a:ext cx="5486400" cy="3429000"/>
          </a:xfrm>
          <a:ln/>
        </p:spPr>
      </p:sp>
      <p:sp>
        <p:nvSpPr>
          <p:cNvPr id="2304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Here’s one last example of this type of  doctrinal correction.</a:t>
            </a:r>
          </a:p>
          <a:p>
            <a:r>
              <a:rPr lang="en-US" altLang="en-US" dirty="0"/>
              <a:t>Let’s look at Luke 2:43, which speaks of Joseph, Mary and Jesus returning home from Jerusalem, back to Nazareth.</a:t>
            </a:r>
          </a:p>
          <a:p>
            <a:r>
              <a:rPr lang="en-US" altLang="en-US" b="1" dirty="0"/>
              <a:t>*CLICK* and read</a:t>
            </a:r>
          </a:p>
          <a:p>
            <a:r>
              <a:rPr lang="en-US" altLang="en-US" b="0" dirty="0"/>
              <a:t>But wait a minute, Jesus was born of the virgin Mary.  He didn’t have an earthly father.  Somewhere along the way, one or more scribes decided this wording would be too confusing,  So in order to safeguard the doctrine of the virgin birth, they changed the wording to</a:t>
            </a:r>
          </a:p>
          <a:p>
            <a:r>
              <a:rPr lang="en-US" altLang="en-US" b="1" dirty="0"/>
              <a:t>*CLICK* and read</a:t>
            </a:r>
            <a:r>
              <a:rPr lang="en-US" altLang="en-US" b="0" dirty="0"/>
              <a:t> (“Joseph and His Mother did not know it”)</a:t>
            </a:r>
          </a:p>
          <a:p>
            <a:endParaRPr lang="en-US" altLang="en-US" b="0" dirty="0"/>
          </a:p>
          <a:p>
            <a:r>
              <a:rPr lang="en-US" altLang="en-US" b="0" dirty="0"/>
              <a:t>Again, an honest attempt to help Luke explain the situation a little better, but the result was changing Luke’s words into something he didn’t actually write.  </a:t>
            </a:r>
          </a:p>
          <a:p>
            <a:endParaRPr lang="en-US" altLang="en-US" b="1" dirty="0"/>
          </a:p>
          <a:p>
            <a:r>
              <a:rPr lang="en-US" altLang="en-US" b="0" dirty="0"/>
              <a:t>And finally, to finish off this section of SCRIBAL ERRORS, let’s look at one last category, which I am giving the very general name</a:t>
            </a:r>
          </a:p>
          <a:p>
            <a:r>
              <a:rPr lang="en-US" altLang="en-US" b="1" dirty="0"/>
              <a:t>*ADVANCE*</a:t>
            </a:r>
          </a:p>
          <a:p>
            <a:r>
              <a:rPr lang="en-US" altLang="en-US" b="0" dirty="0"/>
              <a:t>of ERRORS IN JUDGMENT</a:t>
            </a:r>
          </a:p>
        </p:txBody>
      </p:sp>
      <p:sp>
        <p:nvSpPr>
          <p:cNvPr id="2304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0AF6B341-869F-46B8-8C3B-69FD23B6B889}" type="slidenum">
              <a:rPr lang="en-US" altLang="en-US"/>
              <a:pPr/>
              <a:t>83</a:t>
            </a:fld>
            <a:endParaRPr lang="en-US" altLang="en-US"/>
          </a:p>
        </p:txBody>
      </p:sp>
    </p:spTree>
    <p:extLst>
      <p:ext uri="{BB962C8B-B14F-4D97-AF65-F5344CB8AC3E}">
        <p14:creationId xmlns:p14="http://schemas.microsoft.com/office/powerpoint/2010/main" val="65557972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Rot="1" noChangeAspect="1" noChangeArrowheads="1" noTextEdit="1"/>
          </p:cNvSpPr>
          <p:nvPr>
            <p:ph type="sldImg"/>
          </p:nvPr>
        </p:nvSpPr>
        <p:spPr>
          <a:xfrm>
            <a:off x="685800" y="685800"/>
            <a:ext cx="5486400" cy="3429000"/>
          </a:xfrm>
          <a:ln/>
        </p:spPr>
      </p:sp>
      <p:sp>
        <p:nvSpPr>
          <p:cNvPr id="23142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“…flows from a desire to safeguard the sanctity of the Lord Jesus.  It led people to naturally expand the titles used of the Lord, possibly even without their conscious effort to change the text” (KJVO, p46)</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xfrm>
            <a:off x="685800" y="685800"/>
            <a:ext cx="5486400" cy="3429000"/>
          </a:xfrm>
          <a:ln/>
        </p:spPr>
      </p:sp>
      <p:sp>
        <p:nvSpPr>
          <p:cNvPr id="23245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**9:59**</a:t>
            </a:r>
          </a:p>
          <a:p>
            <a:pPr eaLnBrk="1" hangingPunct="1"/>
            <a:endParaRPr lang="en-US" altLang="en-US" b="0" baseline="0" dirty="0"/>
          </a:p>
          <a:p>
            <a:pPr eaLnBrk="1" hangingPunct="1"/>
            <a:r>
              <a:rPr lang="en-US" altLang="en-US" b="0" baseline="0" dirty="0"/>
              <a:t>which I’m simply calling ERRORS IN JUDGMENT.  </a:t>
            </a:r>
            <a:r>
              <a:rPr lang="en-US" altLang="en-US" b="0" dirty="0"/>
              <a:t>And now, at long last,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*CLICK*</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0" dirty="0"/>
              <a:t>we are returning to John 5, verses 3-5, that we looked at earlier.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0" dirty="0"/>
              <a:t>The KJV and NKJV has this passage on the left that talks about how an angel would come down to the pool of Bethesda and stir up the waters.  But that whole section is missing in other translations like the ESV and the NIV and the NASB.</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p>
          <a:p>
            <a:pPr eaLnBrk="1" hangingPunct="1"/>
            <a:r>
              <a:rPr lang="en-US" altLang="en-US" dirty="0"/>
              <a:t>So, what’s going on?  Why is this passage missing in some of our Bible?</a:t>
            </a:r>
          </a:p>
          <a:p>
            <a:pPr eaLnBrk="1" hangingPunct="1"/>
            <a:endParaRPr lang="en-US" altLang="en-US" dirty="0"/>
          </a:p>
          <a:p>
            <a:pPr eaLnBrk="1" hangingPunct="1"/>
            <a:r>
              <a:rPr lang="en-US" altLang="en-US" dirty="0"/>
              <a:t>Well, there’s a reason that most translations of the Bible don’t include that section.  </a:t>
            </a:r>
          </a:p>
          <a:p>
            <a:pPr marL="171450" indent="-171450" eaLnBrk="1" hangingPunct="1">
              <a:buFont typeface="Arial" panose="020B0604020202020204" pitchFamily="34" charset="0"/>
              <a:buChar char="•"/>
            </a:pPr>
            <a:r>
              <a:rPr lang="en-US" altLang="en-US" dirty="0"/>
              <a:t>The most important reason is that the oldest</a:t>
            </a:r>
            <a:r>
              <a:rPr lang="en-US" altLang="en-US" baseline="0" dirty="0"/>
              <a:t> and best manuscripts of the gospel of John that we have don’t include this passage in it.  This passage only appears in much later manuscripts.  </a:t>
            </a:r>
          </a:p>
          <a:p>
            <a:pPr marL="171450" indent="-171450" eaLnBrk="1" hangingPunct="1">
              <a:buFont typeface="Arial" panose="020B0604020202020204" pitchFamily="34" charset="0"/>
              <a:buChar char="•"/>
            </a:pPr>
            <a:r>
              <a:rPr lang="en-US" altLang="en-US" baseline="0" dirty="0"/>
              <a:t>It also doesn’t sound very much like John – this section includes some words that never appear anywhere else in John’s writings.</a:t>
            </a:r>
          </a:p>
          <a:p>
            <a:pPr marL="171450" indent="-171450" eaLnBrk="1" hangingPunct="1">
              <a:buFont typeface="Arial" panose="020B0604020202020204" pitchFamily="34" charset="0"/>
              <a:buChar char="•"/>
            </a:pPr>
            <a:r>
              <a:rPr lang="en-US" altLang="en-US" baseline="0" dirty="0"/>
              <a:t>And it also presents a strange theology as well, in which God appears to be putting sick people in competition with each other for his healing, forcing them to wait for this spontaneous unpredictable event, and then only allowing one person to be healed.</a:t>
            </a:r>
          </a:p>
          <a:p>
            <a:pPr marL="171450" indent="-171450" eaLnBrk="1" hangingPunct="1">
              <a:buFont typeface="Arial" panose="020B0604020202020204" pitchFamily="34" charset="0"/>
              <a:buChar char="•"/>
            </a:pPr>
            <a:endParaRPr lang="en-US" altLang="en-US" baseline="0" dirty="0"/>
          </a:p>
          <a:p>
            <a:pPr marL="0" indent="0" eaLnBrk="1" hangingPunct="1">
              <a:buFont typeface="Arial" panose="020B0604020202020204" pitchFamily="34" charset="0"/>
              <a:buNone/>
            </a:pPr>
            <a:r>
              <a:rPr lang="en-US" altLang="en-US" baseline="0" dirty="0"/>
              <a:t>So those are some of the reasons why most modern English translations of the Bible don’t include it.  </a:t>
            </a:r>
          </a:p>
          <a:p>
            <a:pPr marL="0" indent="0" eaLnBrk="1" hangingPunct="1">
              <a:buFont typeface="Arial" panose="020B0604020202020204" pitchFamily="34" charset="0"/>
              <a:buNone/>
            </a:pPr>
            <a:endParaRPr lang="en-US" altLang="en-US" b="1" baseline="0" dirty="0"/>
          </a:p>
          <a:p>
            <a:pPr marL="0" indent="0" eaLnBrk="1" hangingPunct="1">
              <a:buFont typeface="Arial" panose="020B0604020202020204" pitchFamily="34" charset="0"/>
              <a:buNone/>
            </a:pPr>
            <a:r>
              <a:rPr lang="en-US" altLang="en-US" b="1" baseline="0" dirty="0"/>
              <a:t>*ADVANCE (no slide change)*</a:t>
            </a:r>
          </a:p>
          <a:p>
            <a:pPr eaLnBrk="1" hangingPunct="1"/>
            <a:r>
              <a:rPr lang="en-US" altLang="en-US" baseline="0" dirty="0"/>
              <a:t>NOW, what very likely happened is that a scribe was copying this chapter and thought to himself</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xfrm>
            <a:off x="685800" y="685800"/>
            <a:ext cx="5486400" cy="3429000"/>
          </a:xfrm>
          <a:ln/>
        </p:spPr>
      </p:sp>
      <p:sp>
        <p:nvSpPr>
          <p:cNvPr id="23245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aseline="0" dirty="0"/>
              <a:t>NOW, what very likely happened is that a scribe was copying this chapter and thought to himself “People are going to read that and not understand why, when Jesus asks this man if he wants to be healed, he starts talking about being put in the pool!”  But this scribe knew that there was a local legend or superstition going around about an angel stirring up the waters which would heal the first person who got in.</a:t>
            </a:r>
          </a:p>
          <a:p>
            <a:pPr eaLnBrk="1" hangingPunct="1"/>
            <a:endParaRPr lang="en-US" altLang="en-US" baseline="0" dirty="0"/>
          </a:p>
          <a:p>
            <a:pPr eaLnBrk="1" hangingPunct="1"/>
            <a:r>
              <a:rPr lang="en-US" altLang="en-US" baseline="0" dirty="0"/>
              <a:t>AND so the scribe might have put a little note in the margin of the parchment he’s making to explain what’s going on.  And then decades later, maybe centuries later, some scribe pulls his parchment out in order to make a new copy, and he comes across this marginal note.  </a:t>
            </a:r>
          </a:p>
          <a:p>
            <a:pPr eaLnBrk="1" hangingPunct="1"/>
            <a:endParaRPr lang="en-US" altLang="en-US" baseline="0" dirty="0"/>
          </a:p>
          <a:p>
            <a:pPr eaLnBrk="1" hangingPunct="1"/>
            <a:r>
              <a:rPr lang="en-US" altLang="en-US" baseline="0" dirty="0"/>
              <a:t>Now, HE doesn’t know whether this note is just someone’s comments about the text, or part of the original gospel of John.  And scribes were pretty conservative people. So the scribe keeps the marginal note, but he puts it right in line with the rest of the gospel text.  And just like that, you have a new couple of verses in John.  </a:t>
            </a:r>
            <a:endParaRPr lang="en-US" altLang="en-US" dirty="0"/>
          </a:p>
          <a:p>
            <a:pPr eaLnBrk="1" hangingPunct="1"/>
            <a:endParaRPr lang="en-US" altLang="en-US" dirty="0"/>
          </a:p>
          <a:p>
            <a:pPr eaLnBrk="1" hangingPunct="1"/>
            <a:r>
              <a:rPr lang="en-US" altLang="en-US" dirty="0"/>
              <a:t>And the</a:t>
            </a:r>
            <a:r>
              <a:rPr lang="en-US" altLang="en-US" baseline="0" dirty="0"/>
              <a:t> manuscripts that were used when the KJV Bible was translated included this section in the gospel of John.  That’s why it’s in the KJV and NKJV today, but it’s not in other translations that use different, older manuscripts.  </a:t>
            </a:r>
            <a:endParaRPr lang="en-US" altLang="en-US" dirty="0"/>
          </a:p>
          <a:p>
            <a:pPr eaLnBrk="1" hangingPunct="1"/>
            <a:endParaRPr lang="en-US" altLang="en-US" dirty="0"/>
          </a:p>
          <a:p>
            <a:pPr eaLnBrk="1" hangingPunct="1"/>
            <a:r>
              <a:rPr lang="en-US" altLang="en-US" dirty="0"/>
              <a:t>Mistakes like this were simply</a:t>
            </a:r>
            <a:r>
              <a:rPr lang="en-US" altLang="en-US" baseline="0" dirty="0"/>
              <a:t> ERRORS IN JUDGMENT on the part of the copyist.</a:t>
            </a:r>
          </a:p>
          <a:p>
            <a:pPr eaLnBrk="1" hangingPunct="1"/>
            <a:endParaRPr lang="en-US" altLang="en-US" dirty="0"/>
          </a:p>
          <a:p>
            <a:pPr eaLnBrk="1" hangingPunct="1"/>
            <a:r>
              <a:rPr lang="en-US" altLang="en-US" dirty="0"/>
              <a:t>So, different types of errors are being made by different people in different centuries as they copied scripture.  And now we have to deal with those errors.  But that very fact also demonstrates something that is really important, and in fact is SO important that it is our THIRD KEY POINT of the class.</a:t>
            </a:r>
          </a:p>
          <a:p>
            <a:pPr eaLnBrk="1" hangingPunct="1"/>
            <a:endParaRPr lang="en-US" altLang="en-US" dirty="0"/>
          </a:p>
          <a:p>
            <a:pPr eaLnBrk="1" hangingPunct="1"/>
            <a:r>
              <a:rPr lang="en-US" altLang="en-US" dirty="0"/>
              <a:t>And here it is: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b="1" i="0" u="none" strike="noStrike" kern="1200" baseline="0" dirty="0">
                <a:solidFill>
                  <a:srgbClr val="000000"/>
                </a:solidFill>
                <a:latin typeface="Calibri" panose="020F0502020204030204" pitchFamily="34" charset="0"/>
              </a:rPr>
              <a:t>*ADVANCE*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b="0" i="0" u="none" strike="noStrike" kern="1200" baseline="0" dirty="0">
                <a:solidFill>
                  <a:srgbClr val="000000"/>
                </a:solidFill>
                <a:latin typeface="Calibri" panose="020F0502020204030204" pitchFamily="34" charset="0"/>
              </a:rPr>
              <a:t>The New Testament was never controlled by a central authority.</a:t>
            </a:r>
          </a:p>
          <a:p>
            <a:pPr eaLnBrk="1" hangingPunct="1"/>
            <a:endParaRPr lang="en-US" altLang="en-US" dirty="0"/>
          </a:p>
        </p:txBody>
      </p:sp>
    </p:spTree>
    <p:extLst>
      <p:ext uri="{BB962C8B-B14F-4D97-AF65-F5344CB8AC3E}">
        <p14:creationId xmlns:p14="http://schemas.microsoft.com/office/powerpoint/2010/main" val="113324049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xfrm>
            <a:off x="685800" y="685800"/>
            <a:ext cx="5486400" cy="3429000"/>
          </a:xfrm>
          <a:ln/>
        </p:spPr>
      </p:sp>
      <p:sp>
        <p:nvSpPr>
          <p:cNvPr id="18841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0" baseline="0" dirty="0"/>
              <a:t>But I want to show you this map again that we looked at in our last class to go back to a point that I made last week.  We talked about how the manuscripts spread throughout the Roman empire very RAPIDLY, within just a few decades of the time of the apostles, and they spread very WIDELY, over 1500 miles from end to end of the Roman empire.  </a:t>
            </a:r>
          </a:p>
          <a:p>
            <a:pPr eaLnBrk="1" hangingPunct="1"/>
            <a:endParaRPr lang="en-US" altLang="en-US" b="0" baseline="0" dirty="0"/>
          </a:p>
          <a:p>
            <a:pPr eaLnBrk="1" hangingPunct="1"/>
            <a:r>
              <a:rPr lang="en-US" altLang="en-US" b="0" baseline="0" dirty="0"/>
              <a:t>And when you combine these two facts of history, RAPID DISTRIBUTION and WIDESPREAD DISTRIBUTION, it gives us a very important historical truth that is going to become our THIRD key point in understanding the reliability of the New Testament text.  </a:t>
            </a:r>
          </a:p>
          <a:p>
            <a:pPr eaLnBrk="1" hangingPunct="1"/>
            <a:endParaRPr lang="en-US" altLang="en-US" b="0" baseline="0" dirty="0"/>
          </a:p>
          <a:p>
            <a:pPr eaLnBrk="1" hangingPunct="1"/>
            <a:r>
              <a:rPr lang="en-US" altLang="en-US" b="0" baseline="0" dirty="0"/>
              <a:t>This is the 3</a:t>
            </a:r>
            <a:r>
              <a:rPr lang="en-US" altLang="en-US" b="0" baseline="30000" dirty="0"/>
              <a:t>rd</a:t>
            </a:r>
            <a:r>
              <a:rPr lang="en-US" altLang="en-US" b="0" baseline="0" dirty="0"/>
              <a:t> of the 4 points that I hope you’ll remember from these two classes, and it is this:</a:t>
            </a:r>
          </a:p>
          <a:p>
            <a:pPr eaLnBrk="1" hangingPunct="1"/>
            <a:r>
              <a:rPr lang="en-US" altLang="en-US" b="1" baseline="0" dirty="0"/>
              <a:t>*ADVANCE*</a:t>
            </a:r>
          </a:p>
          <a:p>
            <a:pPr eaLnBrk="1" hangingPunct="1"/>
            <a:r>
              <a:rPr lang="en-US" altLang="en-US" b="0" baseline="0" dirty="0"/>
              <a:t>The New Testament was never controlled by a central authority</a:t>
            </a:r>
          </a:p>
        </p:txBody>
      </p:sp>
    </p:spTree>
    <p:extLst>
      <p:ext uri="{BB962C8B-B14F-4D97-AF65-F5344CB8AC3E}">
        <p14:creationId xmlns:p14="http://schemas.microsoft.com/office/powerpoint/2010/main" val="241475815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spect="1" noChangeArrowheads="1" noTextEdit="1"/>
          </p:cNvSpPr>
          <p:nvPr>
            <p:ph type="sldImg"/>
          </p:nvPr>
        </p:nvSpPr>
        <p:spPr>
          <a:xfrm>
            <a:off x="685800" y="685800"/>
            <a:ext cx="5486400" cy="3429000"/>
          </a:xfrm>
          <a:ln/>
        </p:spPr>
      </p:sp>
      <p:sp>
        <p:nvSpPr>
          <p:cNvPr id="23347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t>**10:03**</a:t>
            </a:r>
          </a:p>
          <a:p>
            <a:pPr eaLnBrk="1" hangingPunct="1"/>
            <a:endParaRPr lang="en-US" altLang="en-US" b="0" baseline="0" dirty="0"/>
          </a:p>
          <a:p>
            <a:pPr eaLnBrk="1" hangingPunct="1"/>
            <a:r>
              <a:rPr lang="en-US" altLang="en-US" b="0" baseline="0" dirty="0"/>
              <a:t>The New Testament was never controlled by a central authority.</a:t>
            </a:r>
          </a:p>
          <a:p>
            <a:pPr eaLnBrk="1" hangingPunct="1"/>
            <a:endParaRPr lang="en-US" altLang="en-US" b="0" baseline="0" dirty="0"/>
          </a:p>
          <a:p>
            <a:pPr eaLnBrk="1" hangingPunct="1"/>
            <a:r>
              <a:rPr lang="en-US" altLang="en-US" b="0" baseline="0" dirty="0"/>
              <a:t>T</a:t>
            </a:r>
            <a:r>
              <a:rPr lang="en-US" altLang="en-US" dirty="0"/>
              <a:t>here was never any pope, or church council, or group of people who had complete control of the NT scriptures, who could determine </a:t>
            </a:r>
          </a:p>
          <a:p>
            <a:pPr marL="171450" indent="-171450">
              <a:buFont typeface="Arial" panose="020B0604020202020204" pitchFamily="34" charset="0"/>
              <a:buChar char="•"/>
            </a:pPr>
            <a:r>
              <a:rPr lang="en-US" altLang="en-US" dirty="0"/>
              <a:t>Who got to make copies of it</a:t>
            </a:r>
          </a:p>
          <a:p>
            <a:pPr marL="171450" indent="-171450">
              <a:buFont typeface="Arial" panose="020B0604020202020204" pitchFamily="34" charset="0"/>
              <a:buChar char="•"/>
            </a:pPr>
            <a:r>
              <a:rPr lang="en-US" altLang="en-US" dirty="0"/>
              <a:t>Or, more importantly, what the actual text of the New Testament would say or not say.</a:t>
            </a:r>
          </a:p>
          <a:p>
            <a:pPr marL="0" indent="0">
              <a:buFont typeface="Arial" panose="020B0604020202020204" pitchFamily="34" charset="0"/>
              <a:buNone/>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Now, this idea that church</a:t>
            </a:r>
            <a:r>
              <a:rPr lang="en-US" altLang="en-US" baseline="0" dirty="0"/>
              <a:t> councils, like the Council of Nicaea, altered the NT to suit their purposes is a VERY POPULAR idea among skeptics.</a:t>
            </a:r>
            <a:endParaRPr lang="en-US" alt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xfrm>
            <a:off x="685800" y="685800"/>
            <a:ext cx="5486400" cy="3429000"/>
          </a:xfrm>
          <a:ln/>
        </p:spPr>
      </p:sp>
      <p:sp>
        <p:nvSpPr>
          <p:cNvPr id="2344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READ</a:t>
            </a:r>
          </a:p>
          <a:p>
            <a:endParaRPr lang="en-US" altLang="en-US" dirty="0"/>
          </a:p>
          <a:p>
            <a:r>
              <a:rPr lang="en-US" altLang="en-US" dirty="0"/>
              <a:t>The claim</a:t>
            </a:r>
            <a:r>
              <a:rPr lang="en-US" altLang="en-US" baseline="0" dirty="0"/>
              <a:t> here is that church councils in the 4</a:t>
            </a:r>
            <a:r>
              <a:rPr lang="en-US" altLang="en-US" baseline="30000" dirty="0"/>
              <a:t>th</a:t>
            </a:r>
            <a:r>
              <a:rPr lang="en-US" altLang="en-US" baseline="0" dirty="0"/>
              <a:t> century during the time of Constantine decided to rewrite portions of the new testament in order to put things in they wanted, and get rid of anything they didn’t want.</a:t>
            </a:r>
          </a:p>
          <a:p>
            <a:endParaRPr lang="en-US" altLang="en-US" dirty="0"/>
          </a:p>
          <a:p>
            <a:r>
              <a:rPr lang="en-US" altLang="en-US" dirty="0"/>
              <a:t>Now what</a:t>
            </a:r>
            <a:r>
              <a:rPr lang="en-US" altLang="en-US" baseline="0" dirty="0"/>
              <a:t> I’m arguing is that this is not only UNLIKELY – it was IMPOSSIBLE.</a:t>
            </a:r>
          </a:p>
          <a:p>
            <a:endParaRPr lang="en-US" altLang="en-US" baseline="0" dirty="0"/>
          </a:p>
          <a:p>
            <a:r>
              <a:rPr lang="en-US" altLang="en-US" baseline="0" dirty="0"/>
              <a:t>HOW CAN WE BE SO SURE?</a:t>
            </a:r>
            <a:endParaRPr lang="en-US" altLang="en-US" dirty="0"/>
          </a:p>
          <a:p>
            <a:endParaRPr lang="en-US" altLang="en-US" dirty="0"/>
          </a:p>
          <a:p>
            <a:r>
              <a:rPr lang="en-US" altLang="en-US" dirty="0"/>
              <a:t>TRANSITION:</a:t>
            </a:r>
          </a:p>
          <a:p>
            <a:r>
              <a:rPr lang="en-US" altLang="en-US" dirty="0"/>
              <a:t>Well , just for fun, let’s say that this theory is true.  Let’s say that the earliest followers of Jesus believed that he was merely a man – a great man and a great teacher, but certainly not divine. </a:t>
            </a:r>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a:t>
            </a:r>
          </a:p>
          <a:p>
            <a:endParaRPr lang="en-US" altLang="en-US" dirty="0"/>
          </a:p>
          <a:p>
            <a:r>
              <a:rPr lang="en-US" altLang="en-US" dirty="0"/>
              <a:t>And let’s say that when Constantine rose to power and called all the leaders of the church together to the Council of Nicaea in 325 AD, that he demanded that the Christian scriptures be altered to make Jesus into a divine person.</a:t>
            </a:r>
          </a:p>
        </p:txBody>
      </p:sp>
      <p:sp>
        <p:nvSpPr>
          <p:cNvPr id="2345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D16E0AF0-7B32-4072-8DDB-C7E0CD17FD81}" type="slidenum">
              <a:rPr lang="en-US" altLang="en-US"/>
              <a:pPr/>
              <a:t>89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ChangeArrowheads="1" noTextEdit="1"/>
          </p:cNvSpPr>
          <p:nvPr>
            <p:ph type="sldImg"/>
          </p:nvPr>
        </p:nvSpPr>
        <p:spPr>
          <a:xfrm>
            <a:off x="685800" y="685800"/>
            <a:ext cx="5486400" cy="3429000"/>
          </a:xfrm>
          <a:ln/>
        </p:spPr>
      </p:sp>
      <p:sp>
        <p:nvSpPr>
          <p:cNvPr id="17203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that raises some tough questions that we have to answer.   Here’s one tough question: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*CLICK and read*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Calibri"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Calibri" pitchFamily="34" charset="0"/>
                <a:ea typeface="+mn-ea"/>
                <a:cs typeface="+mn-cs"/>
              </a:rPr>
              <a:t>Well, We’ll come back to that later, but first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Calibri" pitchFamily="34" charset="0"/>
                <a:ea typeface="+mn-ea"/>
                <a:cs typeface="+mn-cs"/>
              </a:rPr>
              <a:t>here’s another question we have to answer.  “How do you know some early church council…”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latin typeface="Calibri" pitchFamily="34" charset="0"/>
              <a:ea typeface="+mn-ea"/>
              <a:cs typeface="+mn-cs"/>
            </a:endParaRPr>
          </a:p>
        </p:txBody>
      </p:sp>
    </p:spTree>
    <p:extLst>
      <p:ext uri="{BB962C8B-B14F-4D97-AF65-F5344CB8AC3E}">
        <p14:creationId xmlns:p14="http://schemas.microsoft.com/office/powerpoint/2010/main" val="118351345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Rot="1" noChangeAspect="1" noChangeArrowheads="1" noTextEdit="1"/>
          </p:cNvSpPr>
          <p:nvPr>
            <p:ph type="sldImg"/>
          </p:nvPr>
        </p:nvSpPr>
        <p:spPr>
          <a:xfrm>
            <a:off x="685800" y="685800"/>
            <a:ext cx="5486400" cy="3429000"/>
          </a:xfrm>
          <a:ln/>
        </p:spPr>
      </p:sp>
      <p:sp>
        <p:nvSpPr>
          <p:cNvPr id="23552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xfrm>
            <a:off x="685800" y="685800"/>
            <a:ext cx="5486400" cy="3429000"/>
          </a:xfrm>
          <a:ln/>
        </p:spPr>
      </p:sp>
      <p:sp>
        <p:nvSpPr>
          <p:cNvPr id="2365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Now, this idea that church</a:t>
            </a:r>
            <a:r>
              <a:rPr lang="en-US" altLang="en-US" baseline="0" dirty="0"/>
              <a:t> councils, like the Council of Nicaea, altered the NT to suit their purposes is a VERY POPULAR belief among skeptics.  The idea is that maybe when </a:t>
            </a:r>
            <a:r>
              <a:rPr lang="en-US" altLang="en-US" dirty="0"/>
              <a:t>Constantine rose to power and called all the leaders of the church together at the Council of Nicaea in 325 AD, that he demanded that the Christian scriptures be altered to make Jesus into a divine person, even though Christians had always just believed that Jesus was a mortal man.  </a:t>
            </a:r>
          </a:p>
          <a:p>
            <a:endParaRPr lang="en-US" altLang="en-US" dirty="0"/>
          </a:p>
          <a:p>
            <a:r>
              <a:rPr lang="en-US" altLang="en-US" dirty="0"/>
              <a:t>Now, that is a common assertion.  But what’s wrong with that theory.</a:t>
            </a:r>
          </a:p>
          <a:p>
            <a:endParaRPr lang="en-US" altLang="en-US" dirty="0"/>
          </a:p>
          <a:p>
            <a:r>
              <a:rPr lang="en-US" altLang="en-US" b="1" dirty="0"/>
              <a:t>*ADVANCE*</a:t>
            </a:r>
          </a:p>
          <a:p>
            <a:r>
              <a:rPr lang="en-US" altLang="en-US" dirty="0"/>
              <a:t>Well, let’s go back to the map we looked at earlier.  Christians had already been copying and spreading the New Testament for over 200 years before the Council of Nicaea.</a:t>
            </a:r>
            <a:endParaRPr lang="en-US" altLang="en-US" b="1" dirty="0"/>
          </a:p>
        </p:txBody>
      </p:sp>
      <p:sp>
        <p:nvSpPr>
          <p:cNvPr id="2365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2319ACFE-CAE7-413B-8BF0-7104CA8CC326}" type="slidenum">
              <a:rPr lang="en-US" altLang="en-US"/>
              <a:pPr/>
              <a:t>91</a:t>
            </a:fld>
            <a:endParaRPr lang="en-US"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xfrm>
            <a:off x="685800" y="685800"/>
            <a:ext cx="5486400" cy="3429000"/>
          </a:xfrm>
          <a:ln/>
        </p:spPr>
      </p:sp>
      <p:sp>
        <p:nvSpPr>
          <p:cNvPr id="2375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**10:04**</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Well, let’s go back to the map we looked at earlier.  Christians had already been copying and spreading the New Testament for over 200 years before the Council of Nicaea.</a:t>
            </a:r>
            <a:endParaRPr lang="en-US" altLang="en-US" b="1" dirty="0"/>
          </a:p>
          <a:p>
            <a:endParaRPr lang="en-US" altLang="en-US" dirty="0"/>
          </a:p>
          <a:p>
            <a:r>
              <a:rPr lang="en-US" altLang="en-US" dirty="0"/>
              <a:t>If these church leaders in the 4</a:t>
            </a:r>
            <a:r>
              <a:rPr lang="en-US" altLang="en-US" baseline="30000" dirty="0"/>
              <a:t>th</a:t>
            </a:r>
            <a:r>
              <a:rPr lang="en-US" altLang="en-US" dirty="0"/>
              <a:t> century had wanted to create a new doctrine that had never been heard of before, they would have had to take control of all these manuscripts and either alter them or destroy them.  But there was ABSOLUTELY NO WAY that the church could have done that.  These manuscripts were FAR beyond their control.</a:t>
            </a:r>
          </a:p>
          <a:p>
            <a:endParaRPr lang="en-US" altLang="en-US" dirty="0"/>
          </a:p>
          <a:p>
            <a:r>
              <a:rPr lang="en-US" altLang="en-US" dirty="0"/>
              <a:t>In fact by 325 AD when the Council of Nicaea took place, some of these documents were already buried in the sands of Egypt, where they wouldn’t be re-discovered for another 1500 years.</a:t>
            </a:r>
          </a:p>
          <a:p>
            <a:endParaRPr lang="en-US" altLang="en-US" dirty="0"/>
          </a:p>
          <a:p>
            <a:r>
              <a:rPr lang="en-US" altLang="en-US" b="1" dirty="0"/>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Now if this accusation from skeptics was true, and the doctrines of Christianity were altered and edited in the 4</a:t>
            </a:r>
            <a:r>
              <a:rPr lang="en-US" altLang="en-US" baseline="30000" dirty="0"/>
              <a:t>th</a:t>
            </a:r>
            <a:r>
              <a:rPr lang="en-US" altLang="en-US" dirty="0"/>
              <a:t> century, what would we expect to see when we dig up these manuscripts buried in Egypt</a:t>
            </a:r>
            <a:r>
              <a:rPr lang="en-US" altLang="en-US" baseline="0" dirty="0"/>
              <a:t> </a:t>
            </a:r>
            <a:r>
              <a:rPr lang="en-US" altLang="en-US" dirty="0"/>
              <a:t>from the 2</a:t>
            </a:r>
            <a:r>
              <a:rPr lang="en-US" altLang="en-US" baseline="30000" dirty="0"/>
              <a:t>nd</a:t>
            </a:r>
            <a:r>
              <a:rPr lang="en-US" altLang="en-US" dirty="0"/>
              <a:t> and 3</a:t>
            </a:r>
            <a:r>
              <a:rPr lang="en-US" altLang="en-US" baseline="30000" dirty="0"/>
              <a:t>rd</a:t>
            </a:r>
            <a:r>
              <a:rPr lang="en-US" altLang="en-US" dirty="0"/>
              <a:t> century?</a:t>
            </a:r>
          </a:p>
          <a:p>
            <a:endParaRPr lang="en-US" altLang="en-US" b="1" dirty="0"/>
          </a:p>
        </p:txBody>
      </p:sp>
      <p:sp>
        <p:nvSpPr>
          <p:cNvPr id="2375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ECC99A84-C394-4DA1-946A-62FBC9684F4E}" type="slidenum">
              <a:rPr lang="en-US" altLang="en-US"/>
              <a:pPr/>
              <a:t>92</a:t>
            </a:fld>
            <a:endParaRPr lang="en-US"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a:xfrm>
            <a:off x="685800" y="685800"/>
            <a:ext cx="5486400" cy="3429000"/>
          </a:xfrm>
          <a:ln/>
        </p:spPr>
      </p:sp>
      <p:sp>
        <p:nvSpPr>
          <p:cNvPr id="2385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**10:04**</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Now if this accusation from skeptics was true, and the doctrines of Christianity were altered and edited in the 4</a:t>
            </a:r>
            <a:r>
              <a:rPr lang="en-US" altLang="en-US" baseline="30000" dirty="0"/>
              <a:t>th</a:t>
            </a:r>
            <a:r>
              <a:rPr lang="en-US" altLang="en-US" dirty="0"/>
              <a:t> century, what would we expect to see when we discover manuscripts from Egypt</a:t>
            </a:r>
            <a:r>
              <a:rPr lang="en-US" altLang="en-US" baseline="0" dirty="0"/>
              <a:t> </a:t>
            </a:r>
            <a:r>
              <a:rPr lang="en-US" altLang="en-US" dirty="0"/>
              <a:t>from the 2</a:t>
            </a:r>
            <a:r>
              <a:rPr lang="en-US" altLang="en-US" baseline="30000" dirty="0"/>
              <a:t>nd</a:t>
            </a:r>
            <a:r>
              <a:rPr lang="en-US" altLang="en-US" dirty="0"/>
              <a:t> and 3</a:t>
            </a:r>
            <a:r>
              <a:rPr lang="en-US" altLang="en-US" baseline="30000" dirty="0"/>
              <a:t>rd</a:t>
            </a:r>
            <a:r>
              <a:rPr lang="en-US" altLang="en-US" dirty="0"/>
              <a:t> century?</a:t>
            </a:r>
          </a:p>
          <a:p>
            <a:endParaRPr lang="en-US" altLang="en-US" dirty="0"/>
          </a:p>
          <a:p>
            <a:r>
              <a:rPr lang="en-US" altLang="en-US" dirty="0"/>
              <a:t>We would expect HUGE DOCTRINAL DIFFERENCES – the older manuscripts  would talk about a merely human Jesus, while the later manuscripts would present a divine Jesus.</a:t>
            </a:r>
          </a:p>
          <a:p>
            <a:br>
              <a:rPr lang="en-US" altLang="en-US" dirty="0"/>
            </a:br>
            <a:r>
              <a:rPr lang="en-US" altLang="en-US" dirty="0"/>
              <a:t>But what do we </a:t>
            </a:r>
            <a:r>
              <a:rPr lang="en-US" altLang="en-US" b="0" u="sng" dirty="0"/>
              <a:t>actually</a:t>
            </a:r>
            <a:r>
              <a:rPr lang="en-US" altLang="en-US" dirty="0"/>
              <a:t> find?  When we find older, and older manuscripts going back closer and closer to the time of the apostles…</a:t>
            </a:r>
          </a:p>
          <a:p>
            <a:r>
              <a:rPr lang="en-US" altLang="en-US" dirty="0"/>
              <a:t>… we discover that the Christianity of the 4</a:t>
            </a:r>
            <a:r>
              <a:rPr lang="en-US" altLang="en-US" baseline="30000" dirty="0"/>
              <a:t>th</a:t>
            </a:r>
            <a:r>
              <a:rPr lang="en-US" altLang="en-US" dirty="0"/>
              <a:t> century and beyond was the EXACT SAME Christianity of the 2</a:t>
            </a:r>
            <a:r>
              <a:rPr lang="en-US" altLang="en-US" baseline="30000" dirty="0"/>
              <a:t>nd</a:t>
            </a:r>
            <a:r>
              <a:rPr lang="en-US" altLang="en-US" dirty="0"/>
              <a:t> century.  </a:t>
            </a:r>
          </a:p>
          <a:p>
            <a:endParaRPr lang="en-US" altLang="en-US" dirty="0"/>
          </a:p>
          <a:p>
            <a:r>
              <a:rPr lang="en-US" altLang="en-US" dirty="0"/>
              <a:t>The doctrines hadn’t changed.  No church council altered the doctrines of Christianity, because they COULDN’T.  Even if they had WANTED to in 325 AD, the earliest manuscripts were beyond their reach and beyond their ability to edit them or destroy them.  </a:t>
            </a:r>
          </a:p>
          <a:p>
            <a:endParaRPr lang="en-US" altLang="en-US" dirty="0"/>
          </a:p>
          <a:p>
            <a:r>
              <a:rPr lang="en-US" altLang="en-US" dirty="0"/>
              <a:t>And it’s because of that early, widespread distribution of manuscripts that we can say we KNOW what the NT authors like Paul actually wrote, not what some later church council THOUGHT Paul should have written.  </a:t>
            </a:r>
          </a:p>
          <a:p>
            <a:endParaRPr lang="en-US" altLang="en-US" dirty="0"/>
          </a:p>
          <a:p>
            <a:r>
              <a:rPr lang="en-US" altLang="en-US" b="1" dirty="0"/>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Calibri" pitchFamily="34" charset="0"/>
                <a:ea typeface="+mn-ea"/>
                <a:cs typeface="+mn-cs"/>
              </a:rPr>
              <a:t>“But wait a minute”… someone might say “you SAY </a:t>
            </a:r>
            <a:r>
              <a:rPr lang="en-US" altLang="en-US" dirty="0"/>
              <a:t>we know what Paul originally wrote.</a:t>
            </a:r>
            <a:r>
              <a:rPr lang="en-US" altLang="en-US" baseline="0" dirty="0"/>
              <a:t> But you </a:t>
            </a:r>
            <a:r>
              <a:rPr lang="en-US" altLang="en-US" dirty="0"/>
              <a:t>don’t have the original copies of Paul’s letters</a:t>
            </a:r>
            <a:r>
              <a:rPr lang="en-US" altLang="en-US" baseline="0" dirty="0"/>
              <a:t> – they’ve been lost to history.  You don’t even have any of </a:t>
            </a:r>
            <a:r>
              <a:rPr lang="en-US" altLang="en-US" dirty="0"/>
              <a:t>the 1</a:t>
            </a:r>
            <a:r>
              <a:rPr lang="en-US" altLang="en-US" baseline="30000" dirty="0"/>
              <a:t>st</a:t>
            </a:r>
            <a:r>
              <a:rPr lang="en-US" altLang="en-US" dirty="0"/>
              <a:t> or 2</a:t>
            </a:r>
            <a:r>
              <a:rPr lang="en-US" altLang="en-US" baseline="30000" dirty="0"/>
              <a:t>nd</a:t>
            </a:r>
            <a:r>
              <a:rPr lang="en-US" altLang="en-US" dirty="0"/>
              <a:t> generation copies after that.</a:t>
            </a:r>
          </a:p>
        </p:txBody>
      </p:sp>
      <p:sp>
        <p:nvSpPr>
          <p:cNvPr id="2385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8EFDE0EC-4A4C-4561-9A2B-BD8BC83F0E64}" type="slidenum">
              <a:rPr lang="en-US" altLang="en-US"/>
              <a:pPr/>
              <a:t>93</a:t>
            </a:fld>
            <a:endParaRPr lang="en-US"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xfrm>
            <a:off x="685800" y="685800"/>
            <a:ext cx="5486400" cy="3429000"/>
          </a:xfrm>
          <a:ln/>
        </p:spPr>
      </p:sp>
      <p:sp>
        <p:nvSpPr>
          <p:cNvPr id="23961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 10:08 – 10:23 **</a:t>
            </a:r>
          </a:p>
          <a:p>
            <a:r>
              <a:rPr lang="en-US" altLang="en-US" dirty="0"/>
              <a:t>Because it turns out 20 years after Muhammed died, Muslims began to have the same problem that Christians were having.</a:t>
            </a:r>
          </a:p>
          <a:p>
            <a:endParaRPr lang="en-US" altLang="en-US" dirty="0"/>
          </a:p>
          <a:p>
            <a:r>
              <a:rPr lang="en-US" altLang="en-US" dirty="0"/>
              <a:t>People started making handwritten copies of the Koran just like the Christians had with their scriptures, and textual variants began creeping into the copies that were being made.  </a:t>
            </a:r>
          </a:p>
          <a:p>
            <a:endParaRPr lang="en-US" altLang="en-US" dirty="0"/>
          </a:p>
          <a:p>
            <a:r>
              <a:rPr lang="en-US" altLang="en-US" dirty="0"/>
              <a:t>The Muslims knew this had happened to the Jews and had happened to the Christian scriptures, and they did not want this for themselves.  </a:t>
            </a:r>
          </a:p>
          <a:p>
            <a:endParaRPr lang="en-US" altLang="en-US" dirty="0"/>
          </a:p>
          <a:p>
            <a:r>
              <a:rPr lang="en-US" sz="1200" b="1" i="0" u="none" strike="noStrike" kern="1200" baseline="0" dirty="0">
                <a:solidFill>
                  <a:schemeClr val="tx1"/>
                </a:solidFill>
                <a:latin typeface="Calibri" pitchFamily="34" charset="0"/>
                <a:ea typeface="+mn-ea"/>
                <a:cs typeface="+mn-cs"/>
              </a:rPr>
              <a:t>*CLICK* </a:t>
            </a:r>
            <a:endParaRPr lang="en-US" altLang="en-US" dirty="0"/>
          </a:p>
          <a:p>
            <a:r>
              <a:rPr lang="en-US" altLang="en-US" dirty="0"/>
              <a:t>So THIS MAN here, Uthman, the third caliph of Islam, decided he was going to do something about it.  </a:t>
            </a:r>
          </a:p>
          <a:p>
            <a:endParaRPr lang="en-US" altLang="en-US" dirty="0"/>
          </a:p>
          <a:p>
            <a:r>
              <a:rPr lang="en-US" altLang="en-US" dirty="0"/>
              <a:t>He sent orders throughout the whole Muslim world, to the Islamic centers of learning and everywhere else, and said "Send all the copies of the Koran you have to me"</a:t>
            </a:r>
          </a:p>
          <a:p>
            <a:endParaRPr lang="en-US" altLang="en-US" dirty="0"/>
          </a:p>
          <a:p>
            <a:r>
              <a:rPr lang="en-US" altLang="en-US" dirty="0"/>
              <a:t>So they did.  All over the Muslim world, they sent the handwritten copies of the Koran to Uthman, and he began to collate them together.  He setup a committee who would take those copies and compare them and determine what the best reading for every verse in the Koran was, and from that he produced what would become the official copy of the Koran, the Uthmanic Koran.</a:t>
            </a:r>
          </a:p>
          <a:p>
            <a:endParaRPr lang="en-US" altLang="en-US" dirty="0"/>
          </a:p>
          <a:p>
            <a:r>
              <a:rPr lang="en-US" altLang="en-US" dirty="0"/>
              <a:t>And then he sent copies of this Uthmanic Koran back to all the centers of learning in the Muslim world and said "This will be your new copy of the Koran.  This is the official version."</a:t>
            </a:r>
          </a:p>
          <a:p>
            <a:endParaRPr lang="en-US" altLang="en-US" dirty="0"/>
          </a:p>
          <a:p>
            <a:r>
              <a:rPr lang="en-US" altLang="en-US" dirty="0"/>
              <a:t>And then he took the copies of the Koran that had been sent to him, and he burned them all.  So the only Koran that was left, was the official Uthmanic Koran.</a:t>
            </a:r>
          </a:p>
          <a:p>
            <a:endParaRPr lang="en-US" altLang="en-US" dirty="0"/>
          </a:p>
          <a:p>
            <a:r>
              <a:rPr lang="en-US" altLang="en-US" dirty="0"/>
              <a:t>----------------------</a:t>
            </a:r>
          </a:p>
          <a:p>
            <a:endParaRPr lang="en-US" altLang="en-US" dirty="0"/>
          </a:p>
          <a:p>
            <a:r>
              <a:rPr lang="en-US" altLang="en-US" dirty="0"/>
              <a:t>Now the result of that is that the Koran is now a very stable text.  When you get rid of all the copies you can find except for one, you're not going to have any discrepancies left to deal with.</a:t>
            </a:r>
          </a:p>
          <a:p>
            <a:endParaRPr lang="en-US" altLang="en-US" dirty="0"/>
          </a:p>
          <a:p>
            <a:r>
              <a:rPr lang="en-US" altLang="en-US" dirty="0"/>
              <a:t>So it turns out there are very few textual variants in the ancient manuscripts of the Koran that exist today</a:t>
            </a:r>
          </a:p>
          <a:p>
            <a:endParaRPr lang="en-US" altLang="en-US" dirty="0"/>
          </a:p>
          <a:p>
            <a:r>
              <a:rPr lang="en-US" altLang="en-US" dirty="0"/>
              <a:t>But do you understand what it is that they lost in that process?  </a:t>
            </a:r>
          </a:p>
          <a:p>
            <a:endParaRPr lang="en-US" altLang="en-US" dirty="0"/>
          </a:p>
          <a:p>
            <a:r>
              <a:rPr lang="en-US" altLang="en-US" b="1" dirty="0"/>
              <a:t>*ADVANCE*</a:t>
            </a:r>
          </a:p>
          <a:p>
            <a:r>
              <a:rPr lang="en-US" altLang="en-US" dirty="0"/>
              <a:t>Well, do you remember this slide from last week?  On the right we can see where a scribe made an unfortunate mistake </a:t>
            </a:r>
          </a:p>
        </p:txBody>
      </p:sp>
      <p:sp>
        <p:nvSpPr>
          <p:cNvPr id="23962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C97A0834-FB6C-4682-B1EA-15D500569F56}" type="slidenum">
              <a:rPr lang="en-US" altLang="en-US"/>
              <a:pPr/>
              <a:t>94</a:t>
            </a:fld>
            <a:endParaRPr lang="en-US"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xfrm>
            <a:off x="685800" y="685800"/>
            <a:ext cx="5486400" cy="3429000"/>
          </a:xfrm>
          <a:ln/>
        </p:spPr>
      </p:sp>
      <p:sp>
        <p:nvSpPr>
          <p:cNvPr id="1996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Well, do you remember this slide from last week?  On the right we can see where a scribe made an unfortunate mistake and said that Paul and his companions were like horses among the Thessalonian believers, instead of saying that they were GENTLE.  How do we know it was a mistake?  Because we have many, many other copies of 1 Thessalonians that have the right word, the word “gentle”.</a:t>
            </a:r>
          </a:p>
          <a:p>
            <a:endParaRPr lang="en-US" altLang="en-US" dirty="0"/>
          </a:p>
          <a:p>
            <a:r>
              <a:rPr lang="en-US" altLang="en-US" b="1" dirty="0"/>
              <a:t>*CLICK*</a:t>
            </a:r>
          </a:p>
          <a:p>
            <a:r>
              <a:rPr lang="en-US" altLang="en-US" b="0" dirty="0"/>
              <a:t>But what if we didn’t have those other copies?  What if someone destroyed all of them, and left only this copy of 1 Thessalonians.  And then they had the power to tell all the followers of Christianity that this was the accurate and official reading of 1 </a:t>
            </a:r>
            <a:r>
              <a:rPr lang="en-US" altLang="en-US" b="0" dirty="0" err="1"/>
              <a:t>Thes</a:t>
            </a:r>
            <a:r>
              <a:rPr lang="en-US" altLang="en-US" b="0" dirty="0"/>
              <a:t>. 2:7?</a:t>
            </a:r>
          </a:p>
          <a:p>
            <a:br>
              <a:rPr lang="en-US" altLang="en-US" b="0" dirty="0"/>
            </a:br>
            <a:r>
              <a:rPr lang="en-US" altLang="en-US" b="0" dirty="0"/>
              <a:t>Well, you might be very confused by what Paul meant… but you would have no way of knowing that it was wrong.  There would be no way to discover that a mistake had been made, because all the other evidence would have been destroyed.  </a:t>
            </a:r>
          </a:p>
          <a:p>
            <a:endParaRPr lang="en-US" altLang="en-US" b="0" dirty="0"/>
          </a:p>
          <a:p>
            <a:r>
              <a:rPr lang="en-US" altLang="en-US" b="0" dirty="0"/>
              <a:t>THAT is the price that Muslims are paying for having a stable Koran, even today.</a:t>
            </a:r>
          </a:p>
          <a:p>
            <a:endParaRPr lang="en-US" altLang="en-US" b="0" dirty="0"/>
          </a:p>
          <a:p>
            <a:r>
              <a:rPr lang="en-US" altLang="en-US" b="1" dirty="0"/>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If you’re a Muslim, and you’re being honest, you can’t say that you know for SURE that the words you have in your Koran are the words that Allah gave to Mohammed.  All you can say is that you have what UTHMAN thought the original words of the Koran were.  And you had better hope that Uthman got it 100% right.  </a:t>
            </a:r>
          </a:p>
          <a:p>
            <a:endParaRPr lang="en-US" altLang="en-US" b="1" dirty="0"/>
          </a:p>
        </p:txBody>
      </p:sp>
      <p:sp>
        <p:nvSpPr>
          <p:cNvPr id="1996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66B61E4A-3D78-4CE0-82EE-DDD1D769E113}" type="slidenum">
              <a:rPr lang="en-US" altLang="en-US"/>
              <a:pPr/>
              <a:t>95</a:t>
            </a:fld>
            <a:endParaRPr lang="en-US" altLang="en-US"/>
          </a:p>
        </p:txBody>
      </p:sp>
    </p:spTree>
    <p:extLst>
      <p:ext uri="{BB962C8B-B14F-4D97-AF65-F5344CB8AC3E}">
        <p14:creationId xmlns:p14="http://schemas.microsoft.com/office/powerpoint/2010/main" val="257403533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xfrm>
            <a:off x="685800" y="685800"/>
            <a:ext cx="5486400" cy="3429000"/>
          </a:xfrm>
          <a:ln/>
        </p:spPr>
      </p:sp>
      <p:sp>
        <p:nvSpPr>
          <p:cNvPr id="23961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Calibri" pitchFamily="34" charset="0"/>
                <a:ea typeface="+mn-ea"/>
                <a:cs typeface="+mn-cs"/>
              </a:rPr>
              <a:t>If you’re a Muslim, and you’re being honest, you can’t say that you know for SURE that the words you have in your Koran are the words that Allah gave to Mohammed.  All you can say is that you have what UTHMAN thought the original words of the Koran were.  And you had better hope that Uthman got it 100% right.  </a:t>
            </a:r>
          </a:p>
          <a:p>
            <a:endParaRPr lang="en-US" altLang="en-US" dirty="0"/>
          </a:p>
          <a:p>
            <a:r>
              <a:rPr lang="en-US" altLang="en-US" dirty="0"/>
              <a:t>Because if he didn’t – if he made any mistakes at all – there’s no way to know.  He destroyed all the original manuscripts.  The history of the Koran can be traced back to </a:t>
            </a:r>
            <a:r>
              <a:rPr lang="en-US" altLang="en-US" dirty="0" err="1"/>
              <a:t>Uthman</a:t>
            </a:r>
            <a:r>
              <a:rPr lang="en-US" altLang="en-US" dirty="0"/>
              <a:t>, and no further.  And that’s the price of “CERTAINTY” that Muslims have to pay.  And sometimes having certainty means not having the truth.</a:t>
            </a:r>
          </a:p>
          <a:p>
            <a:endParaRPr lang="en-US" altLang="en-US" dirty="0"/>
          </a:p>
          <a:p>
            <a:r>
              <a:rPr lang="en-US" altLang="en-US" dirty="0"/>
              <a:t>Christianity, with its free copying process, does not have that problem.  All the documents used to make our English Bibles are still available.  If someone doesn’t think the reading is correct, they can go back to the sources and see what they say.  The vast number of copies of the NT we have means that we can be sure we have what Paul originally wrote, not what some Christian version of Uthman, or some pope or some church council THOUGHT that Paul wrote, or that Paul SHOULD have written.</a:t>
            </a:r>
          </a:p>
          <a:p>
            <a:endParaRPr lang="en-US" altLang="en-US" dirty="0"/>
          </a:p>
          <a:p>
            <a:r>
              <a:rPr lang="en-US" altLang="en-US" dirty="0"/>
              <a:t>END OF CLASS TRANSITION:</a:t>
            </a:r>
          </a:p>
          <a:p>
            <a:r>
              <a:rPr lang="en-US" altLang="en-US" dirty="0"/>
              <a:t>So that’s where we’re going to stop for today.  Next week, we’re going to pick up right here, and I’m going to deal with a skeptical question  that comes from what I just said, and it’s a question that has been popularized by one of most influential atheistic critics of the NT in the world, lives less than 30 miles from here.  And his assertion is “wait a minute David, you just said that we “know what Paul originally wrote. but wait a minute, you don’t have the original copies of Paul’s letters, or the 1</a:t>
            </a:r>
            <a:r>
              <a:rPr lang="en-US" altLang="en-US" baseline="30000" dirty="0"/>
              <a:t>st</a:t>
            </a:r>
            <a:r>
              <a:rPr lang="en-US" altLang="en-US" dirty="0"/>
              <a:t> or 2</a:t>
            </a:r>
            <a:r>
              <a:rPr lang="en-US" altLang="en-US" baseline="30000" dirty="0"/>
              <a:t>nd</a:t>
            </a:r>
            <a:r>
              <a:rPr lang="en-US" altLang="en-US" dirty="0"/>
              <a:t> or 3</a:t>
            </a:r>
            <a:r>
              <a:rPr lang="en-US" altLang="en-US" baseline="30000" dirty="0"/>
              <a:t>rd</a:t>
            </a:r>
            <a:r>
              <a:rPr lang="en-US" altLang="en-US" dirty="0"/>
              <a:t> generation copies after that?  </a:t>
            </a:r>
          </a:p>
          <a:p>
            <a:r>
              <a:rPr lang="en-US" altLang="en-US" dirty="0"/>
              <a:t>What if an error occurred in the very first copy that was made, or maybe the 2</a:t>
            </a:r>
            <a:r>
              <a:rPr lang="en-US" altLang="en-US" baseline="30000" dirty="0"/>
              <a:t>nd</a:t>
            </a:r>
            <a:r>
              <a:rPr lang="en-US" altLang="en-US" dirty="0"/>
              <a:t> copy.  You have no way of knowing whether that happened because you don’t have those manuscripts anymore, and you don’t have the originals either?  So don’t you Christians really have the same problem Muslims have?</a:t>
            </a:r>
          </a:p>
          <a:p>
            <a:endParaRPr lang="en-US" altLang="en-US" dirty="0"/>
          </a:p>
          <a:p>
            <a:r>
              <a:rPr lang="en-US" altLang="en-US" dirty="0"/>
              <a:t>So we’ll deal with that question next week.  And we’ll also answer a question that you may have based on what I’ve said about different English translations of the Bible.  More than once I’ve said “The KJV and the NKJV have this reading, but most other English Bible translations have this different reading.”  And you may be wondering, why does it seem like there’s always this dividing line where the KJV and NKJV read one way, but the ESV NASB and other English Bibles read a different way?  So we’ll get into a little history of how we got our English Bibles in order to answer that question.</a:t>
            </a:r>
          </a:p>
          <a:p>
            <a:endParaRPr lang="en-US" altLang="en-US" dirty="0"/>
          </a:p>
          <a:p>
            <a:r>
              <a:rPr lang="en-US" altLang="en-US" dirty="0"/>
              <a:t>And then the last thing we’ll do in this little series on the text of the New Testament is take a look at the 3 biggest and most well-known textual variants in the Bible.  These are the ones that will most commonly be cited by atheists and skeptics when they attack the NT, so it’s a good idea for us to have some knowledge of them and be able to explain what their significance is.</a:t>
            </a:r>
          </a:p>
          <a:p>
            <a:endParaRPr lang="en-US" altLang="en-US" dirty="0"/>
          </a:p>
          <a:p>
            <a:r>
              <a:rPr lang="en-US" altLang="en-US" dirty="0"/>
              <a:t>So, that’s all coming up next week, Lord willing.  Thank you for your attentiveness again, and let’s pray.</a:t>
            </a:r>
          </a:p>
          <a:p>
            <a:endParaRPr lang="en-US" altLang="en-US" dirty="0"/>
          </a:p>
          <a:p>
            <a:endParaRPr lang="en-US" altLang="en-US" dirty="0"/>
          </a:p>
          <a:p>
            <a:r>
              <a:rPr lang="en-US" altLang="en-US" dirty="0"/>
              <a:t>TRANSITION:   Suppose someone says:   David – you’re saying we “know what Paul originally wrote” … </a:t>
            </a:r>
          </a:p>
          <a:p>
            <a:r>
              <a:rPr lang="en-US" sz="1200" b="1" i="0" u="none" strike="noStrike" kern="1200" baseline="0" dirty="0">
                <a:solidFill>
                  <a:schemeClr val="tx1"/>
                </a:solidFill>
                <a:latin typeface="Calibri" pitchFamily="34" charset="0"/>
                <a:ea typeface="+mn-ea"/>
                <a:cs typeface="+mn-cs"/>
              </a:rPr>
              <a:t>*ADVANCE*</a:t>
            </a:r>
            <a:br>
              <a:rPr lang="en-US" altLang="en-US" dirty="0"/>
            </a:br>
            <a:r>
              <a:rPr lang="en-US" altLang="en-US" dirty="0"/>
              <a:t>but wait a minute, you don’t have the original copies of Paul’s letters, or the 1</a:t>
            </a:r>
            <a:r>
              <a:rPr lang="en-US" altLang="en-US" baseline="30000" dirty="0"/>
              <a:t>st</a:t>
            </a:r>
            <a:r>
              <a:rPr lang="en-US" altLang="en-US" dirty="0"/>
              <a:t> or 2</a:t>
            </a:r>
            <a:r>
              <a:rPr lang="en-US" altLang="en-US" baseline="30000" dirty="0"/>
              <a:t>nd</a:t>
            </a:r>
            <a:r>
              <a:rPr lang="en-US" altLang="en-US" dirty="0"/>
              <a:t> or 3</a:t>
            </a:r>
            <a:r>
              <a:rPr lang="en-US" altLang="en-US" baseline="30000" dirty="0"/>
              <a:t>rd</a:t>
            </a:r>
            <a:r>
              <a:rPr lang="en-US" altLang="en-US" dirty="0"/>
              <a:t> generation copies after that?  </a:t>
            </a:r>
          </a:p>
          <a:p>
            <a:r>
              <a:rPr lang="en-US" altLang="en-US" dirty="0"/>
              <a:t>What if an error occurred in the copies you don’t have anymore – don’t you have the same problem Muslims have?</a:t>
            </a:r>
          </a:p>
          <a:p>
            <a:endParaRPr lang="en-US" altLang="en-US" dirty="0"/>
          </a:p>
          <a:p>
            <a:r>
              <a:rPr lang="en-US" altLang="en-US" dirty="0"/>
              <a:t>To understand this argument better, let me introduce you to a man I mentioned briefly in my last class – the man who is probably the world’s best-known skeptical New Testament scholar.  His name is Bart </a:t>
            </a:r>
            <a:r>
              <a:rPr lang="en-US" altLang="en-US" dirty="0" err="1"/>
              <a:t>Ehrman</a:t>
            </a:r>
            <a:r>
              <a:rPr lang="en-US" altLang="en-US" dirty="0"/>
              <a:t>.  </a:t>
            </a:r>
          </a:p>
        </p:txBody>
      </p:sp>
      <p:sp>
        <p:nvSpPr>
          <p:cNvPr id="23962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C97A0834-FB6C-4682-B1EA-15D500569F56}" type="slidenum">
              <a:rPr lang="en-US" altLang="en-US"/>
              <a:pPr/>
              <a:t>96</a:t>
            </a:fld>
            <a:endParaRPr lang="en-US" altLang="en-US"/>
          </a:p>
        </p:txBody>
      </p:sp>
    </p:spTree>
    <p:extLst>
      <p:ext uri="{BB962C8B-B14F-4D97-AF65-F5344CB8AC3E}">
        <p14:creationId xmlns:p14="http://schemas.microsoft.com/office/powerpoint/2010/main" val="333091428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712ADF-E4DA-4976-BD6A-518ADB64053B}" type="slidenum">
              <a:rPr lang="en-US" altLang="en-US" smtClean="0"/>
              <a:pPr/>
              <a:t>97</a:t>
            </a:fld>
            <a:endParaRPr lang="en-US" altLang="en-US"/>
          </a:p>
        </p:txBody>
      </p:sp>
    </p:spTree>
    <p:extLst>
      <p:ext uri="{BB962C8B-B14F-4D97-AF65-F5344CB8AC3E}">
        <p14:creationId xmlns:p14="http://schemas.microsoft.com/office/powerpoint/2010/main" val="423752740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ChangeArrowheads="1" noTextEdit="1"/>
          </p:cNvSpPr>
          <p:nvPr>
            <p:ph type="sldImg"/>
          </p:nvPr>
        </p:nvSpPr>
        <p:spPr>
          <a:xfrm>
            <a:off x="685800" y="685800"/>
            <a:ext cx="5486400" cy="3429000"/>
          </a:xfrm>
          <a:ln/>
        </p:spPr>
      </p:sp>
      <p:sp>
        <p:nvSpPr>
          <p:cNvPr id="117763" name="Rectangle 3"/>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i="1" dirty="0"/>
              <a:t>*GET NAMES OF PEOPLE ON THE FRONT ROWS, and a “mistake” scribe somewhere in the middle on my left*</a:t>
            </a:r>
          </a:p>
          <a:p>
            <a:endParaRPr lang="en-US" altLang="en-US" dirty="0"/>
          </a:p>
          <a:p>
            <a:r>
              <a:rPr lang="en-US" altLang="en-US" dirty="0"/>
              <a:t>Good morning,</a:t>
            </a:r>
            <a:r>
              <a:rPr lang="en-US" altLang="en-US" baseline="0" dirty="0"/>
              <a:t> and welcome to our third and final lecture on the reliability of the NT text.  For the last two classes we’ve been trying to answer the question “When it comes to our English Bibles, is what we have now what they wrote then?”  Has God really preserved the teaching of Christ and the apostles over centuries of copying and translation?  Can we really trust that this is God’s word?  </a:t>
            </a:r>
          </a:p>
          <a:p>
            <a:endParaRPr lang="en-US" altLang="en-US" baseline="0" dirty="0"/>
          </a:p>
          <a:p>
            <a:r>
              <a:rPr lang="en-US" altLang="en-US" baseline="0" dirty="0"/>
              <a:t>I know some of you haven’t been in the previous two classes, so I’ll just do a quick recap of where we’ve been.  </a:t>
            </a:r>
          </a:p>
          <a:p>
            <a:br>
              <a:rPr lang="en-US" altLang="en-US" baseline="0" dirty="0"/>
            </a:br>
            <a:r>
              <a:rPr lang="en-US" altLang="en-US" baseline="0" dirty="0"/>
              <a:t>We talked about how the new testament documents were copied by hand for 1500 years, because that’s the only way that copies could be made before the printing press.  We talked about how scribes could often make mistakes when they made their copies, which we call TEXTUAL VARIANTS.</a:t>
            </a:r>
          </a:p>
          <a:p>
            <a:endParaRPr lang="en-US" altLang="en-US" baseline="0" dirty="0"/>
          </a:p>
          <a:p>
            <a:r>
              <a:rPr lang="en-US" altLang="en-US" baseline="0" dirty="0"/>
              <a:t>And I promised that if you forgot everything else we covered in this class, you’d be able to boil it all down to FOUR KEY POINTS which I hope will be helpful for you to understand why we can still believe that God has preserved his word even in spite of all the textual variants – the copying errors – that we have to deal with.</a:t>
            </a:r>
          </a:p>
          <a:p>
            <a:endParaRPr lang="en-US" alt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a:t>
            </a:r>
          </a:p>
          <a:p>
            <a:r>
              <a:rPr lang="en-US" altLang="en-US" baseline="0" dirty="0"/>
              <a:t>We covered the first two key points in our first class, where we said that there are 400,000 textual variants among all the manuscript copies of the NT that we have today, but 99% of them are inconsequential</a:t>
            </a:r>
          </a:p>
        </p:txBody>
      </p:sp>
    </p:spTree>
    <p:extLst>
      <p:ext uri="{BB962C8B-B14F-4D97-AF65-F5344CB8AC3E}">
        <p14:creationId xmlns:p14="http://schemas.microsoft.com/office/powerpoint/2010/main" val="85255118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xfrm>
            <a:off x="685800" y="685800"/>
            <a:ext cx="5486400" cy="3429000"/>
          </a:xfrm>
          <a:ln/>
        </p:spPr>
      </p:sp>
      <p:sp>
        <p:nvSpPr>
          <p:cNvPr id="176131"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a:t>
            </a:r>
          </a:p>
          <a:p>
            <a:r>
              <a:rPr lang="en-US" altLang="en-US" baseline="0" dirty="0"/>
              <a:t>We covered the first two key points in our first class, where we said that there are 400,000 textual variants among all the manuscript copies of the NT that we have today, but 99% of them are inconsequential.  99% of them consist of just spelling differences, nonsense errors, differences in Greek syntax that don’t affect the translation of the text into English, or changes that occur so late in history that they are not VIABLE – they have no chance of being the original reading because they happen long after the original NT documents were penned.</a:t>
            </a:r>
          </a:p>
          <a:p>
            <a:endParaRPr lang="en-US" altLang="en-US" baseline="0" dirty="0"/>
          </a:p>
          <a:p>
            <a:r>
              <a:rPr lang="en-US" altLang="en-US" baseline="0" dirty="0"/>
              <a:t>That leaves only 1% of textual variants that are meaningful and viable – differences in the text where we may not always be sure which is exactly the original reading.   (Romans 5:1 - “Therefore having been justified by faith, we have peace with God… or LET US have peace with god”)</a:t>
            </a:r>
          </a:p>
          <a:p>
            <a:endParaRPr lang="en-US" altLang="en-US" baseline="0" dirty="0"/>
          </a:p>
          <a:p>
            <a:r>
              <a:rPr lang="en-US" altLang="en-US" b="1" baseline="0" dirty="0"/>
              <a:t>**CLICK**</a:t>
            </a:r>
          </a:p>
          <a:p>
            <a:r>
              <a:rPr lang="en-US" altLang="en-US" baseline="0" dirty="0"/>
              <a:t>But in our second point, we said that even those 1% of textual variants do not change any doctrines of the faith.  Most of them are fairly trivial to the meaning of the text, and none of the doctrines of the faith are affected by any of them.  There are no textual variants that teach that there is a way of salvation apart from faith in Christ, or that there are 4 persons in the Trinity, or that Jesus was not God – no doctrines of the Christian faith are affected by any textual variant.  </a:t>
            </a:r>
          </a:p>
          <a:p>
            <a:endParaRPr lang="en-US" alt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a:solidFill>
                  <a:schemeClr val="tx1"/>
                </a:solidFill>
                <a:latin typeface="Calibri" pitchFamily="34" charset="0"/>
                <a:ea typeface="+mn-ea"/>
                <a:cs typeface="+mn-cs"/>
              </a:rPr>
              <a:t>*ADVANCE**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a:t>And then in our last class we looked at a very popular belief held by skeptics, atheists, Muslims and others that says that the NT was corrupted very early on its history, because early church leaders altered the text to suit their purposes.  </a:t>
            </a:r>
          </a:p>
        </p:txBody>
      </p:sp>
      <p:sp>
        <p:nvSpPr>
          <p:cNvPr id="2211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691089F5-5CBD-413E-8D63-F82D45593804}" type="slidenum">
              <a:rPr lang="en-US" altLang="en-US"/>
              <a:pPr/>
              <a:t>99</a:t>
            </a:fld>
            <a:endParaRPr lang="en-US" altLang="en-US"/>
          </a:p>
        </p:txBody>
      </p:sp>
    </p:spTree>
    <p:extLst>
      <p:ext uri="{BB962C8B-B14F-4D97-AF65-F5344CB8AC3E}">
        <p14:creationId xmlns:p14="http://schemas.microsoft.com/office/powerpoint/2010/main" val="4812762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2032000"/>
            <a:ext cx="7772400" cy="698500"/>
          </a:xfrm>
        </p:spPr>
        <p:txBody>
          <a:bodyPr/>
          <a:lstStyle>
            <a:lvl1pPr>
              <a:defRPr/>
            </a:lvl1pPr>
          </a:lstStyle>
          <a:p>
            <a:pPr lvl="0"/>
            <a:r>
              <a:rPr lang="en-US" noProof="0"/>
              <a:t>Click to edit Master title style</a:t>
            </a:r>
          </a:p>
        </p:txBody>
      </p:sp>
      <p:sp>
        <p:nvSpPr>
          <p:cNvPr id="5123" name="Rectangle 3"/>
          <p:cNvSpPr>
            <a:spLocks noGrp="1" noChangeArrowheads="1"/>
          </p:cNvSpPr>
          <p:nvPr>
            <p:ph type="subTitle" idx="1"/>
          </p:nvPr>
        </p:nvSpPr>
        <p:spPr>
          <a:xfrm>
            <a:off x="2438400" y="3111500"/>
            <a:ext cx="6019800" cy="889000"/>
          </a:xfrm>
        </p:spPr>
        <p:txBody>
          <a:bodyPr/>
          <a:lstStyle>
            <a:lvl1pPr marL="0" indent="0">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bwMode="auto">
          <a:xfrm>
            <a:off x="457200" y="5318128"/>
            <a:ext cx="2133600" cy="396875"/>
          </a:xfrm>
          <a:prstGeom prst="rect">
            <a:avLst/>
          </a:prstGeom>
        </p:spPr>
        <p:txBody>
          <a:bodyPr vert="horz" wrap="square" lIns="91440" tIns="45720" rIns="91440" bIns="45720" numCol="1" anchor="t" anchorCtr="0" compatLnSpc="1">
            <a:prstTxWarp prst="textNoShape">
              <a:avLst/>
            </a:prstTxWarp>
          </a:bodyPr>
          <a:lstStyle>
            <a:lvl1pPr eaLnBrk="1" hangingPunct="1">
              <a:defRPr sz="1167">
                <a:latin typeface="Arial" charset="0"/>
              </a:defRPr>
            </a:lvl1pPr>
          </a:lstStyle>
          <a:p>
            <a:pPr>
              <a:defRPr/>
            </a:pPr>
            <a:endParaRPr lang="en-US"/>
          </a:p>
        </p:txBody>
      </p:sp>
      <p:sp>
        <p:nvSpPr>
          <p:cNvPr id="5" name="Rectangle 5"/>
          <p:cNvSpPr>
            <a:spLocks noGrp="1" noChangeArrowheads="1"/>
          </p:cNvSpPr>
          <p:nvPr>
            <p:ph type="ftr" sz="quarter" idx="11"/>
          </p:nvPr>
        </p:nvSpPr>
        <p:spPr bwMode="auto">
          <a:xfrm>
            <a:off x="3124200" y="5318128"/>
            <a:ext cx="2895600" cy="39687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167">
                <a:latin typeface="Arial" charset="0"/>
              </a:defRPr>
            </a:lvl1pPr>
          </a:lstStyle>
          <a:p>
            <a:pPr>
              <a:defRPr/>
            </a:pPr>
            <a:endParaRPr lang="en-US"/>
          </a:p>
        </p:txBody>
      </p:sp>
      <p:sp>
        <p:nvSpPr>
          <p:cNvPr id="6" name="Rectangle 6"/>
          <p:cNvSpPr>
            <a:spLocks noGrp="1" noChangeArrowheads="1"/>
          </p:cNvSpPr>
          <p:nvPr>
            <p:ph type="sldNum" sz="quarter" idx="12"/>
          </p:nvPr>
        </p:nvSpPr>
        <p:spPr bwMode="auto">
          <a:xfrm>
            <a:off x="6553200" y="5318128"/>
            <a:ext cx="2133600" cy="39687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167">
                <a:latin typeface="Arial" panose="020B0604020202020204" pitchFamily="34" charset="0"/>
              </a:defRPr>
            </a:lvl1pPr>
          </a:lstStyle>
          <a:p>
            <a:fld id="{BC930132-B40D-409A-B8AB-653A08CDDD30}" type="slidenum">
              <a:rPr lang="en-US" altLang="en-US"/>
              <a:pPr/>
              <a:t>‹#›</a:t>
            </a:fld>
            <a:endParaRPr lang="en-US" altLang="en-US"/>
          </a:p>
        </p:txBody>
      </p:sp>
    </p:spTree>
    <p:extLst>
      <p:ext uri="{BB962C8B-B14F-4D97-AF65-F5344CB8AC3E}">
        <p14:creationId xmlns:p14="http://schemas.microsoft.com/office/powerpoint/2010/main" val="461432194"/>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984017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0"/>
            <a:ext cx="60198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4400065"/>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a:t>Click to edit Master title style</a:t>
            </a:r>
          </a:p>
        </p:txBody>
      </p:sp>
      <p:sp>
        <p:nvSpPr>
          <p:cNvPr id="3" name="Text Placeholder 2"/>
          <p:cNvSpPr>
            <a:spLocks noGrp="1"/>
          </p:cNvSpPr>
          <p:nvPr>
            <p:ph type="body" sz="half" idx="1"/>
          </p:nvPr>
        </p:nvSpPr>
        <p:spPr>
          <a:xfrm>
            <a:off x="457200" y="9525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52500"/>
            <a:ext cx="4038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9494589"/>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64"/>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380970" indent="0" algn="ctr">
              <a:buNone/>
              <a:defRPr/>
            </a:lvl2pPr>
            <a:lvl3pPr marL="761940" indent="0" algn="ctr">
              <a:buNone/>
              <a:defRPr/>
            </a:lvl3pPr>
            <a:lvl4pPr marL="1142908" indent="0" algn="ctr">
              <a:buNone/>
              <a:defRPr/>
            </a:lvl4pPr>
            <a:lvl5pPr marL="1523878" indent="0" algn="ctr">
              <a:buNone/>
              <a:defRPr/>
            </a:lvl5pPr>
            <a:lvl6pPr marL="1904848" indent="0" algn="ctr">
              <a:buNone/>
              <a:defRPr/>
            </a:lvl6pPr>
            <a:lvl7pPr marL="2285818" indent="0" algn="ctr">
              <a:buNone/>
              <a:defRPr/>
            </a:lvl7pPr>
            <a:lvl8pPr marL="2666787" indent="0" algn="ctr">
              <a:buNone/>
              <a:defRPr/>
            </a:lvl8pPr>
            <a:lvl9pPr marL="3047756"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B7F7070-D79D-42BE-A8CC-ECD48760968E}" type="datetimeFigureOut">
              <a:rPr lang="en-US"/>
              <a:pPr>
                <a:defRPr/>
              </a:pPr>
              <a:t>5/22/23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F2C1314-6272-4378-9D3F-7EC61CD28E2B}" type="slidenum">
              <a:rPr lang="en-US" altLang="en-US"/>
              <a:pPr/>
              <a:t>‹#›</a:t>
            </a:fld>
            <a:endParaRPr lang="en-US" altLang="en-US"/>
          </a:p>
        </p:txBody>
      </p:sp>
    </p:spTree>
    <p:extLst>
      <p:ext uri="{BB962C8B-B14F-4D97-AF65-F5344CB8AC3E}">
        <p14:creationId xmlns:p14="http://schemas.microsoft.com/office/powerpoint/2010/main" val="133174477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13E3C3E-1C7D-4751-B578-0536E033FD08}" type="datetimeFigureOut">
              <a:rPr lang="en-US"/>
              <a:pPr>
                <a:defRPr/>
              </a:pPr>
              <a:t>5/22/23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990963D-3D22-4CAE-9071-C4A7921703AD}" type="slidenum">
              <a:rPr lang="en-US" altLang="en-US"/>
              <a:pPr/>
              <a:t>‹#›</a:t>
            </a:fld>
            <a:endParaRPr lang="en-US" altLang="en-US"/>
          </a:p>
        </p:txBody>
      </p:sp>
    </p:spTree>
    <p:extLst>
      <p:ext uri="{BB962C8B-B14F-4D97-AF65-F5344CB8AC3E}">
        <p14:creationId xmlns:p14="http://schemas.microsoft.com/office/powerpoint/2010/main" val="9925673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3333"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67"/>
            </a:lvl1pPr>
            <a:lvl2pPr marL="380970" indent="0">
              <a:buNone/>
              <a:defRPr sz="1500"/>
            </a:lvl2pPr>
            <a:lvl3pPr marL="761940" indent="0">
              <a:buNone/>
              <a:defRPr sz="1333"/>
            </a:lvl3pPr>
            <a:lvl4pPr marL="1142908" indent="0">
              <a:buNone/>
              <a:defRPr sz="1167"/>
            </a:lvl4pPr>
            <a:lvl5pPr marL="1523878" indent="0">
              <a:buNone/>
              <a:defRPr sz="1167"/>
            </a:lvl5pPr>
            <a:lvl6pPr marL="1904848" indent="0">
              <a:buNone/>
              <a:defRPr sz="1167"/>
            </a:lvl6pPr>
            <a:lvl7pPr marL="2285818" indent="0">
              <a:buNone/>
              <a:defRPr sz="1167"/>
            </a:lvl7pPr>
            <a:lvl8pPr marL="2666787" indent="0">
              <a:buNone/>
              <a:defRPr sz="1167"/>
            </a:lvl8pPr>
            <a:lvl9pPr marL="3047756" indent="0">
              <a:buNone/>
              <a:defRPr sz="1167"/>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2A0EF6A-5AC8-4EB9-9A35-03C43585DAA5}" type="datetimeFigureOut">
              <a:rPr lang="en-US"/>
              <a:pPr>
                <a:defRPr/>
              </a:pPr>
              <a:t>5/22/23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C96364A-136B-444E-9853-18556F256FBD}" type="slidenum">
              <a:rPr lang="en-US" altLang="en-US"/>
              <a:pPr/>
              <a:t>‹#›</a:t>
            </a:fld>
            <a:endParaRPr lang="en-US" altLang="en-US"/>
          </a:p>
        </p:txBody>
      </p:sp>
    </p:spTree>
    <p:extLst>
      <p:ext uri="{BB962C8B-B14F-4D97-AF65-F5344CB8AC3E}">
        <p14:creationId xmlns:p14="http://schemas.microsoft.com/office/powerpoint/2010/main" val="275818930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5"/>
            <a:ext cx="4038600" cy="3771636"/>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5"/>
            <a:ext cx="4038600" cy="3771636"/>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3F5F0EA-F2AB-40F5-B8D1-5B7D8DB1BF09}" type="datetimeFigureOut">
              <a:rPr lang="en-US"/>
              <a:pPr>
                <a:defRPr/>
              </a:pPr>
              <a:t>5/22/23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C036920-C549-4DDA-9FD4-ADE5AC9F5F76}" type="slidenum">
              <a:rPr lang="en-US" altLang="en-US"/>
              <a:pPr/>
              <a:t>‹#›</a:t>
            </a:fld>
            <a:endParaRPr lang="en-US" altLang="en-US"/>
          </a:p>
        </p:txBody>
      </p:sp>
    </p:spTree>
    <p:extLst>
      <p:ext uri="{BB962C8B-B14F-4D97-AF65-F5344CB8AC3E}">
        <p14:creationId xmlns:p14="http://schemas.microsoft.com/office/powerpoint/2010/main" val="235268662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000" b="1"/>
            </a:lvl1pPr>
            <a:lvl2pPr marL="380970" indent="0">
              <a:buNone/>
              <a:defRPr sz="1667" b="1"/>
            </a:lvl2pPr>
            <a:lvl3pPr marL="761940" indent="0">
              <a:buNone/>
              <a:defRPr sz="1500" b="1"/>
            </a:lvl3pPr>
            <a:lvl4pPr marL="1142908" indent="0">
              <a:buNone/>
              <a:defRPr sz="1333" b="1"/>
            </a:lvl4pPr>
            <a:lvl5pPr marL="1523878" indent="0">
              <a:buNone/>
              <a:defRPr sz="1333" b="1"/>
            </a:lvl5pPr>
            <a:lvl6pPr marL="1904848" indent="0">
              <a:buNone/>
              <a:defRPr sz="1333" b="1"/>
            </a:lvl6pPr>
            <a:lvl7pPr marL="2285818" indent="0">
              <a:buNone/>
              <a:defRPr sz="1333" b="1"/>
            </a:lvl7pPr>
            <a:lvl8pPr marL="2666787" indent="0">
              <a:buNone/>
              <a:defRPr sz="1333" b="1"/>
            </a:lvl8pPr>
            <a:lvl9pPr marL="3047756" indent="0">
              <a:buNone/>
              <a:defRPr sz="1333"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000" b="1"/>
            </a:lvl1pPr>
            <a:lvl2pPr marL="380970" indent="0">
              <a:buNone/>
              <a:defRPr sz="1667" b="1"/>
            </a:lvl2pPr>
            <a:lvl3pPr marL="761940" indent="0">
              <a:buNone/>
              <a:defRPr sz="1500" b="1"/>
            </a:lvl3pPr>
            <a:lvl4pPr marL="1142908" indent="0">
              <a:buNone/>
              <a:defRPr sz="1333" b="1"/>
            </a:lvl4pPr>
            <a:lvl5pPr marL="1523878" indent="0">
              <a:buNone/>
              <a:defRPr sz="1333" b="1"/>
            </a:lvl5pPr>
            <a:lvl6pPr marL="1904848" indent="0">
              <a:buNone/>
              <a:defRPr sz="1333" b="1"/>
            </a:lvl6pPr>
            <a:lvl7pPr marL="2285818" indent="0">
              <a:buNone/>
              <a:defRPr sz="1333" b="1"/>
            </a:lvl7pPr>
            <a:lvl8pPr marL="2666787" indent="0">
              <a:buNone/>
              <a:defRPr sz="1333" b="1"/>
            </a:lvl8pPr>
            <a:lvl9pPr marL="3047756" indent="0">
              <a:buNone/>
              <a:defRPr sz="1333" b="1"/>
            </a:lvl9pPr>
          </a:lstStyle>
          <a:p>
            <a:pPr lvl="0"/>
            <a:r>
              <a:rPr lang="en-US"/>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E137C06-331A-4304-9B13-7BBFEE3E22BB}" type="datetimeFigureOut">
              <a:rPr lang="en-US"/>
              <a:pPr>
                <a:defRPr/>
              </a:pPr>
              <a:t>5/22/23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9AC9E8E4-5240-4E44-ADE1-D84E124570D6}" type="slidenum">
              <a:rPr lang="en-US" altLang="en-US"/>
              <a:pPr/>
              <a:t>‹#›</a:t>
            </a:fld>
            <a:endParaRPr lang="en-US" altLang="en-US"/>
          </a:p>
        </p:txBody>
      </p:sp>
    </p:spTree>
    <p:extLst>
      <p:ext uri="{BB962C8B-B14F-4D97-AF65-F5344CB8AC3E}">
        <p14:creationId xmlns:p14="http://schemas.microsoft.com/office/powerpoint/2010/main" val="322449427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EF4EE5C-B75C-4261-A506-37F32A324F69}" type="datetimeFigureOut">
              <a:rPr lang="en-US"/>
              <a:pPr>
                <a:defRPr/>
              </a:pPr>
              <a:t>5/22/23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BEF774C8-41E3-4F68-84E7-B2C2C291F6E7}" type="slidenum">
              <a:rPr lang="en-US" altLang="en-US"/>
              <a:pPr/>
              <a:t>‹#›</a:t>
            </a:fld>
            <a:endParaRPr lang="en-US" altLang="en-US"/>
          </a:p>
        </p:txBody>
      </p:sp>
    </p:spTree>
    <p:extLst>
      <p:ext uri="{BB962C8B-B14F-4D97-AF65-F5344CB8AC3E}">
        <p14:creationId xmlns:p14="http://schemas.microsoft.com/office/powerpoint/2010/main" val="221021486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ABEE625-434B-4429-80B0-FF6CB7F0CB05}" type="datetimeFigureOut">
              <a:rPr lang="en-US"/>
              <a:pPr>
                <a:defRPr/>
              </a:pPr>
              <a:t>5/22/23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99FB229F-1241-46AA-BA70-1BF83ED7D7A4}" type="slidenum">
              <a:rPr lang="en-US" altLang="en-US"/>
              <a:pPr/>
              <a:t>‹#›</a:t>
            </a:fld>
            <a:endParaRPr lang="en-US" altLang="en-US"/>
          </a:p>
        </p:txBody>
      </p:sp>
    </p:spTree>
    <p:extLst>
      <p:ext uri="{BB962C8B-B14F-4D97-AF65-F5344CB8AC3E}">
        <p14:creationId xmlns:p14="http://schemas.microsoft.com/office/powerpoint/2010/main" val="89072185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1711025"/>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8" y="227543"/>
            <a:ext cx="3008313" cy="968375"/>
          </a:xfrm>
        </p:spPr>
        <p:txBody>
          <a:bodyPr anchor="b"/>
          <a:lstStyle>
            <a:lvl1pPr algn="l">
              <a:defRPr sz="1667" b="1"/>
            </a:lvl1pPr>
          </a:lstStyle>
          <a:p>
            <a:r>
              <a:rPr lang="en-US"/>
              <a:t>Click to edit Master title style</a:t>
            </a:r>
          </a:p>
        </p:txBody>
      </p:sp>
      <p:sp>
        <p:nvSpPr>
          <p:cNvPr id="3" name="Content Placeholder 2"/>
          <p:cNvSpPr>
            <a:spLocks noGrp="1"/>
          </p:cNvSpPr>
          <p:nvPr>
            <p:ph idx="1"/>
          </p:nvPr>
        </p:nvSpPr>
        <p:spPr>
          <a:xfrm>
            <a:off x="3575050" y="227546"/>
            <a:ext cx="5111750" cy="487759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8" y="1195920"/>
            <a:ext cx="3008313" cy="3909219"/>
          </a:xfrm>
        </p:spPr>
        <p:txBody>
          <a:bodyPr/>
          <a:lstStyle>
            <a:lvl1pPr marL="0" indent="0">
              <a:buNone/>
              <a:defRPr sz="1167"/>
            </a:lvl1pPr>
            <a:lvl2pPr marL="380970" indent="0">
              <a:buNone/>
              <a:defRPr sz="1000"/>
            </a:lvl2pPr>
            <a:lvl3pPr marL="761940" indent="0">
              <a:buNone/>
              <a:defRPr sz="833"/>
            </a:lvl3pPr>
            <a:lvl4pPr marL="1142908" indent="0">
              <a:buNone/>
              <a:defRPr sz="750"/>
            </a:lvl4pPr>
            <a:lvl5pPr marL="1523878" indent="0">
              <a:buNone/>
              <a:defRPr sz="750"/>
            </a:lvl5pPr>
            <a:lvl6pPr marL="1904848" indent="0">
              <a:buNone/>
              <a:defRPr sz="750"/>
            </a:lvl6pPr>
            <a:lvl7pPr marL="2285818" indent="0">
              <a:buNone/>
              <a:defRPr sz="750"/>
            </a:lvl7pPr>
            <a:lvl8pPr marL="2666787" indent="0">
              <a:buNone/>
              <a:defRPr sz="750"/>
            </a:lvl8pPr>
            <a:lvl9pPr marL="3047756"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472A4-78CF-47F2-BDC9-86D6AD8E0783}" type="datetimeFigureOut">
              <a:rPr lang="en-US"/>
              <a:pPr>
                <a:defRPr/>
              </a:pPr>
              <a:t>5/22/23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A6AFCBA-6203-47C7-8912-8223D11659DB}" type="slidenum">
              <a:rPr lang="en-US" altLang="en-US"/>
              <a:pPr/>
              <a:t>‹#›</a:t>
            </a:fld>
            <a:endParaRPr lang="en-US" altLang="en-US"/>
          </a:p>
        </p:txBody>
      </p:sp>
    </p:spTree>
    <p:extLst>
      <p:ext uri="{BB962C8B-B14F-4D97-AF65-F5344CB8AC3E}">
        <p14:creationId xmlns:p14="http://schemas.microsoft.com/office/powerpoint/2010/main" val="420686666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67"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2667"/>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67"/>
            </a:lvl1pPr>
            <a:lvl2pPr marL="380970" indent="0">
              <a:buNone/>
              <a:defRPr sz="1000"/>
            </a:lvl2pPr>
            <a:lvl3pPr marL="761940" indent="0">
              <a:buNone/>
              <a:defRPr sz="833"/>
            </a:lvl3pPr>
            <a:lvl4pPr marL="1142908" indent="0">
              <a:buNone/>
              <a:defRPr sz="750"/>
            </a:lvl4pPr>
            <a:lvl5pPr marL="1523878" indent="0">
              <a:buNone/>
              <a:defRPr sz="750"/>
            </a:lvl5pPr>
            <a:lvl6pPr marL="1904848" indent="0">
              <a:buNone/>
              <a:defRPr sz="750"/>
            </a:lvl6pPr>
            <a:lvl7pPr marL="2285818" indent="0">
              <a:buNone/>
              <a:defRPr sz="750"/>
            </a:lvl7pPr>
            <a:lvl8pPr marL="2666787" indent="0">
              <a:buNone/>
              <a:defRPr sz="750"/>
            </a:lvl8pPr>
            <a:lvl9pPr marL="3047756"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B11D954-ADDE-43F6-B1DD-EEE7F2AB2881}" type="datetimeFigureOut">
              <a:rPr lang="en-US"/>
              <a:pPr>
                <a:defRPr/>
              </a:pPr>
              <a:t>5/22/23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0F7F4E3-3EDC-462D-8248-565110057792}" type="slidenum">
              <a:rPr lang="en-US" altLang="en-US"/>
              <a:pPr/>
              <a:t>‹#›</a:t>
            </a:fld>
            <a:endParaRPr lang="en-US" altLang="en-US"/>
          </a:p>
        </p:txBody>
      </p:sp>
    </p:spTree>
    <p:extLst>
      <p:ext uri="{BB962C8B-B14F-4D97-AF65-F5344CB8AC3E}">
        <p14:creationId xmlns:p14="http://schemas.microsoft.com/office/powerpoint/2010/main" val="9552790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86BEDB-0895-4132-AC3E-A5A543441814}" type="datetimeFigureOut">
              <a:rPr lang="en-US"/>
              <a:pPr>
                <a:defRPr/>
              </a:pPr>
              <a:t>5/22/23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AB7B7EB-2732-48B9-A8A1-A75D85ABD6F9}" type="slidenum">
              <a:rPr lang="en-US" altLang="en-US"/>
              <a:pPr/>
              <a:t>‹#›</a:t>
            </a:fld>
            <a:endParaRPr lang="en-US" altLang="en-US"/>
          </a:p>
        </p:txBody>
      </p:sp>
    </p:spTree>
    <p:extLst>
      <p:ext uri="{BB962C8B-B14F-4D97-AF65-F5344CB8AC3E}">
        <p14:creationId xmlns:p14="http://schemas.microsoft.com/office/powerpoint/2010/main" val="20608433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75"/>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75"/>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03BCEE7-ED83-496A-BB13-CE70069E11F5}" type="datetimeFigureOut">
              <a:rPr lang="en-US"/>
              <a:pPr>
                <a:defRPr/>
              </a:pPr>
              <a:t>5/22/23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8ED8B49-F72A-4D98-93FF-DE6590E52E96}" type="slidenum">
              <a:rPr lang="en-US" altLang="en-US"/>
              <a:pPr/>
              <a:t>‹#›</a:t>
            </a:fld>
            <a:endParaRPr lang="en-US" altLang="en-US"/>
          </a:p>
        </p:txBody>
      </p:sp>
    </p:spTree>
    <p:extLst>
      <p:ext uri="{BB962C8B-B14F-4D97-AF65-F5344CB8AC3E}">
        <p14:creationId xmlns:p14="http://schemas.microsoft.com/office/powerpoint/2010/main" val="288122498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3333"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67"/>
            </a:lvl1pPr>
            <a:lvl2pPr marL="380970" indent="0">
              <a:buNone/>
              <a:defRPr sz="1500"/>
            </a:lvl2pPr>
            <a:lvl3pPr marL="761940" indent="0">
              <a:buNone/>
              <a:defRPr sz="1333"/>
            </a:lvl3pPr>
            <a:lvl4pPr marL="1142908" indent="0">
              <a:buNone/>
              <a:defRPr sz="1167"/>
            </a:lvl4pPr>
            <a:lvl5pPr marL="1523878" indent="0">
              <a:buNone/>
              <a:defRPr sz="1167"/>
            </a:lvl5pPr>
            <a:lvl6pPr marL="1904848" indent="0">
              <a:buNone/>
              <a:defRPr sz="1167"/>
            </a:lvl6pPr>
            <a:lvl7pPr marL="2285818" indent="0">
              <a:buNone/>
              <a:defRPr sz="1167"/>
            </a:lvl7pPr>
            <a:lvl8pPr marL="2666787" indent="0">
              <a:buNone/>
              <a:defRPr sz="1167"/>
            </a:lvl8pPr>
            <a:lvl9pPr marL="3047756" indent="0">
              <a:buNone/>
              <a:defRPr sz="1167"/>
            </a:lvl9pPr>
          </a:lstStyle>
          <a:p>
            <a:pPr lvl="0"/>
            <a:r>
              <a:rPr lang="en-US"/>
              <a:t>Click to edit Master text styles</a:t>
            </a:r>
          </a:p>
        </p:txBody>
      </p:sp>
    </p:spTree>
    <p:extLst>
      <p:ext uri="{BB962C8B-B14F-4D97-AF65-F5344CB8AC3E}">
        <p14:creationId xmlns:p14="http://schemas.microsoft.com/office/powerpoint/2010/main" val="321573754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52500"/>
            <a:ext cx="4038600" cy="4572000"/>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52500"/>
            <a:ext cx="4038600" cy="4572000"/>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4835899"/>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000" b="1"/>
            </a:lvl1pPr>
            <a:lvl2pPr marL="380970" indent="0">
              <a:buNone/>
              <a:defRPr sz="1667" b="1"/>
            </a:lvl2pPr>
            <a:lvl3pPr marL="761940" indent="0">
              <a:buNone/>
              <a:defRPr sz="1500" b="1"/>
            </a:lvl3pPr>
            <a:lvl4pPr marL="1142908" indent="0">
              <a:buNone/>
              <a:defRPr sz="1333" b="1"/>
            </a:lvl4pPr>
            <a:lvl5pPr marL="1523878" indent="0">
              <a:buNone/>
              <a:defRPr sz="1333" b="1"/>
            </a:lvl5pPr>
            <a:lvl6pPr marL="1904848" indent="0">
              <a:buNone/>
              <a:defRPr sz="1333" b="1"/>
            </a:lvl6pPr>
            <a:lvl7pPr marL="2285818" indent="0">
              <a:buNone/>
              <a:defRPr sz="1333" b="1"/>
            </a:lvl7pPr>
            <a:lvl8pPr marL="2666787" indent="0">
              <a:buNone/>
              <a:defRPr sz="1333" b="1"/>
            </a:lvl8pPr>
            <a:lvl9pPr marL="3047756" indent="0">
              <a:buNone/>
              <a:defRPr sz="1333"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000" b="1"/>
            </a:lvl1pPr>
            <a:lvl2pPr marL="380970" indent="0">
              <a:buNone/>
              <a:defRPr sz="1667" b="1"/>
            </a:lvl2pPr>
            <a:lvl3pPr marL="761940" indent="0">
              <a:buNone/>
              <a:defRPr sz="1500" b="1"/>
            </a:lvl3pPr>
            <a:lvl4pPr marL="1142908" indent="0">
              <a:buNone/>
              <a:defRPr sz="1333" b="1"/>
            </a:lvl4pPr>
            <a:lvl5pPr marL="1523878" indent="0">
              <a:buNone/>
              <a:defRPr sz="1333" b="1"/>
            </a:lvl5pPr>
            <a:lvl6pPr marL="1904848" indent="0">
              <a:buNone/>
              <a:defRPr sz="1333" b="1"/>
            </a:lvl6pPr>
            <a:lvl7pPr marL="2285818" indent="0">
              <a:buNone/>
              <a:defRPr sz="1333" b="1"/>
            </a:lvl7pPr>
            <a:lvl8pPr marL="2666787" indent="0">
              <a:buNone/>
              <a:defRPr sz="1333" b="1"/>
            </a:lvl8pPr>
            <a:lvl9pPr marL="3047756" indent="0">
              <a:buNone/>
              <a:defRPr sz="1333" b="1"/>
            </a:lvl9pPr>
          </a:lstStyle>
          <a:p>
            <a:pPr lvl="0"/>
            <a:r>
              <a:rPr lang="en-US"/>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9679332"/>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8536084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86873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8" y="227543"/>
            <a:ext cx="3008313" cy="968375"/>
          </a:xfrm>
        </p:spPr>
        <p:txBody>
          <a:bodyPr anchor="b"/>
          <a:lstStyle>
            <a:lvl1pPr algn="l">
              <a:defRPr sz="1667" b="1"/>
            </a:lvl1pPr>
          </a:lstStyle>
          <a:p>
            <a:r>
              <a:rPr lang="en-US"/>
              <a:t>Click to edit Master title style</a:t>
            </a:r>
          </a:p>
        </p:txBody>
      </p:sp>
      <p:sp>
        <p:nvSpPr>
          <p:cNvPr id="3" name="Content Placeholder 2"/>
          <p:cNvSpPr>
            <a:spLocks noGrp="1"/>
          </p:cNvSpPr>
          <p:nvPr>
            <p:ph idx="1"/>
          </p:nvPr>
        </p:nvSpPr>
        <p:spPr>
          <a:xfrm>
            <a:off x="3575050" y="227546"/>
            <a:ext cx="5111750" cy="487759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8" y="1195920"/>
            <a:ext cx="3008313" cy="3909219"/>
          </a:xfrm>
        </p:spPr>
        <p:txBody>
          <a:bodyPr/>
          <a:lstStyle>
            <a:lvl1pPr marL="0" indent="0">
              <a:buNone/>
              <a:defRPr sz="1167"/>
            </a:lvl1pPr>
            <a:lvl2pPr marL="380970" indent="0">
              <a:buNone/>
              <a:defRPr sz="1000"/>
            </a:lvl2pPr>
            <a:lvl3pPr marL="761940" indent="0">
              <a:buNone/>
              <a:defRPr sz="833"/>
            </a:lvl3pPr>
            <a:lvl4pPr marL="1142908" indent="0">
              <a:buNone/>
              <a:defRPr sz="750"/>
            </a:lvl4pPr>
            <a:lvl5pPr marL="1523878" indent="0">
              <a:buNone/>
              <a:defRPr sz="750"/>
            </a:lvl5pPr>
            <a:lvl6pPr marL="1904848" indent="0">
              <a:buNone/>
              <a:defRPr sz="750"/>
            </a:lvl6pPr>
            <a:lvl7pPr marL="2285818" indent="0">
              <a:buNone/>
              <a:defRPr sz="750"/>
            </a:lvl7pPr>
            <a:lvl8pPr marL="2666787" indent="0">
              <a:buNone/>
              <a:defRPr sz="750"/>
            </a:lvl8pPr>
            <a:lvl9pPr marL="3047756" indent="0">
              <a:buNone/>
              <a:defRPr sz="750"/>
            </a:lvl9pPr>
          </a:lstStyle>
          <a:p>
            <a:pPr lvl="0"/>
            <a:r>
              <a:rPr lang="en-US"/>
              <a:t>Click to edit Master text styles</a:t>
            </a:r>
          </a:p>
        </p:txBody>
      </p:sp>
    </p:spTree>
    <p:extLst>
      <p:ext uri="{BB962C8B-B14F-4D97-AF65-F5344CB8AC3E}">
        <p14:creationId xmlns:p14="http://schemas.microsoft.com/office/powerpoint/2010/main" val="389514994"/>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67"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2667"/>
            </a:lvl1pPr>
            <a:lvl2pPr marL="380970" indent="0">
              <a:buNone/>
              <a:defRPr sz="2333"/>
            </a:lvl2pPr>
            <a:lvl3pPr marL="761940" indent="0">
              <a:buNone/>
              <a:defRPr sz="2000"/>
            </a:lvl3pPr>
            <a:lvl4pPr marL="1142908" indent="0">
              <a:buNone/>
              <a:defRPr sz="1667"/>
            </a:lvl4pPr>
            <a:lvl5pPr marL="1523878" indent="0">
              <a:buNone/>
              <a:defRPr sz="1667"/>
            </a:lvl5pPr>
            <a:lvl6pPr marL="1904848" indent="0">
              <a:buNone/>
              <a:defRPr sz="1667"/>
            </a:lvl6pPr>
            <a:lvl7pPr marL="2285818" indent="0">
              <a:buNone/>
              <a:defRPr sz="1667"/>
            </a:lvl7pPr>
            <a:lvl8pPr marL="2666787" indent="0">
              <a:buNone/>
              <a:defRPr sz="1667"/>
            </a:lvl8pPr>
            <a:lvl9pPr marL="3047756" indent="0">
              <a:buNone/>
              <a:defRPr sz="1667"/>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67"/>
            </a:lvl1pPr>
            <a:lvl2pPr marL="380970" indent="0">
              <a:buNone/>
              <a:defRPr sz="1000"/>
            </a:lvl2pPr>
            <a:lvl3pPr marL="761940" indent="0">
              <a:buNone/>
              <a:defRPr sz="833"/>
            </a:lvl3pPr>
            <a:lvl4pPr marL="1142908" indent="0">
              <a:buNone/>
              <a:defRPr sz="750"/>
            </a:lvl4pPr>
            <a:lvl5pPr marL="1523878" indent="0">
              <a:buNone/>
              <a:defRPr sz="750"/>
            </a:lvl5pPr>
            <a:lvl6pPr marL="1904848" indent="0">
              <a:buNone/>
              <a:defRPr sz="750"/>
            </a:lvl6pPr>
            <a:lvl7pPr marL="2285818" indent="0">
              <a:buNone/>
              <a:defRPr sz="750"/>
            </a:lvl7pPr>
            <a:lvl8pPr marL="2666787" indent="0">
              <a:buNone/>
              <a:defRPr sz="750"/>
            </a:lvl8pPr>
            <a:lvl9pPr marL="3047756" indent="0">
              <a:buNone/>
              <a:defRPr sz="750"/>
            </a:lvl9pPr>
          </a:lstStyle>
          <a:p>
            <a:pPr lvl="0"/>
            <a:r>
              <a:rPr lang="en-US"/>
              <a:t>Click to edit Master text styles</a:t>
            </a:r>
          </a:p>
        </p:txBody>
      </p:sp>
    </p:spTree>
    <p:extLst>
      <p:ext uri="{BB962C8B-B14F-4D97-AF65-F5344CB8AC3E}">
        <p14:creationId xmlns:p14="http://schemas.microsoft.com/office/powerpoint/2010/main" val="1002351205"/>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952500"/>
            <a:ext cx="8229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441" r:id="rId1"/>
    <p:sldLayoutId id="2147484419" r:id="rId2"/>
    <p:sldLayoutId id="2147484420" r:id="rId3"/>
    <p:sldLayoutId id="2147484421" r:id="rId4"/>
    <p:sldLayoutId id="2147484422" r:id="rId5"/>
    <p:sldLayoutId id="2147484423" r:id="rId6"/>
    <p:sldLayoutId id="2147484424" r:id="rId7"/>
    <p:sldLayoutId id="2147484425" r:id="rId8"/>
    <p:sldLayoutId id="2147484426" r:id="rId9"/>
    <p:sldLayoutId id="2147484427" r:id="rId10"/>
    <p:sldLayoutId id="2147484428" r:id="rId11"/>
    <p:sldLayoutId id="2147484429" r:id="rId12"/>
  </p:sldLayoutIdLst>
  <p:transition spd="slow">
    <p:fade/>
  </p:transition>
  <p:txStyles>
    <p:titleStyle>
      <a:lvl1pPr algn="l" rtl="0" eaLnBrk="0" fontAlgn="base" hangingPunct="0">
        <a:spcBef>
          <a:spcPct val="0"/>
        </a:spcBef>
        <a:spcAft>
          <a:spcPct val="0"/>
        </a:spcAft>
        <a:defRPr sz="3667">
          <a:solidFill>
            <a:schemeClr val="tx2"/>
          </a:solidFill>
          <a:latin typeface="+mj-lt"/>
          <a:ea typeface="+mj-ea"/>
          <a:cs typeface="+mj-cs"/>
        </a:defRPr>
      </a:lvl1pPr>
      <a:lvl2pPr algn="l" rtl="0" eaLnBrk="0" fontAlgn="base" hangingPunct="0">
        <a:spcBef>
          <a:spcPct val="0"/>
        </a:spcBef>
        <a:spcAft>
          <a:spcPct val="0"/>
        </a:spcAft>
        <a:defRPr sz="3667">
          <a:solidFill>
            <a:schemeClr val="tx2"/>
          </a:solidFill>
          <a:latin typeface="Trebuchet MS" pitchFamily="34" charset="0"/>
        </a:defRPr>
      </a:lvl2pPr>
      <a:lvl3pPr algn="l" rtl="0" eaLnBrk="0" fontAlgn="base" hangingPunct="0">
        <a:spcBef>
          <a:spcPct val="0"/>
        </a:spcBef>
        <a:spcAft>
          <a:spcPct val="0"/>
        </a:spcAft>
        <a:defRPr sz="3667">
          <a:solidFill>
            <a:schemeClr val="tx2"/>
          </a:solidFill>
          <a:latin typeface="Trebuchet MS" pitchFamily="34" charset="0"/>
        </a:defRPr>
      </a:lvl3pPr>
      <a:lvl4pPr algn="l" rtl="0" eaLnBrk="0" fontAlgn="base" hangingPunct="0">
        <a:spcBef>
          <a:spcPct val="0"/>
        </a:spcBef>
        <a:spcAft>
          <a:spcPct val="0"/>
        </a:spcAft>
        <a:defRPr sz="3667">
          <a:solidFill>
            <a:schemeClr val="tx2"/>
          </a:solidFill>
          <a:latin typeface="Trebuchet MS" pitchFamily="34" charset="0"/>
        </a:defRPr>
      </a:lvl4pPr>
      <a:lvl5pPr algn="l" rtl="0" eaLnBrk="0" fontAlgn="base" hangingPunct="0">
        <a:spcBef>
          <a:spcPct val="0"/>
        </a:spcBef>
        <a:spcAft>
          <a:spcPct val="0"/>
        </a:spcAft>
        <a:defRPr sz="3667">
          <a:solidFill>
            <a:schemeClr val="tx2"/>
          </a:solidFill>
          <a:latin typeface="Trebuchet MS" pitchFamily="34" charset="0"/>
        </a:defRPr>
      </a:lvl5pPr>
      <a:lvl6pPr marL="380970" algn="l" rtl="0" fontAlgn="base">
        <a:spcBef>
          <a:spcPct val="0"/>
        </a:spcBef>
        <a:spcAft>
          <a:spcPct val="0"/>
        </a:spcAft>
        <a:defRPr sz="3667">
          <a:solidFill>
            <a:schemeClr val="tx2"/>
          </a:solidFill>
          <a:latin typeface="Trebuchet MS" pitchFamily="34" charset="0"/>
        </a:defRPr>
      </a:lvl6pPr>
      <a:lvl7pPr marL="761940" algn="l" rtl="0" fontAlgn="base">
        <a:spcBef>
          <a:spcPct val="0"/>
        </a:spcBef>
        <a:spcAft>
          <a:spcPct val="0"/>
        </a:spcAft>
        <a:defRPr sz="3667">
          <a:solidFill>
            <a:schemeClr val="tx2"/>
          </a:solidFill>
          <a:latin typeface="Trebuchet MS" pitchFamily="34" charset="0"/>
        </a:defRPr>
      </a:lvl7pPr>
      <a:lvl8pPr marL="1142908" algn="l" rtl="0" fontAlgn="base">
        <a:spcBef>
          <a:spcPct val="0"/>
        </a:spcBef>
        <a:spcAft>
          <a:spcPct val="0"/>
        </a:spcAft>
        <a:defRPr sz="3667">
          <a:solidFill>
            <a:schemeClr val="tx2"/>
          </a:solidFill>
          <a:latin typeface="Trebuchet MS" pitchFamily="34" charset="0"/>
        </a:defRPr>
      </a:lvl8pPr>
      <a:lvl9pPr marL="1523878" algn="l" rtl="0" fontAlgn="base">
        <a:spcBef>
          <a:spcPct val="0"/>
        </a:spcBef>
        <a:spcAft>
          <a:spcPct val="0"/>
        </a:spcAft>
        <a:defRPr sz="3667">
          <a:solidFill>
            <a:schemeClr val="tx2"/>
          </a:solidFill>
          <a:latin typeface="Trebuchet MS" pitchFamily="34" charset="0"/>
        </a:defRPr>
      </a:lvl9pPr>
    </p:titleStyle>
    <p:bodyStyle>
      <a:lvl1pPr marL="285728" indent="-285728" algn="l" rtl="0" eaLnBrk="0" fontAlgn="base" hangingPunct="0">
        <a:spcBef>
          <a:spcPct val="20000"/>
        </a:spcBef>
        <a:spcAft>
          <a:spcPct val="0"/>
        </a:spcAft>
        <a:buChar char="•"/>
        <a:defRPr sz="2667">
          <a:solidFill>
            <a:schemeClr val="tx1"/>
          </a:solidFill>
          <a:latin typeface="+mn-lt"/>
          <a:ea typeface="+mn-ea"/>
          <a:cs typeface="+mn-cs"/>
        </a:defRPr>
      </a:lvl1pPr>
      <a:lvl2pPr marL="619075" indent="-238105" algn="l" rtl="0" eaLnBrk="0" fontAlgn="base" hangingPunct="0">
        <a:spcBef>
          <a:spcPct val="20000"/>
        </a:spcBef>
        <a:spcAft>
          <a:spcPct val="0"/>
        </a:spcAft>
        <a:buChar char="–"/>
        <a:defRPr sz="2333">
          <a:solidFill>
            <a:schemeClr val="tx1"/>
          </a:solidFill>
          <a:latin typeface="+mn-lt"/>
        </a:defRPr>
      </a:lvl2pPr>
      <a:lvl3pPr marL="952424" indent="-190484" algn="l" rtl="0" eaLnBrk="0" fontAlgn="base" hangingPunct="0">
        <a:spcBef>
          <a:spcPct val="20000"/>
        </a:spcBef>
        <a:spcAft>
          <a:spcPct val="0"/>
        </a:spcAft>
        <a:buChar char="•"/>
        <a:defRPr sz="2000">
          <a:solidFill>
            <a:schemeClr val="tx1"/>
          </a:solidFill>
          <a:latin typeface="+mn-lt"/>
        </a:defRPr>
      </a:lvl3pPr>
      <a:lvl4pPr marL="1333393" indent="-190484" algn="l" rtl="0" eaLnBrk="0" fontAlgn="base" hangingPunct="0">
        <a:spcBef>
          <a:spcPct val="20000"/>
        </a:spcBef>
        <a:spcAft>
          <a:spcPct val="0"/>
        </a:spcAft>
        <a:buChar char="–"/>
        <a:defRPr sz="1667">
          <a:solidFill>
            <a:schemeClr val="tx1"/>
          </a:solidFill>
          <a:latin typeface="+mn-lt"/>
        </a:defRPr>
      </a:lvl4pPr>
      <a:lvl5pPr marL="1714362" indent="-190484" algn="l" rtl="0" eaLnBrk="0" fontAlgn="base" hangingPunct="0">
        <a:spcBef>
          <a:spcPct val="20000"/>
        </a:spcBef>
        <a:spcAft>
          <a:spcPct val="0"/>
        </a:spcAft>
        <a:buChar char="»"/>
        <a:defRPr sz="1667">
          <a:solidFill>
            <a:schemeClr val="tx1"/>
          </a:solidFill>
          <a:latin typeface="+mn-lt"/>
        </a:defRPr>
      </a:lvl5pPr>
      <a:lvl6pPr marL="2095332" indent="-190484" algn="l" rtl="0" fontAlgn="base">
        <a:spcBef>
          <a:spcPct val="20000"/>
        </a:spcBef>
        <a:spcAft>
          <a:spcPct val="0"/>
        </a:spcAft>
        <a:buChar char="»"/>
        <a:defRPr sz="1667">
          <a:solidFill>
            <a:schemeClr val="tx1"/>
          </a:solidFill>
          <a:latin typeface="+mn-lt"/>
        </a:defRPr>
      </a:lvl6pPr>
      <a:lvl7pPr marL="2476302" indent="-190484" algn="l" rtl="0" fontAlgn="base">
        <a:spcBef>
          <a:spcPct val="20000"/>
        </a:spcBef>
        <a:spcAft>
          <a:spcPct val="0"/>
        </a:spcAft>
        <a:buChar char="»"/>
        <a:defRPr sz="1667">
          <a:solidFill>
            <a:schemeClr val="tx1"/>
          </a:solidFill>
          <a:latin typeface="+mn-lt"/>
        </a:defRPr>
      </a:lvl7pPr>
      <a:lvl8pPr marL="2857272" indent="-190484" algn="l" rtl="0" fontAlgn="base">
        <a:spcBef>
          <a:spcPct val="20000"/>
        </a:spcBef>
        <a:spcAft>
          <a:spcPct val="0"/>
        </a:spcAft>
        <a:buChar char="»"/>
        <a:defRPr sz="1667">
          <a:solidFill>
            <a:schemeClr val="tx1"/>
          </a:solidFill>
          <a:latin typeface="+mn-lt"/>
        </a:defRPr>
      </a:lvl8pPr>
      <a:lvl9pPr marL="3238240" indent="-190484" algn="l" rtl="0" fontAlgn="base">
        <a:spcBef>
          <a:spcPct val="20000"/>
        </a:spcBef>
        <a:spcAft>
          <a:spcPct val="0"/>
        </a:spcAft>
        <a:buChar char="»"/>
        <a:defRPr sz="1667">
          <a:solidFill>
            <a:schemeClr val="tx1"/>
          </a:solidFill>
          <a:latin typeface="+mn-lt"/>
        </a:defRPr>
      </a:lvl9pPr>
    </p:bodyStyle>
    <p:otherStyle>
      <a:defPPr>
        <a:defRPr lang="en-US"/>
      </a:defPPr>
      <a:lvl1pPr marL="0" algn="l" defTabSz="761940" rtl="0" eaLnBrk="1" latinLnBrk="0" hangingPunct="1">
        <a:defRPr sz="1500" kern="1200">
          <a:solidFill>
            <a:schemeClr val="tx1"/>
          </a:solidFill>
          <a:latin typeface="+mn-lt"/>
          <a:ea typeface="+mn-ea"/>
          <a:cs typeface="+mn-cs"/>
        </a:defRPr>
      </a:lvl1pPr>
      <a:lvl2pPr marL="380970" algn="l" defTabSz="761940" rtl="0" eaLnBrk="1" latinLnBrk="0" hangingPunct="1">
        <a:defRPr sz="1500" kern="1200">
          <a:solidFill>
            <a:schemeClr val="tx1"/>
          </a:solidFill>
          <a:latin typeface="+mn-lt"/>
          <a:ea typeface="+mn-ea"/>
          <a:cs typeface="+mn-cs"/>
        </a:defRPr>
      </a:lvl2pPr>
      <a:lvl3pPr marL="761940" algn="l" defTabSz="761940" rtl="0" eaLnBrk="1" latinLnBrk="0" hangingPunct="1">
        <a:defRPr sz="1500" kern="1200">
          <a:solidFill>
            <a:schemeClr val="tx1"/>
          </a:solidFill>
          <a:latin typeface="+mn-lt"/>
          <a:ea typeface="+mn-ea"/>
          <a:cs typeface="+mn-cs"/>
        </a:defRPr>
      </a:lvl3pPr>
      <a:lvl4pPr marL="1142908" algn="l" defTabSz="761940" rtl="0" eaLnBrk="1" latinLnBrk="0" hangingPunct="1">
        <a:defRPr sz="1500" kern="1200">
          <a:solidFill>
            <a:schemeClr val="tx1"/>
          </a:solidFill>
          <a:latin typeface="+mn-lt"/>
          <a:ea typeface="+mn-ea"/>
          <a:cs typeface="+mn-cs"/>
        </a:defRPr>
      </a:lvl4pPr>
      <a:lvl5pPr marL="1523878" algn="l" defTabSz="761940" rtl="0" eaLnBrk="1" latinLnBrk="0" hangingPunct="1">
        <a:defRPr sz="1500" kern="1200">
          <a:solidFill>
            <a:schemeClr val="tx1"/>
          </a:solidFill>
          <a:latin typeface="+mn-lt"/>
          <a:ea typeface="+mn-ea"/>
          <a:cs typeface="+mn-cs"/>
        </a:defRPr>
      </a:lvl5pPr>
      <a:lvl6pPr marL="1904848" algn="l" defTabSz="761940" rtl="0" eaLnBrk="1" latinLnBrk="0" hangingPunct="1">
        <a:defRPr sz="1500" kern="1200">
          <a:solidFill>
            <a:schemeClr val="tx1"/>
          </a:solidFill>
          <a:latin typeface="+mn-lt"/>
          <a:ea typeface="+mn-ea"/>
          <a:cs typeface="+mn-cs"/>
        </a:defRPr>
      </a:lvl6pPr>
      <a:lvl7pPr marL="2285818" algn="l" defTabSz="761940" rtl="0" eaLnBrk="1" latinLnBrk="0" hangingPunct="1">
        <a:defRPr sz="1500" kern="1200">
          <a:solidFill>
            <a:schemeClr val="tx1"/>
          </a:solidFill>
          <a:latin typeface="+mn-lt"/>
          <a:ea typeface="+mn-ea"/>
          <a:cs typeface="+mn-cs"/>
        </a:defRPr>
      </a:lvl7pPr>
      <a:lvl8pPr marL="2666787" algn="l" defTabSz="761940" rtl="0" eaLnBrk="1" latinLnBrk="0" hangingPunct="1">
        <a:defRPr sz="1500" kern="1200">
          <a:solidFill>
            <a:schemeClr val="tx1"/>
          </a:solidFill>
          <a:latin typeface="+mn-lt"/>
          <a:ea typeface="+mn-ea"/>
          <a:cs typeface="+mn-cs"/>
        </a:defRPr>
      </a:lvl8pPr>
      <a:lvl9pPr marL="3047756" algn="l" defTabSz="761940"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333505"/>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5296968"/>
            <a:ext cx="2133600" cy="304271"/>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1">
                    <a:tint val="75000"/>
                  </a:schemeClr>
                </a:solidFill>
                <a:latin typeface="+mn-lt"/>
              </a:defRPr>
            </a:lvl1pPr>
          </a:lstStyle>
          <a:p>
            <a:pPr>
              <a:defRPr/>
            </a:pPr>
            <a:fld id="{7668AA90-FCF6-465E-A59C-C5F6A1C33770}" type="datetimeFigureOut">
              <a:rPr lang="en-US"/>
              <a:pPr>
                <a:defRPr/>
              </a:pPr>
              <a:t>5/22/23</a:t>
            </a:fld>
            <a:endParaRPr lang="en-US"/>
          </a:p>
        </p:txBody>
      </p:sp>
      <p:sp>
        <p:nvSpPr>
          <p:cNvPr id="5" name="Footer Placeholder 4"/>
          <p:cNvSpPr>
            <a:spLocks noGrp="1"/>
          </p:cNvSpPr>
          <p:nvPr>
            <p:ph type="ftr" sz="quarter" idx="3"/>
          </p:nvPr>
        </p:nvSpPr>
        <p:spPr>
          <a:xfrm>
            <a:off x="3124200" y="5296968"/>
            <a:ext cx="2895600" cy="304271"/>
          </a:xfrm>
          <a:prstGeom prst="rect">
            <a:avLst/>
          </a:prstGeom>
        </p:spPr>
        <p:txBody>
          <a:bodyPr vert="horz" lIns="91440" tIns="45720" rIns="91440" bIns="45720" rtlCol="0" anchor="ctr"/>
          <a:lstStyle>
            <a:lvl1pPr algn="ctr" eaLnBrk="1" fontAlgn="auto" hangingPunct="1">
              <a:spcBef>
                <a:spcPts val="0"/>
              </a:spcBef>
              <a:spcAft>
                <a:spcPts val="0"/>
              </a:spcAft>
              <a:defRPr sz="10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5296968"/>
            <a:ext cx="2133600" cy="304271"/>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898989"/>
                </a:solidFill>
                <a:latin typeface="Calibri" panose="020F0502020204030204" pitchFamily="34" charset="0"/>
              </a:defRPr>
            </a:lvl1pPr>
          </a:lstStyle>
          <a:p>
            <a:fld id="{D8D16011-6F29-48D4-A42F-BCADEA71078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430" r:id="rId1"/>
    <p:sldLayoutId id="2147484431" r:id="rId2"/>
    <p:sldLayoutId id="2147484432" r:id="rId3"/>
    <p:sldLayoutId id="2147484433" r:id="rId4"/>
    <p:sldLayoutId id="2147484434" r:id="rId5"/>
    <p:sldLayoutId id="2147484435" r:id="rId6"/>
    <p:sldLayoutId id="2147484436" r:id="rId7"/>
    <p:sldLayoutId id="2147484437" r:id="rId8"/>
    <p:sldLayoutId id="2147484438" r:id="rId9"/>
    <p:sldLayoutId id="2147484439" r:id="rId10"/>
    <p:sldLayoutId id="2147484440" r:id="rId11"/>
  </p:sldLayoutIdLst>
  <p:transition>
    <p:fade/>
  </p:transition>
  <p:txStyles>
    <p:titleStyle>
      <a:lvl1pPr algn="ctr" rtl="0" eaLnBrk="0" fontAlgn="base" hangingPunct="0">
        <a:spcBef>
          <a:spcPct val="0"/>
        </a:spcBef>
        <a:spcAft>
          <a:spcPct val="0"/>
        </a:spcAft>
        <a:defRPr sz="3667">
          <a:solidFill>
            <a:schemeClr val="tx1"/>
          </a:solidFill>
          <a:latin typeface="+mj-lt"/>
          <a:ea typeface="+mj-ea"/>
          <a:cs typeface="+mj-cs"/>
        </a:defRPr>
      </a:lvl1pPr>
      <a:lvl2pPr algn="ctr" rtl="0" eaLnBrk="0" fontAlgn="base" hangingPunct="0">
        <a:spcBef>
          <a:spcPct val="0"/>
        </a:spcBef>
        <a:spcAft>
          <a:spcPct val="0"/>
        </a:spcAft>
        <a:defRPr sz="3667">
          <a:solidFill>
            <a:schemeClr val="tx1"/>
          </a:solidFill>
          <a:latin typeface="Calibri" pitchFamily="34" charset="0"/>
        </a:defRPr>
      </a:lvl2pPr>
      <a:lvl3pPr algn="ctr" rtl="0" eaLnBrk="0" fontAlgn="base" hangingPunct="0">
        <a:spcBef>
          <a:spcPct val="0"/>
        </a:spcBef>
        <a:spcAft>
          <a:spcPct val="0"/>
        </a:spcAft>
        <a:defRPr sz="3667">
          <a:solidFill>
            <a:schemeClr val="tx1"/>
          </a:solidFill>
          <a:latin typeface="Calibri" pitchFamily="34" charset="0"/>
        </a:defRPr>
      </a:lvl3pPr>
      <a:lvl4pPr algn="ctr" rtl="0" eaLnBrk="0" fontAlgn="base" hangingPunct="0">
        <a:spcBef>
          <a:spcPct val="0"/>
        </a:spcBef>
        <a:spcAft>
          <a:spcPct val="0"/>
        </a:spcAft>
        <a:defRPr sz="3667">
          <a:solidFill>
            <a:schemeClr val="tx1"/>
          </a:solidFill>
          <a:latin typeface="Calibri" pitchFamily="34" charset="0"/>
        </a:defRPr>
      </a:lvl4pPr>
      <a:lvl5pPr algn="ctr" rtl="0" eaLnBrk="0" fontAlgn="base" hangingPunct="0">
        <a:spcBef>
          <a:spcPct val="0"/>
        </a:spcBef>
        <a:spcAft>
          <a:spcPct val="0"/>
        </a:spcAft>
        <a:defRPr sz="3667">
          <a:solidFill>
            <a:schemeClr val="tx1"/>
          </a:solidFill>
          <a:latin typeface="Calibri" pitchFamily="34" charset="0"/>
        </a:defRPr>
      </a:lvl5pPr>
      <a:lvl6pPr marL="380970" algn="ctr" rtl="0" fontAlgn="base">
        <a:spcBef>
          <a:spcPct val="0"/>
        </a:spcBef>
        <a:spcAft>
          <a:spcPct val="0"/>
        </a:spcAft>
        <a:defRPr sz="3667">
          <a:solidFill>
            <a:schemeClr val="tx1"/>
          </a:solidFill>
          <a:latin typeface="Calibri" pitchFamily="34" charset="0"/>
        </a:defRPr>
      </a:lvl6pPr>
      <a:lvl7pPr marL="761940" algn="ctr" rtl="0" fontAlgn="base">
        <a:spcBef>
          <a:spcPct val="0"/>
        </a:spcBef>
        <a:spcAft>
          <a:spcPct val="0"/>
        </a:spcAft>
        <a:defRPr sz="3667">
          <a:solidFill>
            <a:schemeClr val="tx1"/>
          </a:solidFill>
          <a:latin typeface="Calibri" pitchFamily="34" charset="0"/>
        </a:defRPr>
      </a:lvl7pPr>
      <a:lvl8pPr marL="1142908" algn="ctr" rtl="0" fontAlgn="base">
        <a:spcBef>
          <a:spcPct val="0"/>
        </a:spcBef>
        <a:spcAft>
          <a:spcPct val="0"/>
        </a:spcAft>
        <a:defRPr sz="3667">
          <a:solidFill>
            <a:schemeClr val="tx1"/>
          </a:solidFill>
          <a:latin typeface="Calibri" pitchFamily="34" charset="0"/>
        </a:defRPr>
      </a:lvl8pPr>
      <a:lvl9pPr marL="1523878" algn="ctr" rtl="0" fontAlgn="base">
        <a:spcBef>
          <a:spcPct val="0"/>
        </a:spcBef>
        <a:spcAft>
          <a:spcPct val="0"/>
        </a:spcAft>
        <a:defRPr sz="3667">
          <a:solidFill>
            <a:schemeClr val="tx1"/>
          </a:solidFill>
          <a:latin typeface="Calibri" pitchFamily="34" charset="0"/>
        </a:defRPr>
      </a:lvl9pPr>
    </p:titleStyle>
    <p:bodyStyle>
      <a:lvl1pPr marL="285728" indent="-285728" algn="l" rtl="0" eaLnBrk="0" fontAlgn="base" hangingPunct="0">
        <a:spcBef>
          <a:spcPct val="20000"/>
        </a:spcBef>
        <a:spcAft>
          <a:spcPct val="0"/>
        </a:spcAft>
        <a:buFont typeface="Arial" panose="020B0604020202020204" pitchFamily="34" charset="0"/>
        <a:buChar char="•"/>
        <a:defRPr sz="2667">
          <a:solidFill>
            <a:schemeClr val="tx1"/>
          </a:solidFill>
          <a:latin typeface="+mn-lt"/>
          <a:ea typeface="+mn-ea"/>
          <a:cs typeface="+mn-cs"/>
        </a:defRPr>
      </a:lvl1pPr>
      <a:lvl2pPr marL="619075" indent="-238105" algn="l" rtl="0" eaLnBrk="0" fontAlgn="base" hangingPunct="0">
        <a:spcBef>
          <a:spcPct val="20000"/>
        </a:spcBef>
        <a:spcAft>
          <a:spcPct val="0"/>
        </a:spcAft>
        <a:buFont typeface="Arial" panose="020B0604020202020204" pitchFamily="34" charset="0"/>
        <a:buChar char="–"/>
        <a:defRPr sz="2333">
          <a:solidFill>
            <a:schemeClr val="tx1"/>
          </a:solidFill>
          <a:latin typeface="+mn-lt"/>
        </a:defRPr>
      </a:lvl2pPr>
      <a:lvl3pPr marL="952424" indent="-190484"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3pPr>
      <a:lvl4pPr marL="1333393" indent="-190484" algn="l" rtl="0" eaLnBrk="0" fontAlgn="base" hangingPunct="0">
        <a:spcBef>
          <a:spcPct val="20000"/>
        </a:spcBef>
        <a:spcAft>
          <a:spcPct val="0"/>
        </a:spcAft>
        <a:buFont typeface="Arial" panose="020B0604020202020204" pitchFamily="34" charset="0"/>
        <a:buChar char="–"/>
        <a:defRPr sz="1667">
          <a:solidFill>
            <a:schemeClr val="tx1"/>
          </a:solidFill>
          <a:latin typeface="+mn-lt"/>
        </a:defRPr>
      </a:lvl4pPr>
      <a:lvl5pPr marL="1714362" indent="-190484" algn="l" rtl="0" eaLnBrk="0" fontAlgn="base" hangingPunct="0">
        <a:spcBef>
          <a:spcPct val="20000"/>
        </a:spcBef>
        <a:spcAft>
          <a:spcPct val="0"/>
        </a:spcAft>
        <a:buFont typeface="Arial" panose="020B0604020202020204" pitchFamily="34" charset="0"/>
        <a:buChar char="»"/>
        <a:defRPr sz="1667">
          <a:solidFill>
            <a:schemeClr val="tx1"/>
          </a:solidFill>
          <a:latin typeface="+mn-lt"/>
        </a:defRPr>
      </a:lvl5pPr>
      <a:lvl6pPr marL="2095332" indent="-190484" algn="l" rtl="0" fontAlgn="base">
        <a:spcBef>
          <a:spcPct val="20000"/>
        </a:spcBef>
        <a:spcAft>
          <a:spcPct val="0"/>
        </a:spcAft>
        <a:buFont typeface="Arial" charset="0"/>
        <a:buChar char="»"/>
        <a:defRPr sz="1667">
          <a:solidFill>
            <a:schemeClr val="tx1"/>
          </a:solidFill>
          <a:latin typeface="+mn-lt"/>
        </a:defRPr>
      </a:lvl6pPr>
      <a:lvl7pPr marL="2476302" indent="-190484" algn="l" rtl="0" fontAlgn="base">
        <a:spcBef>
          <a:spcPct val="20000"/>
        </a:spcBef>
        <a:spcAft>
          <a:spcPct val="0"/>
        </a:spcAft>
        <a:buFont typeface="Arial" charset="0"/>
        <a:buChar char="»"/>
        <a:defRPr sz="1667">
          <a:solidFill>
            <a:schemeClr val="tx1"/>
          </a:solidFill>
          <a:latin typeface="+mn-lt"/>
        </a:defRPr>
      </a:lvl7pPr>
      <a:lvl8pPr marL="2857272" indent="-190484" algn="l" rtl="0" fontAlgn="base">
        <a:spcBef>
          <a:spcPct val="20000"/>
        </a:spcBef>
        <a:spcAft>
          <a:spcPct val="0"/>
        </a:spcAft>
        <a:buFont typeface="Arial" charset="0"/>
        <a:buChar char="»"/>
        <a:defRPr sz="1667">
          <a:solidFill>
            <a:schemeClr val="tx1"/>
          </a:solidFill>
          <a:latin typeface="+mn-lt"/>
        </a:defRPr>
      </a:lvl8pPr>
      <a:lvl9pPr marL="3238240" indent="-190484" algn="l" rtl="0" fontAlgn="base">
        <a:spcBef>
          <a:spcPct val="20000"/>
        </a:spcBef>
        <a:spcAft>
          <a:spcPct val="0"/>
        </a:spcAft>
        <a:buFont typeface="Arial" charset="0"/>
        <a:buChar char="»"/>
        <a:defRPr sz="1667">
          <a:solidFill>
            <a:schemeClr val="tx1"/>
          </a:solidFill>
          <a:latin typeface="+mn-lt"/>
        </a:defRPr>
      </a:lvl9pPr>
    </p:bodyStyle>
    <p:otherStyle>
      <a:defPPr>
        <a:defRPr lang="en-US"/>
      </a:defPPr>
      <a:lvl1pPr marL="0" algn="l" defTabSz="761940" rtl="0" eaLnBrk="1" latinLnBrk="0" hangingPunct="1">
        <a:defRPr sz="1500" kern="1200">
          <a:solidFill>
            <a:schemeClr val="tx1"/>
          </a:solidFill>
          <a:latin typeface="+mn-lt"/>
          <a:ea typeface="+mn-ea"/>
          <a:cs typeface="+mn-cs"/>
        </a:defRPr>
      </a:lvl1pPr>
      <a:lvl2pPr marL="380970" algn="l" defTabSz="761940" rtl="0" eaLnBrk="1" latinLnBrk="0" hangingPunct="1">
        <a:defRPr sz="1500" kern="1200">
          <a:solidFill>
            <a:schemeClr val="tx1"/>
          </a:solidFill>
          <a:latin typeface="+mn-lt"/>
          <a:ea typeface="+mn-ea"/>
          <a:cs typeface="+mn-cs"/>
        </a:defRPr>
      </a:lvl2pPr>
      <a:lvl3pPr marL="761940" algn="l" defTabSz="761940" rtl="0" eaLnBrk="1" latinLnBrk="0" hangingPunct="1">
        <a:defRPr sz="1500" kern="1200">
          <a:solidFill>
            <a:schemeClr val="tx1"/>
          </a:solidFill>
          <a:latin typeface="+mn-lt"/>
          <a:ea typeface="+mn-ea"/>
          <a:cs typeface="+mn-cs"/>
        </a:defRPr>
      </a:lvl3pPr>
      <a:lvl4pPr marL="1142908" algn="l" defTabSz="761940" rtl="0" eaLnBrk="1" latinLnBrk="0" hangingPunct="1">
        <a:defRPr sz="1500" kern="1200">
          <a:solidFill>
            <a:schemeClr val="tx1"/>
          </a:solidFill>
          <a:latin typeface="+mn-lt"/>
          <a:ea typeface="+mn-ea"/>
          <a:cs typeface="+mn-cs"/>
        </a:defRPr>
      </a:lvl4pPr>
      <a:lvl5pPr marL="1523878" algn="l" defTabSz="761940" rtl="0" eaLnBrk="1" latinLnBrk="0" hangingPunct="1">
        <a:defRPr sz="1500" kern="1200">
          <a:solidFill>
            <a:schemeClr val="tx1"/>
          </a:solidFill>
          <a:latin typeface="+mn-lt"/>
          <a:ea typeface="+mn-ea"/>
          <a:cs typeface="+mn-cs"/>
        </a:defRPr>
      </a:lvl5pPr>
      <a:lvl6pPr marL="1904848" algn="l" defTabSz="761940" rtl="0" eaLnBrk="1" latinLnBrk="0" hangingPunct="1">
        <a:defRPr sz="1500" kern="1200">
          <a:solidFill>
            <a:schemeClr val="tx1"/>
          </a:solidFill>
          <a:latin typeface="+mn-lt"/>
          <a:ea typeface="+mn-ea"/>
          <a:cs typeface="+mn-cs"/>
        </a:defRPr>
      </a:lvl6pPr>
      <a:lvl7pPr marL="2285818" algn="l" defTabSz="761940" rtl="0" eaLnBrk="1" latinLnBrk="0" hangingPunct="1">
        <a:defRPr sz="1500" kern="1200">
          <a:solidFill>
            <a:schemeClr val="tx1"/>
          </a:solidFill>
          <a:latin typeface="+mn-lt"/>
          <a:ea typeface="+mn-ea"/>
          <a:cs typeface="+mn-cs"/>
        </a:defRPr>
      </a:lvl7pPr>
      <a:lvl8pPr marL="2666787" algn="l" defTabSz="761940" rtl="0" eaLnBrk="1" latinLnBrk="0" hangingPunct="1">
        <a:defRPr sz="1500" kern="1200">
          <a:solidFill>
            <a:schemeClr val="tx1"/>
          </a:solidFill>
          <a:latin typeface="+mn-lt"/>
          <a:ea typeface="+mn-ea"/>
          <a:cs typeface="+mn-cs"/>
        </a:defRPr>
      </a:lvl8pPr>
      <a:lvl9pPr marL="3047756" algn="l" defTabSz="76194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60.xml"/><Relationship Id="rId5" Type="http://schemas.openxmlformats.org/officeDocument/2006/relationships/image" Target="../media/image66.jpg"/><Relationship Id="rId4" Type="http://schemas.openxmlformats.org/officeDocument/2006/relationships/image" Target="../media/image65.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61.xml"/><Relationship Id="rId5" Type="http://schemas.openxmlformats.org/officeDocument/2006/relationships/image" Target="../media/image67.jpeg"/><Relationship Id="rId4" Type="http://schemas.openxmlformats.org/officeDocument/2006/relationships/image" Target="../media/image9.png"/></Relationships>
</file>

<file path=ppt/slides/_rels/slide10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2.xml"/><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3.xml"/><Relationship Id="rId1" Type="http://schemas.openxmlformats.org/officeDocument/2006/relationships/slideLayout" Target="../slideLayouts/slideLayout19.xml"/></Relationships>
</file>

<file path=ppt/slides/_rels/slide10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4.xml"/><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5.xml"/><Relationship Id="rId1"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6.xml"/><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7.xml"/><Relationship Id="rId1" Type="http://schemas.openxmlformats.org/officeDocument/2006/relationships/slideLayout" Target="../slideLayouts/slideLayout19.xml"/></Relationships>
</file>

<file path=ppt/slides/_rels/slide10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8.xml"/><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76.png"/></Relationships>
</file>

<file path=ppt/slides/_rels/slide1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2.xml"/><Relationship Id="rId1" Type="http://schemas.openxmlformats.org/officeDocument/2006/relationships/slideLayout" Target="../slideLayouts/slideLayout19.xml"/></Relationships>
</file>

<file path=ppt/slides/_rels/slide1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3.xml"/><Relationship Id="rId1" Type="http://schemas.openxmlformats.org/officeDocument/2006/relationships/slideLayout" Target="../slideLayouts/slideLayout19.xml"/></Relationships>
</file>

<file path=ppt/slides/_rels/slide11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4.xml"/><Relationship Id="rId1" Type="http://schemas.openxmlformats.org/officeDocument/2006/relationships/slideLayout" Target="../slideLayouts/slideLayout19.xml"/></Relationships>
</file>

<file path=ppt/slides/_rels/slide1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5.xml"/><Relationship Id="rId1" Type="http://schemas.openxmlformats.org/officeDocument/2006/relationships/slideLayout" Target="../slideLayouts/slideLayout19.xml"/></Relationships>
</file>

<file path=ppt/slides/_rels/slide1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6.xml"/><Relationship Id="rId1" Type="http://schemas.openxmlformats.org/officeDocument/2006/relationships/slideLayout" Target="../slideLayouts/slideLayout19.xml"/></Relationships>
</file>

<file path=ppt/slides/_rels/slide1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7.xml"/><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8.xml"/><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9.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0.xml"/><Relationship Id="rId1" Type="http://schemas.openxmlformats.org/officeDocument/2006/relationships/slideLayout" Target="../slideLayouts/slideLayout19.xml"/></Relationships>
</file>

<file path=ppt/slides/_rels/slide1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1.xml"/><Relationship Id="rId1" Type="http://schemas.openxmlformats.org/officeDocument/2006/relationships/slideLayout" Target="../slideLayouts/slideLayout19.xml"/></Relationships>
</file>

<file path=ppt/slides/_rels/slide1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2.xml"/><Relationship Id="rId1" Type="http://schemas.openxmlformats.org/officeDocument/2006/relationships/slideLayout" Target="../slideLayouts/slideLayout19.xml"/></Relationships>
</file>

<file path=ppt/slides/_rels/slide1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3.xml"/><Relationship Id="rId1" Type="http://schemas.openxmlformats.org/officeDocument/2006/relationships/slideLayout" Target="../slideLayouts/slideLayout19.xml"/></Relationships>
</file>

<file path=ppt/slides/_rels/slide1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4.xml"/><Relationship Id="rId1" Type="http://schemas.openxmlformats.org/officeDocument/2006/relationships/slideLayout" Target="../slideLayouts/slideLayout19.xml"/></Relationships>
</file>

<file path=ppt/slides/_rels/slide12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5.xml"/><Relationship Id="rId1" Type="http://schemas.openxmlformats.org/officeDocument/2006/relationships/slideLayout" Target="../slideLayouts/slideLayout19.xml"/></Relationships>
</file>

<file path=ppt/slides/_rels/slide1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6.xml"/><Relationship Id="rId1" Type="http://schemas.openxmlformats.org/officeDocument/2006/relationships/slideLayout" Target="../slideLayouts/slideLayout19.xml"/></Relationships>
</file>

<file path=ppt/slides/_rels/slide1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7.xml"/><Relationship Id="rId1" Type="http://schemas.openxmlformats.org/officeDocument/2006/relationships/slideLayout" Target="../slideLayouts/slideLayout19.xml"/></Relationships>
</file>

<file path=ppt/slides/_rels/slide1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8.xml"/><Relationship Id="rId1" Type="http://schemas.openxmlformats.org/officeDocument/2006/relationships/slideLayout" Target="../slideLayouts/slideLayout19.xml"/></Relationships>
</file>

<file path=ppt/slides/_rels/slide1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9.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0.xml"/><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2.xml"/><Relationship Id="rId1" Type="http://schemas.openxmlformats.org/officeDocument/2006/relationships/tags" Target="../tags/tag63.xml"/><Relationship Id="rId4" Type="http://schemas.openxmlformats.org/officeDocument/2006/relationships/image" Target="../media/image95.png"/></Relationships>
</file>

<file path=ppt/slides/_rels/slide1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3.xml"/><Relationship Id="rId1" Type="http://schemas.openxmlformats.org/officeDocument/2006/relationships/slideLayout" Target="../slideLayouts/slideLayout19.xml"/></Relationships>
</file>

<file path=ppt/slides/_rels/slide1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4.xml"/><Relationship Id="rId1" Type="http://schemas.openxmlformats.org/officeDocument/2006/relationships/slideLayout" Target="../slideLayouts/slideLayout19.xml"/></Relationships>
</file>

<file path=ppt/slides/_rels/slide1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5.xml"/><Relationship Id="rId1" Type="http://schemas.openxmlformats.org/officeDocument/2006/relationships/slideLayout" Target="../slideLayouts/slideLayout19.xml"/></Relationships>
</file>

<file path=ppt/slides/_rels/slide1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6.xml"/><Relationship Id="rId1" Type="http://schemas.openxmlformats.org/officeDocument/2006/relationships/slideLayout" Target="../slideLayouts/slideLayout19.xml"/></Relationships>
</file>

<file path=ppt/slides/_rels/slide1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7.xml"/><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tags" Target="../tags/tag64.xml"/><Relationship Id="rId4" Type="http://schemas.openxmlformats.org/officeDocument/2006/relationships/image" Target="../media/image100.png"/></Relationships>
</file>

<file path=ppt/slides/_rels/slide1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ags" Target="../tags/tag65.xml"/><Relationship Id="rId4" Type="http://schemas.openxmlformats.org/officeDocument/2006/relationships/image" Target="../media/image9.png"/></Relationships>
</file>

<file path=ppt/slides/_rels/slide14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7.xml"/><Relationship Id="rId1" Type="http://schemas.openxmlformats.org/officeDocument/2006/relationships/tags" Target="../tags/tag66.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7.xml"/><Relationship Id="rId1" Type="http://schemas.openxmlformats.org/officeDocument/2006/relationships/tags" Target="../tags/tag67.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7.xml"/><Relationship Id="rId1" Type="http://schemas.openxmlformats.org/officeDocument/2006/relationships/tags" Target="../tags/tag6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7.xml"/><Relationship Id="rId1" Type="http://schemas.openxmlformats.org/officeDocument/2006/relationships/tags" Target="../tags/tag69.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7.xml"/><Relationship Id="rId1" Type="http://schemas.openxmlformats.org/officeDocument/2006/relationships/tags" Target="../tags/tag70.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2.xml"/><Relationship Id="rId1" Type="http://schemas.openxmlformats.org/officeDocument/2006/relationships/tags" Target="../tags/tag71.xml"/><Relationship Id="rId4" Type="http://schemas.openxmlformats.org/officeDocument/2006/relationships/image" Target="../media/image107.jpe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2.xml"/><Relationship Id="rId1" Type="http://schemas.openxmlformats.org/officeDocument/2006/relationships/tags" Target="../tags/tag72.xml"/><Relationship Id="rId4" Type="http://schemas.openxmlformats.org/officeDocument/2006/relationships/image" Target="../media/image108.png"/></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14.xml"/><Relationship Id="rId1" Type="http://schemas.openxmlformats.org/officeDocument/2006/relationships/tags" Target="../tags/tag73.xml"/><Relationship Id="rId5" Type="http://schemas.openxmlformats.org/officeDocument/2006/relationships/image" Target="../media/image109.jpeg"/><Relationship Id="rId4" Type="http://schemas.openxmlformats.org/officeDocument/2006/relationships/image" Target="../media/image50.jpeg"/></Relationships>
</file>

<file path=ppt/slides/_rels/slide156.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56.xml"/><Relationship Id="rId1" Type="http://schemas.openxmlformats.org/officeDocument/2006/relationships/slideLayout" Target="../slideLayouts/slideLayout14.xml"/></Relationships>
</file>

<file path=ppt/slides/_rels/slide157.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57.xml"/><Relationship Id="rId1" Type="http://schemas.openxmlformats.org/officeDocument/2006/relationships/slideLayout" Target="../slideLayouts/slideLayout14.xml"/></Relationships>
</file>

<file path=ppt/slides/_rels/slide158.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58.xml"/><Relationship Id="rId1" Type="http://schemas.openxmlformats.org/officeDocument/2006/relationships/slideLayout" Target="../slideLayouts/slideLayout14.xml"/></Relationships>
</file>

<file path=ppt/slides/_rels/slide159.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59.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60.xml"/><Relationship Id="rId1" Type="http://schemas.openxmlformats.org/officeDocument/2006/relationships/slideLayout" Target="../slideLayouts/slideLayout14.xml"/></Relationships>
</file>

<file path=ppt/slides/_rels/slide161.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61.xml"/><Relationship Id="rId1" Type="http://schemas.openxmlformats.org/officeDocument/2006/relationships/slideLayout" Target="../slideLayouts/slideLayout14.xml"/></Relationships>
</file>

<file path=ppt/slides/_rels/slide162.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62.xml"/><Relationship Id="rId1" Type="http://schemas.openxmlformats.org/officeDocument/2006/relationships/slideLayout" Target="../slideLayouts/slideLayout14.xml"/></Relationships>
</file>

<file path=ppt/slides/_rels/slide163.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63.xml"/><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64.xml"/><Relationship Id="rId1" Type="http://schemas.openxmlformats.org/officeDocument/2006/relationships/slideLayout" Target="../slideLayouts/slideLayout14.xml"/></Relationships>
</file>

<file path=ppt/slides/_rels/slide165.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65.xml"/><Relationship Id="rId1" Type="http://schemas.openxmlformats.org/officeDocument/2006/relationships/slideLayout" Target="../slideLayouts/slideLayout14.xml"/></Relationships>
</file>

<file path=ppt/slides/_rels/slide166.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66.xml"/><Relationship Id="rId1" Type="http://schemas.openxmlformats.org/officeDocument/2006/relationships/slideLayout" Target="../slideLayouts/slideLayout14.xml"/></Relationships>
</file>

<file path=ppt/slides/_rels/slide167.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67.xml"/><Relationship Id="rId1" Type="http://schemas.openxmlformats.org/officeDocument/2006/relationships/slideLayout" Target="../slideLayouts/slideLayout14.xml"/></Relationships>
</file>

<file path=ppt/slides/_rels/slide168.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68.xml"/><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69.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1.png"/></Relationships>
</file>

<file path=ppt/slides/_rels/slide170.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70.xml"/><Relationship Id="rId1" Type="http://schemas.openxmlformats.org/officeDocument/2006/relationships/slideLayout" Target="../slideLayouts/slideLayout14.xml"/></Relationships>
</file>

<file path=ppt/slides/_rels/slide171.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71.xml"/><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2.xml"/><Relationship Id="rId1" Type="http://schemas.openxmlformats.org/officeDocument/2006/relationships/tags" Target="../tags/tag74.xml"/><Relationship Id="rId4" Type="http://schemas.openxmlformats.org/officeDocument/2006/relationships/image" Target="../media/image108.png"/></Relationships>
</file>

<file path=ppt/slides/_rels/slide17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7.xml"/><Relationship Id="rId1" Type="http://schemas.openxmlformats.org/officeDocument/2006/relationships/tags" Target="../tags/tag75.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11.pn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2.xml"/><Relationship Id="rId1" Type="http://schemas.openxmlformats.org/officeDocument/2006/relationships/tags" Target="../tags/tag77.xml"/><Relationship Id="rId4" Type="http://schemas.openxmlformats.org/officeDocument/2006/relationships/image" Target="../media/image11.png"/></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7.xml"/><Relationship Id="rId1" Type="http://schemas.openxmlformats.org/officeDocument/2006/relationships/tags" Target="../tags/tag78.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7.xml"/><Relationship Id="rId1" Type="http://schemas.openxmlformats.org/officeDocument/2006/relationships/tags" Target="../tags/tag79.xml"/><Relationship Id="rId4" Type="http://schemas.openxmlformats.org/officeDocument/2006/relationships/image" Target="../media/image12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3.png"/><Relationship Id="rId4" Type="http://schemas.openxmlformats.org/officeDocument/2006/relationships/image" Target="../media/image12.png"/></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7.xml"/><Relationship Id="rId1" Type="http://schemas.openxmlformats.org/officeDocument/2006/relationships/tags" Target="../tags/tag80.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129.png"/></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2.xml"/><Relationship Id="rId1" Type="http://schemas.openxmlformats.org/officeDocument/2006/relationships/tags" Target="../tags/tag83.xml"/><Relationship Id="rId4" Type="http://schemas.openxmlformats.org/officeDocument/2006/relationships/image" Target="../media/image130.png"/></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2.xml"/><Relationship Id="rId1" Type="http://schemas.openxmlformats.org/officeDocument/2006/relationships/tags" Target="../tags/tag84.xml"/></Relationships>
</file>

<file path=ppt/slides/_rels/slide18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7.xml"/><Relationship Id="rId1" Type="http://schemas.openxmlformats.org/officeDocument/2006/relationships/tags" Target="../tags/tag85.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7.xml"/><Relationship Id="rId1" Type="http://schemas.openxmlformats.org/officeDocument/2006/relationships/tags" Target="../tags/tag8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4.png"/></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7.xml"/><Relationship Id="rId1" Type="http://schemas.openxmlformats.org/officeDocument/2006/relationships/tags" Target="../tags/tag87.xml"/><Relationship Id="rId4" Type="http://schemas.openxmlformats.org/officeDocument/2006/relationships/image" Target="../media/image132.png"/></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s>
</file>

<file path=ppt/slides/_rels/slide2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26.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28.png"/><Relationship Id="rId4" Type="http://schemas.openxmlformats.org/officeDocument/2006/relationships/image" Target="../media/image27.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32.jp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35.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40.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40.png"/><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41.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44.png"/><Relationship Id="rId4" Type="http://schemas.openxmlformats.org/officeDocument/2006/relationships/image" Target="../media/image39.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35.xml"/><Relationship Id="rId5" Type="http://schemas.openxmlformats.org/officeDocument/2006/relationships/image" Target="../media/image46.png"/><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47.gif"/><Relationship Id="rId4" Type="http://schemas.openxmlformats.org/officeDocument/2006/relationships/image" Target="../media/image24.png"/></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47.gif"/></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47.gif"/><Relationship Id="rId4" Type="http://schemas.openxmlformats.org/officeDocument/2006/relationships/image" Target="../media/image24.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49.jpg"/><Relationship Id="rId4" Type="http://schemas.openxmlformats.org/officeDocument/2006/relationships/image" Target="../media/image6.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44.png"/><Relationship Id="rId4" Type="http://schemas.openxmlformats.org/officeDocument/2006/relationships/image" Target="../media/image50.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tags" Target="../tags/tag39.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51.jp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52.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53.jp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54.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38.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46.xml"/><Relationship Id="rId4" Type="http://schemas.openxmlformats.org/officeDocument/2006/relationships/image" Target="../media/image23.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55.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56.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57.jpg"/></Relationships>
</file>

<file path=ppt/slides/_rels/slide7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7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2.xml"/><Relationship Id="rId1" Type="http://schemas.openxmlformats.org/officeDocument/2006/relationships/tags" Target="../tags/tag51.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60.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60.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image" Target="../media/image32.jp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55.xml"/><Relationship Id="rId4" Type="http://schemas.openxmlformats.org/officeDocument/2006/relationships/image" Target="../media/image62.png"/></Relationships>
</file>

<file path=ppt/slides/_rels/slide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9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9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56.xml"/><Relationship Id="rId4" Type="http://schemas.openxmlformats.org/officeDocument/2006/relationships/image" Target="../media/image64.jpe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57.xml"/><Relationship Id="rId4" Type="http://schemas.openxmlformats.org/officeDocument/2006/relationships/image" Target="../media/image38.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58.xml"/><Relationship Id="rId4" Type="http://schemas.openxmlformats.org/officeDocument/2006/relationships/image" Target="../media/image64.jpe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59.xml"/><Relationship Id="rId5" Type="http://schemas.openxmlformats.org/officeDocument/2006/relationships/image" Target="../media/image44.png"/><Relationship Id="rId4" Type="http://schemas.openxmlformats.org/officeDocument/2006/relationships/image" Target="../media/image5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105765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idx="4294967295"/>
          </p:nvPr>
        </p:nvSpPr>
        <p:spPr/>
        <p:txBody>
          <a:bodyPr/>
          <a:lstStyle/>
          <a:p>
            <a:r>
              <a:rPr lang="en-US" altLang="en-US" dirty="0">
                <a:effectLst>
                  <a:outerShdw blurRad="38100" dist="38100" dir="2700000" algn="tl">
                    <a:srgbClr val="000000">
                      <a:alpha val="43137"/>
                    </a:srgbClr>
                  </a:outerShdw>
                </a:effectLst>
              </a:rPr>
              <a:t>Tough Questions</a:t>
            </a:r>
          </a:p>
        </p:txBody>
      </p:sp>
      <p:sp>
        <p:nvSpPr>
          <p:cNvPr id="10243" name="Content Placeholder 2"/>
          <p:cNvSpPr>
            <a:spLocks noGrp="1"/>
          </p:cNvSpPr>
          <p:nvPr>
            <p:ph idx="4294967295"/>
          </p:nvPr>
        </p:nvSpPr>
        <p:spPr>
          <a:xfrm>
            <a:off x="533400" y="762000"/>
            <a:ext cx="7467600" cy="4762500"/>
          </a:xfrm>
        </p:spPr>
        <p:txBody>
          <a:bodyPr/>
          <a:lstStyle/>
          <a:p>
            <a:pPr marL="0" indent="0">
              <a:buNone/>
            </a:pPr>
            <a:r>
              <a:rPr lang="en-US" altLang="en-US" dirty="0">
                <a:effectLst>
                  <a:outerShdw blurRad="38100" dist="38100" dir="2700000" algn="tl">
                    <a:srgbClr val="000000">
                      <a:alpha val="43137"/>
                    </a:srgbClr>
                  </a:outerShdw>
                </a:effectLst>
              </a:rPr>
              <a:t>“How do you know that some early church council didn’t change the New Testament by leaving out doctrines they didn’t like,</a:t>
            </a:r>
            <a:br>
              <a:rPr lang="en-US" altLang="en-US" dirty="0">
                <a:effectLst>
                  <a:outerShdw blurRad="38100" dist="38100" dir="2700000" algn="tl">
                    <a:srgbClr val="000000">
                      <a:alpha val="43137"/>
                    </a:srgbClr>
                  </a:outerShdw>
                </a:effectLst>
              </a:rPr>
            </a:br>
            <a:r>
              <a:rPr lang="en-US" altLang="en-US" dirty="0">
                <a:effectLst>
                  <a:outerShdw blurRad="38100" dist="38100" dir="2700000" algn="tl">
                    <a:srgbClr val="000000">
                      <a:alpha val="43137"/>
                    </a:srgbClr>
                  </a:outerShdw>
                </a:effectLst>
              </a:rPr>
              <a:t>or inserting doctrines into the text that hadn’t been there before?”</a:t>
            </a:r>
          </a:p>
        </p:txBody>
      </p:sp>
    </p:spTree>
    <p:custDataLst>
      <p:tags r:id="rId1"/>
    </p:custDataLst>
  </p:cSld>
  <p:clrMapOvr>
    <a:masterClrMapping/>
  </p:clrMapOvr>
  <p:transition spd="slow" advTm="13479">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fade">
                                      <p:cBhvr>
                                        <p:cTn id="7" dur="1000"/>
                                        <p:tgtEl>
                                          <p:spTgt spid="10243">
                                            <p:txEl>
                                              <p:pRg st="0" end="0"/>
                                            </p:txEl>
                                          </p:spTgt>
                                        </p:tgtEl>
                                      </p:cBhvr>
                                    </p:animEffect>
                                    <p:anim calcmode="lin" valueType="num">
                                      <p:cBhvr>
                                        <p:cTn id="8" dur="10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24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Picture 4" descr="nice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5530" y="254002"/>
            <a:ext cx="3746870" cy="2430518"/>
          </a:xfrm>
          <a:prstGeom prst="rect">
            <a:avLst/>
          </a:prstGeom>
          <a:noFill/>
          <a:ln>
            <a:noFill/>
          </a:ln>
          <a:effectLst>
            <a:outerShdw blurRad="50800" dist="889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Title 1"/>
          <p:cNvSpPr>
            <a:spLocks noGrp="1"/>
          </p:cNvSpPr>
          <p:nvPr>
            <p:ph type="title"/>
          </p:nvPr>
        </p:nvSpPr>
        <p:spPr/>
        <p:txBody>
          <a:bodyPr/>
          <a:lstStyle/>
          <a:p>
            <a:r>
              <a:rPr lang="en-US" altLang="en-US" dirty="0">
                <a:effectLst>
                  <a:outerShdw blurRad="38100" dist="38100" dir="2700000" algn="tl">
                    <a:srgbClr val="000000">
                      <a:alpha val="43137"/>
                    </a:srgbClr>
                  </a:outerShdw>
                </a:effectLst>
              </a:rPr>
              <a:t>Previously…</a:t>
            </a:r>
            <a:endParaRPr lang="en-US" altLang="en-US" dirty="0">
              <a:effectLst>
                <a:outerShdw blurRad="38100" dist="38100" dir="2700000" algn="tl">
                  <a:srgbClr val="000000">
                    <a:alpha val="43137"/>
                  </a:srgbClr>
                </a:outerShdw>
              </a:effectLst>
              <a:latin typeface="BlackChancery" pitchFamily="2" charset="0"/>
            </a:endParaRPr>
          </a:p>
        </p:txBody>
      </p:sp>
      <p:sp>
        <p:nvSpPr>
          <p:cNvPr id="53251" name="Content Placeholder 2"/>
          <p:cNvSpPr>
            <a:spLocks noGrp="1"/>
          </p:cNvSpPr>
          <p:nvPr>
            <p:ph idx="1"/>
          </p:nvPr>
        </p:nvSpPr>
        <p:spPr>
          <a:xfrm>
            <a:off x="457200" y="698500"/>
            <a:ext cx="6527800" cy="4572000"/>
          </a:xfrm>
        </p:spPr>
        <p:txBody>
          <a:bodyPr/>
          <a:lstStyle/>
          <a:p>
            <a:pPr>
              <a:spcBef>
                <a:spcPts val="1667"/>
              </a:spcBef>
            </a:pPr>
            <a:r>
              <a:rPr lang="en-US" altLang="en-US" sz="2333" u="sng" dirty="0">
                <a:effectLst>
                  <a:outerShdw blurRad="38100" dist="38100" dir="2700000" algn="tl">
                    <a:srgbClr val="000000">
                      <a:alpha val="43137"/>
                    </a:srgbClr>
                  </a:outerShdw>
                </a:effectLst>
              </a:rPr>
              <a:t>Key #3</a:t>
            </a:r>
            <a:br>
              <a:rPr lang="en-US" altLang="en-US" sz="2333" u="sng" dirty="0">
                <a:effectLst>
                  <a:outerShdw blurRad="38100" dist="38100" dir="2700000" algn="tl">
                    <a:srgbClr val="000000">
                      <a:alpha val="43137"/>
                    </a:srgbClr>
                  </a:outerShdw>
                </a:effectLst>
              </a:rPr>
            </a:br>
            <a:r>
              <a:rPr lang="en-US" altLang="en-US" sz="2333" dirty="0">
                <a:effectLst>
                  <a:outerShdw blurRad="38100" dist="38100" dir="2700000" algn="tl">
                    <a:srgbClr val="000000">
                      <a:alpha val="43137"/>
                    </a:srgbClr>
                  </a:outerShdw>
                </a:effectLst>
              </a:rPr>
              <a:t>The New Testament</a:t>
            </a:r>
            <a:br>
              <a:rPr lang="en-US" altLang="en-US" sz="2333" dirty="0">
                <a:effectLst>
                  <a:outerShdw blurRad="38100" dist="38100" dir="2700000" algn="tl">
                    <a:srgbClr val="000000">
                      <a:alpha val="43137"/>
                    </a:srgbClr>
                  </a:outerShdw>
                </a:effectLst>
              </a:rPr>
            </a:br>
            <a:r>
              <a:rPr lang="en-US" altLang="en-US" sz="2333" dirty="0">
                <a:effectLst>
                  <a:outerShdw blurRad="38100" dist="38100" dir="2700000" algn="tl">
                    <a:srgbClr val="000000">
                      <a:alpha val="43137"/>
                    </a:srgbClr>
                  </a:outerShdw>
                </a:effectLst>
              </a:rPr>
              <a:t>was </a:t>
            </a:r>
            <a:r>
              <a:rPr lang="en-US" altLang="en-US" sz="2333" u="sng" dirty="0">
                <a:effectLst>
                  <a:outerShdw blurRad="38100" dist="38100" dir="2700000" algn="tl">
                    <a:srgbClr val="000000">
                      <a:alpha val="43137"/>
                    </a:srgbClr>
                  </a:outerShdw>
                </a:effectLst>
              </a:rPr>
              <a:t>never</a:t>
            </a:r>
            <a:r>
              <a:rPr lang="en-US" altLang="en-US" sz="2333" dirty="0">
                <a:effectLst>
                  <a:outerShdw blurRad="38100" dist="38100" dir="2700000" algn="tl">
                    <a:srgbClr val="000000">
                      <a:alpha val="43137"/>
                    </a:srgbClr>
                  </a:outerShdw>
                </a:effectLst>
              </a:rPr>
              <a:t> controlled</a:t>
            </a:r>
            <a:br>
              <a:rPr lang="en-US" altLang="en-US" sz="2333" dirty="0">
                <a:effectLst>
                  <a:outerShdw blurRad="38100" dist="38100" dir="2700000" algn="tl">
                    <a:srgbClr val="000000">
                      <a:alpha val="43137"/>
                    </a:srgbClr>
                  </a:outerShdw>
                </a:effectLst>
              </a:rPr>
            </a:br>
            <a:r>
              <a:rPr lang="en-US" altLang="en-US" sz="2333" dirty="0">
                <a:effectLst>
                  <a:outerShdw blurRad="38100" dist="38100" dir="2700000" algn="tl">
                    <a:srgbClr val="000000">
                      <a:alpha val="43137"/>
                    </a:srgbClr>
                  </a:outerShdw>
                </a:effectLst>
              </a:rPr>
              <a:t>by a central authority</a:t>
            </a:r>
          </a:p>
        </p:txBody>
      </p:sp>
      <p:pic>
        <p:nvPicPr>
          <p:cNvPr id="19" name="Picture 2" descr="C:\Users\dwhite2\Documents\Sunday School\The Reliability of the New Testament\Map (final positio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400" y="2460626"/>
            <a:ext cx="4000500" cy="3000375"/>
          </a:xfrm>
          <a:prstGeom prst="rect">
            <a:avLst/>
          </a:prstGeom>
          <a:noFill/>
          <a:ln>
            <a:noFill/>
          </a:ln>
          <a:effectLst>
            <a:outerShdw blurRad="50800" dist="1016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11252335"/>
      </p:ext>
    </p:extLst>
  </p:cSld>
  <p:clrMapOvr>
    <a:masterClrMapping/>
  </p:clrMapOvr>
  <p:transition spd="slow" advTm="2984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3251">
                                            <p:txEl>
                                              <p:pRg st="0" end="0"/>
                                            </p:txEl>
                                          </p:spTgt>
                                        </p:tgtEl>
                                        <p:attrNameLst>
                                          <p:attrName>style.visibility</p:attrName>
                                        </p:attrNameLst>
                                      </p:cBhvr>
                                      <p:to>
                                        <p:strVal val="visible"/>
                                      </p:to>
                                    </p:set>
                                    <p:animEffect transition="in" filter="fade">
                                      <p:cBhvr>
                                        <p:cTn id="21" dur="1000"/>
                                        <p:tgtEl>
                                          <p:spTgt spid="53251">
                                            <p:txEl>
                                              <p:pRg st="0" end="0"/>
                                            </p:txEl>
                                          </p:spTgt>
                                        </p:tgtEl>
                                      </p:cBhvr>
                                    </p:animEffect>
                                    <p:anim calcmode="lin" valueType="num">
                                      <p:cBhvr>
                                        <p:cTn id="22" dur="1000" fill="hold"/>
                                        <p:tgtEl>
                                          <p:spTgt spid="5325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325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143001" y="899947"/>
            <a:ext cx="6942667" cy="762000"/>
          </a:xfrm>
        </p:spPr>
        <p:txBody>
          <a:bodyPr/>
          <a:lstStyle/>
          <a:p>
            <a:r>
              <a:rPr lang="en-US" altLang="en-US" dirty="0">
                <a:effectLst>
                  <a:outerShdw blurRad="38100" dist="38100" dir="2700000" algn="tl">
                    <a:srgbClr val="000000">
                      <a:alpha val="43137"/>
                    </a:srgbClr>
                  </a:outerShdw>
                </a:effectLst>
              </a:rPr>
              <a:t>What if our earliest manuscripts are already corrupt?</a:t>
            </a:r>
          </a:p>
        </p:txBody>
      </p:sp>
      <p:grpSp>
        <p:nvGrpSpPr>
          <p:cNvPr id="2" name="Group 11"/>
          <p:cNvGrpSpPr>
            <a:grpSpLocks/>
          </p:cNvGrpSpPr>
          <p:nvPr/>
        </p:nvGrpSpPr>
        <p:grpSpPr bwMode="auto">
          <a:xfrm>
            <a:off x="2857501" y="1778000"/>
            <a:ext cx="5228167" cy="3937000"/>
            <a:chOff x="50" y="624"/>
            <a:chExt cx="5520" cy="2688"/>
          </a:xfrm>
        </p:grpSpPr>
        <p:pic>
          <p:nvPicPr>
            <p:cNvPr id="76806" name="TextBox 1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 y="624"/>
              <a:ext cx="5520"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7" name="Text Box 6"/>
            <p:cNvSpPr txBox="1">
              <a:spLocks noChangeArrowheads="1"/>
            </p:cNvSpPr>
            <p:nvPr/>
          </p:nvSpPr>
          <p:spPr bwMode="auto">
            <a:xfrm>
              <a:off x="261" y="810"/>
              <a:ext cx="5123" cy="2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333">
                  <a:solidFill>
                    <a:srgbClr val="D35B1F"/>
                  </a:solidFill>
                </a:rPr>
                <a:t>“How do we know that our surviving manuscripts were copied from accurate copies instead of thoroughly erroneous ones?</a:t>
              </a:r>
            </a:p>
            <a:p>
              <a:pPr>
                <a:spcBef>
                  <a:spcPct val="0"/>
                </a:spcBef>
                <a:buFontTx/>
                <a:buNone/>
              </a:pPr>
              <a:endParaRPr lang="en-US" altLang="en-US" sz="2333">
                <a:solidFill>
                  <a:srgbClr val="D35B1F"/>
                </a:solidFill>
              </a:endParaRPr>
            </a:p>
            <a:p>
              <a:pPr>
                <a:spcBef>
                  <a:spcPct val="0"/>
                </a:spcBef>
                <a:buFontTx/>
                <a:buNone/>
              </a:pPr>
              <a:r>
                <a:rPr lang="en-US" altLang="en-US" sz="2333">
                  <a:solidFill>
                    <a:srgbClr val="D35B1F"/>
                  </a:solidFill>
                </a:rPr>
                <a:t>How do we know that our earliest manuscripts were preserving accurate copies of accurate copies?”</a:t>
              </a:r>
            </a:p>
          </p:txBody>
        </p:sp>
      </p:grpSp>
      <p:pic>
        <p:nvPicPr>
          <p:cNvPr id="74759" name="Picture 7" descr="C:\Users\dwhite2\Documents\Sunday School\The Reliability of the New Testament\Bart Ehrma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9500" y="2009526"/>
            <a:ext cx="1693333" cy="237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004002" y="4369609"/>
            <a:ext cx="1846980" cy="451342"/>
          </a:xfrm>
          <a:prstGeom prst="rect">
            <a:avLst/>
          </a:prstGeom>
          <a:noFill/>
        </p:spPr>
        <p:txBody>
          <a:bodyPr wrap="none">
            <a:spAutoFit/>
          </a:bodyPr>
          <a:lstStyle/>
          <a:p>
            <a:pPr algn="ctr">
              <a:defRPr/>
            </a:pPr>
            <a:r>
              <a:rPr lang="en-US" sz="2333" dirty="0">
                <a:latin typeface="+mn-lt"/>
              </a:rPr>
              <a:t>Bart </a:t>
            </a:r>
            <a:r>
              <a:rPr lang="en-US" sz="2333" dirty="0" err="1">
                <a:latin typeface="+mn-lt"/>
              </a:rPr>
              <a:t>Ehrman</a:t>
            </a:r>
            <a:endParaRPr lang="en-US" sz="2333" dirty="0">
              <a:latin typeface="+mn-lt"/>
            </a:endParaRPr>
          </a:p>
        </p:txBody>
      </p:sp>
      <p:sp>
        <p:nvSpPr>
          <p:cNvPr id="8" name="Title 1"/>
          <p:cNvSpPr txBox="1">
            <a:spLocks/>
          </p:cNvSpPr>
          <p:nvPr/>
        </p:nvSpPr>
        <p:spPr bwMode="auto">
          <a:xfrm>
            <a:off x="1143000" y="10947"/>
            <a:ext cx="685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rebuchet MS" pitchFamily="34" charset="0"/>
              </a:defRPr>
            </a:lvl2pPr>
            <a:lvl3pPr algn="l" rtl="0" eaLnBrk="0" fontAlgn="base" hangingPunct="0">
              <a:spcBef>
                <a:spcPct val="0"/>
              </a:spcBef>
              <a:spcAft>
                <a:spcPct val="0"/>
              </a:spcAft>
              <a:defRPr sz="4400">
                <a:solidFill>
                  <a:schemeClr val="tx2"/>
                </a:solidFill>
                <a:latin typeface="Trebuchet MS" pitchFamily="34" charset="0"/>
              </a:defRPr>
            </a:lvl3pPr>
            <a:lvl4pPr algn="l" rtl="0" eaLnBrk="0" fontAlgn="base" hangingPunct="0">
              <a:spcBef>
                <a:spcPct val="0"/>
              </a:spcBef>
              <a:spcAft>
                <a:spcPct val="0"/>
              </a:spcAft>
              <a:defRPr sz="4400">
                <a:solidFill>
                  <a:schemeClr val="tx2"/>
                </a:solidFill>
                <a:latin typeface="Trebuchet MS" pitchFamily="34" charset="0"/>
              </a:defRPr>
            </a:lvl4pPr>
            <a:lvl5pPr algn="l" rtl="0" eaLnBrk="0" fontAlgn="base" hangingPunct="0">
              <a:spcBef>
                <a:spcPct val="0"/>
              </a:spcBef>
              <a:spcAft>
                <a:spcPct val="0"/>
              </a:spcAft>
              <a:defRPr sz="4400">
                <a:solidFill>
                  <a:schemeClr val="tx2"/>
                </a:solidFill>
                <a:latin typeface="Trebuchet MS" pitchFamily="34" charset="0"/>
              </a:defRPr>
            </a:lvl5pPr>
            <a:lvl6pPr marL="457200" algn="l" rtl="0" fontAlgn="base">
              <a:spcBef>
                <a:spcPct val="0"/>
              </a:spcBef>
              <a:spcAft>
                <a:spcPct val="0"/>
              </a:spcAft>
              <a:defRPr sz="4400">
                <a:solidFill>
                  <a:schemeClr val="tx2"/>
                </a:solidFill>
                <a:latin typeface="Trebuchet MS" pitchFamily="34" charset="0"/>
              </a:defRPr>
            </a:lvl6pPr>
            <a:lvl7pPr marL="914400" algn="l" rtl="0" fontAlgn="base">
              <a:spcBef>
                <a:spcPct val="0"/>
              </a:spcBef>
              <a:spcAft>
                <a:spcPct val="0"/>
              </a:spcAft>
              <a:defRPr sz="4400">
                <a:solidFill>
                  <a:schemeClr val="tx2"/>
                </a:solidFill>
                <a:latin typeface="Trebuchet MS" pitchFamily="34" charset="0"/>
              </a:defRPr>
            </a:lvl7pPr>
            <a:lvl8pPr marL="1371600" algn="l" rtl="0" fontAlgn="base">
              <a:spcBef>
                <a:spcPct val="0"/>
              </a:spcBef>
              <a:spcAft>
                <a:spcPct val="0"/>
              </a:spcAft>
              <a:defRPr sz="4400">
                <a:solidFill>
                  <a:schemeClr val="tx2"/>
                </a:solidFill>
                <a:latin typeface="Trebuchet MS" pitchFamily="34" charset="0"/>
              </a:defRPr>
            </a:lvl8pPr>
            <a:lvl9pPr marL="1828800" algn="l" rtl="0" fontAlgn="base">
              <a:spcBef>
                <a:spcPct val="0"/>
              </a:spcBef>
              <a:spcAft>
                <a:spcPct val="0"/>
              </a:spcAft>
              <a:defRPr sz="4400">
                <a:solidFill>
                  <a:schemeClr val="tx2"/>
                </a:solidFill>
                <a:latin typeface="Trebuchet MS" pitchFamily="34" charset="0"/>
              </a:defRPr>
            </a:lvl9pPr>
          </a:lstStyle>
          <a:p>
            <a:r>
              <a:rPr lang="en-US" altLang="en-US" sz="3667" kern="0" dirty="0">
                <a:effectLst>
                  <a:outerShdw blurRad="38100" dist="38100" dir="2700000" algn="tl">
                    <a:srgbClr val="000000">
                      <a:alpha val="43137"/>
                    </a:srgbClr>
                  </a:outerShdw>
                </a:effectLst>
              </a:rPr>
              <a:t>But wait a minute…</a:t>
            </a:r>
          </a:p>
        </p:txBody>
      </p:sp>
    </p:spTree>
    <p:custDataLst>
      <p:tags r:id="rId1"/>
    </p:custDataLst>
  </p:cSld>
  <p:clrMapOvr>
    <a:masterClrMapping/>
  </p:clrMapOvr>
  <p:transition spd="slow" advTm="42794">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6802"/>
                                        </p:tgtEl>
                                        <p:attrNameLst>
                                          <p:attrName>style.visibility</p:attrName>
                                        </p:attrNameLst>
                                      </p:cBhvr>
                                      <p:to>
                                        <p:strVal val="visible"/>
                                      </p:to>
                                    </p:set>
                                    <p:animEffect transition="in" filter="wipe(up)">
                                      <p:cBhvr>
                                        <p:cTn id="7" dur="1000"/>
                                        <p:tgtEl>
                                          <p:spTgt spid="768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759"/>
                                        </p:tgtEl>
                                        <p:attrNameLst>
                                          <p:attrName>style.visibility</p:attrName>
                                        </p:attrNameLst>
                                      </p:cBhvr>
                                      <p:to>
                                        <p:strVal val="visible"/>
                                      </p:to>
                                    </p:set>
                                    <p:animEffect transition="in" filter="fade">
                                      <p:cBhvr>
                                        <p:cTn id="12" dur="1000"/>
                                        <p:tgtEl>
                                          <p:spTgt spid="7475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p:bldP spid="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ctrTitle" idx="4294967295"/>
          </p:nvPr>
        </p:nvSpPr>
        <p:spPr>
          <a:xfrm>
            <a:off x="1333500" y="1775369"/>
            <a:ext cx="6477000" cy="1225021"/>
          </a:xfrm>
        </p:spPr>
        <p:txBody>
          <a:bodyPr/>
          <a:lstStyle/>
          <a:p>
            <a:pPr eaLnBrk="1" hangingPunct="1"/>
            <a:endParaRPr lang="en-US" altLang="en-US"/>
          </a:p>
        </p:txBody>
      </p:sp>
      <p:sp>
        <p:nvSpPr>
          <p:cNvPr id="3" name="Subtitle 2"/>
          <p:cNvSpPr>
            <a:spLocks noGrp="1"/>
          </p:cNvSpPr>
          <p:nvPr>
            <p:ph type="subTitle" idx="4294967295"/>
          </p:nvPr>
        </p:nvSpPr>
        <p:spPr>
          <a:xfrm>
            <a:off x="1905000" y="3238500"/>
            <a:ext cx="5334000" cy="1460500"/>
          </a:xfrm>
        </p:spPr>
        <p:txBody>
          <a:bodyPr rtlCol="0">
            <a:normAutofit/>
          </a:bodyPr>
          <a:lstStyle/>
          <a:p>
            <a:pPr marL="0" indent="0" algn="ctr" eaLnBrk="1" fontAlgn="auto" hangingPunct="1">
              <a:spcAft>
                <a:spcPts val="0"/>
              </a:spcAft>
              <a:buNone/>
              <a:defRPr/>
            </a:pPr>
            <a:endParaRPr lang="en-US" kern="1200">
              <a:solidFill>
                <a:schemeClr val="tx1">
                  <a:tint val="75000"/>
                </a:schemeClr>
              </a:solidFill>
            </a:endParaRPr>
          </a:p>
        </p:txBody>
      </p:sp>
      <p:pic>
        <p:nvPicPr>
          <p:cNvPr id="77828" name="Picture 2" descr="C:\Users\dwhite2\Documents\Sunday School\The Reliability of the New Testament\Sanctuary\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4296">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ctrTitle" idx="4294967295"/>
          </p:nvPr>
        </p:nvSpPr>
        <p:spPr>
          <a:xfrm>
            <a:off x="1333500" y="1775369"/>
            <a:ext cx="6477000" cy="1225021"/>
          </a:xfrm>
        </p:spPr>
        <p:txBody>
          <a:bodyPr/>
          <a:lstStyle/>
          <a:p>
            <a:pPr eaLnBrk="1" hangingPunct="1"/>
            <a:endParaRPr lang="en-US" altLang="en-US"/>
          </a:p>
        </p:txBody>
      </p:sp>
      <p:sp>
        <p:nvSpPr>
          <p:cNvPr id="3" name="Subtitle 2"/>
          <p:cNvSpPr>
            <a:spLocks noGrp="1"/>
          </p:cNvSpPr>
          <p:nvPr>
            <p:ph type="subTitle" idx="4294967295"/>
          </p:nvPr>
        </p:nvSpPr>
        <p:spPr>
          <a:xfrm>
            <a:off x="1905000" y="3238500"/>
            <a:ext cx="5334000" cy="1460500"/>
          </a:xfrm>
        </p:spPr>
        <p:txBody>
          <a:bodyPr rtlCol="0">
            <a:normAutofit/>
          </a:bodyPr>
          <a:lstStyle/>
          <a:p>
            <a:pPr marL="0" indent="0" algn="ctr" eaLnBrk="1" fontAlgn="auto" hangingPunct="1">
              <a:spcAft>
                <a:spcPts val="0"/>
              </a:spcAft>
              <a:buNone/>
              <a:defRPr/>
            </a:pPr>
            <a:endParaRPr lang="en-US" kern="1200">
              <a:solidFill>
                <a:schemeClr val="tx1">
                  <a:tint val="75000"/>
                </a:schemeClr>
              </a:solidFill>
            </a:endParaRPr>
          </a:p>
        </p:txBody>
      </p:sp>
      <p:pic>
        <p:nvPicPr>
          <p:cNvPr id="788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374">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ctrTitle" idx="4294967295"/>
          </p:nvPr>
        </p:nvSpPr>
        <p:spPr>
          <a:xfrm>
            <a:off x="1333500" y="1775369"/>
            <a:ext cx="6477000" cy="1225021"/>
          </a:xfrm>
        </p:spPr>
        <p:txBody>
          <a:bodyPr/>
          <a:lstStyle/>
          <a:p>
            <a:pPr eaLnBrk="1" hangingPunct="1"/>
            <a:endParaRPr lang="en-US" altLang="en-US"/>
          </a:p>
        </p:txBody>
      </p:sp>
      <p:sp>
        <p:nvSpPr>
          <p:cNvPr id="3" name="Subtitle 2"/>
          <p:cNvSpPr>
            <a:spLocks noGrp="1"/>
          </p:cNvSpPr>
          <p:nvPr>
            <p:ph type="subTitle" idx="4294967295"/>
          </p:nvPr>
        </p:nvSpPr>
        <p:spPr>
          <a:xfrm>
            <a:off x="1905000" y="3238500"/>
            <a:ext cx="5334000" cy="1460500"/>
          </a:xfrm>
        </p:spPr>
        <p:txBody>
          <a:bodyPr rtlCol="0">
            <a:normAutofit/>
          </a:bodyPr>
          <a:lstStyle/>
          <a:p>
            <a:pPr marL="0" indent="0" algn="ctr" eaLnBrk="1" fontAlgn="auto" hangingPunct="1">
              <a:spcAft>
                <a:spcPts val="0"/>
              </a:spcAft>
              <a:buNone/>
              <a:defRPr/>
            </a:pPr>
            <a:endParaRPr lang="en-US" kern="1200">
              <a:solidFill>
                <a:schemeClr val="tx1">
                  <a:tint val="75000"/>
                </a:schemeClr>
              </a:solidFill>
            </a:endParaRPr>
          </a:p>
        </p:txBody>
      </p:sp>
      <p:pic>
        <p:nvPicPr>
          <p:cNvPr id="798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733">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ctrTitle" idx="4294967295"/>
          </p:nvPr>
        </p:nvSpPr>
        <p:spPr>
          <a:xfrm>
            <a:off x="1333500" y="1775369"/>
            <a:ext cx="6477000" cy="1225021"/>
          </a:xfrm>
        </p:spPr>
        <p:txBody>
          <a:bodyPr/>
          <a:lstStyle/>
          <a:p>
            <a:pPr eaLnBrk="1" hangingPunct="1"/>
            <a:endParaRPr lang="en-US" altLang="en-US"/>
          </a:p>
        </p:txBody>
      </p:sp>
      <p:sp>
        <p:nvSpPr>
          <p:cNvPr id="3" name="Subtitle 2"/>
          <p:cNvSpPr>
            <a:spLocks noGrp="1"/>
          </p:cNvSpPr>
          <p:nvPr>
            <p:ph type="subTitle" idx="4294967295"/>
          </p:nvPr>
        </p:nvSpPr>
        <p:spPr>
          <a:xfrm>
            <a:off x="1905000" y="3238500"/>
            <a:ext cx="5334000" cy="1460500"/>
          </a:xfrm>
        </p:spPr>
        <p:txBody>
          <a:bodyPr rtlCol="0">
            <a:normAutofit/>
          </a:bodyPr>
          <a:lstStyle/>
          <a:p>
            <a:pPr marL="0" indent="0" algn="ctr" eaLnBrk="1" fontAlgn="auto" hangingPunct="1">
              <a:spcAft>
                <a:spcPts val="0"/>
              </a:spcAft>
              <a:buNone/>
              <a:defRPr/>
            </a:pPr>
            <a:endParaRPr lang="en-US" kern="1200">
              <a:solidFill>
                <a:schemeClr val="tx1">
                  <a:tint val="75000"/>
                </a:schemeClr>
              </a:solidFill>
            </a:endParaRPr>
          </a:p>
        </p:txBody>
      </p:sp>
      <p:pic>
        <p:nvPicPr>
          <p:cNvPr id="809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492">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ctrTitle" idx="4294967295"/>
          </p:nvPr>
        </p:nvSpPr>
        <p:spPr>
          <a:xfrm>
            <a:off x="1333500" y="1775369"/>
            <a:ext cx="6477000" cy="1225021"/>
          </a:xfrm>
        </p:spPr>
        <p:txBody>
          <a:bodyPr/>
          <a:lstStyle/>
          <a:p>
            <a:pPr eaLnBrk="1" hangingPunct="1"/>
            <a:endParaRPr lang="en-US" altLang="en-US"/>
          </a:p>
        </p:txBody>
      </p:sp>
      <p:sp>
        <p:nvSpPr>
          <p:cNvPr id="3" name="Subtitle 2"/>
          <p:cNvSpPr>
            <a:spLocks noGrp="1"/>
          </p:cNvSpPr>
          <p:nvPr>
            <p:ph type="subTitle" idx="4294967295"/>
          </p:nvPr>
        </p:nvSpPr>
        <p:spPr>
          <a:xfrm>
            <a:off x="1905000" y="3238500"/>
            <a:ext cx="5334000" cy="1460500"/>
          </a:xfrm>
        </p:spPr>
        <p:txBody>
          <a:bodyPr rtlCol="0">
            <a:normAutofit/>
          </a:bodyPr>
          <a:lstStyle/>
          <a:p>
            <a:pPr marL="0" indent="0" algn="ctr" eaLnBrk="1" fontAlgn="auto" hangingPunct="1">
              <a:spcAft>
                <a:spcPts val="0"/>
              </a:spcAft>
              <a:buNone/>
              <a:defRPr/>
            </a:pPr>
            <a:endParaRPr lang="en-US" kern="1200">
              <a:solidFill>
                <a:schemeClr val="tx1">
                  <a:tint val="75000"/>
                </a:schemeClr>
              </a:solidFill>
            </a:endParaRPr>
          </a:p>
        </p:txBody>
      </p:sp>
      <p:pic>
        <p:nvPicPr>
          <p:cNvPr id="819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874">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ctrTitle" idx="4294967295"/>
          </p:nvPr>
        </p:nvSpPr>
        <p:spPr>
          <a:xfrm>
            <a:off x="1333500" y="1775369"/>
            <a:ext cx="6477000" cy="1225021"/>
          </a:xfrm>
        </p:spPr>
        <p:txBody>
          <a:bodyPr/>
          <a:lstStyle/>
          <a:p>
            <a:pPr eaLnBrk="1" hangingPunct="1"/>
            <a:endParaRPr lang="en-US" altLang="en-US"/>
          </a:p>
        </p:txBody>
      </p:sp>
      <p:sp>
        <p:nvSpPr>
          <p:cNvPr id="3" name="Subtitle 2"/>
          <p:cNvSpPr>
            <a:spLocks noGrp="1"/>
          </p:cNvSpPr>
          <p:nvPr>
            <p:ph type="subTitle" idx="4294967295"/>
          </p:nvPr>
        </p:nvSpPr>
        <p:spPr>
          <a:xfrm>
            <a:off x="1905000" y="3238500"/>
            <a:ext cx="5334000" cy="1460500"/>
          </a:xfrm>
        </p:spPr>
        <p:txBody>
          <a:bodyPr rtlCol="0">
            <a:normAutofit/>
          </a:bodyPr>
          <a:lstStyle/>
          <a:p>
            <a:pPr marL="0" indent="0" algn="ctr" eaLnBrk="1" fontAlgn="auto" hangingPunct="1">
              <a:spcAft>
                <a:spcPts val="0"/>
              </a:spcAft>
              <a:buNone/>
              <a:defRPr/>
            </a:pPr>
            <a:endParaRPr lang="en-US" kern="1200">
              <a:solidFill>
                <a:schemeClr val="tx1">
                  <a:tint val="75000"/>
                </a:schemeClr>
              </a:solidFill>
            </a:endParaRPr>
          </a:p>
        </p:txBody>
      </p:sp>
      <p:pic>
        <p:nvPicPr>
          <p:cNvPr id="829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4012">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ctrTitle" idx="4294967295"/>
          </p:nvPr>
        </p:nvSpPr>
        <p:spPr>
          <a:xfrm>
            <a:off x="1333500" y="1775369"/>
            <a:ext cx="6477000" cy="1225021"/>
          </a:xfrm>
        </p:spPr>
        <p:txBody>
          <a:bodyPr/>
          <a:lstStyle/>
          <a:p>
            <a:pPr eaLnBrk="1" hangingPunct="1"/>
            <a:endParaRPr lang="en-US" altLang="en-US"/>
          </a:p>
        </p:txBody>
      </p:sp>
      <p:sp>
        <p:nvSpPr>
          <p:cNvPr id="3" name="Subtitle 2"/>
          <p:cNvSpPr>
            <a:spLocks noGrp="1"/>
          </p:cNvSpPr>
          <p:nvPr>
            <p:ph type="subTitle" idx="4294967295"/>
          </p:nvPr>
        </p:nvSpPr>
        <p:spPr>
          <a:xfrm>
            <a:off x="1905000" y="3238500"/>
            <a:ext cx="5334000" cy="1460500"/>
          </a:xfrm>
        </p:spPr>
        <p:txBody>
          <a:bodyPr rtlCol="0">
            <a:normAutofit/>
          </a:bodyPr>
          <a:lstStyle/>
          <a:p>
            <a:pPr marL="0" indent="0" algn="ctr" eaLnBrk="1" fontAlgn="auto" hangingPunct="1">
              <a:spcAft>
                <a:spcPts val="0"/>
              </a:spcAft>
              <a:buNone/>
              <a:defRPr/>
            </a:pPr>
            <a:endParaRPr lang="en-US" kern="1200">
              <a:solidFill>
                <a:schemeClr val="tx1">
                  <a:tint val="75000"/>
                </a:schemeClr>
              </a:solidFill>
            </a:endParaRPr>
          </a:p>
        </p:txBody>
      </p:sp>
      <p:pic>
        <p:nvPicPr>
          <p:cNvPr id="8397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844">
    <p:fade/>
  </p:transition>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4" name="Title 1"/>
          <p:cNvSpPr>
            <a:spLocks noGrp="1"/>
          </p:cNvSpPr>
          <p:nvPr>
            <p:ph type="ctrTitle" idx="4294967295"/>
          </p:nvPr>
        </p:nvSpPr>
        <p:spPr>
          <a:xfrm>
            <a:off x="1333500" y="1775369"/>
            <a:ext cx="6477000" cy="1225021"/>
          </a:xfrm>
        </p:spPr>
        <p:txBody>
          <a:bodyPr/>
          <a:lstStyle/>
          <a:p>
            <a:pPr eaLnBrk="1" hangingPunct="1"/>
            <a:endParaRPr lang="en-US" altLang="en-US"/>
          </a:p>
        </p:txBody>
      </p:sp>
      <p:sp>
        <p:nvSpPr>
          <p:cNvPr id="3" name="Subtitle 2"/>
          <p:cNvSpPr>
            <a:spLocks noGrp="1"/>
          </p:cNvSpPr>
          <p:nvPr>
            <p:ph type="subTitle" idx="4294967295"/>
          </p:nvPr>
        </p:nvSpPr>
        <p:spPr>
          <a:xfrm>
            <a:off x="1905000" y="3238500"/>
            <a:ext cx="5334000" cy="1460500"/>
          </a:xfrm>
        </p:spPr>
        <p:txBody>
          <a:bodyPr rtlCol="0">
            <a:normAutofit/>
          </a:bodyPr>
          <a:lstStyle/>
          <a:p>
            <a:pPr marL="0" indent="0" algn="ctr" eaLnBrk="1" fontAlgn="auto" hangingPunct="1">
              <a:spcAft>
                <a:spcPts val="0"/>
              </a:spcAft>
              <a:buNone/>
              <a:defRPr/>
            </a:pPr>
            <a:endParaRPr lang="en-US" kern="1200">
              <a:solidFill>
                <a:schemeClr val="tx1">
                  <a:tint val="75000"/>
                </a:schemeClr>
              </a:solidFill>
            </a:endParaRPr>
          </a:p>
        </p:txBody>
      </p:sp>
      <p:pic>
        <p:nvPicPr>
          <p:cNvPr id="84996" name="Picture 9" descr="9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605">
    <p:fade/>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en-US" dirty="0">
                <a:effectLst>
                  <a:outerShdw blurRad="38100" dist="38100" dir="2700000" algn="tl">
                    <a:srgbClr val="000000">
                      <a:alpha val="43137"/>
                    </a:srgbClr>
                  </a:outerShdw>
                </a:effectLst>
              </a:rPr>
              <a:t>Tough Questions</a:t>
            </a:r>
          </a:p>
        </p:txBody>
      </p:sp>
      <p:grpSp>
        <p:nvGrpSpPr>
          <p:cNvPr id="2" name="Group 4"/>
          <p:cNvGrpSpPr>
            <a:grpSpLocks/>
          </p:cNvGrpSpPr>
          <p:nvPr/>
        </p:nvGrpSpPr>
        <p:grpSpPr bwMode="auto">
          <a:xfrm>
            <a:off x="381000" y="571500"/>
            <a:ext cx="7493000" cy="5016501"/>
            <a:chOff x="179" y="432"/>
            <a:chExt cx="5520" cy="3984"/>
          </a:xfrm>
        </p:grpSpPr>
        <p:pic>
          <p:nvPicPr>
            <p:cNvPr id="10245" name="TextBox 1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 y="432"/>
              <a:ext cx="5520" cy="3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 Box 6"/>
            <p:cNvSpPr txBox="1">
              <a:spLocks noChangeArrowheads="1"/>
            </p:cNvSpPr>
            <p:nvPr/>
          </p:nvSpPr>
          <p:spPr bwMode="auto">
            <a:xfrm>
              <a:off x="399" y="678"/>
              <a:ext cx="5123" cy="3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583">
                  <a:solidFill>
                    <a:srgbClr val="D35B1F"/>
                  </a:solidFill>
                </a:rPr>
                <a:t>When Constantine commissioned new versions of these [New Testament] documents, it enabled the custodians of orthodoxy to revise, edit, and rewrite their material as they saw fit.</a:t>
              </a:r>
            </a:p>
            <a:p>
              <a:pPr>
                <a:spcBef>
                  <a:spcPct val="0"/>
                </a:spcBef>
                <a:buFontTx/>
                <a:buNone/>
              </a:pPr>
              <a:endParaRPr lang="en-US" altLang="en-US" sz="1167">
                <a:solidFill>
                  <a:srgbClr val="D35B1F"/>
                </a:solidFill>
              </a:endParaRPr>
            </a:p>
            <a:p>
              <a:pPr>
                <a:spcBef>
                  <a:spcPct val="0"/>
                </a:spcBef>
                <a:buFontTx/>
                <a:buNone/>
              </a:pPr>
              <a:r>
                <a:rPr lang="en-US" altLang="en-US" sz="2583">
                  <a:solidFill>
                    <a:srgbClr val="D35B1F"/>
                  </a:solidFill>
                </a:rPr>
                <a:t>It was at this point that most of the crucial alterations in the New Testament were probably made and Jesus assumed the unique [divine] status he has enjoyed ever since.</a:t>
              </a:r>
            </a:p>
            <a:p>
              <a:pPr>
                <a:spcBef>
                  <a:spcPct val="0"/>
                </a:spcBef>
                <a:buFontTx/>
                <a:buNone/>
              </a:pPr>
              <a:r>
                <a:rPr lang="en-US" altLang="en-US" sz="667">
                  <a:solidFill>
                    <a:srgbClr val="D35B1F"/>
                  </a:solidFill>
                </a:rPr>
                <a:t> </a:t>
              </a:r>
            </a:p>
            <a:p>
              <a:pPr algn="r">
                <a:spcBef>
                  <a:spcPct val="0"/>
                </a:spcBef>
                <a:buFontTx/>
                <a:buNone/>
              </a:pPr>
              <a:r>
                <a:rPr lang="en-US" altLang="en-US" sz="2583">
                  <a:solidFill>
                    <a:srgbClr val="D35B1F"/>
                  </a:solidFill>
                </a:rPr>
                <a:t>– </a:t>
              </a:r>
              <a:r>
                <a:rPr lang="en-US" altLang="en-US" sz="2583" i="1">
                  <a:solidFill>
                    <a:srgbClr val="D35B1F"/>
                  </a:solidFill>
                </a:rPr>
                <a:t>Holy Blood, Holy Grail</a:t>
              </a:r>
              <a:endParaRPr lang="en-US" altLang="en-US" sz="2583">
                <a:solidFill>
                  <a:srgbClr val="D35B1F"/>
                </a:solidFill>
              </a:endParaRPr>
            </a:p>
          </p:txBody>
        </p:sp>
      </p:grpSp>
    </p:spTree>
  </p:cSld>
  <p:clrMapOvr>
    <a:masterClrMapping/>
  </p:clrMapOvr>
  <p:transition spd="slow" advTm="59374">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6018" name="Group 9"/>
          <p:cNvGrpSpPr>
            <a:grpSpLocks/>
          </p:cNvGrpSpPr>
          <p:nvPr/>
        </p:nvGrpSpPr>
        <p:grpSpPr bwMode="auto">
          <a:xfrm>
            <a:off x="2667000" y="635001"/>
            <a:ext cx="3619500" cy="4508500"/>
            <a:chOff x="336" y="1296"/>
            <a:chExt cx="2544" cy="2883"/>
          </a:xfrm>
        </p:grpSpPr>
        <p:pic>
          <p:nvPicPr>
            <p:cNvPr id="86019" name="Picture 10" descr="blank Parchment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 y="1296"/>
              <a:ext cx="2544" cy="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Text Box 11"/>
            <p:cNvSpPr txBox="1">
              <a:spLocks noChangeArrowheads="1"/>
            </p:cNvSpPr>
            <p:nvPr/>
          </p:nvSpPr>
          <p:spPr bwMode="auto">
            <a:xfrm>
              <a:off x="480" y="1441"/>
              <a:ext cx="2266" cy="2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667" dirty="0">
                  <a:solidFill>
                    <a:srgbClr val="000000"/>
                  </a:solidFill>
                  <a:latin typeface="BlackChancery" pitchFamily="2" charset="0"/>
                </a:rPr>
                <a:t>1 John 3:1</a:t>
              </a:r>
              <a:br>
                <a:rPr lang="en-US" altLang="en-US" sz="2667" dirty="0">
                  <a:solidFill>
                    <a:srgbClr val="000000"/>
                  </a:solidFill>
                  <a:latin typeface="BlackChancery" pitchFamily="2" charset="0"/>
                </a:rPr>
              </a:br>
              <a:endParaRPr lang="en-US" altLang="en-US" sz="667" dirty="0">
                <a:solidFill>
                  <a:srgbClr val="000000"/>
                </a:solidFill>
                <a:latin typeface="BlackChancery" pitchFamily="2" charset="0"/>
              </a:endParaRPr>
            </a:p>
            <a:p>
              <a:pPr>
                <a:spcBef>
                  <a:spcPct val="0"/>
                </a:spcBef>
                <a:buFontTx/>
                <a:buNone/>
              </a:pPr>
              <a:r>
                <a:rPr lang="en-US" altLang="en-US" sz="2500" dirty="0">
                  <a:solidFill>
                    <a:srgbClr val="000000"/>
                  </a:solidFill>
                  <a:latin typeface="BlackChancery" pitchFamily="2" charset="0"/>
                </a:rPr>
                <a:t>Behold what manner of love the Father has bestowed on us, that</a:t>
              </a:r>
            </a:p>
            <a:p>
              <a:pPr>
                <a:spcBef>
                  <a:spcPct val="0"/>
                </a:spcBef>
                <a:buFontTx/>
                <a:buNone/>
              </a:pPr>
              <a:r>
                <a:rPr lang="en-US" altLang="en-US" sz="2500" dirty="0">
                  <a:solidFill>
                    <a:srgbClr val="000000"/>
                  </a:solidFill>
                  <a:latin typeface="BlackChancery" pitchFamily="2" charset="0"/>
                </a:rPr>
                <a:t>we should be called children of God; </a:t>
              </a:r>
              <a:r>
                <a:rPr lang="en-US" altLang="en-US" sz="2500" dirty="0">
                  <a:solidFill>
                    <a:srgbClr val="FF0000"/>
                  </a:solidFill>
                  <a:latin typeface="BlackChancery" pitchFamily="2" charset="0"/>
                </a:rPr>
                <a:t>and such we are.</a:t>
              </a:r>
              <a:r>
                <a:rPr lang="en-US" altLang="en-US" sz="2500" dirty="0">
                  <a:solidFill>
                    <a:srgbClr val="000000"/>
                  </a:solidFill>
                  <a:latin typeface="BlackChancery" pitchFamily="2" charset="0"/>
                </a:rPr>
                <a:t> Therefore</a:t>
              </a:r>
            </a:p>
            <a:p>
              <a:pPr>
                <a:spcBef>
                  <a:spcPct val="0"/>
                </a:spcBef>
                <a:buFontTx/>
                <a:buNone/>
              </a:pPr>
              <a:r>
                <a:rPr lang="en-US" altLang="en-US" sz="2500" dirty="0">
                  <a:solidFill>
                    <a:srgbClr val="000000"/>
                  </a:solidFill>
                  <a:latin typeface="BlackChancery" pitchFamily="2" charset="0"/>
                </a:rPr>
                <a:t>  the world does not</a:t>
              </a:r>
            </a:p>
            <a:p>
              <a:pPr>
                <a:spcBef>
                  <a:spcPct val="0"/>
                </a:spcBef>
                <a:buFontTx/>
                <a:buNone/>
              </a:pPr>
              <a:r>
                <a:rPr lang="en-US" altLang="en-US" sz="2500" dirty="0">
                  <a:solidFill>
                    <a:srgbClr val="000000"/>
                  </a:solidFill>
                  <a:latin typeface="BlackChancery" pitchFamily="2" charset="0"/>
                </a:rPr>
                <a:t>      know us…</a:t>
              </a:r>
            </a:p>
          </p:txBody>
        </p:sp>
      </p:grpSp>
    </p:spTree>
    <p:custDataLst>
      <p:tags r:id="rId1"/>
    </p:custDataLst>
  </p:cSld>
  <p:clrMapOvr>
    <a:masterClrMapping/>
  </p:clrMapOvr>
  <p:transition advTm="6810">
    <p:fade/>
  </p:transition>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Title 1"/>
          <p:cNvSpPr>
            <a:spLocks noGrp="1"/>
          </p:cNvSpPr>
          <p:nvPr>
            <p:ph type="ctrTitle" idx="4294967295"/>
          </p:nvPr>
        </p:nvSpPr>
        <p:spPr>
          <a:xfrm>
            <a:off x="1333500" y="1775369"/>
            <a:ext cx="6477000" cy="1225021"/>
          </a:xfrm>
        </p:spPr>
        <p:txBody>
          <a:bodyPr/>
          <a:lstStyle/>
          <a:p>
            <a:pPr eaLnBrk="1" hangingPunct="1"/>
            <a:endParaRPr lang="en-US" altLang="en-US"/>
          </a:p>
        </p:txBody>
      </p:sp>
      <p:sp>
        <p:nvSpPr>
          <p:cNvPr id="3" name="Subtitle 2"/>
          <p:cNvSpPr>
            <a:spLocks noGrp="1"/>
          </p:cNvSpPr>
          <p:nvPr>
            <p:ph type="subTitle" idx="4294967295"/>
          </p:nvPr>
        </p:nvSpPr>
        <p:spPr>
          <a:xfrm>
            <a:off x="1905000" y="3238500"/>
            <a:ext cx="5334000" cy="1460500"/>
          </a:xfrm>
        </p:spPr>
        <p:txBody>
          <a:bodyPr rtlCol="0">
            <a:normAutofit/>
          </a:bodyPr>
          <a:lstStyle/>
          <a:p>
            <a:pPr marL="0" indent="0" algn="ctr" eaLnBrk="1" fontAlgn="auto" hangingPunct="1">
              <a:spcAft>
                <a:spcPts val="0"/>
              </a:spcAft>
              <a:buNone/>
              <a:defRPr/>
            </a:pPr>
            <a:endParaRPr lang="en-US" kern="1200">
              <a:solidFill>
                <a:schemeClr val="tx1">
                  <a:tint val="75000"/>
                </a:schemeClr>
              </a:solidFill>
            </a:endParaRPr>
          </a:p>
        </p:txBody>
      </p:sp>
      <p:pic>
        <p:nvPicPr>
          <p:cNvPr id="87044" name="Picture 9" descr="9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488">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ctrTitle" idx="4294967295"/>
          </p:nvPr>
        </p:nvSpPr>
        <p:spPr>
          <a:xfrm>
            <a:off x="1333500" y="1775369"/>
            <a:ext cx="6477000" cy="1225021"/>
          </a:xfrm>
        </p:spPr>
        <p:txBody>
          <a:bodyPr/>
          <a:lstStyle/>
          <a:p>
            <a:pPr eaLnBrk="1" hangingPunct="1"/>
            <a:endParaRPr lang="en-US" altLang="en-US"/>
          </a:p>
        </p:txBody>
      </p:sp>
      <p:sp>
        <p:nvSpPr>
          <p:cNvPr id="3" name="Subtitle 2"/>
          <p:cNvSpPr>
            <a:spLocks noGrp="1"/>
          </p:cNvSpPr>
          <p:nvPr>
            <p:ph type="subTitle" idx="4294967295"/>
          </p:nvPr>
        </p:nvSpPr>
        <p:spPr>
          <a:xfrm>
            <a:off x="1905000" y="3238500"/>
            <a:ext cx="5334000" cy="1460500"/>
          </a:xfrm>
        </p:spPr>
        <p:txBody>
          <a:bodyPr rtlCol="0">
            <a:normAutofit/>
          </a:bodyPr>
          <a:lstStyle/>
          <a:p>
            <a:pPr marL="0" indent="0" algn="ctr" eaLnBrk="1" fontAlgn="auto" hangingPunct="1">
              <a:spcAft>
                <a:spcPts val="0"/>
              </a:spcAft>
              <a:buNone/>
              <a:defRPr/>
            </a:pPr>
            <a:endParaRPr lang="en-US" kern="1200">
              <a:solidFill>
                <a:schemeClr val="tx1">
                  <a:tint val="75000"/>
                </a:schemeClr>
              </a:solidFill>
            </a:endParaRPr>
          </a:p>
        </p:txBody>
      </p:sp>
      <p:pic>
        <p:nvPicPr>
          <p:cNvPr id="88068" name="Picture 7" descr="9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1634">
    <p:fade/>
  </p:transition>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90" name="Title 1"/>
          <p:cNvSpPr>
            <a:spLocks noGrp="1"/>
          </p:cNvSpPr>
          <p:nvPr>
            <p:ph type="ctrTitle" idx="4294967295"/>
          </p:nvPr>
        </p:nvSpPr>
        <p:spPr>
          <a:xfrm>
            <a:off x="1333500" y="1775369"/>
            <a:ext cx="6477000" cy="1225021"/>
          </a:xfrm>
        </p:spPr>
        <p:txBody>
          <a:bodyPr/>
          <a:lstStyle/>
          <a:p>
            <a:pPr eaLnBrk="1" hangingPunct="1"/>
            <a:endParaRPr lang="en-US" altLang="en-US"/>
          </a:p>
        </p:txBody>
      </p:sp>
      <p:sp>
        <p:nvSpPr>
          <p:cNvPr id="3" name="Subtitle 2"/>
          <p:cNvSpPr>
            <a:spLocks noGrp="1"/>
          </p:cNvSpPr>
          <p:nvPr>
            <p:ph type="subTitle" idx="4294967295"/>
          </p:nvPr>
        </p:nvSpPr>
        <p:spPr>
          <a:xfrm>
            <a:off x="1905000" y="3238500"/>
            <a:ext cx="5334000" cy="1460500"/>
          </a:xfrm>
        </p:spPr>
        <p:txBody>
          <a:bodyPr rtlCol="0">
            <a:normAutofit/>
          </a:bodyPr>
          <a:lstStyle/>
          <a:p>
            <a:pPr marL="0" indent="0" algn="ctr" eaLnBrk="1" fontAlgn="auto" hangingPunct="1">
              <a:spcAft>
                <a:spcPts val="0"/>
              </a:spcAft>
              <a:buNone/>
              <a:defRPr/>
            </a:pPr>
            <a:endParaRPr lang="en-US" kern="1200">
              <a:solidFill>
                <a:schemeClr val="tx1">
                  <a:tint val="75000"/>
                </a:schemeClr>
              </a:solidFill>
            </a:endParaRPr>
          </a:p>
        </p:txBody>
      </p:sp>
      <p:pic>
        <p:nvPicPr>
          <p:cNvPr id="890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4" name="Title 1"/>
          <p:cNvSpPr>
            <a:spLocks noGrp="1"/>
          </p:cNvSpPr>
          <p:nvPr>
            <p:ph type="ctrTitle" idx="4294967295"/>
          </p:nvPr>
        </p:nvSpPr>
        <p:spPr>
          <a:xfrm>
            <a:off x="1333500" y="1775369"/>
            <a:ext cx="6477000" cy="1225021"/>
          </a:xfrm>
        </p:spPr>
        <p:txBody>
          <a:bodyPr/>
          <a:lstStyle/>
          <a:p>
            <a:pPr eaLnBrk="1" hangingPunct="1"/>
            <a:endParaRPr lang="en-US" altLang="en-US"/>
          </a:p>
        </p:txBody>
      </p:sp>
      <p:sp>
        <p:nvSpPr>
          <p:cNvPr id="3" name="Subtitle 2"/>
          <p:cNvSpPr>
            <a:spLocks noGrp="1"/>
          </p:cNvSpPr>
          <p:nvPr>
            <p:ph type="subTitle" idx="4294967295"/>
          </p:nvPr>
        </p:nvSpPr>
        <p:spPr>
          <a:xfrm>
            <a:off x="1905000" y="3238500"/>
            <a:ext cx="5334000" cy="1460500"/>
          </a:xfrm>
        </p:spPr>
        <p:txBody>
          <a:bodyPr rtlCol="0">
            <a:normAutofit/>
          </a:bodyPr>
          <a:lstStyle/>
          <a:p>
            <a:pPr marL="0" indent="0" algn="ctr" eaLnBrk="1" fontAlgn="auto" hangingPunct="1">
              <a:spcAft>
                <a:spcPts val="0"/>
              </a:spcAft>
              <a:buNone/>
              <a:defRPr/>
            </a:pPr>
            <a:endParaRPr lang="en-US" kern="1200">
              <a:solidFill>
                <a:schemeClr val="tx1">
                  <a:tint val="75000"/>
                </a:schemeClr>
              </a:solidFill>
            </a:endParaRPr>
          </a:p>
        </p:txBody>
      </p:sp>
      <p:pic>
        <p:nvPicPr>
          <p:cNvPr id="901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ctrTitle" idx="4294967295"/>
          </p:nvPr>
        </p:nvSpPr>
        <p:spPr>
          <a:xfrm>
            <a:off x="1333500" y="1775369"/>
            <a:ext cx="6477000" cy="1225021"/>
          </a:xfrm>
        </p:spPr>
        <p:txBody>
          <a:bodyPr/>
          <a:lstStyle/>
          <a:p>
            <a:pPr eaLnBrk="1" hangingPunct="1"/>
            <a:endParaRPr lang="en-US" altLang="en-US"/>
          </a:p>
        </p:txBody>
      </p:sp>
      <p:sp>
        <p:nvSpPr>
          <p:cNvPr id="3" name="Subtitle 2"/>
          <p:cNvSpPr>
            <a:spLocks noGrp="1"/>
          </p:cNvSpPr>
          <p:nvPr>
            <p:ph type="subTitle" idx="4294967295"/>
          </p:nvPr>
        </p:nvSpPr>
        <p:spPr>
          <a:xfrm>
            <a:off x="1905000" y="3238500"/>
            <a:ext cx="5334000" cy="1460500"/>
          </a:xfrm>
        </p:spPr>
        <p:txBody>
          <a:bodyPr rtlCol="0">
            <a:normAutofit/>
          </a:bodyPr>
          <a:lstStyle/>
          <a:p>
            <a:pPr marL="0" indent="0" algn="ctr" eaLnBrk="1" fontAlgn="auto" hangingPunct="1">
              <a:spcAft>
                <a:spcPts val="0"/>
              </a:spcAft>
              <a:buNone/>
              <a:defRPr/>
            </a:pPr>
            <a:endParaRPr lang="en-US" kern="1200">
              <a:solidFill>
                <a:schemeClr val="tx1">
                  <a:tint val="75000"/>
                </a:schemeClr>
              </a:solidFill>
            </a:endParaRPr>
          </a:p>
        </p:txBody>
      </p:sp>
      <p:pic>
        <p:nvPicPr>
          <p:cNvPr id="911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271">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ctrTitle" idx="4294967295"/>
          </p:nvPr>
        </p:nvSpPr>
        <p:spPr>
          <a:xfrm>
            <a:off x="1333500" y="1775369"/>
            <a:ext cx="6477000" cy="1225021"/>
          </a:xfrm>
        </p:spPr>
        <p:txBody>
          <a:bodyPr/>
          <a:lstStyle/>
          <a:p>
            <a:pPr eaLnBrk="1" hangingPunct="1"/>
            <a:endParaRPr lang="en-US" altLang="en-US"/>
          </a:p>
        </p:txBody>
      </p:sp>
      <p:sp>
        <p:nvSpPr>
          <p:cNvPr id="3" name="Subtitle 2"/>
          <p:cNvSpPr>
            <a:spLocks noGrp="1"/>
          </p:cNvSpPr>
          <p:nvPr>
            <p:ph type="subTitle" idx="4294967295"/>
          </p:nvPr>
        </p:nvSpPr>
        <p:spPr>
          <a:xfrm>
            <a:off x="1905000" y="3238500"/>
            <a:ext cx="5334000" cy="1460500"/>
          </a:xfrm>
        </p:spPr>
        <p:txBody>
          <a:bodyPr rtlCol="0">
            <a:normAutofit/>
          </a:bodyPr>
          <a:lstStyle/>
          <a:p>
            <a:pPr marL="0" indent="0" algn="ctr" eaLnBrk="1" fontAlgn="auto" hangingPunct="1">
              <a:spcAft>
                <a:spcPts val="0"/>
              </a:spcAft>
              <a:buNone/>
              <a:defRPr/>
            </a:pPr>
            <a:endParaRPr lang="en-US" kern="1200">
              <a:solidFill>
                <a:schemeClr val="tx1">
                  <a:tint val="75000"/>
                </a:schemeClr>
              </a:solidFill>
            </a:endParaRPr>
          </a:p>
        </p:txBody>
      </p:sp>
      <p:pic>
        <p:nvPicPr>
          <p:cNvPr id="921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9130">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ctrTitle" idx="4294967295"/>
          </p:nvPr>
        </p:nvSpPr>
        <p:spPr>
          <a:xfrm>
            <a:off x="1333500" y="1775369"/>
            <a:ext cx="6477000" cy="1225021"/>
          </a:xfrm>
        </p:spPr>
        <p:txBody>
          <a:bodyPr/>
          <a:lstStyle/>
          <a:p>
            <a:pPr eaLnBrk="1" hangingPunct="1"/>
            <a:endParaRPr lang="en-US" altLang="en-US"/>
          </a:p>
        </p:txBody>
      </p:sp>
      <p:sp>
        <p:nvSpPr>
          <p:cNvPr id="3" name="Subtitle 2"/>
          <p:cNvSpPr>
            <a:spLocks noGrp="1"/>
          </p:cNvSpPr>
          <p:nvPr>
            <p:ph type="subTitle" idx="4294967295"/>
          </p:nvPr>
        </p:nvSpPr>
        <p:spPr>
          <a:xfrm>
            <a:off x="1905000" y="3238500"/>
            <a:ext cx="5334000" cy="1460500"/>
          </a:xfrm>
        </p:spPr>
        <p:txBody>
          <a:bodyPr rtlCol="0">
            <a:normAutofit/>
          </a:bodyPr>
          <a:lstStyle/>
          <a:p>
            <a:pPr marL="0" indent="0" algn="ctr" eaLnBrk="1" fontAlgn="auto" hangingPunct="1">
              <a:spcAft>
                <a:spcPts val="0"/>
              </a:spcAft>
              <a:buNone/>
              <a:defRPr/>
            </a:pPr>
            <a:endParaRPr lang="en-US" kern="1200">
              <a:solidFill>
                <a:schemeClr val="tx1">
                  <a:tint val="75000"/>
                </a:schemeClr>
              </a:solidFill>
            </a:endParaRPr>
          </a:p>
        </p:txBody>
      </p:sp>
      <p:pic>
        <p:nvPicPr>
          <p:cNvPr id="931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788">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ctrTitle" idx="4294967295"/>
          </p:nvPr>
        </p:nvSpPr>
        <p:spPr>
          <a:xfrm>
            <a:off x="1333500" y="1775369"/>
            <a:ext cx="6477000" cy="1225021"/>
          </a:xfrm>
        </p:spPr>
        <p:txBody>
          <a:bodyPr/>
          <a:lstStyle/>
          <a:p>
            <a:pPr eaLnBrk="1" hangingPunct="1"/>
            <a:endParaRPr lang="en-US" altLang="en-US"/>
          </a:p>
        </p:txBody>
      </p:sp>
      <p:sp>
        <p:nvSpPr>
          <p:cNvPr id="3" name="Subtitle 2"/>
          <p:cNvSpPr>
            <a:spLocks noGrp="1"/>
          </p:cNvSpPr>
          <p:nvPr>
            <p:ph type="subTitle" idx="4294967295"/>
          </p:nvPr>
        </p:nvSpPr>
        <p:spPr>
          <a:xfrm>
            <a:off x="1905000" y="3238500"/>
            <a:ext cx="5334000" cy="1460500"/>
          </a:xfrm>
        </p:spPr>
        <p:txBody>
          <a:bodyPr rtlCol="0">
            <a:normAutofit/>
          </a:bodyPr>
          <a:lstStyle/>
          <a:p>
            <a:pPr marL="0" indent="0" algn="ctr" eaLnBrk="1" fontAlgn="auto" hangingPunct="1">
              <a:spcAft>
                <a:spcPts val="0"/>
              </a:spcAft>
              <a:buNone/>
              <a:defRPr/>
            </a:pPr>
            <a:endParaRPr lang="en-US" kern="1200">
              <a:solidFill>
                <a:schemeClr val="tx1">
                  <a:tint val="75000"/>
                </a:schemeClr>
              </a:solidFill>
            </a:endParaRPr>
          </a:p>
        </p:txBody>
      </p:sp>
      <p:pic>
        <p:nvPicPr>
          <p:cNvPr id="942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914">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ctrTitle" idx="4294967295"/>
          </p:nvPr>
        </p:nvSpPr>
        <p:spPr>
          <a:xfrm>
            <a:off x="1333500" y="1775369"/>
            <a:ext cx="6477000" cy="1225021"/>
          </a:xfrm>
        </p:spPr>
        <p:txBody>
          <a:bodyPr/>
          <a:lstStyle/>
          <a:p>
            <a:pPr eaLnBrk="1" hangingPunct="1"/>
            <a:endParaRPr lang="en-US" altLang="en-US"/>
          </a:p>
        </p:txBody>
      </p:sp>
      <p:sp>
        <p:nvSpPr>
          <p:cNvPr id="3" name="Subtitle 2"/>
          <p:cNvSpPr>
            <a:spLocks noGrp="1"/>
          </p:cNvSpPr>
          <p:nvPr>
            <p:ph type="subTitle" idx="4294967295"/>
          </p:nvPr>
        </p:nvSpPr>
        <p:spPr>
          <a:xfrm>
            <a:off x="1905000" y="3238500"/>
            <a:ext cx="5334000" cy="1460500"/>
          </a:xfrm>
        </p:spPr>
        <p:txBody>
          <a:bodyPr rtlCol="0">
            <a:normAutofit/>
          </a:bodyPr>
          <a:lstStyle/>
          <a:p>
            <a:pPr marL="0" indent="0" algn="ctr" eaLnBrk="1" fontAlgn="auto" hangingPunct="1">
              <a:spcAft>
                <a:spcPts val="0"/>
              </a:spcAft>
              <a:buNone/>
              <a:defRPr/>
            </a:pPr>
            <a:endParaRPr lang="en-US" kern="1200">
              <a:solidFill>
                <a:schemeClr val="tx1">
                  <a:tint val="75000"/>
                </a:schemeClr>
              </a:solidFill>
            </a:endParaRPr>
          </a:p>
        </p:txBody>
      </p:sp>
      <p:pic>
        <p:nvPicPr>
          <p:cNvPr id="952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573">
    <p:fade/>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title" idx="4294967295"/>
          </p:nvPr>
        </p:nvSpPr>
        <p:spPr/>
        <p:txBody>
          <a:bodyPr/>
          <a:lstStyle/>
          <a:p>
            <a:pPr eaLnBrk="1" hangingPunct="1"/>
            <a:endParaRPr lang="en-US" altLang="en-US"/>
          </a:p>
        </p:txBody>
      </p:sp>
      <p:pic>
        <p:nvPicPr>
          <p:cNvPr id="310277" name="Picture 5" descr="C:\Users\dwhite2\Documents\Sunday School\The Reliability of the New Testament\Cover - The Da Vinci Code.jpg"/>
          <p:cNvPicPr>
            <a:picLocks noChangeAspect="1" noChangeArrowheads="1"/>
          </p:cNvPicPr>
          <p:nvPr/>
        </p:nvPicPr>
        <p:blipFill>
          <a:blip r:embed="rId4"/>
          <a:srcRect/>
          <a:stretch>
            <a:fillRect/>
          </a:stretch>
        </p:blipFill>
        <p:spPr bwMode="auto">
          <a:xfrm>
            <a:off x="838200" y="762000"/>
            <a:ext cx="1826948" cy="27305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86100" y="1992525"/>
            <a:ext cx="5143500" cy="2400657"/>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defRPr/>
            </a:pPr>
            <a:r>
              <a:rPr lang="en-US" sz="2500" dirty="0">
                <a:solidFill>
                  <a:schemeClr val="accent6">
                    <a:lumMod val="50000"/>
                  </a:schemeClr>
                </a:solidFill>
              </a:rPr>
              <a:t>“My dear… until </a:t>
            </a:r>
            <a:r>
              <a:rPr lang="en-US" sz="2500" i="1" dirty="0">
                <a:solidFill>
                  <a:schemeClr val="accent6">
                    <a:lumMod val="50000"/>
                  </a:schemeClr>
                </a:solidFill>
              </a:rPr>
              <a:t>that</a:t>
            </a:r>
            <a:r>
              <a:rPr lang="en-US" sz="2500" dirty="0">
                <a:solidFill>
                  <a:schemeClr val="accent6">
                    <a:lumMod val="50000"/>
                  </a:schemeClr>
                </a:solidFill>
              </a:rPr>
              <a:t> moment in history [at the Council of </a:t>
            </a:r>
            <a:r>
              <a:rPr lang="en-US" sz="2500" dirty="0" err="1">
                <a:solidFill>
                  <a:schemeClr val="accent6">
                    <a:lumMod val="50000"/>
                  </a:schemeClr>
                </a:solidFill>
              </a:rPr>
              <a:t>Niceae</a:t>
            </a:r>
            <a:r>
              <a:rPr lang="en-US" sz="2500" dirty="0">
                <a:solidFill>
                  <a:schemeClr val="accent6">
                    <a:lumMod val="50000"/>
                  </a:schemeClr>
                </a:solidFill>
              </a:rPr>
              <a:t>], Jesus was viewed by His followers as a mortal prophet…</a:t>
            </a:r>
            <a:br>
              <a:rPr lang="en-US" sz="2500" dirty="0">
                <a:solidFill>
                  <a:schemeClr val="accent6">
                    <a:lumMod val="50000"/>
                  </a:schemeClr>
                </a:solidFill>
              </a:rPr>
            </a:br>
            <a:r>
              <a:rPr lang="en-US" sz="2500" dirty="0">
                <a:solidFill>
                  <a:schemeClr val="accent6">
                    <a:lumMod val="50000"/>
                  </a:schemeClr>
                </a:solidFill>
              </a:rPr>
              <a:t>a great and powerful man, but a </a:t>
            </a:r>
            <a:r>
              <a:rPr lang="en-US" sz="2500" i="1" dirty="0">
                <a:solidFill>
                  <a:schemeClr val="accent6">
                    <a:lumMod val="50000"/>
                  </a:schemeClr>
                </a:solidFill>
              </a:rPr>
              <a:t>man</a:t>
            </a:r>
            <a:r>
              <a:rPr lang="en-US" sz="2500" dirty="0">
                <a:solidFill>
                  <a:schemeClr val="accent6">
                    <a:lumMod val="50000"/>
                  </a:schemeClr>
                </a:solidFill>
              </a:rPr>
              <a:t> nonetheless.  A mortal.”</a:t>
            </a:r>
          </a:p>
        </p:txBody>
      </p:sp>
    </p:spTree>
  </p:cSld>
  <p:clrMapOvr>
    <a:masterClrMapping/>
  </p:clrMapOvr>
  <p:transition spd="med" advTm="2184">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ctrTitle" idx="4294967295"/>
          </p:nvPr>
        </p:nvSpPr>
        <p:spPr>
          <a:xfrm>
            <a:off x="1333500" y="1775369"/>
            <a:ext cx="6477000" cy="1225021"/>
          </a:xfrm>
        </p:spPr>
        <p:txBody>
          <a:bodyPr/>
          <a:lstStyle/>
          <a:p>
            <a:pPr eaLnBrk="1" hangingPunct="1"/>
            <a:endParaRPr lang="en-US" altLang="en-US"/>
          </a:p>
        </p:txBody>
      </p:sp>
      <p:sp>
        <p:nvSpPr>
          <p:cNvPr id="3" name="Subtitle 2"/>
          <p:cNvSpPr>
            <a:spLocks noGrp="1"/>
          </p:cNvSpPr>
          <p:nvPr>
            <p:ph type="subTitle" idx="4294967295"/>
          </p:nvPr>
        </p:nvSpPr>
        <p:spPr>
          <a:xfrm>
            <a:off x="1905000" y="3238500"/>
            <a:ext cx="5334000" cy="1460500"/>
          </a:xfrm>
        </p:spPr>
        <p:txBody>
          <a:bodyPr rtlCol="0">
            <a:normAutofit/>
          </a:bodyPr>
          <a:lstStyle/>
          <a:p>
            <a:pPr marL="0" indent="0" algn="ctr" eaLnBrk="1" fontAlgn="auto" hangingPunct="1">
              <a:spcAft>
                <a:spcPts val="0"/>
              </a:spcAft>
              <a:buNone/>
              <a:defRPr/>
            </a:pPr>
            <a:endParaRPr lang="en-US" kern="1200">
              <a:solidFill>
                <a:schemeClr val="tx1">
                  <a:tint val="75000"/>
                </a:schemeClr>
              </a:solidFill>
            </a:endParaRPr>
          </a:p>
        </p:txBody>
      </p:sp>
      <p:pic>
        <p:nvPicPr>
          <p:cNvPr id="962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324">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ctrTitle" idx="4294967295"/>
          </p:nvPr>
        </p:nvSpPr>
        <p:spPr>
          <a:xfrm>
            <a:off x="1333500" y="1775369"/>
            <a:ext cx="6477000" cy="1225021"/>
          </a:xfrm>
        </p:spPr>
        <p:txBody>
          <a:bodyPr/>
          <a:lstStyle/>
          <a:p>
            <a:pPr eaLnBrk="1" hangingPunct="1"/>
            <a:endParaRPr lang="en-US" altLang="en-US"/>
          </a:p>
        </p:txBody>
      </p:sp>
      <p:sp>
        <p:nvSpPr>
          <p:cNvPr id="3" name="Subtitle 2"/>
          <p:cNvSpPr>
            <a:spLocks noGrp="1"/>
          </p:cNvSpPr>
          <p:nvPr>
            <p:ph type="subTitle" idx="4294967295"/>
          </p:nvPr>
        </p:nvSpPr>
        <p:spPr>
          <a:xfrm>
            <a:off x="1905000" y="3238500"/>
            <a:ext cx="5334000" cy="1460500"/>
          </a:xfrm>
        </p:spPr>
        <p:txBody>
          <a:bodyPr rtlCol="0">
            <a:normAutofit/>
          </a:bodyPr>
          <a:lstStyle/>
          <a:p>
            <a:pPr marL="0" indent="0" algn="ctr" eaLnBrk="1" fontAlgn="auto" hangingPunct="1">
              <a:spcAft>
                <a:spcPts val="0"/>
              </a:spcAft>
              <a:buNone/>
              <a:defRPr/>
            </a:pPr>
            <a:endParaRPr lang="en-US" kern="1200">
              <a:solidFill>
                <a:schemeClr val="tx1">
                  <a:tint val="75000"/>
                </a:schemeClr>
              </a:solidFill>
            </a:endParaRPr>
          </a:p>
        </p:txBody>
      </p:sp>
      <p:pic>
        <p:nvPicPr>
          <p:cNvPr id="9728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178">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ctrTitle" idx="4294967295"/>
          </p:nvPr>
        </p:nvSpPr>
        <p:spPr>
          <a:xfrm>
            <a:off x="1333500" y="1775369"/>
            <a:ext cx="6477000" cy="1225021"/>
          </a:xfrm>
        </p:spPr>
        <p:txBody>
          <a:bodyPr/>
          <a:lstStyle/>
          <a:p>
            <a:pPr eaLnBrk="1" hangingPunct="1"/>
            <a:endParaRPr lang="en-US" altLang="en-US"/>
          </a:p>
        </p:txBody>
      </p:sp>
      <p:sp>
        <p:nvSpPr>
          <p:cNvPr id="3" name="Subtitle 2"/>
          <p:cNvSpPr>
            <a:spLocks noGrp="1"/>
          </p:cNvSpPr>
          <p:nvPr>
            <p:ph type="subTitle" idx="4294967295"/>
          </p:nvPr>
        </p:nvSpPr>
        <p:spPr>
          <a:xfrm>
            <a:off x="1905000" y="3238500"/>
            <a:ext cx="5334000" cy="1460500"/>
          </a:xfrm>
        </p:spPr>
        <p:txBody>
          <a:bodyPr rtlCol="0">
            <a:normAutofit/>
          </a:bodyPr>
          <a:lstStyle/>
          <a:p>
            <a:pPr marL="0" indent="0" algn="ctr" eaLnBrk="1" fontAlgn="auto" hangingPunct="1">
              <a:spcAft>
                <a:spcPts val="0"/>
              </a:spcAft>
              <a:buNone/>
              <a:defRPr/>
            </a:pPr>
            <a:endParaRPr lang="en-US" kern="1200">
              <a:solidFill>
                <a:schemeClr val="tx1">
                  <a:tint val="75000"/>
                </a:schemeClr>
              </a:solidFill>
            </a:endParaRPr>
          </a:p>
        </p:txBody>
      </p:sp>
      <p:pic>
        <p:nvPicPr>
          <p:cNvPr id="9830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187">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ctrTitle" idx="4294967295"/>
          </p:nvPr>
        </p:nvSpPr>
        <p:spPr>
          <a:xfrm>
            <a:off x="1333500" y="1775369"/>
            <a:ext cx="6477000" cy="1225021"/>
          </a:xfrm>
        </p:spPr>
        <p:txBody>
          <a:bodyPr/>
          <a:lstStyle/>
          <a:p>
            <a:pPr eaLnBrk="1" hangingPunct="1"/>
            <a:endParaRPr lang="en-US" altLang="en-US"/>
          </a:p>
        </p:txBody>
      </p:sp>
      <p:sp>
        <p:nvSpPr>
          <p:cNvPr id="3" name="Subtitle 2"/>
          <p:cNvSpPr>
            <a:spLocks noGrp="1"/>
          </p:cNvSpPr>
          <p:nvPr>
            <p:ph type="subTitle" idx="4294967295"/>
          </p:nvPr>
        </p:nvSpPr>
        <p:spPr>
          <a:xfrm>
            <a:off x="1905000" y="3238500"/>
            <a:ext cx="5334000" cy="1460500"/>
          </a:xfrm>
        </p:spPr>
        <p:txBody>
          <a:bodyPr rtlCol="0">
            <a:normAutofit/>
          </a:bodyPr>
          <a:lstStyle/>
          <a:p>
            <a:pPr marL="0" indent="0" algn="ctr" eaLnBrk="1" fontAlgn="auto" hangingPunct="1">
              <a:spcAft>
                <a:spcPts val="0"/>
              </a:spcAft>
              <a:buNone/>
              <a:defRPr/>
            </a:pPr>
            <a:endParaRPr lang="en-US" kern="1200">
              <a:solidFill>
                <a:schemeClr val="tx1">
                  <a:tint val="75000"/>
                </a:schemeClr>
              </a:solidFill>
            </a:endParaRPr>
          </a:p>
        </p:txBody>
      </p:sp>
      <p:pic>
        <p:nvPicPr>
          <p:cNvPr id="993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432">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ctrTitle" idx="4294967295"/>
          </p:nvPr>
        </p:nvSpPr>
        <p:spPr>
          <a:xfrm>
            <a:off x="1333500" y="1775369"/>
            <a:ext cx="6477000" cy="1225021"/>
          </a:xfrm>
        </p:spPr>
        <p:txBody>
          <a:bodyPr/>
          <a:lstStyle/>
          <a:p>
            <a:pPr eaLnBrk="1" hangingPunct="1"/>
            <a:endParaRPr lang="en-US" altLang="en-US"/>
          </a:p>
        </p:txBody>
      </p:sp>
      <p:sp>
        <p:nvSpPr>
          <p:cNvPr id="3" name="Subtitle 2"/>
          <p:cNvSpPr>
            <a:spLocks noGrp="1"/>
          </p:cNvSpPr>
          <p:nvPr>
            <p:ph type="subTitle" idx="4294967295"/>
          </p:nvPr>
        </p:nvSpPr>
        <p:spPr>
          <a:xfrm>
            <a:off x="1905000" y="3238500"/>
            <a:ext cx="5334000" cy="1460500"/>
          </a:xfrm>
        </p:spPr>
        <p:txBody>
          <a:bodyPr rtlCol="0">
            <a:normAutofit/>
          </a:bodyPr>
          <a:lstStyle/>
          <a:p>
            <a:pPr marL="0" indent="0" algn="ctr" eaLnBrk="1" fontAlgn="auto" hangingPunct="1">
              <a:spcAft>
                <a:spcPts val="0"/>
              </a:spcAft>
              <a:buNone/>
              <a:defRPr/>
            </a:pPr>
            <a:endParaRPr lang="en-US" kern="1200">
              <a:solidFill>
                <a:schemeClr val="tx1">
                  <a:tint val="75000"/>
                </a:schemeClr>
              </a:solidFill>
            </a:endParaRPr>
          </a:p>
        </p:txBody>
      </p:sp>
      <p:pic>
        <p:nvPicPr>
          <p:cNvPr id="1003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476">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ctrTitle" idx="4294967295"/>
          </p:nvPr>
        </p:nvSpPr>
        <p:spPr>
          <a:xfrm>
            <a:off x="1333500" y="1775369"/>
            <a:ext cx="6477000" cy="1225021"/>
          </a:xfrm>
        </p:spPr>
        <p:txBody>
          <a:bodyPr/>
          <a:lstStyle/>
          <a:p>
            <a:pPr eaLnBrk="1" hangingPunct="1"/>
            <a:endParaRPr lang="en-US" altLang="en-US"/>
          </a:p>
        </p:txBody>
      </p:sp>
      <p:sp>
        <p:nvSpPr>
          <p:cNvPr id="3" name="Subtitle 2"/>
          <p:cNvSpPr>
            <a:spLocks noGrp="1"/>
          </p:cNvSpPr>
          <p:nvPr>
            <p:ph type="subTitle" idx="4294967295"/>
          </p:nvPr>
        </p:nvSpPr>
        <p:spPr>
          <a:xfrm>
            <a:off x="1905000" y="3238500"/>
            <a:ext cx="5334000" cy="1460500"/>
          </a:xfrm>
        </p:spPr>
        <p:txBody>
          <a:bodyPr rtlCol="0">
            <a:normAutofit/>
          </a:bodyPr>
          <a:lstStyle/>
          <a:p>
            <a:pPr marL="0" indent="0" algn="ctr" eaLnBrk="1" fontAlgn="auto" hangingPunct="1">
              <a:spcAft>
                <a:spcPts val="0"/>
              </a:spcAft>
              <a:buNone/>
              <a:defRPr/>
            </a:pPr>
            <a:endParaRPr lang="en-US" kern="1200">
              <a:solidFill>
                <a:schemeClr val="tx1">
                  <a:tint val="75000"/>
                </a:schemeClr>
              </a:solidFill>
            </a:endParaRPr>
          </a:p>
        </p:txBody>
      </p:sp>
      <p:pic>
        <p:nvPicPr>
          <p:cNvPr id="1013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307">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ctrTitle" idx="4294967295"/>
          </p:nvPr>
        </p:nvSpPr>
        <p:spPr>
          <a:xfrm>
            <a:off x="1333500" y="1775369"/>
            <a:ext cx="6477000" cy="1225021"/>
          </a:xfrm>
        </p:spPr>
        <p:txBody>
          <a:bodyPr/>
          <a:lstStyle/>
          <a:p>
            <a:pPr eaLnBrk="1" hangingPunct="1"/>
            <a:endParaRPr lang="en-US" altLang="en-US"/>
          </a:p>
        </p:txBody>
      </p:sp>
      <p:sp>
        <p:nvSpPr>
          <p:cNvPr id="3" name="Subtitle 2"/>
          <p:cNvSpPr>
            <a:spLocks noGrp="1"/>
          </p:cNvSpPr>
          <p:nvPr>
            <p:ph type="subTitle" idx="4294967295"/>
          </p:nvPr>
        </p:nvSpPr>
        <p:spPr>
          <a:xfrm>
            <a:off x="1905000" y="3238500"/>
            <a:ext cx="5334000" cy="1460500"/>
          </a:xfrm>
        </p:spPr>
        <p:txBody>
          <a:bodyPr rtlCol="0">
            <a:normAutofit/>
          </a:bodyPr>
          <a:lstStyle/>
          <a:p>
            <a:pPr marL="0" indent="0" algn="ctr" eaLnBrk="1" fontAlgn="auto" hangingPunct="1">
              <a:spcAft>
                <a:spcPts val="0"/>
              </a:spcAft>
              <a:buNone/>
              <a:defRPr/>
            </a:pPr>
            <a:endParaRPr lang="en-US" kern="1200">
              <a:solidFill>
                <a:schemeClr val="tx1">
                  <a:tint val="75000"/>
                </a:schemeClr>
              </a:solidFill>
            </a:endParaRPr>
          </a:p>
        </p:txBody>
      </p:sp>
      <p:pic>
        <p:nvPicPr>
          <p:cNvPr id="1024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292">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ctrTitle" idx="4294967295"/>
          </p:nvPr>
        </p:nvSpPr>
        <p:spPr>
          <a:xfrm>
            <a:off x="1333500" y="1775369"/>
            <a:ext cx="6477000" cy="1225021"/>
          </a:xfrm>
        </p:spPr>
        <p:txBody>
          <a:bodyPr/>
          <a:lstStyle/>
          <a:p>
            <a:pPr eaLnBrk="1" hangingPunct="1"/>
            <a:endParaRPr lang="en-US" altLang="en-US"/>
          </a:p>
        </p:txBody>
      </p:sp>
      <p:sp>
        <p:nvSpPr>
          <p:cNvPr id="3" name="Subtitle 2"/>
          <p:cNvSpPr>
            <a:spLocks noGrp="1"/>
          </p:cNvSpPr>
          <p:nvPr>
            <p:ph type="subTitle" idx="4294967295"/>
          </p:nvPr>
        </p:nvSpPr>
        <p:spPr>
          <a:xfrm>
            <a:off x="1905000" y="3238500"/>
            <a:ext cx="5334000" cy="1460500"/>
          </a:xfrm>
        </p:spPr>
        <p:txBody>
          <a:bodyPr rtlCol="0">
            <a:normAutofit/>
          </a:bodyPr>
          <a:lstStyle/>
          <a:p>
            <a:pPr marL="0" indent="0" algn="ctr" eaLnBrk="1" fontAlgn="auto" hangingPunct="1">
              <a:spcAft>
                <a:spcPts val="0"/>
              </a:spcAft>
              <a:buNone/>
              <a:defRPr/>
            </a:pPr>
            <a:endParaRPr lang="en-US" kern="1200">
              <a:solidFill>
                <a:schemeClr val="tx1">
                  <a:tint val="75000"/>
                </a:schemeClr>
              </a:solidFill>
            </a:endParaRPr>
          </a:p>
        </p:txBody>
      </p:sp>
      <p:pic>
        <p:nvPicPr>
          <p:cNvPr id="1034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31">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ctrTitle" idx="4294967295"/>
          </p:nvPr>
        </p:nvSpPr>
        <p:spPr>
          <a:xfrm>
            <a:off x="1333500" y="1775369"/>
            <a:ext cx="6477000" cy="1225021"/>
          </a:xfrm>
        </p:spPr>
        <p:txBody>
          <a:bodyPr/>
          <a:lstStyle/>
          <a:p>
            <a:pPr eaLnBrk="1" hangingPunct="1"/>
            <a:endParaRPr lang="en-US" altLang="en-US"/>
          </a:p>
        </p:txBody>
      </p:sp>
      <p:sp>
        <p:nvSpPr>
          <p:cNvPr id="3" name="Subtitle 2"/>
          <p:cNvSpPr>
            <a:spLocks noGrp="1"/>
          </p:cNvSpPr>
          <p:nvPr>
            <p:ph type="subTitle" idx="4294967295"/>
          </p:nvPr>
        </p:nvSpPr>
        <p:spPr>
          <a:xfrm>
            <a:off x="1905000" y="3238500"/>
            <a:ext cx="5334000" cy="1460500"/>
          </a:xfrm>
        </p:spPr>
        <p:txBody>
          <a:bodyPr rtlCol="0">
            <a:normAutofit/>
          </a:bodyPr>
          <a:lstStyle/>
          <a:p>
            <a:pPr marL="0" indent="0" algn="ctr" eaLnBrk="1" fontAlgn="auto" hangingPunct="1">
              <a:spcAft>
                <a:spcPts val="0"/>
              </a:spcAft>
              <a:buNone/>
              <a:defRPr/>
            </a:pPr>
            <a:endParaRPr lang="en-US" kern="1200">
              <a:solidFill>
                <a:schemeClr val="tx1">
                  <a:tint val="75000"/>
                </a:schemeClr>
              </a:solidFill>
            </a:endParaRPr>
          </a:p>
        </p:txBody>
      </p:sp>
      <p:pic>
        <p:nvPicPr>
          <p:cNvPr id="1044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64">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ctrTitle" idx="4294967295"/>
          </p:nvPr>
        </p:nvSpPr>
        <p:spPr>
          <a:xfrm>
            <a:off x="1333500" y="1775369"/>
            <a:ext cx="6477000" cy="1225021"/>
          </a:xfrm>
        </p:spPr>
        <p:txBody>
          <a:bodyPr/>
          <a:lstStyle/>
          <a:p>
            <a:pPr eaLnBrk="1" hangingPunct="1"/>
            <a:endParaRPr lang="en-US" altLang="en-US"/>
          </a:p>
        </p:txBody>
      </p:sp>
      <p:sp>
        <p:nvSpPr>
          <p:cNvPr id="3" name="Subtitle 2"/>
          <p:cNvSpPr>
            <a:spLocks noGrp="1"/>
          </p:cNvSpPr>
          <p:nvPr>
            <p:ph type="subTitle" idx="4294967295"/>
          </p:nvPr>
        </p:nvSpPr>
        <p:spPr>
          <a:xfrm>
            <a:off x="1905000" y="3238500"/>
            <a:ext cx="5334000" cy="1460500"/>
          </a:xfrm>
        </p:spPr>
        <p:txBody>
          <a:bodyPr rtlCol="0">
            <a:normAutofit/>
          </a:bodyPr>
          <a:lstStyle/>
          <a:p>
            <a:pPr marL="0" indent="0" algn="ctr" eaLnBrk="1" fontAlgn="auto" hangingPunct="1">
              <a:spcAft>
                <a:spcPts val="0"/>
              </a:spcAft>
              <a:buNone/>
              <a:defRPr/>
            </a:pPr>
            <a:endParaRPr lang="en-US" kern="1200">
              <a:solidFill>
                <a:schemeClr val="tx1">
                  <a:tint val="75000"/>
                </a:schemeClr>
              </a:solidFill>
            </a:endParaRPr>
          </a:p>
        </p:txBody>
      </p:sp>
      <p:pic>
        <p:nvPicPr>
          <p:cNvPr id="1054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993">
    <p:fade/>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a:t>The Current Onslaught</a:t>
            </a:r>
          </a:p>
        </p:txBody>
      </p:sp>
      <p:sp>
        <p:nvSpPr>
          <p:cNvPr id="12291" name="Rectangle 3"/>
          <p:cNvSpPr>
            <a:spLocks noGrp="1" noChangeArrowheads="1"/>
          </p:cNvSpPr>
          <p:nvPr>
            <p:ph type="body" idx="1"/>
          </p:nvPr>
        </p:nvSpPr>
        <p:spPr/>
        <p:txBody>
          <a:bodyPr/>
          <a:lstStyle/>
          <a:p>
            <a:pPr eaLnBrk="1" hangingPunct="1"/>
            <a:endParaRPr lang="en-US" altLang="en-US"/>
          </a:p>
        </p:txBody>
      </p:sp>
      <p:grpSp>
        <p:nvGrpSpPr>
          <p:cNvPr id="2" name="Group 4"/>
          <p:cNvGrpSpPr>
            <a:grpSpLocks/>
          </p:cNvGrpSpPr>
          <p:nvPr/>
        </p:nvGrpSpPr>
        <p:grpSpPr bwMode="auto">
          <a:xfrm>
            <a:off x="381000" y="571500"/>
            <a:ext cx="8305800" cy="4889500"/>
            <a:chOff x="96" y="432"/>
            <a:chExt cx="5520" cy="3984"/>
          </a:xfrm>
        </p:grpSpPr>
        <p:pic>
          <p:nvPicPr>
            <p:cNvPr id="12293" name="TextBox 1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432"/>
              <a:ext cx="5520" cy="3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 Box 6"/>
            <p:cNvSpPr txBox="1">
              <a:spLocks noChangeArrowheads="1"/>
            </p:cNvSpPr>
            <p:nvPr/>
          </p:nvSpPr>
          <p:spPr bwMode="auto">
            <a:xfrm>
              <a:off x="298" y="666"/>
              <a:ext cx="5123" cy="3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667" dirty="0">
                  <a:solidFill>
                    <a:srgbClr val="D35B1F"/>
                  </a:solidFill>
                </a:rPr>
                <a:t>For practical reasons, New Testament scholars proceed as if we do actually know what Mark wrote, or Paul, or the author of 1 Peter… but the dim reality is that we really don’t have any way to know for sure. We simply create a little fiction in our minds that we are reading the actual words of Mark, or Paul, or Peter.</a:t>
              </a:r>
            </a:p>
            <a:p>
              <a:pPr>
                <a:spcBef>
                  <a:spcPct val="0"/>
                </a:spcBef>
                <a:buFontTx/>
                <a:buNone/>
              </a:pPr>
              <a:endParaRPr lang="en-US" altLang="en-US" sz="2667" dirty="0">
                <a:solidFill>
                  <a:srgbClr val="D35B1F"/>
                </a:solidFill>
              </a:endParaRPr>
            </a:p>
            <a:p>
              <a:pPr algn="r">
                <a:spcBef>
                  <a:spcPct val="0"/>
                </a:spcBef>
                <a:buFontTx/>
                <a:buNone/>
              </a:pPr>
              <a:r>
                <a:rPr lang="en-US" altLang="en-US" sz="2667" dirty="0">
                  <a:solidFill>
                    <a:srgbClr val="D35B1F"/>
                  </a:solidFill>
                </a:rPr>
                <a:t>– Bart </a:t>
              </a:r>
              <a:r>
                <a:rPr lang="en-US" altLang="en-US" sz="2667" dirty="0" err="1">
                  <a:solidFill>
                    <a:srgbClr val="D35B1F"/>
                  </a:solidFill>
                </a:rPr>
                <a:t>Ehrman</a:t>
              </a:r>
              <a:endParaRPr lang="en-US" altLang="en-US" sz="2667" dirty="0">
                <a:solidFill>
                  <a:srgbClr val="D35B1F"/>
                </a:solidFill>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0" name="Picture 4" descr="26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2946">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r>
              <a:rPr lang="en-US" altLang="en-US"/>
              <a:t>Key #4</a:t>
            </a:r>
            <a:endParaRPr lang="en-US" altLang="en-US">
              <a:latin typeface="BlackChancery" pitchFamily="2" charset="0"/>
            </a:endParaRPr>
          </a:p>
        </p:txBody>
      </p:sp>
      <p:sp>
        <p:nvSpPr>
          <p:cNvPr id="107523" name="Content Placeholder 2"/>
          <p:cNvSpPr>
            <a:spLocks noGrp="1"/>
          </p:cNvSpPr>
          <p:nvPr>
            <p:ph idx="1"/>
          </p:nvPr>
        </p:nvSpPr>
        <p:spPr/>
        <p:txBody>
          <a:bodyPr/>
          <a:lstStyle/>
          <a:p>
            <a:endParaRPr lang="en-US" altLang="en-US"/>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354" y="1143000"/>
            <a:ext cx="7138458" cy="365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21441">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08548" name="Picture 4" descr="26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2946">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ctrTitle" idx="4294967295"/>
          </p:nvPr>
        </p:nvSpPr>
        <p:spPr>
          <a:xfrm>
            <a:off x="1333500" y="1775369"/>
            <a:ext cx="6477000" cy="1225021"/>
          </a:xfrm>
        </p:spPr>
        <p:txBody>
          <a:bodyPr/>
          <a:lstStyle/>
          <a:p>
            <a:pPr eaLnBrk="1" hangingPunct="1"/>
            <a:endParaRPr lang="en-US" altLang="en-US"/>
          </a:p>
        </p:txBody>
      </p:sp>
      <p:sp>
        <p:nvSpPr>
          <p:cNvPr id="3" name="Subtitle 2"/>
          <p:cNvSpPr>
            <a:spLocks noGrp="1"/>
          </p:cNvSpPr>
          <p:nvPr>
            <p:ph type="subTitle" idx="4294967295"/>
          </p:nvPr>
        </p:nvSpPr>
        <p:spPr>
          <a:xfrm>
            <a:off x="1905000" y="3238500"/>
            <a:ext cx="5334000" cy="1460500"/>
          </a:xfrm>
        </p:spPr>
        <p:txBody>
          <a:bodyPr rtlCol="0">
            <a:normAutofit/>
          </a:bodyPr>
          <a:lstStyle/>
          <a:p>
            <a:pPr marL="0" indent="0" algn="ctr" eaLnBrk="1" fontAlgn="auto" hangingPunct="1">
              <a:spcAft>
                <a:spcPts val="0"/>
              </a:spcAft>
              <a:buNone/>
              <a:defRPr/>
            </a:pPr>
            <a:endParaRPr lang="en-US" kern="1200">
              <a:solidFill>
                <a:schemeClr val="tx1">
                  <a:tint val="75000"/>
                </a:schemeClr>
              </a:solidFill>
            </a:endParaRPr>
          </a:p>
        </p:txBody>
      </p:sp>
      <p:pic>
        <p:nvPicPr>
          <p:cNvPr id="109572" name="Picture 7" descr="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65">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ctrTitle" idx="4294967295"/>
          </p:nvPr>
        </p:nvSpPr>
        <p:spPr>
          <a:xfrm>
            <a:off x="1333500" y="1775369"/>
            <a:ext cx="6477000" cy="1225021"/>
          </a:xfrm>
        </p:spPr>
        <p:txBody>
          <a:bodyPr/>
          <a:lstStyle/>
          <a:p>
            <a:pPr eaLnBrk="1" hangingPunct="1"/>
            <a:endParaRPr lang="en-US" altLang="en-US"/>
          </a:p>
        </p:txBody>
      </p:sp>
      <p:sp>
        <p:nvSpPr>
          <p:cNvPr id="3" name="Subtitle 2"/>
          <p:cNvSpPr>
            <a:spLocks noGrp="1"/>
          </p:cNvSpPr>
          <p:nvPr>
            <p:ph type="subTitle" idx="4294967295"/>
          </p:nvPr>
        </p:nvSpPr>
        <p:spPr>
          <a:xfrm>
            <a:off x="1905000" y="3238500"/>
            <a:ext cx="5334000" cy="1460500"/>
          </a:xfrm>
        </p:spPr>
        <p:txBody>
          <a:bodyPr rtlCol="0">
            <a:normAutofit/>
          </a:bodyPr>
          <a:lstStyle/>
          <a:p>
            <a:pPr marL="0" indent="0" algn="ctr" eaLnBrk="1" fontAlgn="auto" hangingPunct="1">
              <a:spcAft>
                <a:spcPts val="0"/>
              </a:spcAft>
              <a:buNone/>
              <a:defRPr/>
            </a:pPr>
            <a:endParaRPr lang="en-US" kern="1200">
              <a:solidFill>
                <a:schemeClr val="tx1">
                  <a:tint val="75000"/>
                </a:schemeClr>
              </a:solidFill>
            </a:endParaRPr>
          </a:p>
        </p:txBody>
      </p:sp>
      <p:pic>
        <p:nvPicPr>
          <p:cNvPr id="110596" name="Picture 7" descr="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40">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ctrTitle" idx="4294967295"/>
          </p:nvPr>
        </p:nvSpPr>
        <p:spPr>
          <a:xfrm>
            <a:off x="1333500" y="1775369"/>
            <a:ext cx="6477000" cy="1225021"/>
          </a:xfrm>
        </p:spPr>
        <p:txBody>
          <a:bodyPr/>
          <a:lstStyle/>
          <a:p>
            <a:pPr eaLnBrk="1" hangingPunct="1"/>
            <a:endParaRPr lang="en-US" altLang="en-US"/>
          </a:p>
        </p:txBody>
      </p:sp>
      <p:sp>
        <p:nvSpPr>
          <p:cNvPr id="3" name="Subtitle 2"/>
          <p:cNvSpPr>
            <a:spLocks noGrp="1"/>
          </p:cNvSpPr>
          <p:nvPr>
            <p:ph type="subTitle" idx="4294967295"/>
          </p:nvPr>
        </p:nvSpPr>
        <p:spPr>
          <a:xfrm>
            <a:off x="1905000" y="3238500"/>
            <a:ext cx="5334000" cy="1460500"/>
          </a:xfrm>
        </p:spPr>
        <p:txBody>
          <a:bodyPr rtlCol="0">
            <a:normAutofit/>
          </a:bodyPr>
          <a:lstStyle/>
          <a:p>
            <a:pPr marL="0" indent="0" algn="ctr" eaLnBrk="1" fontAlgn="auto" hangingPunct="1">
              <a:spcAft>
                <a:spcPts val="0"/>
              </a:spcAft>
              <a:buNone/>
              <a:defRPr/>
            </a:pPr>
            <a:endParaRPr lang="en-US" kern="1200">
              <a:solidFill>
                <a:schemeClr val="tx1">
                  <a:tint val="75000"/>
                </a:schemeClr>
              </a:solidFill>
            </a:endParaRPr>
          </a:p>
        </p:txBody>
      </p:sp>
      <p:pic>
        <p:nvPicPr>
          <p:cNvPr id="111620" name="Picture 7" descr="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3869">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ctrTitle" idx="4294967295"/>
          </p:nvPr>
        </p:nvSpPr>
        <p:spPr>
          <a:xfrm>
            <a:off x="1333500" y="1775369"/>
            <a:ext cx="6477000" cy="1225021"/>
          </a:xfrm>
        </p:spPr>
        <p:txBody>
          <a:bodyPr/>
          <a:lstStyle/>
          <a:p>
            <a:pPr eaLnBrk="1" hangingPunct="1"/>
            <a:endParaRPr lang="en-US" altLang="en-US"/>
          </a:p>
        </p:txBody>
      </p:sp>
      <p:sp>
        <p:nvSpPr>
          <p:cNvPr id="3" name="Subtitle 2"/>
          <p:cNvSpPr>
            <a:spLocks noGrp="1"/>
          </p:cNvSpPr>
          <p:nvPr>
            <p:ph type="subTitle" idx="4294967295"/>
          </p:nvPr>
        </p:nvSpPr>
        <p:spPr>
          <a:xfrm>
            <a:off x="1905000" y="3238500"/>
            <a:ext cx="5334000" cy="1460500"/>
          </a:xfrm>
        </p:spPr>
        <p:txBody>
          <a:bodyPr rtlCol="0">
            <a:normAutofit/>
          </a:bodyPr>
          <a:lstStyle/>
          <a:p>
            <a:pPr marL="0" indent="0" algn="ctr" eaLnBrk="1" fontAlgn="auto" hangingPunct="1">
              <a:spcAft>
                <a:spcPts val="0"/>
              </a:spcAft>
              <a:buNone/>
              <a:defRPr/>
            </a:pPr>
            <a:endParaRPr lang="en-US" kern="1200">
              <a:solidFill>
                <a:schemeClr val="tx1">
                  <a:tint val="75000"/>
                </a:schemeClr>
              </a:solidFill>
            </a:endParaRPr>
          </a:p>
        </p:txBody>
      </p:sp>
      <p:pic>
        <p:nvPicPr>
          <p:cNvPr id="112644" name="Picture 6" descr="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5858">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8" name="Picture 4" descr="26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726">
    <p:fade/>
  </p:transition>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r>
              <a:rPr lang="en-US" altLang="en-US"/>
              <a:t>Key #5</a:t>
            </a:r>
            <a:endParaRPr lang="en-US" altLang="en-US">
              <a:latin typeface="BlackChancery" pitchFamily="2" charset="0"/>
            </a:endParaRPr>
          </a:p>
        </p:txBody>
      </p:sp>
      <p:sp>
        <p:nvSpPr>
          <p:cNvPr id="114691" name="Content Placeholder 2"/>
          <p:cNvSpPr>
            <a:spLocks noGrp="1"/>
          </p:cNvSpPr>
          <p:nvPr>
            <p:ph idx="1"/>
          </p:nvPr>
        </p:nvSpPr>
        <p:spPr/>
        <p:txBody>
          <a:bodyPr/>
          <a:lstStyle/>
          <a:p>
            <a:endParaRPr lang="en-US" altLang="en-US"/>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354" y="1143000"/>
            <a:ext cx="7138458" cy="365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10483">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15714" name="Title 1"/>
          <p:cNvSpPr>
            <a:spLocks noGrp="1"/>
          </p:cNvSpPr>
          <p:nvPr>
            <p:ph type="ctrTitle" idx="4294967295"/>
          </p:nvPr>
        </p:nvSpPr>
        <p:spPr>
          <a:xfrm>
            <a:off x="1333500" y="1775369"/>
            <a:ext cx="6477000" cy="1225021"/>
          </a:xfrm>
        </p:spPr>
        <p:txBody>
          <a:bodyPr/>
          <a:lstStyle/>
          <a:p>
            <a:pPr eaLnBrk="1" hangingPunct="1"/>
            <a:endParaRPr lang="en-US" altLang="en-US"/>
          </a:p>
        </p:txBody>
      </p:sp>
      <p:sp>
        <p:nvSpPr>
          <p:cNvPr id="115715" name="Subtitle 2"/>
          <p:cNvSpPr>
            <a:spLocks noGrp="1"/>
          </p:cNvSpPr>
          <p:nvPr>
            <p:ph type="subTitle" idx="4294967295"/>
          </p:nvPr>
        </p:nvSpPr>
        <p:spPr>
          <a:xfrm>
            <a:off x="1905000" y="3262327"/>
            <a:ext cx="5334000" cy="1770063"/>
          </a:xfrm>
        </p:spPr>
        <p:txBody>
          <a:bodyPr/>
          <a:lstStyle/>
          <a:p>
            <a:pPr marL="0" indent="0" algn="ctr" eaLnBrk="1" hangingPunct="1">
              <a:buNone/>
            </a:pPr>
            <a:endParaRPr lang="en-US" altLang="en-US">
              <a:solidFill>
                <a:srgbClr val="898989"/>
              </a:solidFill>
            </a:endParaRPr>
          </a:p>
        </p:txBody>
      </p:sp>
      <p:pic>
        <p:nvPicPr>
          <p:cNvPr id="115716" name="Picture 7" descr="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7713">
    <p:fade/>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a:t>The Current Onslaught</a:t>
            </a:r>
          </a:p>
        </p:txBody>
      </p:sp>
      <p:sp>
        <p:nvSpPr>
          <p:cNvPr id="13315" name="Rectangle 3"/>
          <p:cNvSpPr>
            <a:spLocks noGrp="1" noChangeArrowheads="1"/>
          </p:cNvSpPr>
          <p:nvPr>
            <p:ph type="body" idx="1"/>
          </p:nvPr>
        </p:nvSpPr>
        <p:spPr/>
        <p:txBody>
          <a:bodyPr/>
          <a:lstStyle/>
          <a:p>
            <a:pPr eaLnBrk="1" hangingPunct="1"/>
            <a:endParaRPr lang="en-US" altLang="en-US"/>
          </a:p>
        </p:txBody>
      </p:sp>
      <p:grpSp>
        <p:nvGrpSpPr>
          <p:cNvPr id="2" name="Group 1"/>
          <p:cNvGrpSpPr>
            <a:grpSpLocks/>
          </p:cNvGrpSpPr>
          <p:nvPr/>
        </p:nvGrpSpPr>
        <p:grpSpPr bwMode="auto">
          <a:xfrm>
            <a:off x="381000" y="444500"/>
            <a:ext cx="8229600" cy="5367073"/>
            <a:chOff x="28575" y="533400"/>
            <a:chExt cx="9086850" cy="6440488"/>
          </a:xfrm>
        </p:grpSpPr>
        <p:pic>
          <p:nvPicPr>
            <p:cNvPr id="13317" name="TextBox 1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533400"/>
              <a:ext cx="9086850" cy="644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 Box 6"/>
            <p:cNvSpPr txBox="1">
              <a:spLocks noChangeArrowheads="1"/>
            </p:cNvSpPr>
            <p:nvPr/>
          </p:nvSpPr>
          <p:spPr bwMode="auto">
            <a:xfrm>
              <a:off x="333375" y="947738"/>
              <a:ext cx="8628064" cy="5528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667" dirty="0">
                  <a:solidFill>
                    <a:srgbClr val="D35B1F"/>
                  </a:solidFill>
                </a:rPr>
                <a:t>The only reason… for God to inspire the Bible would be so that his people would have his actual words; but if he really wanted people to have his actual words, surely he would have miraculously preserved those words, just as he had miraculously inspired them in the first place. Given the circumstance that he didn’t preserve the words, the conclusion seemed inescapable to me that he hadn’t gone to the trouble of inspiring them.</a:t>
              </a:r>
            </a:p>
            <a:p>
              <a:pPr algn="r">
                <a:spcBef>
                  <a:spcPct val="0"/>
                </a:spcBef>
                <a:buFontTx/>
                <a:buNone/>
              </a:pPr>
              <a:r>
                <a:rPr lang="en-US" altLang="en-US" sz="2667" dirty="0">
                  <a:solidFill>
                    <a:srgbClr val="D35B1F"/>
                  </a:solidFill>
                </a:rPr>
                <a:t>– Bart </a:t>
              </a:r>
              <a:r>
                <a:rPr lang="en-US" altLang="en-US" sz="2667" dirty="0" err="1">
                  <a:solidFill>
                    <a:srgbClr val="D35B1F"/>
                  </a:solidFill>
                </a:rPr>
                <a:t>Ehrman</a:t>
              </a:r>
              <a:endParaRPr lang="en-US" altLang="en-US" sz="2667" dirty="0">
                <a:solidFill>
                  <a:srgbClr val="D35B1F"/>
                </a:solidFill>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16738" name="Title 1"/>
          <p:cNvSpPr>
            <a:spLocks noGrp="1"/>
          </p:cNvSpPr>
          <p:nvPr>
            <p:ph type="ctrTitle" idx="4294967295"/>
          </p:nvPr>
        </p:nvSpPr>
        <p:spPr>
          <a:xfrm>
            <a:off x="1333500" y="1775369"/>
            <a:ext cx="6477000" cy="1225021"/>
          </a:xfrm>
        </p:spPr>
        <p:txBody>
          <a:bodyPr/>
          <a:lstStyle/>
          <a:p>
            <a:pPr eaLnBrk="1" hangingPunct="1"/>
            <a:endParaRPr lang="en-US" altLang="en-US"/>
          </a:p>
        </p:txBody>
      </p:sp>
      <p:sp>
        <p:nvSpPr>
          <p:cNvPr id="116739" name="Subtitle 2"/>
          <p:cNvSpPr>
            <a:spLocks noGrp="1"/>
          </p:cNvSpPr>
          <p:nvPr>
            <p:ph type="subTitle" idx="4294967295"/>
          </p:nvPr>
        </p:nvSpPr>
        <p:spPr>
          <a:xfrm>
            <a:off x="1905000" y="3262327"/>
            <a:ext cx="5334000" cy="1770063"/>
          </a:xfrm>
        </p:spPr>
        <p:txBody>
          <a:bodyPr/>
          <a:lstStyle/>
          <a:p>
            <a:pPr marL="0" indent="0" algn="ctr" eaLnBrk="1" hangingPunct="1">
              <a:buNone/>
            </a:pPr>
            <a:endParaRPr lang="en-US" altLang="en-US">
              <a:solidFill>
                <a:srgbClr val="898989"/>
              </a:solidFill>
            </a:endParaRPr>
          </a:p>
        </p:txBody>
      </p:sp>
      <p:pic>
        <p:nvPicPr>
          <p:cNvPr id="11674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7713">
    <p:fade/>
  </p:transition>
</p:sld>
</file>

<file path=ppt/slides/slide14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17762" name="Title 1"/>
          <p:cNvSpPr>
            <a:spLocks noGrp="1"/>
          </p:cNvSpPr>
          <p:nvPr>
            <p:ph type="ctrTitle" idx="4294967295"/>
          </p:nvPr>
        </p:nvSpPr>
        <p:spPr>
          <a:xfrm>
            <a:off x="1333500" y="1775369"/>
            <a:ext cx="6477000" cy="1225021"/>
          </a:xfrm>
        </p:spPr>
        <p:txBody>
          <a:bodyPr/>
          <a:lstStyle/>
          <a:p>
            <a:pPr eaLnBrk="1" hangingPunct="1"/>
            <a:endParaRPr lang="en-US" altLang="en-US"/>
          </a:p>
        </p:txBody>
      </p:sp>
      <p:sp>
        <p:nvSpPr>
          <p:cNvPr id="117763" name="Subtitle 2"/>
          <p:cNvSpPr>
            <a:spLocks noGrp="1"/>
          </p:cNvSpPr>
          <p:nvPr>
            <p:ph type="subTitle" idx="4294967295"/>
          </p:nvPr>
        </p:nvSpPr>
        <p:spPr>
          <a:xfrm>
            <a:off x="1905000" y="3262327"/>
            <a:ext cx="5334000" cy="1770063"/>
          </a:xfrm>
        </p:spPr>
        <p:txBody>
          <a:bodyPr/>
          <a:lstStyle/>
          <a:p>
            <a:pPr marL="0" indent="0" algn="ctr" eaLnBrk="1" hangingPunct="1">
              <a:buNone/>
            </a:pPr>
            <a:endParaRPr lang="en-US" altLang="en-US">
              <a:solidFill>
                <a:srgbClr val="898989"/>
              </a:solidFill>
            </a:endParaRPr>
          </a:p>
        </p:txBody>
      </p:sp>
      <p:pic>
        <p:nvPicPr>
          <p:cNvPr id="11776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7713">
    <p:fade/>
  </p:transition>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1219200" y="0"/>
            <a:ext cx="7467600" cy="762000"/>
          </a:xfrm>
        </p:spPr>
        <p:txBody>
          <a:bodyPr/>
          <a:lstStyle/>
          <a:p>
            <a:r>
              <a:rPr lang="en-US" altLang="en-US" dirty="0"/>
              <a:t>Tenacity</a:t>
            </a:r>
          </a:p>
        </p:txBody>
      </p:sp>
      <p:sp>
        <p:nvSpPr>
          <p:cNvPr id="118787" name="Rectangle 3"/>
          <p:cNvSpPr>
            <a:spLocks noGrp="1" noChangeArrowheads="1"/>
          </p:cNvSpPr>
          <p:nvPr>
            <p:ph type="body" idx="1"/>
          </p:nvPr>
        </p:nvSpPr>
        <p:spPr/>
        <p:txBody>
          <a:bodyPr/>
          <a:lstStyle/>
          <a:p>
            <a:endParaRPr lang="en-US" altLang="en-US"/>
          </a:p>
        </p:txBody>
      </p:sp>
      <p:grpSp>
        <p:nvGrpSpPr>
          <p:cNvPr id="2" name="Group 1"/>
          <p:cNvGrpSpPr>
            <a:grpSpLocks/>
          </p:cNvGrpSpPr>
          <p:nvPr/>
        </p:nvGrpSpPr>
        <p:grpSpPr bwMode="auto">
          <a:xfrm>
            <a:off x="1103326" y="444500"/>
            <a:ext cx="6961188" cy="5367073"/>
            <a:chOff x="28575" y="533400"/>
            <a:chExt cx="9086850" cy="6440488"/>
          </a:xfrm>
        </p:grpSpPr>
        <p:pic>
          <p:nvPicPr>
            <p:cNvPr id="118789" name="TextBox 1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 y="533400"/>
              <a:ext cx="9086850" cy="644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0" name="Text Box 6"/>
            <p:cNvSpPr txBox="1">
              <a:spLocks noChangeArrowheads="1"/>
            </p:cNvSpPr>
            <p:nvPr/>
          </p:nvSpPr>
          <p:spPr bwMode="auto">
            <a:xfrm>
              <a:off x="333375" y="947738"/>
              <a:ext cx="8628063" cy="5528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667">
                  <a:solidFill>
                    <a:srgbClr val="D35B1F"/>
                  </a:solidFill>
                </a:rPr>
                <a:t>“The transmission of the New Testament textual tradition is characterized by an extremely impressive degree of </a:t>
              </a:r>
              <a:r>
                <a:rPr lang="en-US" altLang="en-US" sz="2667" u="sng">
                  <a:solidFill>
                    <a:srgbClr val="D35B1F"/>
                  </a:solidFill>
                </a:rPr>
                <a:t>tenacity</a:t>
              </a:r>
              <a:r>
                <a:rPr lang="en-US" altLang="en-US" sz="2667">
                  <a:solidFill>
                    <a:srgbClr val="D35B1F"/>
                  </a:solidFill>
                </a:rPr>
                <a:t>. Once a reading occurs it will persist with obstinacy.”</a:t>
              </a:r>
            </a:p>
            <a:p>
              <a:pPr>
                <a:spcBef>
                  <a:spcPct val="0"/>
                </a:spcBef>
                <a:buFontTx/>
                <a:buNone/>
              </a:pPr>
              <a:endParaRPr lang="en-US" altLang="en-US" sz="2667">
                <a:solidFill>
                  <a:srgbClr val="D35B1F"/>
                </a:solidFill>
              </a:endParaRPr>
            </a:p>
            <a:p>
              <a:pPr>
                <a:spcBef>
                  <a:spcPct val="0"/>
                </a:spcBef>
                <a:buFontTx/>
                <a:buNone/>
              </a:pPr>
              <a:r>
                <a:rPr lang="en-US" altLang="en-US" sz="2667">
                  <a:solidFill>
                    <a:srgbClr val="D35B1F"/>
                  </a:solidFill>
                </a:rPr>
                <a:t>“We can be certain that among these [manuscripts] there is still a group of witnesses which preserves the original form of the text.”</a:t>
              </a:r>
            </a:p>
            <a:p>
              <a:pPr algn="r">
                <a:spcBef>
                  <a:spcPct val="0"/>
                </a:spcBef>
                <a:buFontTx/>
                <a:buNone/>
              </a:pPr>
              <a:r>
                <a:rPr lang="en-US" altLang="en-US" sz="2667">
                  <a:solidFill>
                    <a:srgbClr val="D35B1F"/>
                  </a:solidFill>
                </a:rPr>
                <a:t>– Kurt and Barbara Aland</a:t>
              </a:r>
            </a:p>
          </p:txBody>
        </p:sp>
      </p:gr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19810" name="Title 1"/>
          <p:cNvSpPr>
            <a:spLocks noGrp="1"/>
          </p:cNvSpPr>
          <p:nvPr>
            <p:ph type="ctrTitle" idx="4294967295"/>
          </p:nvPr>
        </p:nvSpPr>
        <p:spPr>
          <a:xfrm>
            <a:off x="1333500" y="1775369"/>
            <a:ext cx="6477000" cy="1225021"/>
          </a:xfrm>
        </p:spPr>
        <p:txBody>
          <a:bodyPr/>
          <a:lstStyle/>
          <a:p>
            <a:pPr eaLnBrk="1" hangingPunct="1"/>
            <a:endParaRPr lang="en-US" altLang="en-US"/>
          </a:p>
        </p:txBody>
      </p:sp>
      <p:sp>
        <p:nvSpPr>
          <p:cNvPr id="119811" name="Subtitle 2"/>
          <p:cNvSpPr>
            <a:spLocks noGrp="1"/>
          </p:cNvSpPr>
          <p:nvPr>
            <p:ph type="subTitle" idx="4294967295"/>
          </p:nvPr>
        </p:nvSpPr>
        <p:spPr>
          <a:xfrm>
            <a:off x="1905000" y="3262327"/>
            <a:ext cx="5334000" cy="1770063"/>
          </a:xfrm>
        </p:spPr>
        <p:txBody>
          <a:bodyPr/>
          <a:lstStyle/>
          <a:p>
            <a:pPr marL="0" indent="0" algn="ctr" eaLnBrk="1" hangingPunct="1">
              <a:buNone/>
            </a:pPr>
            <a:endParaRPr lang="en-US" altLang="en-US">
              <a:solidFill>
                <a:srgbClr val="898989"/>
              </a:solidFill>
            </a:endParaRPr>
          </a:p>
        </p:txBody>
      </p:sp>
      <p:pic>
        <p:nvPicPr>
          <p:cNvPr id="1198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27713">
    <p:fade/>
  </p:transition>
</p:sld>
</file>

<file path=ppt/slides/slide14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20834" name="Title 1"/>
          <p:cNvSpPr>
            <a:spLocks noGrp="1"/>
          </p:cNvSpPr>
          <p:nvPr>
            <p:ph type="ctrTitle" idx="4294967295"/>
          </p:nvPr>
        </p:nvSpPr>
        <p:spPr>
          <a:xfrm>
            <a:off x="1333500" y="1775369"/>
            <a:ext cx="6477000" cy="1225021"/>
          </a:xfrm>
        </p:spPr>
        <p:txBody>
          <a:bodyPr/>
          <a:lstStyle/>
          <a:p>
            <a:pPr eaLnBrk="1" hangingPunct="1"/>
            <a:endParaRPr lang="en-US" altLang="en-US"/>
          </a:p>
        </p:txBody>
      </p:sp>
      <p:sp>
        <p:nvSpPr>
          <p:cNvPr id="120835" name="Subtitle 2"/>
          <p:cNvSpPr>
            <a:spLocks noGrp="1"/>
          </p:cNvSpPr>
          <p:nvPr>
            <p:ph type="subTitle" idx="4294967295"/>
          </p:nvPr>
        </p:nvSpPr>
        <p:spPr>
          <a:xfrm>
            <a:off x="1905000" y="3262327"/>
            <a:ext cx="5334000" cy="1770063"/>
          </a:xfrm>
        </p:spPr>
        <p:txBody>
          <a:bodyPr/>
          <a:lstStyle/>
          <a:p>
            <a:pPr marL="0" indent="0" algn="ctr" eaLnBrk="1" hangingPunct="1">
              <a:buNone/>
            </a:pPr>
            <a:endParaRPr lang="en-US" altLang="en-US">
              <a:solidFill>
                <a:srgbClr val="898989"/>
              </a:solidFill>
            </a:endParaRPr>
          </a:p>
        </p:txBody>
      </p:sp>
      <p:pic>
        <p:nvPicPr>
          <p:cNvPr id="12083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27713">
    <p:fade/>
  </p:transition>
</p:sld>
</file>

<file path=ppt/slides/slide14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21858" name="Title 1"/>
          <p:cNvSpPr>
            <a:spLocks noGrp="1"/>
          </p:cNvSpPr>
          <p:nvPr>
            <p:ph type="ctrTitle" idx="4294967295"/>
          </p:nvPr>
        </p:nvSpPr>
        <p:spPr>
          <a:xfrm>
            <a:off x="1333500" y="1775369"/>
            <a:ext cx="6477000" cy="1225021"/>
          </a:xfrm>
        </p:spPr>
        <p:txBody>
          <a:bodyPr/>
          <a:lstStyle/>
          <a:p>
            <a:pPr eaLnBrk="1" hangingPunct="1"/>
            <a:endParaRPr lang="en-US" altLang="en-US"/>
          </a:p>
        </p:txBody>
      </p:sp>
      <p:sp>
        <p:nvSpPr>
          <p:cNvPr id="121859" name="Subtitle 2"/>
          <p:cNvSpPr>
            <a:spLocks noGrp="1"/>
          </p:cNvSpPr>
          <p:nvPr>
            <p:ph type="subTitle" idx="4294967295"/>
          </p:nvPr>
        </p:nvSpPr>
        <p:spPr>
          <a:xfrm>
            <a:off x="1905000" y="3262327"/>
            <a:ext cx="5334000" cy="1770063"/>
          </a:xfrm>
        </p:spPr>
        <p:txBody>
          <a:bodyPr/>
          <a:lstStyle/>
          <a:p>
            <a:pPr marL="0" indent="0" algn="ctr" eaLnBrk="1" hangingPunct="1">
              <a:buNone/>
            </a:pPr>
            <a:endParaRPr lang="en-US" altLang="en-US">
              <a:solidFill>
                <a:srgbClr val="898989"/>
              </a:solidFill>
            </a:endParaRPr>
          </a:p>
        </p:txBody>
      </p:sp>
      <p:pic>
        <p:nvPicPr>
          <p:cNvPr id="12186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27713">
    <p:fade/>
  </p:transition>
</p:sld>
</file>

<file path=ppt/slides/slide14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22882" name="Title 1"/>
          <p:cNvSpPr>
            <a:spLocks noGrp="1"/>
          </p:cNvSpPr>
          <p:nvPr>
            <p:ph type="ctrTitle" idx="4294967295"/>
          </p:nvPr>
        </p:nvSpPr>
        <p:spPr>
          <a:xfrm>
            <a:off x="1333500" y="1775369"/>
            <a:ext cx="6477000" cy="1225021"/>
          </a:xfrm>
        </p:spPr>
        <p:txBody>
          <a:bodyPr/>
          <a:lstStyle/>
          <a:p>
            <a:pPr eaLnBrk="1" hangingPunct="1"/>
            <a:endParaRPr lang="en-US" altLang="en-US"/>
          </a:p>
        </p:txBody>
      </p:sp>
      <p:sp>
        <p:nvSpPr>
          <p:cNvPr id="122883" name="Subtitle 2"/>
          <p:cNvSpPr>
            <a:spLocks noGrp="1"/>
          </p:cNvSpPr>
          <p:nvPr>
            <p:ph type="subTitle" idx="4294967295"/>
          </p:nvPr>
        </p:nvSpPr>
        <p:spPr>
          <a:xfrm>
            <a:off x="1905000" y="3262327"/>
            <a:ext cx="5334000" cy="1770063"/>
          </a:xfrm>
        </p:spPr>
        <p:txBody>
          <a:bodyPr/>
          <a:lstStyle/>
          <a:p>
            <a:pPr marL="0" indent="0" algn="ctr" eaLnBrk="1" hangingPunct="1">
              <a:buNone/>
            </a:pPr>
            <a:endParaRPr lang="en-US" altLang="en-US">
              <a:solidFill>
                <a:srgbClr val="898989"/>
              </a:solidFill>
            </a:endParaRPr>
          </a:p>
        </p:txBody>
      </p:sp>
      <p:pic>
        <p:nvPicPr>
          <p:cNvPr id="12288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27713">
    <p:fade/>
  </p:transition>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28774" name="Group 70"/>
          <p:cNvGraphicFramePr>
            <a:graphicFrameLocks noGrp="1"/>
          </p:cNvGraphicFramePr>
          <p:nvPr/>
        </p:nvGraphicFramePr>
        <p:xfrm>
          <a:off x="920750" y="902229"/>
          <a:ext cx="7270752" cy="4622592"/>
        </p:xfrm>
        <a:graphic>
          <a:graphicData uri="http://schemas.openxmlformats.org/drawingml/2006/table">
            <a:tbl>
              <a:tblPr/>
              <a:tblGrid>
                <a:gridCol w="1817688">
                  <a:extLst>
                    <a:ext uri="{9D8B030D-6E8A-4147-A177-3AD203B41FA5}">
                      <a16:colId xmlns:a16="http://schemas.microsoft.com/office/drawing/2014/main" val="20000"/>
                    </a:ext>
                  </a:extLst>
                </a:gridCol>
                <a:gridCol w="1817688">
                  <a:extLst>
                    <a:ext uri="{9D8B030D-6E8A-4147-A177-3AD203B41FA5}">
                      <a16:colId xmlns:a16="http://schemas.microsoft.com/office/drawing/2014/main" val="20001"/>
                    </a:ext>
                  </a:extLst>
                </a:gridCol>
                <a:gridCol w="1817688">
                  <a:extLst>
                    <a:ext uri="{9D8B030D-6E8A-4147-A177-3AD203B41FA5}">
                      <a16:colId xmlns:a16="http://schemas.microsoft.com/office/drawing/2014/main" val="20002"/>
                    </a:ext>
                  </a:extLst>
                </a:gridCol>
                <a:gridCol w="1817688">
                  <a:extLst>
                    <a:ext uri="{9D8B030D-6E8A-4147-A177-3AD203B41FA5}">
                      <a16:colId xmlns:a16="http://schemas.microsoft.com/office/drawing/2014/main" val="20003"/>
                    </a:ext>
                  </a:extLst>
                </a:gridCol>
              </a:tblGrid>
              <a:tr h="1155648">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a:noFill/>
                    </a:lnL>
                    <a:lnR w="19050" cap="flat" cmpd="sng" algn="ctr">
                      <a:solidFill>
                        <a:srgbClr val="CA7402"/>
                      </a:solidFill>
                      <a:prstDash val="solid"/>
                      <a:round/>
                      <a:headEnd type="none" w="med" len="med"/>
                      <a:tailEnd type="none" w="med" len="med"/>
                    </a:lnR>
                    <a:lnT>
                      <a:noFill/>
                    </a:lnT>
                    <a:lnB w="19050" cap="flat" cmpd="sng" algn="ctr">
                      <a:solidFill>
                        <a:srgbClr val="CA7402"/>
                      </a:solidFill>
                      <a:prstDash val="solid"/>
                      <a:round/>
                      <a:headEnd type="none" w="med" len="med"/>
                      <a:tailEnd type="none" w="med" len="med"/>
                    </a:lnB>
                    <a:lnTlToBr>
                      <a:noFill/>
                    </a:lnTlToBr>
                    <a:lnBlToTr>
                      <a:noFill/>
                    </a:lnBlToTr>
                    <a:solidFill>
                      <a:srgbClr val="FDECB3"/>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a:noFill/>
                    </a:lnT>
                    <a:lnB w="19050" cap="flat" cmpd="sng" algn="ctr">
                      <a:solidFill>
                        <a:srgbClr val="CA7402"/>
                      </a:solidFill>
                      <a:prstDash val="solid"/>
                      <a:round/>
                      <a:headEnd type="none" w="med" len="med"/>
                      <a:tailEnd type="none" w="med" len="med"/>
                    </a:lnB>
                    <a:lnTlToBr>
                      <a:noFill/>
                    </a:lnTlToBr>
                    <a:lnBlToTr>
                      <a:noFill/>
                    </a:lnBlToTr>
                    <a:solidFill>
                      <a:srgbClr val="CABC8E"/>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a:noFill/>
                    </a:lnT>
                    <a:lnB w="19050" cap="flat" cmpd="sng" algn="ctr">
                      <a:solidFill>
                        <a:srgbClr val="CA7402"/>
                      </a:solidFill>
                      <a:prstDash val="solid"/>
                      <a:round/>
                      <a:headEnd type="none" w="med" len="med"/>
                      <a:tailEnd type="none" w="med" len="med"/>
                    </a:lnB>
                    <a:lnTlToBr>
                      <a:noFill/>
                    </a:lnTlToBr>
                    <a:lnBlToTr>
                      <a:noFill/>
                    </a:lnBlToTr>
                    <a:solidFill>
                      <a:srgbClr val="FDECB3"/>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a:noFill/>
                    </a:lnR>
                    <a:lnT>
                      <a:noFill/>
                    </a:lnT>
                    <a:lnB w="19050" cap="flat" cmpd="sng" algn="ctr">
                      <a:solidFill>
                        <a:srgbClr val="CA7402"/>
                      </a:solidFill>
                      <a:prstDash val="solid"/>
                      <a:round/>
                      <a:headEnd type="none" w="med" len="med"/>
                      <a:tailEnd type="none" w="med" len="med"/>
                    </a:lnB>
                    <a:lnTlToBr>
                      <a:noFill/>
                    </a:lnTlToBr>
                    <a:lnBlToTr>
                      <a:noFill/>
                    </a:lnBlToTr>
                    <a:solidFill>
                      <a:srgbClr val="CABC8E"/>
                    </a:solidFill>
                  </a:tcPr>
                </a:tc>
                <a:extLst>
                  <a:ext uri="{0D108BD9-81ED-4DB2-BD59-A6C34878D82A}">
                    <a16:rowId xmlns:a16="http://schemas.microsoft.com/office/drawing/2014/main" val="10000"/>
                  </a:ext>
                </a:extLst>
              </a:tr>
              <a:tr h="1155648">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a:noFill/>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CABC8E"/>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FDECB3"/>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endParaRPr kumimoji="0" lang="en-US" altLang="en-US" sz="1400" b="0" i="0" u="none" strike="noStrike" cap="none" normalizeH="0" baseline="0" dirty="0">
                        <a:ln>
                          <a:noFill/>
                        </a:ln>
                        <a:solidFill>
                          <a:srgbClr val="FF0000"/>
                        </a:solidFill>
                        <a:effectLst/>
                        <a:latin typeface="Trebuchet MS" pitchFamily="34" charset="0"/>
                      </a:endParaRP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CABC8E"/>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endParaRPr kumimoji="0" lang="en-US" altLang="en-US" sz="1400" b="0" i="0" u="none" strike="noStrike" cap="none" normalizeH="0" baseline="0" dirty="0">
                        <a:ln>
                          <a:noFill/>
                        </a:ln>
                        <a:solidFill>
                          <a:srgbClr val="FF0000"/>
                        </a:solidFill>
                        <a:effectLst/>
                        <a:latin typeface="Trebuchet MS" pitchFamily="34" charset="0"/>
                      </a:endParaRPr>
                    </a:p>
                  </a:txBody>
                  <a:tcPr marL="76200" marR="76200" marT="38074" marB="38074" horzOverflow="overflow">
                    <a:lnL w="19050" cap="flat" cmpd="sng" algn="ctr">
                      <a:solidFill>
                        <a:srgbClr val="CA7402"/>
                      </a:solidFill>
                      <a:prstDash val="solid"/>
                      <a:round/>
                      <a:headEnd type="none" w="med" len="med"/>
                      <a:tailEnd type="none" w="med" len="med"/>
                    </a:lnL>
                    <a:lnR>
                      <a:noFill/>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FDECB3"/>
                    </a:solidFill>
                  </a:tcPr>
                </a:tc>
                <a:extLst>
                  <a:ext uri="{0D108BD9-81ED-4DB2-BD59-A6C34878D82A}">
                    <a16:rowId xmlns:a16="http://schemas.microsoft.com/office/drawing/2014/main" val="10001"/>
                  </a:ext>
                </a:extLst>
              </a:tr>
              <a:tr h="1155648">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a:noFill/>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FDECB3"/>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CABC8E"/>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FDECB3"/>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endParaRPr kumimoji="0" lang="en-US" altLang="en-US" sz="1400" b="0" i="0" u="none" strike="noStrike" cap="none" normalizeH="0" baseline="0" dirty="0">
                        <a:ln>
                          <a:noFill/>
                        </a:ln>
                        <a:solidFill>
                          <a:srgbClr val="FF0000"/>
                        </a:solidFill>
                        <a:effectLst/>
                        <a:latin typeface="Trebuchet MS" pitchFamily="34" charset="0"/>
                      </a:endParaRPr>
                    </a:p>
                  </a:txBody>
                  <a:tcPr marL="76200" marR="76200" marT="38074" marB="38074" horzOverflow="overflow">
                    <a:lnL w="19050" cap="flat" cmpd="sng" algn="ctr">
                      <a:solidFill>
                        <a:srgbClr val="CA7402"/>
                      </a:solidFill>
                      <a:prstDash val="solid"/>
                      <a:round/>
                      <a:headEnd type="none" w="med" len="med"/>
                      <a:tailEnd type="none" w="med" len="med"/>
                    </a:lnL>
                    <a:lnR>
                      <a:noFill/>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CABC8E"/>
                    </a:solidFill>
                  </a:tcPr>
                </a:tc>
                <a:extLst>
                  <a:ext uri="{0D108BD9-81ED-4DB2-BD59-A6C34878D82A}">
                    <a16:rowId xmlns:a16="http://schemas.microsoft.com/office/drawing/2014/main" val="10002"/>
                  </a:ext>
                </a:extLst>
              </a:tr>
              <a:tr h="1155648">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a:noFill/>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a:noFill/>
                    </a:lnB>
                    <a:lnTlToBr>
                      <a:noFill/>
                    </a:lnTlToBr>
                    <a:lnBlToTr>
                      <a:noFill/>
                    </a:lnBlToTr>
                    <a:solidFill>
                      <a:srgbClr val="CABC8E"/>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a:noFill/>
                    </a:lnB>
                    <a:lnTlToBr>
                      <a:noFill/>
                    </a:lnTlToBr>
                    <a:lnBlToTr>
                      <a:noFill/>
                    </a:lnBlToTr>
                    <a:solidFill>
                      <a:srgbClr val="FDECB3"/>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a:noFill/>
                    </a:lnB>
                    <a:lnTlToBr>
                      <a:noFill/>
                    </a:lnTlToBr>
                    <a:lnBlToTr>
                      <a:noFill/>
                    </a:lnBlToTr>
                    <a:solidFill>
                      <a:srgbClr val="CABC8E"/>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a:noFill/>
                    </a:lnR>
                    <a:lnT w="19050" cap="flat" cmpd="sng" algn="ctr">
                      <a:solidFill>
                        <a:srgbClr val="CA7402"/>
                      </a:solidFill>
                      <a:prstDash val="solid"/>
                      <a:round/>
                      <a:headEnd type="none" w="med" len="med"/>
                      <a:tailEnd type="none" w="med" len="med"/>
                    </a:lnT>
                    <a:lnB>
                      <a:noFill/>
                    </a:lnB>
                    <a:lnTlToBr>
                      <a:noFill/>
                    </a:lnTlToBr>
                    <a:lnBlToTr>
                      <a:noFill/>
                    </a:lnBlToTr>
                    <a:solidFill>
                      <a:srgbClr val="FDECB3"/>
                    </a:solidFill>
                  </a:tcPr>
                </a:tc>
                <a:extLst>
                  <a:ext uri="{0D108BD9-81ED-4DB2-BD59-A6C34878D82A}">
                    <a16:rowId xmlns:a16="http://schemas.microsoft.com/office/drawing/2014/main" val="10003"/>
                  </a:ext>
                </a:extLst>
              </a:tr>
            </a:tbl>
          </a:graphicData>
        </a:graphic>
      </p:graphicFrame>
      <p:sp>
        <p:nvSpPr>
          <p:cNvPr id="123929" name="Rectangle 2"/>
          <p:cNvSpPr txBox="1">
            <a:spLocks noChangeArrowheads="1"/>
          </p:cNvSpPr>
          <p:nvPr/>
        </p:nvSpPr>
        <p:spPr bwMode="auto">
          <a:xfrm>
            <a:off x="1143000" y="127000"/>
            <a:ext cx="685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667" dirty="0">
                <a:solidFill>
                  <a:schemeClr val="tx2"/>
                </a:solidFill>
                <a:effectLst>
                  <a:outerShdw blurRad="38100" dist="38100" dir="2700000" algn="tl">
                    <a:srgbClr val="000000">
                      <a:alpha val="43137"/>
                    </a:srgbClr>
                  </a:outerShdw>
                </a:effectLst>
              </a:rPr>
              <a:t>16 original copies of Romans</a:t>
            </a:r>
          </a:p>
        </p:txBody>
      </p:sp>
    </p:spTree>
    <p:custDataLst>
      <p:tags r:id="rId1"/>
    </p:custDataLst>
  </p:cSld>
  <p:clrMapOvr>
    <a:masterClrMapping/>
  </p:clrMapOvr>
  <p:transition advTm="181472">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28774"/>
                                        </p:tgtEl>
                                        <p:attrNameLst>
                                          <p:attrName>style.visibility</p:attrName>
                                        </p:attrNameLst>
                                      </p:cBhvr>
                                      <p:to>
                                        <p:strVal val="visible"/>
                                      </p:to>
                                    </p:set>
                                    <p:animEffect transition="in" filter="wipe(up)">
                                      <p:cBhvr>
                                        <p:cTn id="7" dur="2000"/>
                                        <p:tgtEl>
                                          <p:spTgt spid="328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28774" name="Group 70"/>
          <p:cNvGraphicFramePr>
            <a:graphicFrameLocks noGrp="1"/>
          </p:cNvGraphicFramePr>
          <p:nvPr/>
        </p:nvGraphicFramePr>
        <p:xfrm>
          <a:off x="920750" y="902229"/>
          <a:ext cx="7270752" cy="4622592"/>
        </p:xfrm>
        <a:graphic>
          <a:graphicData uri="http://schemas.openxmlformats.org/drawingml/2006/table">
            <a:tbl>
              <a:tblPr/>
              <a:tblGrid>
                <a:gridCol w="1817688">
                  <a:extLst>
                    <a:ext uri="{9D8B030D-6E8A-4147-A177-3AD203B41FA5}">
                      <a16:colId xmlns:a16="http://schemas.microsoft.com/office/drawing/2014/main" val="20000"/>
                    </a:ext>
                  </a:extLst>
                </a:gridCol>
                <a:gridCol w="1817688">
                  <a:extLst>
                    <a:ext uri="{9D8B030D-6E8A-4147-A177-3AD203B41FA5}">
                      <a16:colId xmlns:a16="http://schemas.microsoft.com/office/drawing/2014/main" val="20001"/>
                    </a:ext>
                  </a:extLst>
                </a:gridCol>
                <a:gridCol w="1817688">
                  <a:extLst>
                    <a:ext uri="{9D8B030D-6E8A-4147-A177-3AD203B41FA5}">
                      <a16:colId xmlns:a16="http://schemas.microsoft.com/office/drawing/2014/main" val="20002"/>
                    </a:ext>
                  </a:extLst>
                </a:gridCol>
                <a:gridCol w="1817688">
                  <a:extLst>
                    <a:ext uri="{9D8B030D-6E8A-4147-A177-3AD203B41FA5}">
                      <a16:colId xmlns:a16="http://schemas.microsoft.com/office/drawing/2014/main" val="20003"/>
                    </a:ext>
                  </a:extLst>
                </a:gridCol>
              </a:tblGrid>
              <a:tr h="1155648">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a:noFill/>
                    </a:lnL>
                    <a:lnR w="19050" cap="flat" cmpd="sng" algn="ctr">
                      <a:solidFill>
                        <a:srgbClr val="CA7402"/>
                      </a:solidFill>
                      <a:prstDash val="solid"/>
                      <a:round/>
                      <a:headEnd type="none" w="med" len="med"/>
                      <a:tailEnd type="none" w="med" len="med"/>
                    </a:lnR>
                    <a:lnT>
                      <a:noFill/>
                    </a:lnT>
                    <a:lnB w="19050" cap="flat" cmpd="sng" algn="ctr">
                      <a:solidFill>
                        <a:srgbClr val="CA7402"/>
                      </a:solidFill>
                      <a:prstDash val="solid"/>
                      <a:round/>
                      <a:headEnd type="none" w="med" len="med"/>
                      <a:tailEnd type="none" w="med" len="med"/>
                    </a:lnB>
                    <a:lnTlToBr>
                      <a:noFill/>
                    </a:lnTlToBr>
                    <a:lnBlToTr>
                      <a:noFill/>
                    </a:lnBlToTr>
                    <a:solidFill>
                      <a:srgbClr val="FDECB3"/>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a:noFill/>
                    </a:lnT>
                    <a:lnB w="19050" cap="flat" cmpd="sng" algn="ctr">
                      <a:solidFill>
                        <a:srgbClr val="CA7402"/>
                      </a:solidFill>
                      <a:prstDash val="solid"/>
                      <a:round/>
                      <a:headEnd type="none" w="med" len="med"/>
                      <a:tailEnd type="none" w="med" len="med"/>
                    </a:lnB>
                    <a:lnTlToBr>
                      <a:noFill/>
                    </a:lnTlToBr>
                    <a:lnBlToTr>
                      <a:noFill/>
                    </a:lnBlToTr>
                    <a:solidFill>
                      <a:srgbClr val="CABC8E"/>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a:noFill/>
                    </a:lnT>
                    <a:lnB w="19050" cap="flat" cmpd="sng" algn="ctr">
                      <a:solidFill>
                        <a:srgbClr val="CA7402"/>
                      </a:solidFill>
                      <a:prstDash val="solid"/>
                      <a:round/>
                      <a:headEnd type="none" w="med" len="med"/>
                      <a:tailEnd type="none" w="med" len="med"/>
                    </a:lnB>
                    <a:lnTlToBr>
                      <a:noFill/>
                    </a:lnTlToBr>
                    <a:lnBlToTr>
                      <a:noFill/>
                    </a:lnBlToTr>
                    <a:solidFill>
                      <a:srgbClr val="FDECB3"/>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a:noFill/>
                    </a:lnR>
                    <a:lnT>
                      <a:noFill/>
                    </a:lnT>
                    <a:lnB w="19050" cap="flat" cmpd="sng" algn="ctr">
                      <a:solidFill>
                        <a:srgbClr val="CA7402"/>
                      </a:solidFill>
                      <a:prstDash val="solid"/>
                      <a:round/>
                      <a:headEnd type="none" w="med" len="med"/>
                      <a:tailEnd type="none" w="med" len="med"/>
                    </a:lnB>
                    <a:lnTlToBr>
                      <a:noFill/>
                    </a:lnTlToBr>
                    <a:lnBlToTr>
                      <a:noFill/>
                    </a:lnBlToTr>
                    <a:solidFill>
                      <a:srgbClr val="CABC8E"/>
                    </a:solidFill>
                  </a:tcPr>
                </a:tc>
                <a:extLst>
                  <a:ext uri="{0D108BD9-81ED-4DB2-BD59-A6C34878D82A}">
                    <a16:rowId xmlns:a16="http://schemas.microsoft.com/office/drawing/2014/main" val="10000"/>
                  </a:ext>
                </a:extLst>
              </a:tr>
              <a:tr h="1155648">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a:noFill/>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CABC8E"/>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FDECB3"/>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endParaRPr kumimoji="0" lang="en-US" altLang="en-US" sz="1400" b="0" i="0" u="none" strike="noStrike" cap="none" normalizeH="0" baseline="0" dirty="0">
                        <a:ln>
                          <a:noFill/>
                        </a:ln>
                        <a:solidFill>
                          <a:srgbClr val="FF0000"/>
                        </a:solidFill>
                        <a:effectLst/>
                        <a:latin typeface="Trebuchet MS" pitchFamily="34" charset="0"/>
                      </a:endParaRP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CABC8E"/>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endParaRPr kumimoji="0" lang="en-US" altLang="en-US" sz="1400" b="0" i="0" u="none" strike="noStrike" cap="none" normalizeH="0" baseline="0" dirty="0">
                        <a:ln>
                          <a:noFill/>
                        </a:ln>
                        <a:solidFill>
                          <a:srgbClr val="FF0000"/>
                        </a:solidFill>
                        <a:effectLst/>
                        <a:latin typeface="Trebuchet MS" pitchFamily="34" charset="0"/>
                      </a:endParaRPr>
                    </a:p>
                  </a:txBody>
                  <a:tcPr marL="76200" marR="76200" marT="38074" marB="38074" horzOverflow="overflow">
                    <a:lnL w="19050" cap="flat" cmpd="sng" algn="ctr">
                      <a:solidFill>
                        <a:srgbClr val="CA7402"/>
                      </a:solidFill>
                      <a:prstDash val="solid"/>
                      <a:round/>
                      <a:headEnd type="none" w="med" len="med"/>
                      <a:tailEnd type="none" w="med" len="med"/>
                    </a:lnL>
                    <a:lnR>
                      <a:noFill/>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FDECB3"/>
                    </a:solidFill>
                  </a:tcPr>
                </a:tc>
                <a:extLst>
                  <a:ext uri="{0D108BD9-81ED-4DB2-BD59-A6C34878D82A}">
                    <a16:rowId xmlns:a16="http://schemas.microsoft.com/office/drawing/2014/main" val="10001"/>
                  </a:ext>
                </a:extLst>
              </a:tr>
              <a:tr h="1155648">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a:noFill/>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FDECB3"/>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CABC8E"/>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a:t>
                      </a:r>
                      <a:r>
                        <a:rPr kumimoji="0" lang="en-US" altLang="en-US" sz="1400" b="0" i="0" u="none" strike="noStrike" cap="none" normalizeH="0" baseline="0" dirty="0">
                          <a:ln>
                            <a:noFill/>
                          </a:ln>
                          <a:solidFill>
                            <a:srgbClr val="FF0000"/>
                          </a:solidFill>
                          <a:effectLst/>
                          <a:latin typeface="Trebuchet MS" pitchFamily="34" charset="0"/>
                        </a:rPr>
                        <a:t>wages</a:t>
                      </a:r>
                      <a:r>
                        <a:rPr kumimoji="0" lang="en-US" altLang="en-US" sz="1400" b="0" i="0" u="none" strike="noStrike" cap="none" normalizeH="0" baseline="0" dirty="0">
                          <a:ln>
                            <a:noFill/>
                          </a:ln>
                          <a:solidFill>
                            <a:srgbClr val="281700"/>
                          </a:solidFill>
                          <a:effectLst/>
                          <a:latin typeface="Trebuchet MS" pitchFamily="34" charset="0"/>
                        </a:rPr>
                        <a:t> of God is eternal life in Christ Jesus our Lord.</a:t>
                      </a:r>
                      <a:endParaRPr kumimoji="0" lang="en-US" altLang="en-US" sz="1400" b="0" i="0" u="none" strike="noStrike" cap="none" normalizeH="0" baseline="0" dirty="0">
                        <a:ln>
                          <a:noFill/>
                        </a:ln>
                        <a:solidFill>
                          <a:srgbClr val="FF0000"/>
                        </a:solidFill>
                        <a:effectLst/>
                        <a:latin typeface="Trebuchet MS" pitchFamily="34" charset="0"/>
                      </a:endParaRP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FDECB3"/>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endParaRPr kumimoji="0" lang="en-US" altLang="en-US" sz="1400" b="0" i="0" u="none" strike="noStrike" cap="none" normalizeH="0" baseline="0" dirty="0">
                        <a:ln>
                          <a:noFill/>
                        </a:ln>
                        <a:solidFill>
                          <a:srgbClr val="FF0000"/>
                        </a:solidFill>
                        <a:effectLst/>
                        <a:latin typeface="Trebuchet MS" pitchFamily="34" charset="0"/>
                      </a:endParaRPr>
                    </a:p>
                  </a:txBody>
                  <a:tcPr marL="76200" marR="76200" marT="38074" marB="38074" horzOverflow="overflow">
                    <a:lnL w="19050" cap="flat" cmpd="sng" algn="ctr">
                      <a:solidFill>
                        <a:srgbClr val="CA7402"/>
                      </a:solidFill>
                      <a:prstDash val="solid"/>
                      <a:round/>
                      <a:headEnd type="none" w="med" len="med"/>
                      <a:tailEnd type="none" w="med" len="med"/>
                    </a:lnL>
                    <a:lnR>
                      <a:noFill/>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CABC8E"/>
                    </a:solidFill>
                  </a:tcPr>
                </a:tc>
                <a:extLst>
                  <a:ext uri="{0D108BD9-81ED-4DB2-BD59-A6C34878D82A}">
                    <a16:rowId xmlns:a16="http://schemas.microsoft.com/office/drawing/2014/main" val="10002"/>
                  </a:ext>
                </a:extLst>
              </a:tr>
              <a:tr h="1155648">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a:noFill/>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a:noFill/>
                    </a:lnB>
                    <a:lnTlToBr>
                      <a:noFill/>
                    </a:lnTlToBr>
                    <a:lnBlToTr>
                      <a:noFill/>
                    </a:lnBlToTr>
                    <a:solidFill>
                      <a:srgbClr val="CABC8E"/>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a:noFill/>
                    </a:lnB>
                    <a:lnTlToBr>
                      <a:noFill/>
                    </a:lnTlToBr>
                    <a:lnBlToTr>
                      <a:noFill/>
                    </a:lnBlToTr>
                    <a:solidFill>
                      <a:srgbClr val="FDECB3"/>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a:noFill/>
                    </a:lnB>
                    <a:lnTlToBr>
                      <a:noFill/>
                    </a:lnTlToBr>
                    <a:lnBlToTr>
                      <a:noFill/>
                    </a:lnBlToTr>
                    <a:solidFill>
                      <a:srgbClr val="CABC8E"/>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a:noFill/>
                    </a:lnR>
                    <a:lnT w="19050" cap="flat" cmpd="sng" algn="ctr">
                      <a:solidFill>
                        <a:srgbClr val="CA7402"/>
                      </a:solidFill>
                      <a:prstDash val="solid"/>
                      <a:round/>
                      <a:headEnd type="none" w="med" len="med"/>
                      <a:tailEnd type="none" w="med" len="med"/>
                    </a:lnT>
                    <a:lnB>
                      <a:noFill/>
                    </a:lnB>
                    <a:lnTlToBr>
                      <a:noFill/>
                    </a:lnTlToBr>
                    <a:lnBlToTr>
                      <a:noFill/>
                    </a:lnBlToTr>
                    <a:solidFill>
                      <a:srgbClr val="FDECB3"/>
                    </a:solidFill>
                  </a:tcPr>
                </a:tc>
                <a:extLst>
                  <a:ext uri="{0D108BD9-81ED-4DB2-BD59-A6C34878D82A}">
                    <a16:rowId xmlns:a16="http://schemas.microsoft.com/office/drawing/2014/main" val="10003"/>
                  </a:ext>
                </a:extLst>
              </a:tr>
            </a:tbl>
          </a:graphicData>
        </a:graphic>
      </p:graphicFrame>
      <p:sp>
        <p:nvSpPr>
          <p:cNvPr id="2" name="Oval 1"/>
          <p:cNvSpPr>
            <a:spLocks noChangeArrowheads="1"/>
          </p:cNvSpPr>
          <p:nvPr/>
        </p:nvSpPr>
        <p:spPr bwMode="auto">
          <a:xfrm>
            <a:off x="4572001" y="3683000"/>
            <a:ext cx="615157" cy="2540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en-US" altLang="en-US" sz="1500">
              <a:latin typeface="Century Gothic" panose="020B0502020202020204" pitchFamily="34" charset="0"/>
            </a:endParaRPr>
          </a:p>
        </p:txBody>
      </p:sp>
      <p:sp>
        <p:nvSpPr>
          <p:cNvPr id="124954" name="Rectangle 2"/>
          <p:cNvSpPr txBox="1">
            <a:spLocks noChangeArrowheads="1"/>
          </p:cNvSpPr>
          <p:nvPr/>
        </p:nvSpPr>
        <p:spPr bwMode="auto">
          <a:xfrm>
            <a:off x="1143000" y="127000"/>
            <a:ext cx="685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667" dirty="0">
                <a:solidFill>
                  <a:schemeClr val="tx2"/>
                </a:solidFill>
                <a:effectLst>
                  <a:outerShdw blurRad="38100" dist="38100" dir="2700000" algn="tl">
                    <a:srgbClr val="000000">
                      <a:alpha val="43137"/>
                    </a:srgbClr>
                  </a:outerShdw>
                </a:effectLst>
              </a:rPr>
              <a:t>16 original copies of Romans</a:t>
            </a:r>
          </a:p>
        </p:txBody>
      </p:sp>
    </p:spTree>
    <p:custDataLst>
      <p:tags r:id="rId1"/>
    </p:custDataLst>
  </p:cSld>
  <p:clrMapOvr>
    <a:masterClrMapping/>
  </p:clrMapOvr>
  <p:transition advTm="181472">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28774" name="Group 70"/>
          <p:cNvGraphicFramePr>
            <a:graphicFrameLocks noGrp="1"/>
          </p:cNvGraphicFramePr>
          <p:nvPr/>
        </p:nvGraphicFramePr>
        <p:xfrm>
          <a:off x="920750" y="902229"/>
          <a:ext cx="7270752" cy="4622592"/>
        </p:xfrm>
        <a:graphic>
          <a:graphicData uri="http://schemas.openxmlformats.org/drawingml/2006/table">
            <a:tbl>
              <a:tblPr/>
              <a:tblGrid>
                <a:gridCol w="1817688">
                  <a:extLst>
                    <a:ext uri="{9D8B030D-6E8A-4147-A177-3AD203B41FA5}">
                      <a16:colId xmlns:a16="http://schemas.microsoft.com/office/drawing/2014/main" val="20000"/>
                    </a:ext>
                  </a:extLst>
                </a:gridCol>
                <a:gridCol w="1817688">
                  <a:extLst>
                    <a:ext uri="{9D8B030D-6E8A-4147-A177-3AD203B41FA5}">
                      <a16:colId xmlns:a16="http://schemas.microsoft.com/office/drawing/2014/main" val="20001"/>
                    </a:ext>
                  </a:extLst>
                </a:gridCol>
                <a:gridCol w="1817688">
                  <a:extLst>
                    <a:ext uri="{9D8B030D-6E8A-4147-A177-3AD203B41FA5}">
                      <a16:colId xmlns:a16="http://schemas.microsoft.com/office/drawing/2014/main" val="20002"/>
                    </a:ext>
                  </a:extLst>
                </a:gridCol>
                <a:gridCol w="1817688">
                  <a:extLst>
                    <a:ext uri="{9D8B030D-6E8A-4147-A177-3AD203B41FA5}">
                      <a16:colId xmlns:a16="http://schemas.microsoft.com/office/drawing/2014/main" val="20003"/>
                    </a:ext>
                  </a:extLst>
                </a:gridCol>
              </a:tblGrid>
              <a:tr h="1155648">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a:noFill/>
                    </a:lnL>
                    <a:lnR w="19050" cap="flat" cmpd="sng" algn="ctr">
                      <a:solidFill>
                        <a:srgbClr val="CA7402"/>
                      </a:solidFill>
                      <a:prstDash val="solid"/>
                      <a:round/>
                      <a:headEnd type="none" w="med" len="med"/>
                      <a:tailEnd type="none" w="med" len="med"/>
                    </a:lnR>
                    <a:lnT>
                      <a:noFill/>
                    </a:lnT>
                    <a:lnB w="19050" cap="flat" cmpd="sng" algn="ctr">
                      <a:solidFill>
                        <a:srgbClr val="CA7402"/>
                      </a:solidFill>
                      <a:prstDash val="solid"/>
                      <a:round/>
                      <a:headEnd type="none" w="med" len="med"/>
                      <a:tailEnd type="none" w="med" len="med"/>
                    </a:lnB>
                    <a:lnTlToBr>
                      <a:noFill/>
                    </a:lnTlToBr>
                    <a:lnBlToTr>
                      <a:noFill/>
                    </a:lnBlToTr>
                    <a:solidFill>
                      <a:srgbClr val="FDECB3"/>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a:noFill/>
                    </a:lnT>
                    <a:lnB w="19050" cap="flat" cmpd="sng" algn="ctr">
                      <a:solidFill>
                        <a:srgbClr val="CA7402"/>
                      </a:solidFill>
                      <a:prstDash val="solid"/>
                      <a:round/>
                      <a:headEnd type="none" w="med" len="med"/>
                      <a:tailEnd type="none" w="med" len="med"/>
                    </a:lnB>
                    <a:lnTlToBr>
                      <a:noFill/>
                    </a:lnTlToBr>
                    <a:lnBlToTr>
                      <a:noFill/>
                    </a:lnBlToTr>
                    <a:solidFill>
                      <a:srgbClr val="CABC8E"/>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a:noFill/>
                    </a:lnT>
                    <a:lnB w="19050" cap="flat" cmpd="sng" algn="ctr">
                      <a:solidFill>
                        <a:srgbClr val="CA7402"/>
                      </a:solidFill>
                      <a:prstDash val="solid"/>
                      <a:round/>
                      <a:headEnd type="none" w="med" len="med"/>
                      <a:tailEnd type="none" w="med" len="med"/>
                    </a:lnB>
                    <a:lnTlToBr>
                      <a:noFill/>
                    </a:lnTlToBr>
                    <a:lnBlToTr>
                      <a:noFill/>
                    </a:lnBlToTr>
                    <a:solidFill>
                      <a:srgbClr val="FDECB3"/>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a:noFill/>
                    </a:lnR>
                    <a:lnT>
                      <a:noFill/>
                    </a:lnT>
                    <a:lnB w="19050" cap="flat" cmpd="sng" algn="ctr">
                      <a:solidFill>
                        <a:srgbClr val="CA7402"/>
                      </a:solidFill>
                      <a:prstDash val="solid"/>
                      <a:round/>
                      <a:headEnd type="none" w="med" len="med"/>
                      <a:tailEnd type="none" w="med" len="med"/>
                    </a:lnB>
                    <a:lnTlToBr>
                      <a:noFill/>
                    </a:lnTlToBr>
                    <a:lnBlToTr>
                      <a:noFill/>
                    </a:lnBlToTr>
                    <a:solidFill>
                      <a:srgbClr val="CABC8E"/>
                    </a:solidFill>
                  </a:tcPr>
                </a:tc>
                <a:extLst>
                  <a:ext uri="{0D108BD9-81ED-4DB2-BD59-A6C34878D82A}">
                    <a16:rowId xmlns:a16="http://schemas.microsoft.com/office/drawing/2014/main" val="10000"/>
                  </a:ext>
                </a:extLst>
              </a:tr>
              <a:tr h="1155648">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a:t>
                      </a:r>
                      <a:r>
                        <a:rPr kumimoji="0" lang="en-US" altLang="en-US" sz="1400" b="0" i="0" u="none" strike="noStrike" cap="none" normalizeH="0" baseline="0" dirty="0">
                          <a:ln>
                            <a:noFill/>
                          </a:ln>
                          <a:solidFill>
                            <a:srgbClr val="0070C0"/>
                          </a:solidFill>
                          <a:effectLst/>
                          <a:latin typeface="Trebuchet MS" pitchFamily="34" charset="0"/>
                        </a:rPr>
                        <a:t>suffering</a:t>
                      </a:r>
                      <a:r>
                        <a:rPr kumimoji="0" lang="en-US" altLang="en-US" sz="1400" b="0" i="0" u="none" strike="noStrike" cap="none" normalizeH="0" baseline="0" dirty="0">
                          <a:ln>
                            <a:noFill/>
                          </a:ln>
                          <a:solidFill>
                            <a:srgbClr val="281700"/>
                          </a:solidFill>
                          <a:effectLst/>
                          <a:latin typeface="Trebuchet MS" pitchFamily="34" charset="0"/>
                        </a:rPr>
                        <a:t>, but the free gift of God is eternal life in Christ Jesus our Lord.</a:t>
                      </a:r>
                    </a:p>
                  </a:txBody>
                  <a:tcPr marL="76200" marR="76200" marT="38074" marB="38074" horzOverflow="overflow">
                    <a:lnL>
                      <a:noFill/>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CABC8E"/>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FDECB3"/>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endParaRPr kumimoji="0" lang="en-US" altLang="en-US" sz="1400" b="0" i="0" u="none" strike="noStrike" cap="none" normalizeH="0" baseline="0" dirty="0">
                        <a:ln>
                          <a:noFill/>
                        </a:ln>
                        <a:solidFill>
                          <a:srgbClr val="FF0000"/>
                        </a:solidFill>
                        <a:effectLst/>
                        <a:latin typeface="Trebuchet MS" pitchFamily="34" charset="0"/>
                      </a:endParaRP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CABC8E"/>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endParaRPr kumimoji="0" lang="en-US" altLang="en-US" sz="1400" b="0" i="0" u="none" strike="noStrike" cap="none" normalizeH="0" baseline="0" dirty="0">
                        <a:ln>
                          <a:noFill/>
                        </a:ln>
                        <a:solidFill>
                          <a:srgbClr val="FF0000"/>
                        </a:solidFill>
                        <a:effectLst/>
                        <a:latin typeface="Trebuchet MS" pitchFamily="34" charset="0"/>
                      </a:endParaRPr>
                    </a:p>
                  </a:txBody>
                  <a:tcPr marL="76200" marR="76200" marT="38074" marB="38074" horzOverflow="overflow">
                    <a:lnL w="19050" cap="flat" cmpd="sng" algn="ctr">
                      <a:solidFill>
                        <a:srgbClr val="CA7402"/>
                      </a:solidFill>
                      <a:prstDash val="solid"/>
                      <a:round/>
                      <a:headEnd type="none" w="med" len="med"/>
                      <a:tailEnd type="none" w="med" len="med"/>
                    </a:lnL>
                    <a:lnR>
                      <a:noFill/>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FDECB3"/>
                    </a:solidFill>
                  </a:tcPr>
                </a:tc>
                <a:extLst>
                  <a:ext uri="{0D108BD9-81ED-4DB2-BD59-A6C34878D82A}">
                    <a16:rowId xmlns:a16="http://schemas.microsoft.com/office/drawing/2014/main" val="10001"/>
                  </a:ext>
                </a:extLst>
              </a:tr>
              <a:tr h="1155648">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a:noFill/>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FDECB3"/>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CABC8E"/>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a:t>
                      </a:r>
                      <a:r>
                        <a:rPr kumimoji="0" lang="en-US" altLang="en-US" sz="1400" b="0" i="0" u="none" strike="noStrike" cap="none" normalizeH="0" baseline="0" dirty="0">
                          <a:ln>
                            <a:noFill/>
                          </a:ln>
                          <a:solidFill>
                            <a:srgbClr val="FF0000"/>
                          </a:solidFill>
                          <a:effectLst/>
                          <a:latin typeface="Trebuchet MS" pitchFamily="34" charset="0"/>
                        </a:rPr>
                        <a:t>wages</a:t>
                      </a:r>
                      <a:r>
                        <a:rPr kumimoji="0" lang="en-US" altLang="en-US" sz="1400" b="0" i="0" u="none" strike="noStrike" cap="none" normalizeH="0" baseline="0" dirty="0">
                          <a:ln>
                            <a:noFill/>
                          </a:ln>
                          <a:solidFill>
                            <a:srgbClr val="281700"/>
                          </a:solidFill>
                          <a:effectLst/>
                          <a:latin typeface="Trebuchet MS" pitchFamily="34" charset="0"/>
                        </a:rPr>
                        <a:t> of God is eternal life in Christ Jesus our Lord.</a:t>
                      </a:r>
                      <a:endParaRPr kumimoji="0" lang="en-US" altLang="en-US" sz="1400" b="0" i="0" u="none" strike="noStrike" cap="none" normalizeH="0" baseline="0" dirty="0">
                        <a:ln>
                          <a:noFill/>
                        </a:ln>
                        <a:solidFill>
                          <a:srgbClr val="FF0000"/>
                        </a:solidFill>
                        <a:effectLst/>
                        <a:latin typeface="Trebuchet MS" pitchFamily="34" charset="0"/>
                      </a:endParaRP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FDECB3"/>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endParaRPr kumimoji="0" lang="en-US" altLang="en-US" sz="1400" b="0" i="0" u="none" strike="noStrike" cap="none" normalizeH="0" baseline="0" dirty="0">
                        <a:ln>
                          <a:noFill/>
                        </a:ln>
                        <a:solidFill>
                          <a:srgbClr val="FF0000"/>
                        </a:solidFill>
                        <a:effectLst/>
                        <a:latin typeface="Trebuchet MS" pitchFamily="34" charset="0"/>
                      </a:endParaRPr>
                    </a:p>
                  </a:txBody>
                  <a:tcPr marL="76200" marR="76200" marT="38074" marB="38074" horzOverflow="overflow">
                    <a:lnL w="19050" cap="flat" cmpd="sng" algn="ctr">
                      <a:solidFill>
                        <a:srgbClr val="CA7402"/>
                      </a:solidFill>
                      <a:prstDash val="solid"/>
                      <a:round/>
                      <a:headEnd type="none" w="med" len="med"/>
                      <a:tailEnd type="none" w="med" len="med"/>
                    </a:lnL>
                    <a:lnR>
                      <a:noFill/>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CABC8E"/>
                    </a:solidFill>
                  </a:tcPr>
                </a:tc>
                <a:extLst>
                  <a:ext uri="{0D108BD9-81ED-4DB2-BD59-A6C34878D82A}">
                    <a16:rowId xmlns:a16="http://schemas.microsoft.com/office/drawing/2014/main" val="10002"/>
                  </a:ext>
                </a:extLst>
              </a:tr>
              <a:tr h="1155648">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a:noFill/>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a:noFill/>
                    </a:lnB>
                    <a:lnTlToBr>
                      <a:noFill/>
                    </a:lnTlToBr>
                    <a:lnBlToTr>
                      <a:noFill/>
                    </a:lnBlToTr>
                    <a:solidFill>
                      <a:srgbClr val="CABC8E"/>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a:t>
                      </a:r>
                      <a:r>
                        <a:rPr kumimoji="0" lang="en-US" altLang="en-US" sz="1400" b="0" i="0" u="none" strike="noStrike" cap="none" normalizeH="0" baseline="0" dirty="0">
                          <a:ln>
                            <a:noFill/>
                          </a:ln>
                          <a:solidFill>
                            <a:srgbClr val="0070C0"/>
                          </a:solidFill>
                          <a:effectLst/>
                          <a:latin typeface="Trebuchet MS" pitchFamily="34" charset="0"/>
                        </a:rPr>
                        <a:t>suffering</a:t>
                      </a:r>
                      <a:r>
                        <a:rPr kumimoji="0" lang="en-US" altLang="en-US" sz="1400" b="0" i="0" u="none" strike="noStrike" cap="none" normalizeH="0" baseline="0" dirty="0">
                          <a:ln>
                            <a:noFill/>
                          </a:ln>
                          <a:solidFill>
                            <a:srgbClr val="281700"/>
                          </a:solidFill>
                          <a:effectLst/>
                          <a:latin typeface="Trebuchet MS" pitchFamily="34" charset="0"/>
                        </a:rPr>
                        <a:t>, but the free gift of God is eternal life 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a:noFill/>
                    </a:lnB>
                    <a:lnTlToBr>
                      <a:noFill/>
                    </a:lnTlToBr>
                    <a:lnBlToTr>
                      <a:noFill/>
                    </a:lnBlToTr>
                    <a:solidFill>
                      <a:srgbClr val="FDECB3"/>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a:noFill/>
                    </a:lnB>
                    <a:lnTlToBr>
                      <a:noFill/>
                    </a:lnTlToBr>
                    <a:lnBlToTr>
                      <a:noFill/>
                    </a:lnBlToTr>
                    <a:solidFill>
                      <a:srgbClr val="CABC8E"/>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a:noFill/>
                    </a:lnR>
                    <a:lnT w="19050" cap="flat" cmpd="sng" algn="ctr">
                      <a:solidFill>
                        <a:srgbClr val="CA7402"/>
                      </a:solidFill>
                      <a:prstDash val="solid"/>
                      <a:round/>
                      <a:headEnd type="none" w="med" len="med"/>
                      <a:tailEnd type="none" w="med" len="med"/>
                    </a:lnT>
                    <a:lnB>
                      <a:noFill/>
                    </a:lnB>
                    <a:lnTlToBr>
                      <a:noFill/>
                    </a:lnTlToBr>
                    <a:lnBlToTr>
                      <a:noFill/>
                    </a:lnBlToTr>
                    <a:solidFill>
                      <a:srgbClr val="FDECB3"/>
                    </a:solidFill>
                  </a:tcPr>
                </a:tc>
                <a:extLst>
                  <a:ext uri="{0D108BD9-81ED-4DB2-BD59-A6C34878D82A}">
                    <a16:rowId xmlns:a16="http://schemas.microsoft.com/office/drawing/2014/main" val="10003"/>
                  </a:ext>
                </a:extLst>
              </a:tr>
            </a:tbl>
          </a:graphicData>
        </a:graphic>
      </p:graphicFrame>
      <p:sp>
        <p:nvSpPr>
          <p:cNvPr id="2" name="Oval 1"/>
          <p:cNvSpPr>
            <a:spLocks noChangeArrowheads="1"/>
          </p:cNvSpPr>
          <p:nvPr/>
        </p:nvSpPr>
        <p:spPr bwMode="auto">
          <a:xfrm>
            <a:off x="1129786" y="2286000"/>
            <a:ext cx="870479" cy="285750"/>
          </a:xfrm>
          <a:prstGeom prst="ellipse">
            <a:avLst/>
          </a:prstGeom>
          <a:noFill/>
          <a:ln w="38100" algn="ctr">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en-US" altLang="en-US" sz="1500">
              <a:latin typeface="Century Gothic" panose="020B0502020202020204" pitchFamily="34" charset="0"/>
            </a:endParaRPr>
          </a:p>
        </p:txBody>
      </p:sp>
      <p:sp>
        <p:nvSpPr>
          <p:cNvPr id="125978" name="Rectangle 2"/>
          <p:cNvSpPr txBox="1">
            <a:spLocks noChangeArrowheads="1"/>
          </p:cNvSpPr>
          <p:nvPr/>
        </p:nvSpPr>
        <p:spPr bwMode="auto">
          <a:xfrm>
            <a:off x="1143000" y="127000"/>
            <a:ext cx="685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667" dirty="0">
                <a:solidFill>
                  <a:schemeClr val="tx2"/>
                </a:solidFill>
                <a:effectLst>
                  <a:outerShdw blurRad="38100" dist="38100" dir="2700000" algn="tl">
                    <a:srgbClr val="000000">
                      <a:alpha val="43137"/>
                    </a:srgbClr>
                  </a:outerShdw>
                </a:effectLst>
              </a:rPr>
              <a:t>16 original copies of Romans</a:t>
            </a:r>
          </a:p>
        </p:txBody>
      </p:sp>
      <p:sp>
        <p:nvSpPr>
          <p:cNvPr id="5" name="Oval 4"/>
          <p:cNvSpPr>
            <a:spLocks noChangeArrowheads="1"/>
          </p:cNvSpPr>
          <p:nvPr/>
        </p:nvSpPr>
        <p:spPr bwMode="auto">
          <a:xfrm>
            <a:off x="2938213" y="4594490"/>
            <a:ext cx="870479" cy="285750"/>
          </a:xfrm>
          <a:prstGeom prst="ellipse">
            <a:avLst/>
          </a:prstGeom>
          <a:noFill/>
          <a:ln w="38100" algn="ctr">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en-US" altLang="en-US" sz="1500">
              <a:latin typeface="Century Gothic" panose="020B0502020202020204" pitchFamily="34" charset="0"/>
            </a:endParaRPr>
          </a:p>
        </p:txBody>
      </p:sp>
      <p:sp>
        <p:nvSpPr>
          <p:cNvPr id="125980" name="Oval 5"/>
          <p:cNvSpPr>
            <a:spLocks noChangeArrowheads="1"/>
          </p:cNvSpPr>
          <p:nvPr/>
        </p:nvSpPr>
        <p:spPr bwMode="auto">
          <a:xfrm>
            <a:off x="4572001" y="3683000"/>
            <a:ext cx="615157" cy="2540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en-US" altLang="en-US" sz="1500">
              <a:latin typeface="Century Gothic" panose="020B0502020202020204" pitchFamily="34" charset="0"/>
            </a:endParaRPr>
          </a:p>
        </p:txBody>
      </p:sp>
    </p:spTree>
    <p:custDataLst>
      <p:tags r:id="rId1"/>
    </p:custDataLst>
  </p:cSld>
  <p:clrMapOvr>
    <a:masterClrMapping/>
  </p:clrMapOvr>
  <p:transition advTm="181472">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a:effectLst>
                  <a:outerShdw blurRad="38100" dist="38100" dir="2700000" algn="tl">
                    <a:srgbClr val="000000">
                      <a:alpha val="43137"/>
                    </a:srgbClr>
                  </a:outerShdw>
                </a:effectLst>
              </a:rPr>
              <a:t>The Current Attacks Emphasize:</a:t>
            </a:r>
          </a:p>
        </p:txBody>
      </p:sp>
      <p:sp>
        <p:nvSpPr>
          <p:cNvPr id="11267" name="Rectangle 3"/>
          <p:cNvSpPr>
            <a:spLocks noGrp="1" noChangeArrowheads="1"/>
          </p:cNvSpPr>
          <p:nvPr>
            <p:ph type="body" idx="1"/>
          </p:nvPr>
        </p:nvSpPr>
        <p:spPr>
          <a:xfrm>
            <a:off x="457200" y="1016000"/>
            <a:ext cx="6934200" cy="4445000"/>
          </a:xfrm>
        </p:spPr>
        <p:txBody>
          <a:bodyPr/>
          <a:lstStyle/>
          <a:p>
            <a:pPr eaLnBrk="1" hangingPunct="1">
              <a:spcBef>
                <a:spcPct val="50000"/>
              </a:spcBef>
            </a:pPr>
            <a:r>
              <a:rPr lang="en-US" altLang="en-US" dirty="0">
                <a:effectLst>
                  <a:outerShdw blurRad="38100" dist="38100" dir="2700000" algn="tl">
                    <a:srgbClr val="000000">
                      <a:alpha val="43137"/>
                    </a:srgbClr>
                  </a:outerShdw>
                </a:effectLst>
              </a:rPr>
              <a:t>That we no longer have the autographs (the original documents)</a:t>
            </a:r>
          </a:p>
          <a:p>
            <a:pPr eaLnBrk="1" hangingPunct="1">
              <a:spcBef>
                <a:spcPct val="50000"/>
              </a:spcBef>
            </a:pPr>
            <a:r>
              <a:rPr lang="en-US" altLang="en-US" dirty="0">
                <a:effectLst>
                  <a:outerShdw blurRad="38100" dist="38100" dir="2700000" algn="tl">
                    <a:srgbClr val="000000">
                      <a:alpha val="43137"/>
                    </a:srgbClr>
                  </a:outerShdw>
                </a:effectLst>
              </a:rPr>
              <a:t>That the earliest NT manuscripts we have were copied many decades (if not centuries) after the autographs.</a:t>
            </a:r>
          </a:p>
          <a:p>
            <a:pPr eaLnBrk="1" hangingPunct="1">
              <a:spcBef>
                <a:spcPct val="50000"/>
              </a:spcBef>
            </a:pPr>
            <a:r>
              <a:rPr lang="en-US" altLang="en-US" dirty="0">
                <a:effectLst>
                  <a:outerShdw blurRad="38100" dist="38100" dir="2700000" algn="tl">
                    <a:srgbClr val="000000">
                      <a:alpha val="43137"/>
                    </a:srgbClr>
                  </a:outerShdw>
                </a:effectLst>
              </a:rPr>
              <a:t>That there are thousands of textual variants between the copies that we have.</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fade">
                                      <p:cBhvr>
                                        <p:cTn id="7" dur="1000"/>
                                        <p:tgtEl>
                                          <p:spTgt spid="11267">
                                            <p:txEl>
                                              <p:pRg st="0" end="0"/>
                                            </p:txEl>
                                          </p:spTgt>
                                        </p:tgtEl>
                                      </p:cBhvr>
                                    </p:animEffect>
                                    <p:anim calcmode="lin" valueType="num">
                                      <p:cBhvr>
                                        <p:cTn id="8" dur="10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26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11267">
                                            <p:txEl>
                                              <p:pRg st="1" end="1"/>
                                            </p:txEl>
                                          </p:spTgt>
                                        </p:tgtEl>
                                        <p:attrNameLst>
                                          <p:attrName>style.visibility</p:attrName>
                                        </p:attrNameLst>
                                      </p:cBhvr>
                                      <p:to>
                                        <p:strVal val="visible"/>
                                      </p:to>
                                    </p:set>
                                    <p:animEffect transition="in" filter="fade">
                                      <p:cBhvr>
                                        <p:cTn id="14" dur="1000"/>
                                        <p:tgtEl>
                                          <p:spTgt spid="11267">
                                            <p:txEl>
                                              <p:pRg st="1" end="1"/>
                                            </p:txEl>
                                          </p:spTgt>
                                        </p:tgtEl>
                                      </p:cBhvr>
                                    </p:animEffect>
                                    <p:anim calcmode="lin" valueType="num">
                                      <p:cBhvr>
                                        <p:cTn id="15" dur="1000" fill="hold"/>
                                        <p:tgtEl>
                                          <p:spTgt spid="1126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26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nodeType="clickEffect">
                                  <p:stCondLst>
                                    <p:cond delay="0"/>
                                  </p:stCondLst>
                                  <p:childTnLst>
                                    <p:set>
                                      <p:cBhvr>
                                        <p:cTn id="20" dur="1" fill="hold">
                                          <p:stCondLst>
                                            <p:cond delay="0"/>
                                          </p:stCondLst>
                                        </p:cTn>
                                        <p:tgtEl>
                                          <p:spTgt spid="11267">
                                            <p:txEl>
                                              <p:pRg st="2" end="2"/>
                                            </p:txEl>
                                          </p:spTgt>
                                        </p:tgtEl>
                                        <p:attrNameLst>
                                          <p:attrName>style.visibility</p:attrName>
                                        </p:attrNameLst>
                                      </p:cBhvr>
                                      <p:to>
                                        <p:strVal val="visible"/>
                                      </p:to>
                                    </p:set>
                                    <p:animEffect transition="in" filter="fade">
                                      <p:cBhvr>
                                        <p:cTn id="21" dur="1000"/>
                                        <p:tgtEl>
                                          <p:spTgt spid="11267">
                                            <p:txEl>
                                              <p:pRg st="2" end="2"/>
                                            </p:txEl>
                                          </p:spTgt>
                                        </p:tgtEl>
                                      </p:cBhvr>
                                    </p:animEffect>
                                    <p:anim calcmode="lin" valueType="num">
                                      <p:cBhvr>
                                        <p:cTn id="22" dur="10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26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28774" name="Group 70"/>
          <p:cNvGraphicFramePr>
            <a:graphicFrameLocks noGrp="1"/>
          </p:cNvGraphicFramePr>
          <p:nvPr/>
        </p:nvGraphicFramePr>
        <p:xfrm>
          <a:off x="920750" y="902229"/>
          <a:ext cx="7270752" cy="4622592"/>
        </p:xfrm>
        <a:graphic>
          <a:graphicData uri="http://schemas.openxmlformats.org/drawingml/2006/table">
            <a:tbl>
              <a:tblPr/>
              <a:tblGrid>
                <a:gridCol w="1817688">
                  <a:extLst>
                    <a:ext uri="{9D8B030D-6E8A-4147-A177-3AD203B41FA5}">
                      <a16:colId xmlns:a16="http://schemas.microsoft.com/office/drawing/2014/main" val="20000"/>
                    </a:ext>
                  </a:extLst>
                </a:gridCol>
                <a:gridCol w="1817688">
                  <a:extLst>
                    <a:ext uri="{9D8B030D-6E8A-4147-A177-3AD203B41FA5}">
                      <a16:colId xmlns:a16="http://schemas.microsoft.com/office/drawing/2014/main" val="20001"/>
                    </a:ext>
                  </a:extLst>
                </a:gridCol>
                <a:gridCol w="1817688">
                  <a:extLst>
                    <a:ext uri="{9D8B030D-6E8A-4147-A177-3AD203B41FA5}">
                      <a16:colId xmlns:a16="http://schemas.microsoft.com/office/drawing/2014/main" val="20002"/>
                    </a:ext>
                  </a:extLst>
                </a:gridCol>
                <a:gridCol w="1817688">
                  <a:extLst>
                    <a:ext uri="{9D8B030D-6E8A-4147-A177-3AD203B41FA5}">
                      <a16:colId xmlns:a16="http://schemas.microsoft.com/office/drawing/2014/main" val="20003"/>
                    </a:ext>
                  </a:extLst>
                </a:gridCol>
              </a:tblGrid>
              <a:tr h="1155648">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a:noFill/>
                    </a:lnL>
                    <a:lnR w="19050" cap="flat" cmpd="sng" algn="ctr">
                      <a:solidFill>
                        <a:srgbClr val="CA7402"/>
                      </a:solidFill>
                      <a:prstDash val="solid"/>
                      <a:round/>
                      <a:headEnd type="none" w="med" len="med"/>
                      <a:tailEnd type="none" w="med" len="med"/>
                    </a:lnR>
                    <a:lnT>
                      <a:noFill/>
                    </a:lnT>
                    <a:lnB w="19050" cap="flat" cmpd="sng" algn="ctr">
                      <a:solidFill>
                        <a:srgbClr val="CA7402"/>
                      </a:solidFill>
                      <a:prstDash val="solid"/>
                      <a:round/>
                      <a:headEnd type="none" w="med" len="med"/>
                      <a:tailEnd type="none" w="med" len="med"/>
                    </a:lnB>
                    <a:lnTlToBr>
                      <a:noFill/>
                    </a:lnTlToBr>
                    <a:lnBlToTr>
                      <a:noFill/>
                    </a:lnBlToTr>
                    <a:solidFill>
                      <a:srgbClr val="FDECB3"/>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a:t>
                      </a:r>
                      <a:r>
                        <a:rPr kumimoji="0" lang="en-US" altLang="en-US" sz="1400" b="0" i="0" u="none" strike="noStrike" cap="none" normalizeH="0" baseline="0" dirty="0">
                          <a:ln>
                            <a:noFill/>
                          </a:ln>
                          <a:solidFill>
                            <a:srgbClr val="7030A0"/>
                          </a:solidFill>
                          <a:effectLst/>
                          <a:latin typeface="Trebuchet MS" pitchFamily="34" charset="0"/>
                        </a:rPr>
                        <a:t>joy </a:t>
                      </a:r>
                      <a:r>
                        <a:rPr kumimoji="0" lang="en-US" altLang="en-US" sz="1400" b="0" i="0" u="none" strike="noStrike" cap="none" normalizeH="0" baseline="0" dirty="0">
                          <a:ln>
                            <a:noFill/>
                          </a:ln>
                          <a:solidFill>
                            <a:srgbClr val="281700"/>
                          </a:solidFill>
                          <a:effectLst/>
                          <a:latin typeface="Trebuchet MS" pitchFamily="34" charset="0"/>
                        </a:rPr>
                        <a:t>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a:noFill/>
                    </a:lnT>
                    <a:lnB w="19050" cap="flat" cmpd="sng" algn="ctr">
                      <a:solidFill>
                        <a:srgbClr val="CA7402"/>
                      </a:solidFill>
                      <a:prstDash val="solid"/>
                      <a:round/>
                      <a:headEnd type="none" w="med" len="med"/>
                      <a:tailEnd type="none" w="med" len="med"/>
                    </a:lnB>
                    <a:lnTlToBr>
                      <a:noFill/>
                    </a:lnTlToBr>
                    <a:lnBlToTr>
                      <a:noFill/>
                    </a:lnBlToTr>
                    <a:solidFill>
                      <a:srgbClr val="CABC8E"/>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a:noFill/>
                    </a:lnT>
                    <a:lnB w="19050" cap="flat" cmpd="sng" algn="ctr">
                      <a:solidFill>
                        <a:srgbClr val="CA7402"/>
                      </a:solidFill>
                      <a:prstDash val="solid"/>
                      <a:round/>
                      <a:headEnd type="none" w="med" len="med"/>
                      <a:tailEnd type="none" w="med" len="med"/>
                    </a:lnB>
                    <a:lnTlToBr>
                      <a:noFill/>
                    </a:lnTlToBr>
                    <a:lnBlToTr>
                      <a:noFill/>
                    </a:lnBlToTr>
                    <a:solidFill>
                      <a:srgbClr val="FDECB3"/>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a:noFill/>
                    </a:lnR>
                    <a:lnT>
                      <a:noFill/>
                    </a:lnT>
                    <a:lnB w="19050" cap="flat" cmpd="sng" algn="ctr">
                      <a:solidFill>
                        <a:srgbClr val="CA7402"/>
                      </a:solidFill>
                      <a:prstDash val="solid"/>
                      <a:round/>
                      <a:headEnd type="none" w="med" len="med"/>
                      <a:tailEnd type="none" w="med" len="med"/>
                    </a:lnB>
                    <a:lnTlToBr>
                      <a:noFill/>
                    </a:lnTlToBr>
                    <a:lnBlToTr>
                      <a:noFill/>
                    </a:lnBlToTr>
                    <a:solidFill>
                      <a:srgbClr val="CABC8E"/>
                    </a:solidFill>
                  </a:tcPr>
                </a:tc>
                <a:extLst>
                  <a:ext uri="{0D108BD9-81ED-4DB2-BD59-A6C34878D82A}">
                    <a16:rowId xmlns:a16="http://schemas.microsoft.com/office/drawing/2014/main" val="10000"/>
                  </a:ext>
                </a:extLst>
              </a:tr>
              <a:tr h="1155648">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a:t>
                      </a:r>
                      <a:r>
                        <a:rPr kumimoji="0" lang="en-US" altLang="en-US" sz="1400" b="0" i="0" u="none" strike="noStrike" cap="none" normalizeH="0" baseline="0" dirty="0">
                          <a:ln>
                            <a:noFill/>
                          </a:ln>
                          <a:solidFill>
                            <a:srgbClr val="0070C0"/>
                          </a:solidFill>
                          <a:effectLst/>
                          <a:latin typeface="Trebuchet MS" pitchFamily="34" charset="0"/>
                        </a:rPr>
                        <a:t>suffering</a:t>
                      </a:r>
                      <a:r>
                        <a:rPr kumimoji="0" lang="en-US" altLang="en-US" sz="1400" b="0" i="0" u="none" strike="noStrike" cap="none" normalizeH="0" baseline="0" dirty="0">
                          <a:ln>
                            <a:noFill/>
                          </a:ln>
                          <a:solidFill>
                            <a:srgbClr val="281700"/>
                          </a:solidFill>
                          <a:effectLst/>
                          <a:latin typeface="Trebuchet MS" pitchFamily="34" charset="0"/>
                        </a:rPr>
                        <a:t>, but the free gift of God is eternal life in Christ Jesus our Lord.</a:t>
                      </a:r>
                    </a:p>
                  </a:txBody>
                  <a:tcPr marL="76200" marR="76200" marT="38074" marB="38074" horzOverflow="overflow">
                    <a:lnL>
                      <a:noFill/>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CABC8E"/>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FDECB3"/>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a:t>
                      </a:r>
                      <a:r>
                        <a:rPr kumimoji="0" lang="en-US" altLang="en-US" sz="1400" b="0" i="0" u="none" strike="noStrike" cap="none" normalizeH="0" baseline="0" dirty="0">
                          <a:ln>
                            <a:noFill/>
                          </a:ln>
                          <a:solidFill>
                            <a:srgbClr val="7030A0"/>
                          </a:solidFill>
                          <a:effectLst/>
                          <a:latin typeface="Trebuchet MS" pitchFamily="34" charset="0"/>
                        </a:rPr>
                        <a:t>joy</a:t>
                      </a:r>
                      <a:r>
                        <a:rPr kumimoji="0" lang="en-US" altLang="en-US" sz="1400" b="0" i="0" u="none" strike="noStrike" cap="none" normalizeH="0" baseline="0" dirty="0">
                          <a:ln>
                            <a:noFill/>
                          </a:ln>
                          <a:solidFill>
                            <a:srgbClr val="281700"/>
                          </a:solidFill>
                          <a:effectLst/>
                          <a:latin typeface="Trebuchet MS" pitchFamily="34" charset="0"/>
                        </a:rPr>
                        <a:t> in Christ Jesus our Lord.</a:t>
                      </a:r>
                      <a:endParaRPr kumimoji="0" lang="en-US" altLang="en-US" sz="1400" b="0" i="0" u="none" strike="noStrike" cap="none" normalizeH="0" baseline="0" dirty="0">
                        <a:ln>
                          <a:noFill/>
                        </a:ln>
                        <a:solidFill>
                          <a:srgbClr val="FF0000"/>
                        </a:solidFill>
                        <a:effectLst/>
                        <a:latin typeface="Trebuchet MS" pitchFamily="34" charset="0"/>
                      </a:endParaRP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CABC8E"/>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a:t>
                      </a:r>
                      <a:r>
                        <a:rPr kumimoji="0" lang="en-US" altLang="en-US" sz="1400" b="0" i="0" u="none" strike="noStrike" cap="none" normalizeH="0" baseline="0" dirty="0">
                          <a:ln>
                            <a:noFill/>
                          </a:ln>
                          <a:solidFill>
                            <a:srgbClr val="7030A0"/>
                          </a:solidFill>
                          <a:effectLst/>
                          <a:latin typeface="Trebuchet MS" pitchFamily="34" charset="0"/>
                        </a:rPr>
                        <a:t>joy </a:t>
                      </a:r>
                      <a:r>
                        <a:rPr kumimoji="0" lang="en-US" altLang="en-US" sz="1400" b="0" i="0" u="none" strike="noStrike" cap="none" normalizeH="0" baseline="0" dirty="0">
                          <a:ln>
                            <a:noFill/>
                          </a:ln>
                          <a:solidFill>
                            <a:srgbClr val="281700"/>
                          </a:solidFill>
                          <a:effectLst/>
                          <a:latin typeface="Trebuchet MS" pitchFamily="34" charset="0"/>
                        </a:rPr>
                        <a:t>in Christ Jesus our Lord.</a:t>
                      </a:r>
                      <a:endParaRPr kumimoji="0" lang="en-US" altLang="en-US" sz="1400" b="0" i="0" u="none" strike="noStrike" cap="none" normalizeH="0" baseline="0" dirty="0">
                        <a:ln>
                          <a:noFill/>
                        </a:ln>
                        <a:solidFill>
                          <a:srgbClr val="FF0000"/>
                        </a:solidFill>
                        <a:effectLst/>
                        <a:latin typeface="Trebuchet MS" pitchFamily="34" charset="0"/>
                      </a:endParaRPr>
                    </a:p>
                  </a:txBody>
                  <a:tcPr marL="76200" marR="76200" marT="38074" marB="38074" horzOverflow="overflow">
                    <a:lnL w="19050" cap="flat" cmpd="sng" algn="ctr">
                      <a:solidFill>
                        <a:srgbClr val="CA7402"/>
                      </a:solidFill>
                      <a:prstDash val="solid"/>
                      <a:round/>
                      <a:headEnd type="none" w="med" len="med"/>
                      <a:tailEnd type="none" w="med" len="med"/>
                    </a:lnL>
                    <a:lnR>
                      <a:noFill/>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FDECB3"/>
                    </a:solidFill>
                  </a:tcPr>
                </a:tc>
                <a:extLst>
                  <a:ext uri="{0D108BD9-81ED-4DB2-BD59-A6C34878D82A}">
                    <a16:rowId xmlns:a16="http://schemas.microsoft.com/office/drawing/2014/main" val="10001"/>
                  </a:ext>
                </a:extLst>
              </a:tr>
              <a:tr h="1155648">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a:t>
                      </a:r>
                      <a:r>
                        <a:rPr kumimoji="0" lang="en-US" altLang="en-US" sz="1400" b="0" i="0" u="none" strike="noStrike" cap="none" normalizeH="0" baseline="0" dirty="0">
                          <a:ln>
                            <a:noFill/>
                          </a:ln>
                          <a:solidFill>
                            <a:srgbClr val="7030A0"/>
                          </a:solidFill>
                          <a:effectLst/>
                          <a:latin typeface="Trebuchet MS" pitchFamily="34" charset="0"/>
                        </a:rPr>
                        <a:t>joy</a:t>
                      </a:r>
                      <a:r>
                        <a:rPr kumimoji="0" lang="en-US" altLang="en-US" sz="1400" b="0" i="0" u="none" strike="noStrike" cap="none" normalizeH="0" baseline="0" dirty="0">
                          <a:ln>
                            <a:noFill/>
                          </a:ln>
                          <a:solidFill>
                            <a:srgbClr val="281700"/>
                          </a:solidFill>
                          <a:effectLst/>
                          <a:latin typeface="Trebuchet MS" pitchFamily="34" charset="0"/>
                        </a:rPr>
                        <a:t> in Christ Jesus our Lord.</a:t>
                      </a:r>
                    </a:p>
                  </a:txBody>
                  <a:tcPr marL="76200" marR="76200" marT="38074" marB="38074" horzOverflow="overflow">
                    <a:lnL>
                      <a:noFill/>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FDECB3"/>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CABC8E"/>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281700"/>
                          </a:solidFill>
                          <a:effectLst/>
                          <a:latin typeface="Trebuchet MS" pitchFamily="34" charset="0"/>
                        </a:rPr>
                        <a:t>For the wages of sin is death, but the </a:t>
                      </a:r>
                      <a:r>
                        <a:rPr kumimoji="0" lang="en-US" altLang="en-US" sz="1400" b="0" i="0" u="none" strike="noStrike" cap="none" normalizeH="0" baseline="0">
                          <a:ln>
                            <a:noFill/>
                          </a:ln>
                          <a:solidFill>
                            <a:srgbClr val="FF0000"/>
                          </a:solidFill>
                          <a:effectLst/>
                          <a:latin typeface="Trebuchet MS" pitchFamily="34" charset="0"/>
                        </a:rPr>
                        <a:t>wages</a:t>
                      </a:r>
                      <a:r>
                        <a:rPr kumimoji="0" lang="en-US" altLang="en-US" sz="1400" b="0" i="0" u="none" strike="noStrike" cap="none" normalizeH="0" baseline="0">
                          <a:ln>
                            <a:noFill/>
                          </a:ln>
                          <a:solidFill>
                            <a:srgbClr val="281700"/>
                          </a:solidFill>
                          <a:effectLst/>
                          <a:latin typeface="Trebuchet MS" pitchFamily="34" charset="0"/>
                        </a:rPr>
                        <a:t> of God is eternal life in Christ Jesus our Lord.</a:t>
                      </a:r>
                      <a:endParaRPr kumimoji="0" lang="en-US" altLang="en-US" sz="1400" b="0" i="0" u="none" strike="noStrike" cap="none" normalizeH="0" baseline="0" dirty="0">
                        <a:ln>
                          <a:noFill/>
                        </a:ln>
                        <a:solidFill>
                          <a:srgbClr val="FF0000"/>
                        </a:solidFill>
                        <a:effectLst/>
                        <a:latin typeface="Trebuchet MS" pitchFamily="34" charset="0"/>
                      </a:endParaRP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FDECB3"/>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endParaRPr kumimoji="0" lang="en-US" altLang="en-US" sz="1400" b="0" i="0" u="none" strike="noStrike" cap="none" normalizeH="0" baseline="0" dirty="0">
                        <a:ln>
                          <a:noFill/>
                        </a:ln>
                        <a:solidFill>
                          <a:srgbClr val="FF0000"/>
                        </a:solidFill>
                        <a:effectLst/>
                        <a:latin typeface="Trebuchet MS" pitchFamily="34" charset="0"/>
                      </a:endParaRPr>
                    </a:p>
                  </a:txBody>
                  <a:tcPr marL="76200" marR="76200" marT="38074" marB="38074" horzOverflow="overflow">
                    <a:lnL w="19050" cap="flat" cmpd="sng" algn="ctr">
                      <a:solidFill>
                        <a:srgbClr val="CA7402"/>
                      </a:solidFill>
                      <a:prstDash val="solid"/>
                      <a:round/>
                      <a:headEnd type="none" w="med" len="med"/>
                      <a:tailEnd type="none" w="med" len="med"/>
                    </a:lnL>
                    <a:lnR>
                      <a:noFill/>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CABC8E"/>
                    </a:solidFill>
                  </a:tcPr>
                </a:tc>
                <a:extLst>
                  <a:ext uri="{0D108BD9-81ED-4DB2-BD59-A6C34878D82A}">
                    <a16:rowId xmlns:a16="http://schemas.microsoft.com/office/drawing/2014/main" val="10002"/>
                  </a:ext>
                </a:extLst>
              </a:tr>
              <a:tr h="1155648">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a:noFill/>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a:noFill/>
                    </a:lnB>
                    <a:lnTlToBr>
                      <a:noFill/>
                    </a:lnTlToBr>
                    <a:lnBlToTr>
                      <a:noFill/>
                    </a:lnBlToTr>
                    <a:solidFill>
                      <a:srgbClr val="CABC8E"/>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a:t>
                      </a:r>
                      <a:r>
                        <a:rPr kumimoji="0" lang="en-US" altLang="en-US" sz="1400" b="0" i="0" u="none" strike="noStrike" cap="none" normalizeH="0" baseline="0" dirty="0">
                          <a:ln>
                            <a:noFill/>
                          </a:ln>
                          <a:solidFill>
                            <a:srgbClr val="0070C0"/>
                          </a:solidFill>
                          <a:effectLst/>
                          <a:latin typeface="Trebuchet MS" pitchFamily="34" charset="0"/>
                        </a:rPr>
                        <a:t>suffering</a:t>
                      </a:r>
                      <a:r>
                        <a:rPr kumimoji="0" lang="en-US" altLang="en-US" sz="1400" b="0" i="0" u="none" strike="noStrike" cap="none" normalizeH="0" baseline="0" dirty="0">
                          <a:ln>
                            <a:noFill/>
                          </a:ln>
                          <a:solidFill>
                            <a:srgbClr val="281700"/>
                          </a:solidFill>
                          <a:effectLst/>
                          <a:latin typeface="Trebuchet MS" pitchFamily="34" charset="0"/>
                        </a:rPr>
                        <a:t>, but the free gift of God is eternal life 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a:noFill/>
                    </a:lnB>
                    <a:lnTlToBr>
                      <a:noFill/>
                    </a:lnTlToBr>
                    <a:lnBlToTr>
                      <a:noFill/>
                    </a:lnBlToTr>
                    <a:solidFill>
                      <a:srgbClr val="FDECB3"/>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a:noFill/>
                    </a:lnB>
                    <a:lnTlToBr>
                      <a:noFill/>
                    </a:lnTlToBr>
                    <a:lnBlToTr>
                      <a:noFill/>
                    </a:lnBlToTr>
                    <a:solidFill>
                      <a:srgbClr val="CABC8E"/>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a:t>
                      </a:r>
                      <a:r>
                        <a:rPr kumimoji="0" lang="en-US" altLang="en-US" sz="1400" b="0" i="0" u="none" strike="noStrike" cap="none" normalizeH="0" baseline="0" dirty="0">
                          <a:ln>
                            <a:noFill/>
                          </a:ln>
                          <a:solidFill>
                            <a:srgbClr val="7030A0"/>
                          </a:solidFill>
                          <a:effectLst/>
                          <a:latin typeface="Trebuchet MS" pitchFamily="34" charset="0"/>
                        </a:rPr>
                        <a:t>joy </a:t>
                      </a:r>
                      <a:r>
                        <a:rPr kumimoji="0" lang="en-US" altLang="en-US" sz="1400" b="0" i="0" u="none" strike="noStrike" cap="none" normalizeH="0" baseline="0" dirty="0">
                          <a:ln>
                            <a:noFill/>
                          </a:ln>
                          <a:solidFill>
                            <a:srgbClr val="281700"/>
                          </a:solidFill>
                          <a:effectLst/>
                          <a:latin typeface="Trebuchet MS" pitchFamily="34" charset="0"/>
                        </a:rPr>
                        <a:t>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a:noFill/>
                    </a:lnR>
                    <a:lnT w="19050" cap="flat" cmpd="sng" algn="ctr">
                      <a:solidFill>
                        <a:srgbClr val="CA7402"/>
                      </a:solidFill>
                      <a:prstDash val="solid"/>
                      <a:round/>
                      <a:headEnd type="none" w="med" len="med"/>
                      <a:tailEnd type="none" w="med" len="med"/>
                    </a:lnT>
                    <a:lnB>
                      <a:noFill/>
                    </a:lnB>
                    <a:lnTlToBr>
                      <a:noFill/>
                    </a:lnTlToBr>
                    <a:lnBlToTr>
                      <a:noFill/>
                    </a:lnBlToTr>
                    <a:solidFill>
                      <a:srgbClr val="FDECB3"/>
                    </a:solidFill>
                  </a:tcPr>
                </a:tc>
                <a:extLst>
                  <a:ext uri="{0D108BD9-81ED-4DB2-BD59-A6C34878D82A}">
                    <a16:rowId xmlns:a16="http://schemas.microsoft.com/office/drawing/2014/main" val="10003"/>
                  </a:ext>
                </a:extLst>
              </a:tr>
            </a:tbl>
          </a:graphicData>
        </a:graphic>
      </p:graphicFrame>
      <p:sp>
        <p:nvSpPr>
          <p:cNvPr id="127001" name="Oval 1"/>
          <p:cNvSpPr>
            <a:spLocks noChangeArrowheads="1"/>
          </p:cNvSpPr>
          <p:nvPr/>
        </p:nvSpPr>
        <p:spPr bwMode="auto">
          <a:xfrm>
            <a:off x="1129786" y="2286000"/>
            <a:ext cx="870479" cy="285750"/>
          </a:xfrm>
          <a:prstGeom prst="ellipse">
            <a:avLst/>
          </a:prstGeom>
          <a:noFill/>
          <a:ln w="38100" algn="ctr">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en-US" altLang="en-US" sz="1500">
              <a:latin typeface="Century Gothic" panose="020B0502020202020204" pitchFamily="34" charset="0"/>
            </a:endParaRPr>
          </a:p>
        </p:txBody>
      </p:sp>
      <p:sp>
        <p:nvSpPr>
          <p:cNvPr id="127002" name="Rectangle 2"/>
          <p:cNvSpPr txBox="1">
            <a:spLocks noChangeArrowheads="1"/>
          </p:cNvSpPr>
          <p:nvPr/>
        </p:nvSpPr>
        <p:spPr bwMode="auto">
          <a:xfrm>
            <a:off x="1143000" y="127000"/>
            <a:ext cx="685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667" dirty="0">
                <a:solidFill>
                  <a:schemeClr val="tx2"/>
                </a:solidFill>
                <a:effectLst>
                  <a:outerShdw blurRad="38100" dist="38100" dir="2700000" algn="tl">
                    <a:srgbClr val="000000">
                      <a:alpha val="43137"/>
                    </a:srgbClr>
                  </a:outerShdw>
                </a:effectLst>
              </a:rPr>
              <a:t>16 original copies of Romans</a:t>
            </a:r>
          </a:p>
        </p:txBody>
      </p:sp>
      <p:sp>
        <p:nvSpPr>
          <p:cNvPr id="127003" name="Oval 4"/>
          <p:cNvSpPr>
            <a:spLocks noChangeArrowheads="1"/>
          </p:cNvSpPr>
          <p:nvPr/>
        </p:nvSpPr>
        <p:spPr bwMode="auto">
          <a:xfrm>
            <a:off x="2938213" y="4594490"/>
            <a:ext cx="870479" cy="285750"/>
          </a:xfrm>
          <a:prstGeom prst="ellipse">
            <a:avLst/>
          </a:prstGeom>
          <a:noFill/>
          <a:ln w="38100" algn="ctr">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en-US" altLang="en-US" sz="1500">
              <a:latin typeface="Century Gothic" panose="020B0502020202020204" pitchFamily="34" charset="0"/>
            </a:endParaRPr>
          </a:p>
        </p:txBody>
      </p:sp>
      <p:sp>
        <p:nvSpPr>
          <p:cNvPr id="127004" name="Oval 5"/>
          <p:cNvSpPr>
            <a:spLocks noChangeArrowheads="1"/>
          </p:cNvSpPr>
          <p:nvPr/>
        </p:nvSpPr>
        <p:spPr bwMode="auto">
          <a:xfrm>
            <a:off x="4572001" y="3683000"/>
            <a:ext cx="615157" cy="2540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en-US" altLang="en-US" sz="1500">
              <a:latin typeface="Century Gothic" panose="020B0502020202020204" pitchFamily="34" charset="0"/>
            </a:endParaRPr>
          </a:p>
        </p:txBody>
      </p:sp>
      <p:sp>
        <p:nvSpPr>
          <p:cNvPr id="7" name="Oval 6"/>
          <p:cNvSpPr>
            <a:spLocks noChangeArrowheads="1"/>
          </p:cNvSpPr>
          <p:nvPr/>
        </p:nvSpPr>
        <p:spPr bwMode="auto">
          <a:xfrm>
            <a:off x="3390649" y="1587500"/>
            <a:ext cx="350573" cy="254000"/>
          </a:xfrm>
          <a:prstGeom prst="ellipse">
            <a:avLst/>
          </a:prstGeom>
          <a:noFill/>
          <a:ln w="381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en-US" altLang="en-US" sz="1500">
              <a:latin typeface="Century Gothic" panose="020B0502020202020204" pitchFamily="34" charset="0"/>
            </a:endParaRPr>
          </a:p>
        </p:txBody>
      </p:sp>
      <p:sp>
        <p:nvSpPr>
          <p:cNvPr id="8" name="Oval 7"/>
          <p:cNvSpPr>
            <a:spLocks noChangeArrowheads="1"/>
          </p:cNvSpPr>
          <p:nvPr/>
        </p:nvSpPr>
        <p:spPr bwMode="auto">
          <a:xfrm>
            <a:off x="7036609" y="2739761"/>
            <a:ext cx="350573" cy="254000"/>
          </a:xfrm>
          <a:prstGeom prst="ellipse">
            <a:avLst/>
          </a:prstGeom>
          <a:noFill/>
          <a:ln w="381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en-US" altLang="en-US" sz="1500">
              <a:latin typeface="Century Gothic" panose="020B0502020202020204" pitchFamily="34" charset="0"/>
            </a:endParaRPr>
          </a:p>
        </p:txBody>
      </p:sp>
      <p:sp>
        <p:nvSpPr>
          <p:cNvPr id="9" name="Oval 8"/>
          <p:cNvSpPr>
            <a:spLocks noChangeArrowheads="1"/>
          </p:cNvSpPr>
          <p:nvPr/>
        </p:nvSpPr>
        <p:spPr bwMode="auto">
          <a:xfrm>
            <a:off x="5212293" y="2739761"/>
            <a:ext cx="350573" cy="254000"/>
          </a:xfrm>
          <a:prstGeom prst="ellipse">
            <a:avLst/>
          </a:prstGeom>
          <a:noFill/>
          <a:ln w="381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en-US" altLang="en-US" sz="1500">
              <a:latin typeface="Century Gothic" panose="020B0502020202020204" pitchFamily="34" charset="0"/>
            </a:endParaRPr>
          </a:p>
        </p:txBody>
      </p:sp>
      <p:sp>
        <p:nvSpPr>
          <p:cNvPr id="10" name="Oval 9"/>
          <p:cNvSpPr>
            <a:spLocks noChangeArrowheads="1"/>
          </p:cNvSpPr>
          <p:nvPr/>
        </p:nvSpPr>
        <p:spPr bwMode="auto">
          <a:xfrm>
            <a:off x="7036609" y="5050896"/>
            <a:ext cx="350573" cy="254000"/>
          </a:xfrm>
          <a:prstGeom prst="ellipse">
            <a:avLst/>
          </a:prstGeom>
          <a:noFill/>
          <a:ln w="381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en-US" altLang="en-US" sz="1500">
              <a:latin typeface="Century Gothic" panose="020B0502020202020204" pitchFamily="34" charset="0"/>
            </a:endParaRPr>
          </a:p>
        </p:txBody>
      </p:sp>
      <p:sp>
        <p:nvSpPr>
          <p:cNvPr id="11" name="Oval 10"/>
          <p:cNvSpPr>
            <a:spLocks noChangeArrowheads="1"/>
          </p:cNvSpPr>
          <p:nvPr/>
        </p:nvSpPr>
        <p:spPr bwMode="auto">
          <a:xfrm>
            <a:off x="1575594" y="3899958"/>
            <a:ext cx="349250" cy="254000"/>
          </a:xfrm>
          <a:prstGeom prst="ellipse">
            <a:avLst/>
          </a:prstGeom>
          <a:noFill/>
          <a:ln w="381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en-US" altLang="en-US" sz="1500">
              <a:latin typeface="Century Gothic" panose="020B0502020202020204" pitchFamily="34" charset="0"/>
            </a:endParaRPr>
          </a:p>
        </p:txBody>
      </p:sp>
    </p:spTree>
    <p:custDataLst>
      <p:tags r:id="rId1"/>
    </p:custDataLst>
  </p:cSld>
  <p:clrMapOvr>
    <a:masterClrMapping/>
  </p:clrMapOvr>
  <p:transition advTm="181472">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15"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3000"/>
                            </p:stCondLst>
                            <p:childTnLst>
                              <p:par>
                                <p:cTn id="26" presetID="15"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fltVal val="0"/>
                                          </p:val>
                                        </p:tav>
                                        <p:tav tm="100000">
                                          <p:val>
                                            <p:strVal val="#ppt_w"/>
                                          </p:val>
                                        </p:tav>
                                      </p:tavLst>
                                    </p:anim>
                                    <p:anim calcmode="lin" valueType="num">
                                      <p:cBhvr>
                                        <p:cTn id="29" dur="1000" fill="hold"/>
                                        <p:tgtEl>
                                          <p:spTgt spid="11"/>
                                        </p:tgtEl>
                                        <p:attrNameLst>
                                          <p:attrName>ppt_h</p:attrName>
                                        </p:attrNameLst>
                                      </p:cBhvr>
                                      <p:tavLst>
                                        <p:tav tm="0">
                                          <p:val>
                                            <p:fltVal val="0"/>
                                          </p:val>
                                        </p:tav>
                                        <p:tav tm="100000">
                                          <p:val>
                                            <p:strVal val="#ppt_h"/>
                                          </p:val>
                                        </p:tav>
                                      </p:tavLst>
                                    </p:anim>
                                    <p:anim calcmode="lin" valueType="num">
                                      <p:cBhvr>
                                        <p:cTn id="30"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4000"/>
                            </p:stCondLst>
                            <p:childTnLst>
                              <p:par>
                                <p:cTn id="33" presetID="15"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fltVal val="0"/>
                                          </p:val>
                                        </p:tav>
                                        <p:tav tm="100000">
                                          <p:val>
                                            <p:strVal val="#ppt_w"/>
                                          </p:val>
                                        </p:tav>
                                      </p:tavLst>
                                    </p:anim>
                                    <p:anim calcmode="lin" valueType="num">
                                      <p:cBhvr>
                                        <p:cTn id="36" dur="1000" fill="hold"/>
                                        <p:tgtEl>
                                          <p:spTgt spid="10"/>
                                        </p:tgtEl>
                                        <p:attrNameLst>
                                          <p:attrName>ppt_h</p:attrName>
                                        </p:attrNameLst>
                                      </p:cBhvr>
                                      <p:tavLst>
                                        <p:tav tm="0">
                                          <p:val>
                                            <p:fltVal val="0"/>
                                          </p:val>
                                        </p:tav>
                                        <p:tav tm="100000">
                                          <p:val>
                                            <p:strVal val="#ppt_h"/>
                                          </p:val>
                                        </p:tav>
                                      </p:tavLst>
                                    </p:anim>
                                    <p:anim calcmode="lin" valueType="num">
                                      <p:cBhvr>
                                        <p:cTn id="37"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28774" name="Group 70"/>
          <p:cNvGraphicFramePr>
            <a:graphicFrameLocks noGrp="1"/>
          </p:cNvGraphicFramePr>
          <p:nvPr/>
        </p:nvGraphicFramePr>
        <p:xfrm>
          <a:off x="920750" y="902229"/>
          <a:ext cx="7270752" cy="4622592"/>
        </p:xfrm>
        <a:graphic>
          <a:graphicData uri="http://schemas.openxmlformats.org/drawingml/2006/table">
            <a:tbl>
              <a:tblPr/>
              <a:tblGrid>
                <a:gridCol w="1817688">
                  <a:extLst>
                    <a:ext uri="{9D8B030D-6E8A-4147-A177-3AD203B41FA5}">
                      <a16:colId xmlns:a16="http://schemas.microsoft.com/office/drawing/2014/main" val="20000"/>
                    </a:ext>
                  </a:extLst>
                </a:gridCol>
                <a:gridCol w="1817688">
                  <a:extLst>
                    <a:ext uri="{9D8B030D-6E8A-4147-A177-3AD203B41FA5}">
                      <a16:colId xmlns:a16="http://schemas.microsoft.com/office/drawing/2014/main" val="20001"/>
                    </a:ext>
                  </a:extLst>
                </a:gridCol>
                <a:gridCol w="1817688">
                  <a:extLst>
                    <a:ext uri="{9D8B030D-6E8A-4147-A177-3AD203B41FA5}">
                      <a16:colId xmlns:a16="http://schemas.microsoft.com/office/drawing/2014/main" val="20002"/>
                    </a:ext>
                  </a:extLst>
                </a:gridCol>
                <a:gridCol w="1817688">
                  <a:extLst>
                    <a:ext uri="{9D8B030D-6E8A-4147-A177-3AD203B41FA5}">
                      <a16:colId xmlns:a16="http://schemas.microsoft.com/office/drawing/2014/main" val="20003"/>
                    </a:ext>
                  </a:extLst>
                </a:gridCol>
              </a:tblGrid>
              <a:tr h="1155648">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a:noFill/>
                    </a:lnL>
                    <a:lnR w="19050" cap="flat" cmpd="sng" algn="ctr">
                      <a:solidFill>
                        <a:srgbClr val="CA7402"/>
                      </a:solidFill>
                      <a:prstDash val="solid"/>
                      <a:round/>
                      <a:headEnd type="none" w="med" len="med"/>
                      <a:tailEnd type="none" w="med" len="med"/>
                    </a:lnR>
                    <a:lnT>
                      <a:noFill/>
                    </a:lnT>
                    <a:lnB w="19050" cap="flat" cmpd="sng" algn="ctr">
                      <a:solidFill>
                        <a:srgbClr val="CA7402"/>
                      </a:solidFill>
                      <a:prstDash val="solid"/>
                      <a:round/>
                      <a:headEnd type="none" w="med" len="med"/>
                      <a:tailEnd type="none" w="med" len="med"/>
                    </a:lnB>
                    <a:lnTlToBr>
                      <a:noFill/>
                    </a:lnTlToBr>
                    <a:lnBlToTr>
                      <a:noFill/>
                    </a:lnBlToTr>
                    <a:solidFill>
                      <a:srgbClr val="FDECB3"/>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a:t>
                      </a:r>
                      <a:r>
                        <a:rPr kumimoji="0" lang="en-US" altLang="en-US" sz="1400" b="0" i="0" u="none" strike="noStrike" cap="none" normalizeH="0" baseline="0" dirty="0">
                          <a:ln>
                            <a:noFill/>
                          </a:ln>
                          <a:solidFill>
                            <a:srgbClr val="7030A0"/>
                          </a:solidFill>
                          <a:effectLst/>
                          <a:latin typeface="Trebuchet MS" pitchFamily="34" charset="0"/>
                        </a:rPr>
                        <a:t>joy </a:t>
                      </a:r>
                      <a:r>
                        <a:rPr kumimoji="0" lang="en-US" altLang="en-US" sz="1400" b="0" i="0" u="none" strike="noStrike" cap="none" normalizeH="0" baseline="0" dirty="0">
                          <a:ln>
                            <a:noFill/>
                          </a:ln>
                          <a:solidFill>
                            <a:srgbClr val="281700"/>
                          </a:solidFill>
                          <a:effectLst/>
                          <a:latin typeface="Trebuchet MS" pitchFamily="34" charset="0"/>
                        </a:rPr>
                        <a:t>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a:noFill/>
                    </a:lnT>
                    <a:lnB w="19050" cap="flat" cmpd="sng" algn="ctr">
                      <a:solidFill>
                        <a:srgbClr val="CA7402"/>
                      </a:solidFill>
                      <a:prstDash val="solid"/>
                      <a:round/>
                      <a:headEnd type="none" w="med" len="med"/>
                      <a:tailEnd type="none" w="med" len="med"/>
                    </a:lnB>
                    <a:lnTlToBr>
                      <a:noFill/>
                    </a:lnTlToBr>
                    <a:lnBlToTr>
                      <a:noFill/>
                    </a:lnBlToTr>
                    <a:solidFill>
                      <a:srgbClr val="CABC8E"/>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a:noFill/>
                    </a:lnT>
                    <a:lnB w="19050" cap="flat" cmpd="sng" algn="ctr">
                      <a:solidFill>
                        <a:srgbClr val="CA7402"/>
                      </a:solidFill>
                      <a:prstDash val="solid"/>
                      <a:round/>
                      <a:headEnd type="none" w="med" len="med"/>
                      <a:tailEnd type="none" w="med" len="med"/>
                    </a:lnB>
                    <a:lnTlToBr>
                      <a:noFill/>
                    </a:lnTlToBr>
                    <a:lnBlToTr>
                      <a:noFill/>
                    </a:lnBlToTr>
                    <a:solidFill>
                      <a:srgbClr val="FDECB3"/>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a:noFill/>
                    </a:lnR>
                    <a:lnT>
                      <a:noFill/>
                    </a:lnT>
                    <a:lnB w="19050" cap="flat" cmpd="sng" algn="ctr">
                      <a:solidFill>
                        <a:srgbClr val="CA7402"/>
                      </a:solidFill>
                      <a:prstDash val="solid"/>
                      <a:round/>
                      <a:headEnd type="none" w="med" len="med"/>
                      <a:tailEnd type="none" w="med" len="med"/>
                    </a:lnB>
                    <a:lnTlToBr>
                      <a:noFill/>
                    </a:lnTlToBr>
                    <a:lnBlToTr>
                      <a:noFill/>
                    </a:lnBlToTr>
                    <a:solidFill>
                      <a:srgbClr val="CABC8E"/>
                    </a:solidFill>
                  </a:tcPr>
                </a:tc>
                <a:extLst>
                  <a:ext uri="{0D108BD9-81ED-4DB2-BD59-A6C34878D82A}">
                    <a16:rowId xmlns:a16="http://schemas.microsoft.com/office/drawing/2014/main" val="10000"/>
                  </a:ext>
                </a:extLst>
              </a:tr>
              <a:tr h="1155648">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a:t>
                      </a:r>
                      <a:r>
                        <a:rPr kumimoji="0" lang="en-US" altLang="en-US" sz="1400" b="0" i="0" u="none" strike="noStrike" cap="none" normalizeH="0" baseline="0" dirty="0">
                          <a:ln>
                            <a:noFill/>
                          </a:ln>
                          <a:solidFill>
                            <a:srgbClr val="0070C0"/>
                          </a:solidFill>
                          <a:effectLst/>
                          <a:latin typeface="Trebuchet MS" pitchFamily="34" charset="0"/>
                        </a:rPr>
                        <a:t>suffering</a:t>
                      </a:r>
                      <a:r>
                        <a:rPr kumimoji="0" lang="en-US" altLang="en-US" sz="1400" b="0" i="0" u="none" strike="noStrike" cap="none" normalizeH="0" baseline="0" dirty="0">
                          <a:ln>
                            <a:noFill/>
                          </a:ln>
                          <a:solidFill>
                            <a:srgbClr val="281700"/>
                          </a:solidFill>
                          <a:effectLst/>
                          <a:latin typeface="Trebuchet MS" pitchFamily="34" charset="0"/>
                        </a:rPr>
                        <a:t>, but the free gift of God is eternal life in Christ Jesus our Lord.</a:t>
                      </a:r>
                    </a:p>
                  </a:txBody>
                  <a:tcPr marL="76200" marR="76200" marT="38074" marB="38074" horzOverflow="overflow">
                    <a:lnL>
                      <a:noFill/>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CABC8E"/>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FDECB3"/>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a:t>
                      </a:r>
                      <a:r>
                        <a:rPr kumimoji="0" lang="en-US" altLang="en-US" sz="1400" b="0" i="0" u="none" strike="noStrike" cap="none" normalizeH="0" baseline="0" dirty="0">
                          <a:ln>
                            <a:noFill/>
                          </a:ln>
                          <a:solidFill>
                            <a:srgbClr val="7030A0"/>
                          </a:solidFill>
                          <a:effectLst/>
                          <a:latin typeface="Trebuchet MS" pitchFamily="34" charset="0"/>
                        </a:rPr>
                        <a:t>joy</a:t>
                      </a:r>
                      <a:r>
                        <a:rPr kumimoji="0" lang="en-US" altLang="en-US" sz="1400" b="0" i="0" u="none" strike="noStrike" cap="none" normalizeH="0" baseline="0" dirty="0">
                          <a:ln>
                            <a:noFill/>
                          </a:ln>
                          <a:solidFill>
                            <a:srgbClr val="281700"/>
                          </a:solidFill>
                          <a:effectLst/>
                          <a:latin typeface="Trebuchet MS" pitchFamily="34" charset="0"/>
                        </a:rPr>
                        <a:t> in Christ Jesus our Lord.</a:t>
                      </a:r>
                      <a:endParaRPr kumimoji="0" lang="en-US" altLang="en-US" sz="1400" b="0" i="0" u="none" strike="noStrike" cap="none" normalizeH="0" baseline="0" dirty="0">
                        <a:ln>
                          <a:noFill/>
                        </a:ln>
                        <a:solidFill>
                          <a:srgbClr val="FF0000"/>
                        </a:solidFill>
                        <a:effectLst/>
                        <a:latin typeface="Trebuchet MS" pitchFamily="34" charset="0"/>
                      </a:endParaRP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CABC8E"/>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a:t>
                      </a:r>
                      <a:r>
                        <a:rPr kumimoji="0" lang="en-US" altLang="en-US" sz="1400" b="0" i="0" u="none" strike="noStrike" cap="none" normalizeH="0" baseline="0" dirty="0">
                          <a:ln>
                            <a:noFill/>
                          </a:ln>
                          <a:solidFill>
                            <a:srgbClr val="7030A0"/>
                          </a:solidFill>
                          <a:effectLst/>
                          <a:latin typeface="Trebuchet MS" pitchFamily="34" charset="0"/>
                        </a:rPr>
                        <a:t>joy </a:t>
                      </a:r>
                      <a:r>
                        <a:rPr kumimoji="0" lang="en-US" altLang="en-US" sz="1400" b="0" i="0" u="none" strike="noStrike" cap="none" normalizeH="0" baseline="0" dirty="0">
                          <a:ln>
                            <a:noFill/>
                          </a:ln>
                          <a:solidFill>
                            <a:srgbClr val="281700"/>
                          </a:solidFill>
                          <a:effectLst/>
                          <a:latin typeface="Trebuchet MS" pitchFamily="34" charset="0"/>
                        </a:rPr>
                        <a:t>in Christ Jesus our Lord.</a:t>
                      </a:r>
                      <a:endParaRPr kumimoji="0" lang="en-US" altLang="en-US" sz="1400" b="0" i="0" u="none" strike="noStrike" cap="none" normalizeH="0" baseline="0" dirty="0">
                        <a:ln>
                          <a:noFill/>
                        </a:ln>
                        <a:solidFill>
                          <a:srgbClr val="FF0000"/>
                        </a:solidFill>
                        <a:effectLst/>
                        <a:latin typeface="Trebuchet MS" pitchFamily="34" charset="0"/>
                      </a:endParaRPr>
                    </a:p>
                  </a:txBody>
                  <a:tcPr marL="76200" marR="76200" marT="38074" marB="38074" horzOverflow="overflow">
                    <a:lnL w="19050" cap="flat" cmpd="sng" algn="ctr">
                      <a:solidFill>
                        <a:srgbClr val="CA7402"/>
                      </a:solidFill>
                      <a:prstDash val="solid"/>
                      <a:round/>
                      <a:headEnd type="none" w="med" len="med"/>
                      <a:tailEnd type="none" w="med" len="med"/>
                    </a:lnL>
                    <a:lnR>
                      <a:noFill/>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FDECB3"/>
                    </a:solidFill>
                  </a:tcPr>
                </a:tc>
                <a:extLst>
                  <a:ext uri="{0D108BD9-81ED-4DB2-BD59-A6C34878D82A}">
                    <a16:rowId xmlns:a16="http://schemas.microsoft.com/office/drawing/2014/main" val="10001"/>
                  </a:ext>
                </a:extLst>
              </a:tr>
              <a:tr h="1155648">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a:t>
                      </a:r>
                      <a:r>
                        <a:rPr kumimoji="0" lang="en-US" altLang="en-US" sz="1400" b="0" i="0" u="none" strike="noStrike" cap="none" normalizeH="0" baseline="0" dirty="0">
                          <a:ln>
                            <a:noFill/>
                          </a:ln>
                          <a:solidFill>
                            <a:srgbClr val="7030A0"/>
                          </a:solidFill>
                          <a:effectLst/>
                          <a:latin typeface="Trebuchet MS" pitchFamily="34" charset="0"/>
                        </a:rPr>
                        <a:t>joy</a:t>
                      </a:r>
                      <a:r>
                        <a:rPr kumimoji="0" lang="en-US" altLang="en-US" sz="1400" b="0" i="0" u="none" strike="noStrike" cap="none" normalizeH="0" baseline="0" dirty="0">
                          <a:ln>
                            <a:noFill/>
                          </a:ln>
                          <a:solidFill>
                            <a:srgbClr val="281700"/>
                          </a:solidFill>
                          <a:effectLst/>
                          <a:latin typeface="Trebuchet MS" pitchFamily="34" charset="0"/>
                        </a:rPr>
                        <a:t> in Christ Jesus our Lord.</a:t>
                      </a:r>
                    </a:p>
                  </a:txBody>
                  <a:tcPr marL="76200" marR="76200" marT="38074" marB="38074" horzOverflow="overflow">
                    <a:lnL>
                      <a:noFill/>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FDECB3"/>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CABC8E"/>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281700"/>
                          </a:solidFill>
                          <a:effectLst/>
                          <a:latin typeface="Trebuchet MS" pitchFamily="34" charset="0"/>
                        </a:rPr>
                        <a:t>For the wages of sin is death, but the </a:t>
                      </a:r>
                      <a:r>
                        <a:rPr kumimoji="0" lang="en-US" altLang="en-US" sz="1400" b="0" i="0" u="none" strike="noStrike" cap="none" normalizeH="0" baseline="0">
                          <a:ln>
                            <a:noFill/>
                          </a:ln>
                          <a:solidFill>
                            <a:srgbClr val="FF0000"/>
                          </a:solidFill>
                          <a:effectLst/>
                          <a:latin typeface="Trebuchet MS" pitchFamily="34" charset="0"/>
                        </a:rPr>
                        <a:t>wages</a:t>
                      </a:r>
                      <a:r>
                        <a:rPr kumimoji="0" lang="en-US" altLang="en-US" sz="1400" b="0" i="0" u="none" strike="noStrike" cap="none" normalizeH="0" baseline="0">
                          <a:ln>
                            <a:noFill/>
                          </a:ln>
                          <a:solidFill>
                            <a:srgbClr val="281700"/>
                          </a:solidFill>
                          <a:effectLst/>
                          <a:latin typeface="Trebuchet MS" pitchFamily="34" charset="0"/>
                        </a:rPr>
                        <a:t> of God is eternal life in Christ Jesus our Lord.</a:t>
                      </a:r>
                      <a:endParaRPr kumimoji="0" lang="en-US" altLang="en-US" sz="1400" b="0" i="0" u="none" strike="noStrike" cap="none" normalizeH="0" baseline="0" dirty="0">
                        <a:ln>
                          <a:noFill/>
                        </a:ln>
                        <a:solidFill>
                          <a:srgbClr val="FF0000"/>
                        </a:solidFill>
                        <a:effectLst/>
                        <a:latin typeface="Trebuchet MS" pitchFamily="34" charset="0"/>
                      </a:endParaRP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FDECB3"/>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endParaRPr kumimoji="0" lang="en-US" altLang="en-US" sz="1400" b="0" i="0" u="none" strike="noStrike" cap="none" normalizeH="0" baseline="0" dirty="0">
                        <a:ln>
                          <a:noFill/>
                        </a:ln>
                        <a:solidFill>
                          <a:srgbClr val="FF0000"/>
                        </a:solidFill>
                        <a:effectLst/>
                        <a:latin typeface="Trebuchet MS" pitchFamily="34" charset="0"/>
                      </a:endParaRPr>
                    </a:p>
                  </a:txBody>
                  <a:tcPr marL="76200" marR="76200" marT="38074" marB="38074" horzOverflow="overflow">
                    <a:lnL w="19050" cap="flat" cmpd="sng" algn="ctr">
                      <a:solidFill>
                        <a:srgbClr val="CA7402"/>
                      </a:solidFill>
                      <a:prstDash val="solid"/>
                      <a:round/>
                      <a:headEnd type="none" w="med" len="med"/>
                      <a:tailEnd type="none" w="med" len="med"/>
                    </a:lnL>
                    <a:lnR>
                      <a:noFill/>
                    </a:lnR>
                    <a:lnT w="19050" cap="flat" cmpd="sng" algn="ctr">
                      <a:solidFill>
                        <a:srgbClr val="CA7402"/>
                      </a:solidFill>
                      <a:prstDash val="solid"/>
                      <a:round/>
                      <a:headEnd type="none" w="med" len="med"/>
                      <a:tailEnd type="none" w="med" len="med"/>
                    </a:lnT>
                    <a:lnB w="19050" cap="flat" cmpd="sng" algn="ctr">
                      <a:solidFill>
                        <a:srgbClr val="CA7402"/>
                      </a:solidFill>
                      <a:prstDash val="solid"/>
                      <a:round/>
                      <a:headEnd type="none" w="med" len="med"/>
                      <a:tailEnd type="none" w="med" len="med"/>
                    </a:lnB>
                    <a:lnTlToBr>
                      <a:noFill/>
                    </a:lnTlToBr>
                    <a:lnBlToTr>
                      <a:noFill/>
                    </a:lnBlToTr>
                    <a:solidFill>
                      <a:srgbClr val="CABC8E"/>
                    </a:solidFill>
                  </a:tcPr>
                </a:tc>
                <a:extLst>
                  <a:ext uri="{0D108BD9-81ED-4DB2-BD59-A6C34878D82A}">
                    <a16:rowId xmlns:a16="http://schemas.microsoft.com/office/drawing/2014/main" val="10002"/>
                  </a:ext>
                </a:extLst>
              </a:tr>
              <a:tr h="1155648">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a:noFill/>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a:noFill/>
                    </a:lnB>
                    <a:lnTlToBr>
                      <a:noFill/>
                    </a:lnTlToBr>
                    <a:lnBlToTr>
                      <a:noFill/>
                    </a:lnBlToTr>
                    <a:solidFill>
                      <a:srgbClr val="CABC8E"/>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a:t>
                      </a:r>
                      <a:r>
                        <a:rPr kumimoji="0" lang="en-US" altLang="en-US" sz="1400" b="0" i="0" u="none" strike="noStrike" cap="none" normalizeH="0" baseline="0" dirty="0">
                          <a:ln>
                            <a:noFill/>
                          </a:ln>
                          <a:solidFill>
                            <a:srgbClr val="0070C0"/>
                          </a:solidFill>
                          <a:effectLst/>
                          <a:latin typeface="Trebuchet MS" pitchFamily="34" charset="0"/>
                        </a:rPr>
                        <a:t>suffering</a:t>
                      </a:r>
                      <a:r>
                        <a:rPr kumimoji="0" lang="en-US" altLang="en-US" sz="1400" b="0" i="0" u="none" strike="noStrike" cap="none" normalizeH="0" baseline="0" dirty="0">
                          <a:ln>
                            <a:noFill/>
                          </a:ln>
                          <a:solidFill>
                            <a:srgbClr val="281700"/>
                          </a:solidFill>
                          <a:effectLst/>
                          <a:latin typeface="Trebuchet MS" pitchFamily="34" charset="0"/>
                        </a:rPr>
                        <a:t>, but the free gift of God is eternal life 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a:noFill/>
                    </a:lnB>
                    <a:lnTlToBr>
                      <a:noFill/>
                    </a:lnTlToBr>
                    <a:lnBlToTr>
                      <a:noFill/>
                    </a:lnBlToTr>
                    <a:solidFill>
                      <a:srgbClr val="FDECB3"/>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life 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w="19050" cap="flat" cmpd="sng" algn="ctr">
                      <a:solidFill>
                        <a:srgbClr val="CA7402"/>
                      </a:solidFill>
                      <a:prstDash val="solid"/>
                      <a:round/>
                      <a:headEnd type="none" w="med" len="med"/>
                      <a:tailEnd type="none" w="med" len="med"/>
                    </a:lnR>
                    <a:lnT w="19050" cap="flat" cmpd="sng" algn="ctr">
                      <a:solidFill>
                        <a:srgbClr val="CA7402"/>
                      </a:solidFill>
                      <a:prstDash val="solid"/>
                      <a:round/>
                      <a:headEnd type="none" w="med" len="med"/>
                      <a:tailEnd type="none" w="med" len="med"/>
                    </a:lnT>
                    <a:lnB>
                      <a:noFill/>
                    </a:lnB>
                    <a:lnTlToBr>
                      <a:noFill/>
                    </a:lnTlToBr>
                    <a:lnBlToTr>
                      <a:noFill/>
                    </a:lnBlToTr>
                    <a:solidFill>
                      <a:srgbClr val="CABC8E"/>
                    </a:solidFill>
                  </a:tcPr>
                </a:tc>
                <a:tc>
                  <a:txBody>
                    <a:bodyPr/>
                    <a:lstStyle>
                      <a:lvl1pPr>
                        <a:spcBef>
                          <a:spcPct val="20000"/>
                        </a:spcBef>
                        <a:defRPr sz="2800">
                          <a:solidFill>
                            <a:schemeClr val="tx1"/>
                          </a:solidFill>
                          <a:latin typeface="Trebuchet MS" pitchFamily="34" charset="0"/>
                        </a:defRPr>
                      </a:lvl1pPr>
                      <a:lvl2pPr marL="742950" indent="-285750">
                        <a:spcBef>
                          <a:spcPct val="20000"/>
                        </a:spcBef>
                        <a:defRPr sz="2400">
                          <a:solidFill>
                            <a:schemeClr val="tx1"/>
                          </a:solidFill>
                          <a:latin typeface="Trebuchet MS" pitchFamily="34" charset="0"/>
                        </a:defRPr>
                      </a:lvl2pPr>
                      <a:lvl3pPr marL="1143000" indent="-228600">
                        <a:spcBef>
                          <a:spcPct val="20000"/>
                        </a:spcBef>
                        <a:defRPr sz="2000">
                          <a:solidFill>
                            <a:schemeClr val="tx1"/>
                          </a:solidFill>
                          <a:latin typeface="Trebuchet MS" pitchFamily="34" charset="0"/>
                        </a:defRPr>
                      </a:lvl3pPr>
                      <a:lvl4pPr marL="1600200" indent="-228600">
                        <a:spcBef>
                          <a:spcPct val="20000"/>
                        </a:spcBef>
                        <a:defRPr>
                          <a:solidFill>
                            <a:schemeClr val="tx1"/>
                          </a:solidFill>
                          <a:latin typeface="Trebuchet MS" pitchFamily="34" charset="0"/>
                        </a:defRPr>
                      </a:lvl4pPr>
                      <a:lvl5pPr marL="2057400" indent="-228600">
                        <a:spcBef>
                          <a:spcPct val="20000"/>
                        </a:spcBef>
                        <a:defRPr>
                          <a:solidFill>
                            <a:schemeClr val="tx1"/>
                          </a:solidFill>
                          <a:latin typeface="Trebuchet MS" pitchFamily="34" charset="0"/>
                        </a:defRPr>
                      </a:lvl5pPr>
                      <a:lvl6pPr marL="2514600" indent="-228600" eaLnBrk="0" fontAlgn="base" hangingPunct="0">
                        <a:spcBef>
                          <a:spcPct val="20000"/>
                        </a:spcBef>
                        <a:spcAft>
                          <a:spcPct val="0"/>
                        </a:spcAft>
                        <a:defRPr>
                          <a:solidFill>
                            <a:schemeClr val="tx1"/>
                          </a:solidFill>
                          <a:latin typeface="Trebuchet MS" pitchFamily="34" charset="0"/>
                        </a:defRPr>
                      </a:lvl6pPr>
                      <a:lvl7pPr marL="2971800" indent="-228600" eaLnBrk="0" fontAlgn="base" hangingPunct="0">
                        <a:spcBef>
                          <a:spcPct val="20000"/>
                        </a:spcBef>
                        <a:spcAft>
                          <a:spcPct val="0"/>
                        </a:spcAft>
                        <a:defRPr>
                          <a:solidFill>
                            <a:schemeClr val="tx1"/>
                          </a:solidFill>
                          <a:latin typeface="Trebuchet MS" pitchFamily="34" charset="0"/>
                        </a:defRPr>
                      </a:lvl7pPr>
                      <a:lvl8pPr marL="3429000" indent="-228600" eaLnBrk="0" fontAlgn="base" hangingPunct="0">
                        <a:spcBef>
                          <a:spcPct val="20000"/>
                        </a:spcBef>
                        <a:spcAft>
                          <a:spcPct val="0"/>
                        </a:spcAft>
                        <a:defRPr>
                          <a:solidFill>
                            <a:schemeClr val="tx1"/>
                          </a:solidFill>
                          <a:latin typeface="Trebuchet MS" pitchFamily="34" charset="0"/>
                        </a:defRPr>
                      </a:lvl8pPr>
                      <a:lvl9pPr marL="3886200" indent="-228600" eaLnBrk="0" fontAlgn="base" hangingPunct="0">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81700"/>
                          </a:solidFill>
                          <a:effectLst/>
                          <a:latin typeface="Trebuchet MS" pitchFamily="34" charset="0"/>
                        </a:rPr>
                        <a:t>For the wages of sin is death, but the free gift of God is eternal </a:t>
                      </a:r>
                      <a:r>
                        <a:rPr kumimoji="0" lang="en-US" altLang="en-US" sz="1400" b="0" i="0" u="none" strike="noStrike" cap="none" normalizeH="0" baseline="0" dirty="0">
                          <a:ln>
                            <a:noFill/>
                          </a:ln>
                          <a:solidFill>
                            <a:srgbClr val="7030A0"/>
                          </a:solidFill>
                          <a:effectLst/>
                          <a:latin typeface="Trebuchet MS" pitchFamily="34" charset="0"/>
                        </a:rPr>
                        <a:t>joy </a:t>
                      </a:r>
                      <a:r>
                        <a:rPr kumimoji="0" lang="en-US" altLang="en-US" sz="1400" b="0" i="0" u="none" strike="noStrike" cap="none" normalizeH="0" baseline="0" dirty="0">
                          <a:ln>
                            <a:noFill/>
                          </a:ln>
                          <a:solidFill>
                            <a:srgbClr val="281700"/>
                          </a:solidFill>
                          <a:effectLst/>
                          <a:latin typeface="Trebuchet MS" pitchFamily="34" charset="0"/>
                        </a:rPr>
                        <a:t>in Christ Jesus our Lord.</a:t>
                      </a:r>
                    </a:p>
                  </a:txBody>
                  <a:tcPr marL="76200" marR="76200" marT="38074" marB="38074" horzOverflow="overflow">
                    <a:lnL w="19050" cap="flat" cmpd="sng" algn="ctr">
                      <a:solidFill>
                        <a:srgbClr val="CA7402"/>
                      </a:solidFill>
                      <a:prstDash val="solid"/>
                      <a:round/>
                      <a:headEnd type="none" w="med" len="med"/>
                      <a:tailEnd type="none" w="med" len="med"/>
                    </a:lnL>
                    <a:lnR>
                      <a:noFill/>
                    </a:lnR>
                    <a:lnT w="19050" cap="flat" cmpd="sng" algn="ctr">
                      <a:solidFill>
                        <a:srgbClr val="CA7402"/>
                      </a:solidFill>
                      <a:prstDash val="solid"/>
                      <a:round/>
                      <a:headEnd type="none" w="med" len="med"/>
                      <a:tailEnd type="none" w="med" len="med"/>
                    </a:lnT>
                    <a:lnB>
                      <a:noFill/>
                    </a:lnB>
                    <a:lnTlToBr>
                      <a:noFill/>
                    </a:lnTlToBr>
                    <a:lnBlToTr>
                      <a:noFill/>
                    </a:lnBlToTr>
                    <a:solidFill>
                      <a:srgbClr val="FDECB3"/>
                    </a:solidFill>
                  </a:tcPr>
                </a:tc>
                <a:extLst>
                  <a:ext uri="{0D108BD9-81ED-4DB2-BD59-A6C34878D82A}">
                    <a16:rowId xmlns:a16="http://schemas.microsoft.com/office/drawing/2014/main" val="10003"/>
                  </a:ext>
                </a:extLst>
              </a:tr>
            </a:tbl>
          </a:graphicData>
        </a:graphic>
      </p:graphicFrame>
      <p:sp>
        <p:nvSpPr>
          <p:cNvPr id="128025" name="Oval 1"/>
          <p:cNvSpPr>
            <a:spLocks noChangeArrowheads="1"/>
          </p:cNvSpPr>
          <p:nvPr/>
        </p:nvSpPr>
        <p:spPr bwMode="auto">
          <a:xfrm>
            <a:off x="1129786" y="2286000"/>
            <a:ext cx="870479" cy="285750"/>
          </a:xfrm>
          <a:prstGeom prst="ellipse">
            <a:avLst/>
          </a:prstGeom>
          <a:noFill/>
          <a:ln w="38100" algn="ctr">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en-US" altLang="en-US" sz="1500">
              <a:latin typeface="Century Gothic" panose="020B0502020202020204" pitchFamily="34" charset="0"/>
            </a:endParaRPr>
          </a:p>
        </p:txBody>
      </p:sp>
      <p:sp>
        <p:nvSpPr>
          <p:cNvPr id="4" name="Rectangle 2"/>
          <p:cNvSpPr txBox="1">
            <a:spLocks noChangeArrowheads="1"/>
          </p:cNvSpPr>
          <p:nvPr/>
        </p:nvSpPr>
        <p:spPr>
          <a:xfrm>
            <a:off x="1143000" y="127000"/>
            <a:ext cx="7048500" cy="7620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rebuchet MS" pitchFamily="34" charset="0"/>
              </a:defRPr>
            </a:lvl2pPr>
            <a:lvl3pPr algn="l" rtl="0" eaLnBrk="0" fontAlgn="base" hangingPunct="0">
              <a:spcBef>
                <a:spcPct val="0"/>
              </a:spcBef>
              <a:spcAft>
                <a:spcPct val="0"/>
              </a:spcAft>
              <a:defRPr sz="4400">
                <a:solidFill>
                  <a:schemeClr val="tx2"/>
                </a:solidFill>
                <a:latin typeface="Trebuchet MS" pitchFamily="34" charset="0"/>
              </a:defRPr>
            </a:lvl3pPr>
            <a:lvl4pPr algn="l" rtl="0" eaLnBrk="0" fontAlgn="base" hangingPunct="0">
              <a:spcBef>
                <a:spcPct val="0"/>
              </a:spcBef>
              <a:spcAft>
                <a:spcPct val="0"/>
              </a:spcAft>
              <a:defRPr sz="4400">
                <a:solidFill>
                  <a:schemeClr val="tx2"/>
                </a:solidFill>
                <a:latin typeface="Trebuchet MS" pitchFamily="34" charset="0"/>
              </a:defRPr>
            </a:lvl4pPr>
            <a:lvl5pPr algn="l" rtl="0" eaLnBrk="0" fontAlgn="base" hangingPunct="0">
              <a:spcBef>
                <a:spcPct val="0"/>
              </a:spcBef>
              <a:spcAft>
                <a:spcPct val="0"/>
              </a:spcAft>
              <a:defRPr sz="4400">
                <a:solidFill>
                  <a:schemeClr val="tx2"/>
                </a:solidFill>
                <a:latin typeface="Trebuchet MS" pitchFamily="34" charset="0"/>
              </a:defRPr>
            </a:lvl5pPr>
            <a:lvl6pPr marL="457200" algn="l" rtl="0" fontAlgn="base">
              <a:spcBef>
                <a:spcPct val="0"/>
              </a:spcBef>
              <a:spcAft>
                <a:spcPct val="0"/>
              </a:spcAft>
              <a:defRPr sz="4400">
                <a:solidFill>
                  <a:schemeClr val="tx2"/>
                </a:solidFill>
                <a:latin typeface="Trebuchet MS" pitchFamily="34" charset="0"/>
              </a:defRPr>
            </a:lvl6pPr>
            <a:lvl7pPr marL="914400" algn="l" rtl="0" fontAlgn="base">
              <a:spcBef>
                <a:spcPct val="0"/>
              </a:spcBef>
              <a:spcAft>
                <a:spcPct val="0"/>
              </a:spcAft>
              <a:defRPr sz="4400">
                <a:solidFill>
                  <a:schemeClr val="tx2"/>
                </a:solidFill>
                <a:latin typeface="Trebuchet MS" pitchFamily="34" charset="0"/>
              </a:defRPr>
            </a:lvl7pPr>
            <a:lvl8pPr marL="1371600" algn="l" rtl="0" fontAlgn="base">
              <a:spcBef>
                <a:spcPct val="0"/>
              </a:spcBef>
              <a:spcAft>
                <a:spcPct val="0"/>
              </a:spcAft>
              <a:defRPr sz="4400">
                <a:solidFill>
                  <a:schemeClr val="tx2"/>
                </a:solidFill>
                <a:latin typeface="Trebuchet MS" pitchFamily="34" charset="0"/>
              </a:defRPr>
            </a:lvl8pPr>
            <a:lvl9pPr marL="1828800" algn="l" rtl="0" fontAlgn="base">
              <a:spcBef>
                <a:spcPct val="0"/>
              </a:spcBef>
              <a:spcAft>
                <a:spcPct val="0"/>
              </a:spcAft>
              <a:defRPr sz="4400">
                <a:solidFill>
                  <a:schemeClr val="tx2"/>
                </a:solidFill>
                <a:latin typeface="Trebuchet MS" pitchFamily="34" charset="0"/>
              </a:defRPr>
            </a:lvl9pPr>
          </a:lstStyle>
          <a:p>
            <a:pPr>
              <a:tabLst>
                <a:tab pos="1333393" algn="l"/>
              </a:tabLst>
              <a:defRPr/>
            </a:pPr>
            <a:r>
              <a:rPr lang="en-US" altLang="en-US" sz="2333" u="sng" kern="0" dirty="0">
                <a:effectLst>
                  <a:outerShdw blurRad="38100" dist="38100" dir="2700000" algn="tl">
                    <a:srgbClr val="000000">
                      <a:alpha val="43137"/>
                    </a:srgbClr>
                  </a:outerShdw>
                </a:effectLst>
              </a:rPr>
              <a:t>Multiple Lines of Transmission:</a:t>
            </a:r>
            <a:r>
              <a:rPr lang="en-US" altLang="en-US" sz="2333" kern="0" dirty="0">
                <a:effectLst>
                  <a:outerShdw blurRad="38100" dist="38100" dir="2700000" algn="tl">
                    <a:srgbClr val="000000">
                      <a:alpha val="43137"/>
                    </a:srgbClr>
                  </a:outerShdw>
                </a:effectLst>
              </a:rPr>
              <a:t>  Although textual variants are added, none of the original text is lost</a:t>
            </a:r>
          </a:p>
        </p:txBody>
      </p:sp>
      <p:sp>
        <p:nvSpPr>
          <p:cNvPr id="128027" name="Oval 4"/>
          <p:cNvSpPr>
            <a:spLocks noChangeArrowheads="1"/>
          </p:cNvSpPr>
          <p:nvPr/>
        </p:nvSpPr>
        <p:spPr bwMode="auto">
          <a:xfrm>
            <a:off x="2938213" y="4594490"/>
            <a:ext cx="870479" cy="285750"/>
          </a:xfrm>
          <a:prstGeom prst="ellipse">
            <a:avLst/>
          </a:prstGeom>
          <a:noFill/>
          <a:ln w="38100" algn="ctr">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en-US" altLang="en-US" sz="1500">
              <a:latin typeface="Century Gothic" panose="020B0502020202020204" pitchFamily="34" charset="0"/>
            </a:endParaRPr>
          </a:p>
        </p:txBody>
      </p:sp>
      <p:sp>
        <p:nvSpPr>
          <p:cNvPr id="128028" name="Oval 5"/>
          <p:cNvSpPr>
            <a:spLocks noChangeArrowheads="1"/>
          </p:cNvSpPr>
          <p:nvPr/>
        </p:nvSpPr>
        <p:spPr bwMode="auto">
          <a:xfrm>
            <a:off x="4572001" y="3683000"/>
            <a:ext cx="615157" cy="2540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en-US" altLang="en-US" sz="1500">
              <a:latin typeface="Century Gothic" panose="020B0502020202020204" pitchFamily="34" charset="0"/>
            </a:endParaRPr>
          </a:p>
        </p:txBody>
      </p:sp>
      <p:sp>
        <p:nvSpPr>
          <p:cNvPr id="128029" name="Oval 6"/>
          <p:cNvSpPr>
            <a:spLocks noChangeArrowheads="1"/>
          </p:cNvSpPr>
          <p:nvPr/>
        </p:nvSpPr>
        <p:spPr bwMode="auto">
          <a:xfrm>
            <a:off x="3390649" y="1587500"/>
            <a:ext cx="350573" cy="254000"/>
          </a:xfrm>
          <a:prstGeom prst="ellipse">
            <a:avLst/>
          </a:prstGeom>
          <a:noFill/>
          <a:ln w="381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en-US" altLang="en-US" sz="1500">
              <a:latin typeface="Century Gothic" panose="020B0502020202020204" pitchFamily="34" charset="0"/>
            </a:endParaRPr>
          </a:p>
        </p:txBody>
      </p:sp>
      <p:sp>
        <p:nvSpPr>
          <p:cNvPr id="128030" name="Oval 7"/>
          <p:cNvSpPr>
            <a:spLocks noChangeArrowheads="1"/>
          </p:cNvSpPr>
          <p:nvPr/>
        </p:nvSpPr>
        <p:spPr bwMode="auto">
          <a:xfrm>
            <a:off x="7036609" y="2739761"/>
            <a:ext cx="350573" cy="254000"/>
          </a:xfrm>
          <a:prstGeom prst="ellipse">
            <a:avLst/>
          </a:prstGeom>
          <a:noFill/>
          <a:ln w="381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en-US" altLang="en-US" sz="1500">
              <a:latin typeface="Century Gothic" panose="020B0502020202020204" pitchFamily="34" charset="0"/>
            </a:endParaRPr>
          </a:p>
        </p:txBody>
      </p:sp>
      <p:sp>
        <p:nvSpPr>
          <p:cNvPr id="128031" name="Oval 8"/>
          <p:cNvSpPr>
            <a:spLocks noChangeArrowheads="1"/>
          </p:cNvSpPr>
          <p:nvPr/>
        </p:nvSpPr>
        <p:spPr bwMode="auto">
          <a:xfrm>
            <a:off x="5212293" y="2739761"/>
            <a:ext cx="350573" cy="254000"/>
          </a:xfrm>
          <a:prstGeom prst="ellipse">
            <a:avLst/>
          </a:prstGeom>
          <a:noFill/>
          <a:ln w="381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en-US" altLang="en-US" sz="1500">
              <a:latin typeface="Century Gothic" panose="020B0502020202020204" pitchFamily="34" charset="0"/>
            </a:endParaRPr>
          </a:p>
        </p:txBody>
      </p:sp>
      <p:sp>
        <p:nvSpPr>
          <p:cNvPr id="128032" name="Oval 9"/>
          <p:cNvSpPr>
            <a:spLocks noChangeArrowheads="1"/>
          </p:cNvSpPr>
          <p:nvPr/>
        </p:nvSpPr>
        <p:spPr bwMode="auto">
          <a:xfrm>
            <a:off x="7036609" y="5050896"/>
            <a:ext cx="350573" cy="254000"/>
          </a:xfrm>
          <a:prstGeom prst="ellipse">
            <a:avLst/>
          </a:prstGeom>
          <a:noFill/>
          <a:ln w="381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en-US" altLang="en-US" sz="1500">
              <a:latin typeface="Century Gothic" panose="020B0502020202020204" pitchFamily="34" charset="0"/>
            </a:endParaRPr>
          </a:p>
        </p:txBody>
      </p:sp>
      <p:sp>
        <p:nvSpPr>
          <p:cNvPr id="128033" name="Oval 10"/>
          <p:cNvSpPr>
            <a:spLocks noChangeArrowheads="1"/>
          </p:cNvSpPr>
          <p:nvPr/>
        </p:nvSpPr>
        <p:spPr bwMode="auto">
          <a:xfrm>
            <a:off x="1575594" y="3899958"/>
            <a:ext cx="349250" cy="254000"/>
          </a:xfrm>
          <a:prstGeom prst="ellipse">
            <a:avLst/>
          </a:prstGeom>
          <a:noFill/>
          <a:ln w="3810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en-US" altLang="en-US" sz="1500">
              <a:latin typeface="Century Gothic" panose="020B0502020202020204" pitchFamily="34" charset="0"/>
            </a:endParaRPr>
          </a:p>
        </p:txBody>
      </p:sp>
    </p:spTree>
    <p:custDataLst>
      <p:tags r:id="rId1"/>
    </p:custDataLst>
  </p:cSld>
  <p:clrMapOvr>
    <a:masterClrMapping/>
  </p:clrMapOvr>
  <p:transition advTm="181472">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3"/>
          <p:cNvSpPr>
            <a:spLocks noGrp="1" noChangeArrowheads="1"/>
          </p:cNvSpPr>
          <p:nvPr>
            <p:ph type="body" idx="1"/>
          </p:nvPr>
        </p:nvSpPr>
        <p:spPr/>
        <p:txBody>
          <a:bodyPr/>
          <a:lstStyle/>
          <a:p>
            <a:endParaRPr lang="en-US" altLang="en-US"/>
          </a:p>
        </p:txBody>
      </p:sp>
      <p:pic>
        <p:nvPicPr>
          <p:cNvPr id="80899" name="Picture 4" descr="jigsa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875" y="508001"/>
            <a:ext cx="60325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8" name="Rectangle 5"/>
          <p:cNvSpPr>
            <a:spLocks noGrp="1" noChangeArrowheads="1"/>
          </p:cNvSpPr>
          <p:nvPr>
            <p:ph type="title"/>
          </p:nvPr>
        </p:nvSpPr>
        <p:spPr/>
        <p:txBody>
          <a:bodyPr/>
          <a:lstStyle/>
          <a:p>
            <a:endParaRPr lang="en-US" altLang="en-US"/>
          </a:p>
        </p:txBody>
      </p:sp>
      <p:sp>
        <p:nvSpPr>
          <p:cNvPr id="80903" name="Text Box 7"/>
          <p:cNvSpPr txBox="1">
            <a:spLocks noChangeArrowheads="1"/>
          </p:cNvSpPr>
          <p:nvPr/>
        </p:nvSpPr>
        <p:spPr bwMode="auto">
          <a:xfrm>
            <a:off x="1566333" y="5134254"/>
            <a:ext cx="6069290" cy="41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083" b="1" dirty="0">
                <a:effectLst>
                  <a:outerShdw blurRad="38100" dist="38100" dir="2700000" algn="tl">
                    <a:srgbClr val="000000">
                      <a:alpha val="43137"/>
                    </a:srgbClr>
                  </a:outerShdw>
                </a:effectLst>
                <a:latin typeface="Century Gothic" panose="020B0502020202020204" pitchFamily="34" charset="0"/>
              </a:rPr>
              <a:t>A 1,000-piece jigsaw puzzle with 1,010 pieces</a:t>
            </a:r>
          </a:p>
        </p:txBody>
      </p:sp>
    </p:spTree>
    <p:custDataLst>
      <p:tags r:id="rId1"/>
    </p:custDataLst>
  </p:cSld>
  <p:clrMapOvr>
    <a:masterClrMapping/>
  </p:clrMapOvr>
  <p:transition spd="slow" advTm="33497">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80899"/>
                                        </p:tgtEl>
                                        <p:attrNameLst>
                                          <p:attrName>style.visibility</p:attrName>
                                        </p:attrNameLst>
                                      </p:cBhvr>
                                      <p:to>
                                        <p:strVal val="visible"/>
                                      </p:to>
                                    </p:set>
                                    <p:animEffect transition="in" filter="fade">
                                      <p:cBhvr>
                                        <p:cTn id="7" dur="1000"/>
                                        <p:tgtEl>
                                          <p:spTgt spid="80899"/>
                                        </p:tgtEl>
                                      </p:cBhvr>
                                    </p:animEffect>
                                  </p:childTnLst>
                                </p:cTn>
                              </p:par>
                            </p:childTnLst>
                          </p:cTn>
                        </p:par>
                        <p:par>
                          <p:cTn id="8" fill="hold">
                            <p:stCondLst>
                              <p:cond delay="1000"/>
                            </p:stCondLst>
                            <p:childTnLst>
                              <p:par>
                                <p:cTn id="9" presetID="15" presetClass="entr" presetSubtype="0" fill="hold" grpId="1" nodeType="afterEffect">
                                  <p:stCondLst>
                                    <p:cond delay="0"/>
                                  </p:stCondLst>
                                  <p:childTnLst>
                                    <p:set>
                                      <p:cBhvr>
                                        <p:cTn id="10" dur="1" fill="hold">
                                          <p:stCondLst>
                                            <p:cond delay="0"/>
                                          </p:stCondLst>
                                        </p:cTn>
                                        <p:tgtEl>
                                          <p:spTgt spid="80903"/>
                                        </p:tgtEl>
                                        <p:attrNameLst>
                                          <p:attrName>style.visibility</p:attrName>
                                        </p:attrNameLst>
                                      </p:cBhvr>
                                      <p:to>
                                        <p:strVal val="visible"/>
                                      </p:to>
                                    </p:set>
                                    <p:anim calcmode="lin" valueType="num">
                                      <p:cBhvr>
                                        <p:cTn id="11" dur="1000" fill="hold"/>
                                        <p:tgtEl>
                                          <p:spTgt spid="80903"/>
                                        </p:tgtEl>
                                        <p:attrNameLst>
                                          <p:attrName>ppt_w</p:attrName>
                                        </p:attrNameLst>
                                      </p:cBhvr>
                                      <p:tavLst>
                                        <p:tav tm="0">
                                          <p:val>
                                            <p:fltVal val="0"/>
                                          </p:val>
                                        </p:tav>
                                        <p:tav tm="100000">
                                          <p:val>
                                            <p:strVal val="#ppt_w"/>
                                          </p:val>
                                        </p:tav>
                                      </p:tavLst>
                                    </p:anim>
                                    <p:anim calcmode="lin" valueType="num">
                                      <p:cBhvr>
                                        <p:cTn id="12" dur="1000" fill="hold"/>
                                        <p:tgtEl>
                                          <p:spTgt spid="80903"/>
                                        </p:tgtEl>
                                        <p:attrNameLst>
                                          <p:attrName>ppt_h</p:attrName>
                                        </p:attrNameLst>
                                      </p:cBhvr>
                                      <p:tavLst>
                                        <p:tav tm="0">
                                          <p:val>
                                            <p:fltVal val="0"/>
                                          </p:val>
                                        </p:tav>
                                        <p:tav tm="100000">
                                          <p:val>
                                            <p:strVal val="#ppt_h"/>
                                          </p:val>
                                        </p:tav>
                                      </p:tavLst>
                                    </p:anim>
                                    <p:anim calcmode="lin" valueType="num">
                                      <p:cBhvr>
                                        <p:cTn id="13" dur="1000" fill="hold"/>
                                        <p:tgtEl>
                                          <p:spTgt spid="80903"/>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8090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3" grpId="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1143000" y="381000"/>
            <a:ext cx="6858000" cy="762000"/>
          </a:xfrm>
        </p:spPr>
        <p:txBody>
          <a:bodyPr/>
          <a:lstStyle/>
          <a:p>
            <a:pPr algn="ctr"/>
            <a:r>
              <a:rPr lang="en-US" altLang="en-US" sz="3333" dirty="0">
                <a:effectLst>
                  <a:outerShdw blurRad="38100" dist="38100" dir="2700000" algn="tl">
                    <a:srgbClr val="000000">
                      <a:alpha val="43137"/>
                    </a:srgbClr>
                  </a:outerShdw>
                </a:effectLst>
              </a:rPr>
              <a:t>The Most Well-Known Textual Variant in the New Testament</a:t>
            </a:r>
          </a:p>
        </p:txBody>
      </p:sp>
      <p:sp>
        <p:nvSpPr>
          <p:cNvPr id="130051" name="Rectangle 3"/>
          <p:cNvSpPr>
            <a:spLocks noGrp="1" noChangeArrowheads="1"/>
          </p:cNvSpPr>
          <p:nvPr>
            <p:ph type="body" idx="1"/>
          </p:nvPr>
        </p:nvSpPr>
        <p:spPr/>
        <p:txBody>
          <a:bodyPr/>
          <a:lstStyle/>
          <a:p>
            <a:endParaRPr lang="en-US" altLang="en-US"/>
          </a:p>
        </p:txBody>
      </p:sp>
    </p:spTree>
  </p:cSld>
  <p:clrMapOvr>
    <a:masterClrMapping/>
  </p:clrMapOvr>
  <p:transition spd="slow" advTm="17850">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4"/>
          <p:cNvSpPr>
            <a:spLocks noChangeArrowheads="1"/>
          </p:cNvSpPr>
          <p:nvPr/>
        </p:nvSpPr>
        <p:spPr bwMode="auto">
          <a:xfrm>
            <a:off x="1143000" y="0"/>
            <a:ext cx="685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667" dirty="0">
                <a:solidFill>
                  <a:srgbClr val="B6B6B6"/>
                </a:solidFill>
              </a:rPr>
              <a:t>1. The Comma Johanneum</a:t>
            </a:r>
          </a:p>
        </p:txBody>
      </p:sp>
      <p:grpSp>
        <p:nvGrpSpPr>
          <p:cNvPr id="2" name="Group 13"/>
          <p:cNvGrpSpPr>
            <a:grpSpLocks/>
          </p:cNvGrpSpPr>
          <p:nvPr/>
        </p:nvGrpSpPr>
        <p:grpSpPr bwMode="auto">
          <a:xfrm>
            <a:off x="952500" y="1025276"/>
            <a:ext cx="3683000" cy="4689739"/>
            <a:chOff x="144" y="1104"/>
            <a:chExt cx="2784" cy="3216"/>
          </a:xfrm>
        </p:grpSpPr>
        <p:pic>
          <p:nvPicPr>
            <p:cNvPr id="131080" name="Picture 5" descr="blank Parchment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 y="1104"/>
              <a:ext cx="2784"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81" name="Text Box 6"/>
            <p:cNvSpPr txBox="1">
              <a:spLocks noChangeArrowheads="1"/>
            </p:cNvSpPr>
            <p:nvPr/>
          </p:nvSpPr>
          <p:spPr bwMode="auto">
            <a:xfrm>
              <a:off x="288" y="1185"/>
              <a:ext cx="2544" cy="2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667">
                  <a:solidFill>
                    <a:srgbClr val="000000"/>
                  </a:solidFill>
                  <a:latin typeface="BlackChancery" pitchFamily="2" charset="0"/>
                </a:rPr>
                <a:t>1 John 5:7-8</a:t>
              </a:r>
            </a:p>
            <a:p>
              <a:pPr>
                <a:spcBef>
                  <a:spcPct val="0"/>
                </a:spcBef>
                <a:buFontTx/>
                <a:buNone/>
              </a:pPr>
              <a:endParaRPr lang="en-US" altLang="en-US" sz="2250" baseline="30000">
                <a:solidFill>
                  <a:srgbClr val="000000"/>
                </a:solidFill>
                <a:latin typeface="BlackChancery" pitchFamily="2" charset="0"/>
              </a:endParaRPr>
            </a:p>
            <a:p>
              <a:pPr>
                <a:spcBef>
                  <a:spcPct val="0"/>
                </a:spcBef>
                <a:buFontTx/>
                <a:buNone/>
              </a:pPr>
              <a:r>
                <a:rPr lang="en-US" altLang="en-US" sz="2250" baseline="30000">
                  <a:solidFill>
                    <a:srgbClr val="000000"/>
                  </a:solidFill>
                  <a:latin typeface="BlackChancery" pitchFamily="2" charset="0"/>
                </a:rPr>
                <a:t>7</a:t>
              </a:r>
              <a:r>
                <a:rPr lang="en-US" altLang="en-US" sz="2250">
                  <a:solidFill>
                    <a:srgbClr val="000000"/>
                  </a:solidFill>
                  <a:latin typeface="BlackChancery" pitchFamily="2" charset="0"/>
                </a:rPr>
                <a:t> For there are three that bear witness </a:t>
              </a:r>
              <a:r>
                <a:rPr lang="en-US" altLang="en-US" sz="2250">
                  <a:solidFill>
                    <a:srgbClr val="FF0000"/>
                  </a:solidFill>
                  <a:latin typeface="BlackChancery" pitchFamily="2" charset="0"/>
                </a:rPr>
                <a:t>in heaven: the Father, the Word, and the Holy Spirit; and these three are one.</a:t>
              </a:r>
            </a:p>
            <a:p>
              <a:pPr>
                <a:spcBef>
                  <a:spcPct val="0"/>
                </a:spcBef>
                <a:buFontTx/>
                <a:buNone/>
              </a:pPr>
              <a:endParaRPr lang="en-US" altLang="en-US" sz="833">
                <a:solidFill>
                  <a:srgbClr val="FF0000"/>
                </a:solidFill>
                <a:latin typeface="BlackChancery" pitchFamily="2" charset="0"/>
              </a:endParaRPr>
            </a:p>
            <a:p>
              <a:pPr>
                <a:spcBef>
                  <a:spcPct val="0"/>
                </a:spcBef>
                <a:buFontTx/>
                <a:buNone/>
              </a:pPr>
              <a:r>
                <a:rPr lang="en-US" altLang="en-US" sz="2250" baseline="30000">
                  <a:solidFill>
                    <a:srgbClr val="FF0000"/>
                  </a:solidFill>
                  <a:latin typeface="BlackChancery" pitchFamily="2" charset="0"/>
                </a:rPr>
                <a:t>8</a:t>
              </a:r>
              <a:r>
                <a:rPr lang="en-US" altLang="en-US" sz="2250">
                  <a:solidFill>
                    <a:srgbClr val="FF0000"/>
                  </a:solidFill>
                  <a:latin typeface="BlackChancery" pitchFamily="2" charset="0"/>
                </a:rPr>
                <a:t> And there are three that bear witness on earth: </a:t>
              </a:r>
              <a:r>
                <a:rPr lang="en-US" altLang="en-US" sz="2250">
                  <a:solidFill>
                    <a:srgbClr val="000000"/>
                  </a:solidFill>
                  <a:latin typeface="BlackChancery" pitchFamily="2" charset="0"/>
                </a:rPr>
                <a:t>the Spirit, and the water, and</a:t>
              </a:r>
              <a:br>
                <a:rPr lang="en-US" altLang="en-US" sz="2250">
                  <a:solidFill>
                    <a:srgbClr val="000000"/>
                  </a:solidFill>
                  <a:latin typeface="BlackChancery" pitchFamily="2" charset="0"/>
                </a:rPr>
              </a:br>
              <a:r>
                <a:rPr lang="en-US" altLang="en-US" sz="2250">
                  <a:solidFill>
                    <a:srgbClr val="000000"/>
                  </a:solidFill>
                  <a:latin typeface="BlackChancery" pitchFamily="2" charset="0"/>
                </a:rPr>
                <a:t>   the blood; and these</a:t>
              </a:r>
              <a:br>
                <a:rPr lang="en-US" altLang="en-US" sz="2250">
                  <a:solidFill>
                    <a:srgbClr val="000000"/>
                  </a:solidFill>
                  <a:latin typeface="BlackChancery" pitchFamily="2" charset="0"/>
                </a:rPr>
              </a:br>
              <a:r>
                <a:rPr lang="en-US" altLang="en-US" sz="2250">
                  <a:solidFill>
                    <a:srgbClr val="000000"/>
                  </a:solidFill>
                  <a:latin typeface="BlackChancery" pitchFamily="2" charset="0"/>
                </a:rPr>
                <a:t>      three agree as one.</a:t>
              </a:r>
            </a:p>
          </p:txBody>
        </p:sp>
      </p:grpSp>
      <p:grpSp>
        <p:nvGrpSpPr>
          <p:cNvPr id="3" name="Group 14"/>
          <p:cNvGrpSpPr>
            <a:grpSpLocks/>
          </p:cNvGrpSpPr>
          <p:nvPr/>
        </p:nvGrpSpPr>
        <p:grpSpPr bwMode="auto">
          <a:xfrm>
            <a:off x="4635500" y="1025276"/>
            <a:ext cx="3683000" cy="4689739"/>
            <a:chOff x="2928" y="1104"/>
            <a:chExt cx="2784" cy="3216"/>
          </a:xfrm>
        </p:grpSpPr>
        <p:pic>
          <p:nvPicPr>
            <p:cNvPr id="131078" name="Picture 11" descr="blank Parchment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8" y="1104"/>
              <a:ext cx="2784"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Text Box 12"/>
            <p:cNvSpPr txBox="1">
              <a:spLocks noChangeArrowheads="1"/>
            </p:cNvSpPr>
            <p:nvPr/>
          </p:nvSpPr>
          <p:spPr bwMode="auto">
            <a:xfrm>
              <a:off x="3072" y="1185"/>
              <a:ext cx="2544" cy="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667" dirty="0">
                  <a:solidFill>
                    <a:srgbClr val="000000"/>
                  </a:solidFill>
                  <a:latin typeface="BlackChancery" pitchFamily="2" charset="0"/>
                </a:rPr>
                <a:t>1 John 5:7-8</a:t>
              </a:r>
            </a:p>
            <a:p>
              <a:pPr>
                <a:spcBef>
                  <a:spcPct val="0"/>
                </a:spcBef>
                <a:buFontTx/>
                <a:buNone/>
              </a:pPr>
              <a:endParaRPr lang="en-US" altLang="en-US" sz="2250" baseline="30000" dirty="0">
                <a:solidFill>
                  <a:srgbClr val="000000"/>
                </a:solidFill>
                <a:latin typeface="BlackChancery" pitchFamily="2" charset="0"/>
              </a:endParaRPr>
            </a:p>
            <a:p>
              <a:pPr>
                <a:spcBef>
                  <a:spcPct val="0"/>
                </a:spcBef>
                <a:buFontTx/>
                <a:buNone/>
              </a:pPr>
              <a:r>
                <a:rPr lang="en-US" altLang="en-US" sz="2250" baseline="30000" dirty="0">
                  <a:solidFill>
                    <a:srgbClr val="000000"/>
                  </a:solidFill>
                  <a:latin typeface="BlackChancery" pitchFamily="2" charset="0"/>
                </a:rPr>
                <a:t>7</a:t>
              </a:r>
              <a:r>
                <a:rPr lang="en-US" altLang="en-US" sz="2250" dirty="0">
                  <a:solidFill>
                    <a:srgbClr val="000000"/>
                  </a:solidFill>
                  <a:latin typeface="BlackChancery" pitchFamily="2" charset="0"/>
                </a:rPr>
                <a:t> For there are three that testify:</a:t>
              </a:r>
              <a:br>
                <a:rPr lang="en-US" altLang="en-US" sz="2250" dirty="0">
                  <a:solidFill>
                    <a:srgbClr val="000000"/>
                  </a:solidFill>
                  <a:latin typeface="BlackChancery" pitchFamily="2" charset="0"/>
                </a:rPr>
              </a:br>
              <a:br>
                <a:rPr lang="en-US" altLang="en-US" sz="2250" dirty="0">
                  <a:solidFill>
                    <a:srgbClr val="000000"/>
                  </a:solidFill>
                  <a:latin typeface="BlackChancery" pitchFamily="2" charset="0"/>
                </a:rPr>
              </a:br>
              <a:br>
                <a:rPr lang="en-US" altLang="en-US" sz="2250" dirty="0">
                  <a:solidFill>
                    <a:srgbClr val="000000"/>
                  </a:solidFill>
                  <a:latin typeface="BlackChancery" pitchFamily="2" charset="0"/>
                </a:rPr>
              </a:br>
              <a:br>
                <a:rPr lang="en-US" altLang="en-US" sz="2250" dirty="0">
                  <a:solidFill>
                    <a:srgbClr val="000000"/>
                  </a:solidFill>
                  <a:latin typeface="BlackChancery" pitchFamily="2" charset="0"/>
                </a:rPr>
              </a:br>
              <a:endParaRPr lang="en-US" altLang="en-US" sz="2250" dirty="0">
                <a:solidFill>
                  <a:srgbClr val="000000"/>
                </a:solidFill>
                <a:latin typeface="BlackChancery" pitchFamily="2" charset="0"/>
              </a:endParaRPr>
            </a:p>
            <a:p>
              <a:pPr>
                <a:spcBef>
                  <a:spcPct val="0"/>
                </a:spcBef>
                <a:buFontTx/>
                <a:buNone/>
              </a:pPr>
              <a:endParaRPr lang="en-US" altLang="en-US" sz="833" dirty="0">
                <a:solidFill>
                  <a:srgbClr val="000000"/>
                </a:solidFill>
                <a:latin typeface="BlackChancery" pitchFamily="2" charset="0"/>
              </a:endParaRPr>
            </a:p>
            <a:p>
              <a:pPr>
                <a:spcBef>
                  <a:spcPct val="0"/>
                </a:spcBef>
                <a:buFontTx/>
                <a:buNone/>
              </a:pPr>
              <a:r>
                <a:rPr lang="en-US" altLang="en-US" sz="2250" baseline="30000" dirty="0">
                  <a:solidFill>
                    <a:srgbClr val="000000"/>
                  </a:solidFill>
                  <a:latin typeface="BlackChancery" pitchFamily="2" charset="0"/>
                </a:rPr>
                <a:t>8</a:t>
              </a:r>
              <a:r>
                <a:rPr lang="en-US" altLang="en-US" sz="2250" dirty="0">
                  <a:solidFill>
                    <a:srgbClr val="000000"/>
                  </a:solidFill>
                  <a:latin typeface="BlackChancery" pitchFamily="2" charset="0"/>
                </a:rPr>
                <a:t> the Spirit and the water</a:t>
              </a:r>
              <a:br>
                <a:rPr lang="en-US" altLang="en-US" sz="2250" dirty="0">
                  <a:solidFill>
                    <a:srgbClr val="000000"/>
                  </a:solidFill>
                  <a:latin typeface="BlackChancery" pitchFamily="2" charset="0"/>
                </a:rPr>
              </a:br>
              <a:r>
                <a:rPr lang="en-US" altLang="en-US" sz="2250" dirty="0">
                  <a:solidFill>
                    <a:srgbClr val="000000"/>
                  </a:solidFill>
                  <a:latin typeface="BlackChancery" pitchFamily="2" charset="0"/>
                </a:rPr>
                <a:t>   and the blood; and these</a:t>
              </a:r>
              <a:br>
                <a:rPr lang="en-US" altLang="en-US" sz="2250" dirty="0">
                  <a:solidFill>
                    <a:srgbClr val="000000"/>
                  </a:solidFill>
                  <a:latin typeface="BlackChancery" pitchFamily="2" charset="0"/>
                </a:rPr>
              </a:br>
              <a:r>
                <a:rPr lang="en-US" altLang="en-US" sz="2250" dirty="0">
                  <a:solidFill>
                    <a:srgbClr val="000000"/>
                  </a:solidFill>
                  <a:latin typeface="BlackChancery" pitchFamily="2" charset="0"/>
                </a:rPr>
                <a:t>   three agree.</a:t>
              </a:r>
              <a:endParaRPr lang="en-US" altLang="en-US" sz="2250" baseline="30000" dirty="0">
                <a:solidFill>
                  <a:srgbClr val="000000"/>
                </a:solidFill>
                <a:latin typeface="BlackChancery" pitchFamily="2" charset="0"/>
              </a:endParaRPr>
            </a:p>
          </p:txBody>
        </p:sp>
      </p:grpSp>
      <p:sp>
        <p:nvSpPr>
          <p:cNvPr id="5" name="Rectangle 4"/>
          <p:cNvSpPr/>
          <p:nvPr/>
        </p:nvSpPr>
        <p:spPr>
          <a:xfrm>
            <a:off x="1719793" y="635001"/>
            <a:ext cx="2079415" cy="502766"/>
          </a:xfrm>
          <a:prstGeom prst="rect">
            <a:avLst/>
          </a:prstGeom>
        </p:spPr>
        <p:txBody>
          <a:bodyPr wrap="none">
            <a:spAutoFit/>
          </a:bodyPr>
          <a:lstStyle/>
          <a:p>
            <a:pPr>
              <a:spcBef>
                <a:spcPct val="20000"/>
              </a:spcBef>
              <a:defRPr/>
            </a:pPr>
            <a:r>
              <a:rPr lang="en-US" sz="2667" kern="0" dirty="0">
                <a:solidFill>
                  <a:srgbClr val="FED39A"/>
                </a:solidFill>
                <a:latin typeface="Trebuchet MS"/>
              </a:rPr>
              <a:t>1 John 5:7-8</a:t>
            </a:r>
          </a:p>
        </p:txBody>
      </p:sp>
    </p:spTree>
    <p:custDataLst>
      <p:tags r:id="rId1"/>
    </p:custDataLst>
  </p:cSld>
  <p:clrMapOvr>
    <a:masterClrMapping/>
  </p:clrMapOvr>
  <p:transition advTm="69069">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2098" name="Picture 2" descr="Parchment Backgro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6" descr="Erasm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8386" y="381000"/>
            <a:ext cx="2734468"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3" name="Text Box 7"/>
          <p:cNvSpPr txBox="1">
            <a:spLocks noChangeArrowheads="1"/>
          </p:cNvSpPr>
          <p:nvPr/>
        </p:nvSpPr>
        <p:spPr bwMode="auto">
          <a:xfrm>
            <a:off x="2348036" y="4381500"/>
            <a:ext cx="437651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80000"/>
              </a:lnSpc>
              <a:spcBef>
                <a:spcPct val="0"/>
              </a:spcBef>
              <a:buFontTx/>
              <a:buNone/>
            </a:pPr>
            <a:r>
              <a:rPr lang="en-US" altLang="en-US" sz="4000" b="1">
                <a:solidFill>
                  <a:srgbClr val="6C2400"/>
                </a:solidFill>
                <a:latin typeface="BlackChancery" pitchFamily="2" charset="0"/>
              </a:rPr>
              <a:t>Desiderius Erasmus</a:t>
            </a:r>
          </a:p>
          <a:p>
            <a:pPr algn="ctr">
              <a:lnSpc>
                <a:spcPct val="80000"/>
              </a:lnSpc>
              <a:spcBef>
                <a:spcPct val="0"/>
              </a:spcBef>
              <a:buFontTx/>
              <a:buNone/>
            </a:pPr>
            <a:r>
              <a:rPr lang="en-US" altLang="en-US" sz="4000" b="1">
                <a:solidFill>
                  <a:srgbClr val="6C2400"/>
                </a:solidFill>
                <a:latin typeface="BlackChancery" pitchFamily="2" charset="0"/>
              </a:rPr>
              <a:t>(1466-1536) </a:t>
            </a:r>
          </a:p>
        </p:txBody>
      </p:sp>
    </p:spTree>
    <p:custDataLst>
      <p:tags r:id="rId1"/>
    </p:custDataLst>
  </p:cSld>
  <p:clrMapOvr>
    <a:masterClrMapping/>
  </p:clrMapOvr>
  <p:transition advTm="26517">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750"/>
                                  </p:stCondLst>
                                  <p:childTnLst>
                                    <p:set>
                                      <p:cBhvr>
                                        <p:cTn id="6" dur="1" fill="hold">
                                          <p:stCondLst>
                                            <p:cond delay="0"/>
                                          </p:stCondLst>
                                        </p:cTn>
                                        <p:tgtEl>
                                          <p:spTgt spid="96262"/>
                                        </p:tgtEl>
                                        <p:attrNameLst>
                                          <p:attrName>style.visibility</p:attrName>
                                        </p:attrNameLst>
                                      </p:cBhvr>
                                      <p:to>
                                        <p:strVal val="visible"/>
                                      </p:to>
                                    </p:set>
                                    <p:animEffect transition="in" filter="fade">
                                      <p:cBhvr>
                                        <p:cTn id="7" dur="1000"/>
                                        <p:tgtEl>
                                          <p:spTgt spid="96262"/>
                                        </p:tgtEl>
                                      </p:cBhvr>
                                    </p:animEffect>
                                  </p:childTnLst>
                                </p:cTn>
                              </p:par>
                            </p:childTnLst>
                          </p:cTn>
                        </p:par>
                        <p:par>
                          <p:cTn id="8" fill="hold" nodeType="afterGroup">
                            <p:stCondLst>
                              <p:cond delay="1750"/>
                            </p:stCondLst>
                            <p:childTnLst>
                              <p:par>
                                <p:cTn id="9" presetID="42" presetClass="entr" presetSubtype="0" fill="hold" grpId="0" nodeType="afterEffect">
                                  <p:stCondLst>
                                    <p:cond delay="250"/>
                                  </p:stCondLst>
                                  <p:childTnLst>
                                    <p:set>
                                      <p:cBhvr>
                                        <p:cTn id="10" dur="1" fill="hold">
                                          <p:stCondLst>
                                            <p:cond delay="0"/>
                                          </p:stCondLst>
                                        </p:cTn>
                                        <p:tgtEl>
                                          <p:spTgt spid="96263"/>
                                        </p:tgtEl>
                                        <p:attrNameLst>
                                          <p:attrName>style.visibility</p:attrName>
                                        </p:attrNameLst>
                                      </p:cBhvr>
                                      <p:to>
                                        <p:strVal val="visible"/>
                                      </p:to>
                                    </p:set>
                                    <p:animEffect transition="in" filter="fade">
                                      <p:cBhvr>
                                        <p:cTn id="11" dur="1000"/>
                                        <p:tgtEl>
                                          <p:spTgt spid="96263"/>
                                        </p:tgtEl>
                                      </p:cBhvr>
                                    </p:animEffect>
                                    <p:anim calcmode="lin" valueType="num">
                                      <p:cBhvr>
                                        <p:cTn id="12" dur="1000" fill="hold"/>
                                        <p:tgtEl>
                                          <p:spTgt spid="96263"/>
                                        </p:tgtEl>
                                        <p:attrNameLst>
                                          <p:attrName>ppt_x</p:attrName>
                                        </p:attrNameLst>
                                      </p:cBhvr>
                                      <p:tavLst>
                                        <p:tav tm="0">
                                          <p:val>
                                            <p:strVal val="#ppt_x"/>
                                          </p:val>
                                        </p:tav>
                                        <p:tav tm="100000">
                                          <p:val>
                                            <p:strVal val="#ppt_x"/>
                                          </p:val>
                                        </p:tav>
                                      </p:tavLst>
                                    </p:anim>
                                    <p:anim calcmode="lin" valueType="num">
                                      <p:cBhvr>
                                        <p:cTn id="13" dur="1000" fill="hold"/>
                                        <p:tgtEl>
                                          <p:spTgt spid="962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3" grpId="0"/>
    </p:bld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22"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977">
    <p:fade/>
  </p:transition>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562">
    <p:fade/>
  </p:transition>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6777">
    <p:fade/>
  </p:transition>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6194"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832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a:effectLst>
                  <a:outerShdw blurRad="38100" dist="38100" dir="2700000" algn="tl">
                    <a:srgbClr val="000000">
                      <a:alpha val="43137"/>
                    </a:srgbClr>
                  </a:outerShdw>
                </a:effectLst>
              </a:rPr>
              <a:t>Tough Questions</a:t>
            </a:r>
          </a:p>
        </p:txBody>
      </p:sp>
      <p:sp>
        <p:nvSpPr>
          <p:cNvPr id="11267" name="Content Placeholder 2"/>
          <p:cNvSpPr>
            <a:spLocks noGrp="1"/>
          </p:cNvSpPr>
          <p:nvPr>
            <p:ph idx="1"/>
          </p:nvPr>
        </p:nvSpPr>
        <p:spPr/>
        <p:txBody>
          <a:bodyPr/>
          <a:lstStyle/>
          <a:p>
            <a:pPr marL="0" indent="0">
              <a:buNone/>
            </a:pPr>
            <a:r>
              <a:rPr lang="en-US" altLang="en-US" dirty="0">
                <a:effectLst>
                  <a:outerShdw blurRad="38100" dist="38100" dir="2700000" algn="tl">
                    <a:srgbClr val="000000">
                      <a:alpha val="43137"/>
                    </a:srgbClr>
                  </a:outerShdw>
                </a:effectLst>
              </a:rPr>
              <a:t>“How can you say that you have God’s Word when you have Bibles that disagree with each other on what the words of the New Testament actually are?”</a:t>
            </a:r>
          </a:p>
        </p:txBody>
      </p:sp>
    </p:spTree>
  </p:cSld>
  <p:clrMapOvr>
    <a:masterClrMapping/>
  </p:clrMapOvr>
  <p:transition spd="slow" advTm="33471">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fade">
                                      <p:cBhvr>
                                        <p:cTn id="7" dur="1000"/>
                                        <p:tgtEl>
                                          <p:spTgt spid="11267"/>
                                        </p:tgtEl>
                                      </p:cBhvr>
                                    </p:animEffect>
                                    <p:anim calcmode="lin" valueType="num">
                                      <p:cBhvr>
                                        <p:cTn id="8" dur="1000" fill="hold"/>
                                        <p:tgtEl>
                                          <p:spTgt spid="11267"/>
                                        </p:tgtEl>
                                        <p:attrNameLst>
                                          <p:attrName>ppt_x</p:attrName>
                                        </p:attrNameLst>
                                      </p:cBhvr>
                                      <p:tavLst>
                                        <p:tav tm="0">
                                          <p:val>
                                            <p:strVal val="#ppt_x"/>
                                          </p:val>
                                        </p:tav>
                                        <p:tav tm="100000">
                                          <p:val>
                                            <p:strVal val="#ppt_x"/>
                                          </p:val>
                                        </p:tav>
                                      </p:tavLst>
                                    </p:anim>
                                    <p:anim calcmode="lin" valueType="num">
                                      <p:cBhvr>
                                        <p:cTn id="9" dur="1000" fill="hold"/>
                                        <p:tgtEl>
                                          <p:spTgt spid="112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6387">
    <p:fade/>
  </p:transition>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8852">
    <p:fade/>
  </p:transition>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3008">
    <p:fade/>
  </p:transition>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18">
    <p:fade/>
  </p:transition>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5023">
    <p:fade/>
  </p:transition>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3821">
    <p:fade/>
  </p:transition>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417">
    <p:fade/>
  </p:transition>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208">
    <p:fade/>
  </p:transition>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15">
    <p:fade/>
  </p:transition>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643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67">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idx="4294967295"/>
          </p:nvPr>
        </p:nvSpPr>
        <p:spPr/>
        <p:txBody>
          <a:bodyPr/>
          <a:lstStyle/>
          <a:p>
            <a:r>
              <a:rPr lang="en-US" altLang="en-US" dirty="0">
                <a:effectLst>
                  <a:outerShdw blurRad="38100" dist="38100" dir="2700000" algn="tl">
                    <a:srgbClr val="000000">
                      <a:alpha val="43137"/>
                    </a:srgbClr>
                  </a:outerShdw>
                </a:effectLst>
              </a:rPr>
              <a:t>The mystery of John 5:3-5</a:t>
            </a:r>
          </a:p>
        </p:txBody>
      </p:sp>
      <p:grpSp>
        <p:nvGrpSpPr>
          <p:cNvPr id="2" name="Group 13"/>
          <p:cNvGrpSpPr>
            <a:grpSpLocks/>
          </p:cNvGrpSpPr>
          <p:nvPr/>
        </p:nvGrpSpPr>
        <p:grpSpPr bwMode="auto">
          <a:xfrm>
            <a:off x="457200" y="635014"/>
            <a:ext cx="3683000" cy="5015178"/>
            <a:chOff x="144" y="1104"/>
            <a:chExt cx="2784" cy="3216"/>
          </a:xfrm>
        </p:grpSpPr>
        <p:pic>
          <p:nvPicPr>
            <p:cNvPr id="16391" name="Picture 5" descr="blank Parchment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 y="1104"/>
              <a:ext cx="2784"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 Box 6"/>
            <p:cNvSpPr txBox="1">
              <a:spLocks noChangeArrowheads="1"/>
            </p:cNvSpPr>
            <p:nvPr/>
          </p:nvSpPr>
          <p:spPr bwMode="auto">
            <a:xfrm>
              <a:off x="288" y="1275"/>
              <a:ext cx="2544" cy="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667">
                  <a:solidFill>
                    <a:srgbClr val="000000"/>
                  </a:solidFill>
                  <a:latin typeface="BlackChancery" pitchFamily="2" charset="0"/>
                </a:rPr>
                <a:t>John 5:3-5</a:t>
              </a:r>
              <a:endParaRPr lang="en-US" altLang="en-US" sz="2000">
                <a:solidFill>
                  <a:srgbClr val="000000"/>
                </a:solidFill>
                <a:latin typeface="BlackChancery" pitchFamily="2" charset="0"/>
              </a:endParaRPr>
            </a:p>
            <a:p>
              <a:pPr>
                <a:spcBef>
                  <a:spcPct val="0"/>
                </a:spcBef>
                <a:buFontTx/>
                <a:buNone/>
              </a:pPr>
              <a:r>
                <a:rPr lang="en-US" altLang="en-US" sz="1667">
                  <a:solidFill>
                    <a:srgbClr val="000000"/>
                  </a:solidFill>
                  <a:latin typeface="BlackChancery" pitchFamily="2" charset="0"/>
                </a:rPr>
                <a:t>3</a:t>
              </a:r>
              <a:r>
                <a:rPr lang="en-US" altLang="en-US" sz="2000">
                  <a:solidFill>
                    <a:srgbClr val="000000"/>
                  </a:solidFill>
                  <a:latin typeface="BlackChancery" pitchFamily="2" charset="0"/>
                </a:rPr>
                <a:t> In these lay a great multitude of sick people, blind, lame, paralyzed, </a:t>
              </a:r>
              <a:r>
                <a:rPr lang="en-US" altLang="en-US" sz="2000">
                  <a:solidFill>
                    <a:srgbClr val="FF0000"/>
                  </a:solidFill>
                  <a:latin typeface="BlackChancery" pitchFamily="2" charset="0"/>
                </a:rPr>
                <a:t>waiting for the moving of the water.  4 For an angel went down at a certain time into the pool and stirred up the water; then whoever stepped in first, after the stirring of the water, was made well of whatever disease he had.</a:t>
              </a:r>
              <a:r>
                <a:rPr lang="en-US" altLang="en-US" sz="2000">
                  <a:solidFill>
                    <a:srgbClr val="000000"/>
                  </a:solidFill>
                  <a:latin typeface="BlackChancery" pitchFamily="2" charset="0"/>
                </a:rPr>
                <a:t> </a:t>
              </a:r>
              <a:br>
                <a:rPr lang="en-US" altLang="en-US" sz="2000">
                  <a:solidFill>
                    <a:srgbClr val="000000"/>
                  </a:solidFill>
                  <a:latin typeface="BlackChancery" pitchFamily="2" charset="0"/>
                </a:rPr>
              </a:br>
              <a:r>
                <a:rPr lang="en-US" altLang="en-US" sz="1667">
                  <a:solidFill>
                    <a:srgbClr val="000000"/>
                  </a:solidFill>
                  <a:latin typeface="BlackChancery" pitchFamily="2" charset="0"/>
                </a:rPr>
                <a:t>5</a:t>
              </a:r>
              <a:r>
                <a:rPr lang="en-US" altLang="en-US" sz="2000">
                  <a:solidFill>
                    <a:srgbClr val="000000"/>
                  </a:solidFill>
                  <a:latin typeface="BlackChancery" pitchFamily="2" charset="0"/>
                </a:rPr>
                <a:t> Now a certain man was there</a:t>
              </a:r>
              <a:br>
                <a:rPr lang="en-US" altLang="en-US" sz="2000">
                  <a:solidFill>
                    <a:srgbClr val="000000"/>
                  </a:solidFill>
                  <a:latin typeface="BlackChancery" pitchFamily="2" charset="0"/>
                </a:rPr>
              </a:br>
              <a:r>
                <a:rPr lang="en-US" altLang="en-US" sz="2000">
                  <a:solidFill>
                    <a:srgbClr val="000000"/>
                  </a:solidFill>
                  <a:latin typeface="BlackChancery" pitchFamily="2" charset="0"/>
                </a:rPr>
                <a:t> </a:t>
              </a:r>
              <a:r>
                <a:rPr lang="en-US" altLang="en-US" sz="1500">
                  <a:solidFill>
                    <a:srgbClr val="000000"/>
                  </a:solidFill>
                  <a:latin typeface="Century Gothic" panose="020B0502020202020204" pitchFamily="34" charset="0"/>
                </a:rPr>
                <a:t>        </a:t>
              </a:r>
              <a:r>
                <a:rPr lang="en-US" altLang="en-US" sz="2000">
                  <a:solidFill>
                    <a:srgbClr val="000000"/>
                  </a:solidFill>
                  <a:latin typeface="BlackChancery" pitchFamily="2" charset="0"/>
                </a:rPr>
                <a:t>who had an infirmity</a:t>
              </a:r>
              <a:br>
                <a:rPr lang="en-US" altLang="en-US" sz="2000">
                  <a:solidFill>
                    <a:srgbClr val="000000"/>
                  </a:solidFill>
                  <a:latin typeface="BlackChancery" pitchFamily="2" charset="0"/>
                </a:rPr>
              </a:br>
              <a:r>
                <a:rPr lang="en-US" altLang="en-US" sz="1500">
                  <a:solidFill>
                    <a:srgbClr val="000000"/>
                  </a:solidFill>
                  <a:latin typeface="Century Gothic" panose="020B0502020202020204" pitchFamily="34" charset="0"/>
                </a:rPr>
                <a:t>          </a:t>
              </a:r>
              <a:r>
                <a:rPr lang="en-US" altLang="en-US" sz="2000">
                  <a:solidFill>
                    <a:srgbClr val="000000"/>
                  </a:solidFill>
                  <a:latin typeface="BlackChancery" pitchFamily="2" charset="0"/>
                </a:rPr>
                <a:t>thirty-eight years. </a:t>
              </a:r>
            </a:p>
          </p:txBody>
        </p:sp>
      </p:grpSp>
      <p:grpSp>
        <p:nvGrpSpPr>
          <p:cNvPr id="3" name="Group 13"/>
          <p:cNvGrpSpPr>
            <a:grpSpLocks/>
          </p:cNvGrpSpPr>
          <p:nvPr/>
        </p:nvGrpSpPr>
        <p:grpSpPr bwMode="auto">
          <a:xfrm>
            <a:off x="4140200" y="635014"/>
            <a:ext cx="3683000" cy="5015178"/>
            <a:chOff x="144" y="1104"/>
            <a:chExt cx="2784" cy="3216"/>
          </a:xfrm>
        </p:grpSpPr>
        <p:pic>
          <p:nvPicPr>
            <p:cNvPr id="16389" name="Picture 5" descr="blank Parchment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 y="1104"/>
              <a:ext cx="2784"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Box 6"/>
            <p:cNvSpPr txBox="1">
              <a:spLocks noChangeArrowheads="1"/>
            </p:cNvSpPr>
            <p:nvPr/>
          </p:nvSpPr>
          <p:spPr bwMode="auto">
            <a:xfrm>
              <a:off x="288" y="1275"/>
              <a:ext cx="2544" cy="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667">
                  <a:solidFill>
                    <a:srgbClr val="000000"/>
                  </a:solidFill>
                  <a:latin typeface="BlackChancery" pitchFamily="2" charset="0"/>
                </a:rPr>
                <a:t>John 5:3-5</a:t>
              </a:r>
              <a:endParaRPr lang="en-US" altLang="en-US" sz="2000">
                <a:solidFill>
                  <a:srgbClr val="000000"/>
                </a:solidFill>
                <a:latin typeface="BlackChancery" pitchFamily="2" charset="0"/>
              </a:endParaRPr>
            </a:p>
            <a:p>
              <a:pPr>
                <a:spcBef>
                  <a:spcPct val="0"/>
                </a:spcBef>
                <a:buFontTx/>
                <a:buNone/>
              </a:pPr>
              <a:r>
                <a:rPr lang="en-US" altLang="en-US" sz="1667">
                  <a:solidFill>
                    <a:srgbClr val="000000"/>
                  </a:solidFill>
                  <a:latin typeface="BlackChancery" pitchFamily="2" charset="0"/>
                </a:rPr>
                <a:t>3</a:t>
              </a:r>
              <a:r>
                <a:rPr lang="en-US" altLang="en-US" sz="2000">
                  <a:solidFill>
                    <a:srgbClr val="000000"/>
                  </a:solidFill>
                  <a:latin typeface="BlackChancery" pitchFamily="2" charset="0"/>
                </a:rPr>
                <a:t> In these lay a multitude of invalids — blind, lame, and paralyzed.</a:t>
              </a:r>
            </a:p>
            <a:p>
              <a:pPr>
                <a:spcBef>
                  <a:spcPct val="0"/>
                </a:spcBef>
                <a:buFontTx/>
                <a:buNone/>
              </a:pPr>
              <a:endParaRPr lang="en-US" altLang="en-US" sz="1500">
                <a:solidFill>
                  <a:srgbClr val="000000"/>
                </a:solidFill>
                <a:latin typeface="BlackChancery" pitchFamily="2" charset="0"/>
              </a:endParaRPr>
            </a:p>
            <a:p>
              <a:pPr>
                <a:spcBef>
                  <a:spcPct val="0"/>
                </a:spcBef>
                <a:buFontTx/>
                <a:buNone/>
              </a:pPr>
              <a:r>
                <a:rPr lang="en-US" altLang="en-US" sz="2000">
                  <a:solidFill>
                    <a:srgbClr val="FF0000"/>
                  </a:solidFill>
                  <a:latin typeface="BlackChancery" pitchFamily="2" charset="0"/>
                </a:rPr>
                <a:t>&lt;no verse 4&gt;</a:t>
              </a:r>
            </a:p>
            <a:p>
              <a:pPr>
                <a:spcBef>
                  <a:spcPct val="0"/>
                </a:spcBef>
                <a:buFontTx/>
                <a:buNone/>
              </a:pPr>
              <a:endParaRPr lang="en-US" altLang="en-US" sz="1500">
                <a:solidFill>
                  <a:srgbClr val="000000"/>
                </a:solidFill>
                <a:latin typeface="BlackChancery" pitchFamily="2" charset="0"/>
              </a:endParaRPr>
            </a:p>
            <a:p>
              <a:pPr>
                <a:spcBef>
                  <a:spcPct val="0"/>
                </a:spcBef>
                <a:buFontTx/>
                <a:buNone/>
              </a:pPr>
              <a:r>
                <a:rPr lang="en-US" altLang="en-US" sz="1667">
                  <a:solidFill>
                    <a:srgbClr val="000000"/>
                  </a:solidFill>
                  <a:latin typeface="BlackChancery" pitchFamily="2" charset="0"/>
                </a:rPr>
                <a:t>5</a:t>
              </a:r>
              <a:r>
                <a:rPr lang="en-US" altLang="en-US" sz="2000">
                  <a:solidFill>
                    <a:srgbClr val="000000"/>
                  </a:solidFill>
                  <a:latin typeface="BlackChancery" pitchFamily="2" charset="0"/>
                </a:rPr>
                <a:t> One man was there who had been an invalid for thirty-eight years. </a:t>
              </a:r>
            </a:p>
          </p:txBody>
        </p:sp>
      </p:grpSp>
    </p:spTree>
    <p:custDataLst>
      <p:tags r:id="rId1"/>
    </p:custDataLst>
  </p:cSld>
  <p:clrMapOvr>
    <a:masterClrMapping/>
  </p:clrMapOvr>
  <p:transition spd="slow" advTm="74701">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81363">
    <p:fade/>
  </p:transition>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7583">
    <p:fade/>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4"/>
          <p:cNvSpPr>
            <a:spLocks noChangeArrowheads="1"/>
          </p:cNvSpPr>
          <p:nvPr/>
        </p:nvSpPr>
        <p:spPr bwMode="auto">
          <a:xfrm>
            <a:off x="1143000" y="0"/>
            <a:ext cx="685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None/>
              <a:defRPr/>
            </a:pPr>
            <a:r>
              <a:rPr lang="en-US" altLang="en-US" sz="3667" dirty="0">
                <a:solidFill>
                  <a:srgbClr val="B6B6B6"/>
                </a:solidFill>
                <a:effectLst>
                  <a:outerShdw blurRad="38100" dist="38100" dir="2700000" algn="tl">
                    <a:srgbClr val="000000">
                      <a:alpha val="43137"/>
                    </a:srgbClr>
                  </a:outerShdw>
                </a:effectLst>
              </a:rPr>
              <a:t>1. The Comma Johanneum</a:t>
            </a:r>
          </a:p>
        </p:txBody>
      </p:sp>
      <p:grpSp>
        <p:nvGrpSpPr>
          <p:cNvPr id="2" name="Group 13"/>
          <p:cNvGrpSpPr>
            <a:grpSpLocks/>
          </p:cNvGrpSpPr>
          <p:nvPr/>
        </p:nvGrpSpPr>
        <p:grpSpPr bwMode="auto">
          <a:xfrm>
            <a:off x="952500" y="1025276"/>
            <a:ext cx="3683000" cy="4689739"/>
            <a:chOff x="144" y="1104"/>
            <a:chExt cx="2784" cy="3216"/>
          </a:xfrm>
        </p:grpSpPr>
        <p:pic>
          <p:nvPicPr>
            <p:cNvPr id="131080" name="Picture 5" descr="blank Parchment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 y="1104"/>
              <a:ext cx="2784"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81" name="Text Box 6"/>
            <p:cNvSpPr txBox="1">
              <a:spLocks noChangeArrowheads="1"/>
            </p:cNvSpPr>
            <p:nvPr/>
          </p:nvSpPr>
          <p:spPr bwMode="auto">
            <a:xfrm>
              <a:off x="288" y="1185"/>
              <a:ext cx="2544" cy="2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None/>
                <a:defRPr/>
              </a:pPr>
              <a:r>
                <a:rPr lang="en-US" altLang="en-US" sz="2667">
                  <a:solidFill>
                    <a:srgbClr val="000000"/>
                  </a:solidFill>
                  <a:latin typeface="BlackChancery" pitchFamily="2" charset="0"/>
                </a:rPr>
                <a:t>1 John 5:7-8</a:t>
              </a:r>
            </a:p>
            <a:p>
              <a:pPr>
                <a:spcBef>
                  <a:spcPct val="0"/>
                </a:spcBef>
                <a:buNone/>
                <a:defRPr/>
              </a:pPr>
              <a:endParaRPr lang="en-US" altLang="en-US" sz="2250" baseline="30000">
                <a:solidFill>
                  <a:srgbClr val="000000"/>
                </a:solidFill>
                <a:latin typeface="BlackChancery" pitchFamily="2" charset="0"/>
              </a:endParaRPr>
            </a:p>
            <a:p>
              <a:pPr>
                <a:spcBef>
                  <a:spcPct val="0"/>
                </a:spcBef>
                <a:buNone/>
                <a:defRPr/>
              </a:pPr>
              <a:r>
                <a:rPr lang="en-US" altLang="en-US" sz="2250" baseline="30000">
                  <a:solidFill>
                    <a:srgbClr val="000000"/>
                  </a:solidFill>
                  <a:latin typeface="BlackChancery" pitchFamily="2" charset="0"/>
                </a:rPr>
                <a:t>7</a:t>
              </a:r>
              <a:r>
                <a:rPr lang="en-US" altLang="en-US" sz="2250">
                  <a:solidFill>
                    <a:srgbClr val="000000"/>
                  </a:solidFill>
                  <a:latin typeface="BlackChancery" pitchFamily="2" charset="0"/>
                </a:rPr>
                <a:t> For there are three that bear witness </a:t>
              </a:r>
              <a:r>
                <a:rPr lang="en-US" altLang="en-US" sz="2250">
                  <a:solidFill>
                    <a:srgbClr val="FF0000"/>
                  </a:solidFill>
                  <a:latin typeface="BlackChancery" pitchFamily="2" charset="0"/>
                </a:rPr>
                <a:t>in heaven: the Father, the Word, and the Holy Spirit; and these three are one.</a:t>
              </a:r>
            </a:p>
            <a:p>
              <a:pPr>
                <a:spcBef>
                  <a:spcPct val="0"/>
                </a:spcBef>
                <a:buNone/>
                <a:defRPr/>
              </a:pPr>
              <a:endParaRPr lang="en-US" altLang="en-US" sz="833">
                <a:solidFill>
                  <a:srgbClr val="FF0000"/>
                </a:solidFill>
                <a:latin typeface="BlackChancery" pitchFamily="2" charset="0"/>
              </a:endParaRPr>
            </a:p>
            <a:p>
              <a:pPr>
                <a:spcBef>
                  <a:spcPct val="0"/>
                </a:spcBef>
                <a:buNone/>
                <a:defRPr/>
              </a:pPr>
              <a:r>
                <a:rPr lang="en-US" altLang="en-US" sz="2250" baseline="30000">
                  <a:solidFill>
                    <a:srgbClr val="FF0000"/>
                  </a:solidFill>
                  <a:latin typeface="BlackChancery" pitchFamily="2" charset="0"/>
                </a:rPr>
                <a:t>8</a:t>
              </a:r>
              <a:r>
                <a:rPr lang="en-US" altLang="en-US" sz="2250">
                  <a:solidFill>
                    <a:srgbClr val="FF0000"/>
                  </a:solidFill>
                  <a:latin typeface="BlackChancery" pitchFamily="2" charset="0"/>
                </a:rPr>
                <a:t> And there are three that bear witness on earth: </a:t>
              </a:r>
              <a:r>
                <a:rPr lang="en-US" altLang="en-US" sz="2250">
                  <a:solidFill>
                    <a:srgbClr val="000000"/>
                  </a:solidFill>
                  <a:latin typeface="BlackChancery" pitchFamily="2" charset="0"/>
                </a:rPr>
                <a:t>the Spirit, and the water, and</a:t>
              </a:r>
              <a:br>
                <a:rPr lang="en-US" altLang="en-US" sz="2250">
                  <a:solidFill>
                    <a:srgbClr val="000000"/>
                  </a:solidFill>
                  <a:latin typeface="BlackChancery" pitchFamily="2" charset="0"/>
                </a:rPr>
              </a:br>
              <a:r>
                <a:rPr lang="en-US" altLang="en-US" sz="2250">
                  <a:solidFill>
                    <a:srgbClr val="000000"/>
                  </a:solidFill>
                  <a:latin typeface="BlackChancery" pitchFamily="2" charset="0"/>
                </a:rPr>
                <a:t>   the blood; and these</a:t>
              </a:r>
              <a:br>
                <a:rPr lang="en-US" altLang="en-US" sz="2250">
                  <a:solidFill>
                    <a:srgbClr val="000000"/>
                  </a:solidFill>
                  <a:latin typeface="BlackChancery" pitchFamily="2" charset="0"/>
                </a:rPr>
              </a:br>
              <a:r>
                <a:rPr lang="en-US" altLang="en-US" sz="2250">
                  <a:solidFill>
                    <a:srgbClr val="000000"/>
                  </a:solidFill>
                  <a:latin typeface="BlackChancery" pitchFamily="2" charset="0"/>
                </a:rPr>
                <a:t>      three agree as one.</a:t>
              </a:r>
            </a:p>
          </p:txBody>
        </p:sp>
      </p:grpSp>
      <p:grpSp>
        <p:nvGrpSpPr>
          <p:cNvPr id="3" name="Group 14"/>
          <p:cNvGrpSpPr>
            <a:grpSpLocks/>
          </p:cNvGrpSpPr>
          <p:nvPr/>
        </p:nvGrpSpPr>
        <p:grpSpPr bwMode="auto">
          <a:xfrm>
            <a:off x="4635500" y="1025276"/>
            <a:ext cx="3683000" cy="4689739"/>
            <a:chOff x="2928" y="1104"/>
            <a:chExt cx="2784" cy="3216"/>
          </a:xfrm>
        </p:grpSpPr>
        <p:pic>
          <p:nvPicPr>
            <p:cNvPr id="131078" name="Picture 11" descr="blank Parchment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8" y="1104"/>
              <a:ext cx="2784"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Text Box 12"/>
            <p:cNvSpPr txBox="1">
              <a:spLocks noChangeArrowheads="1"/>
            </p:cNvSpPr>
            <p:nvPr/>
          </p:nvSpPr>
          <p:spPr bwMode="auto">
            <a:xfrm>
              <a:off x="3072" y="1185"/>
              <a:ext cx="2544" cy="1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None/>
                <a:defRPr/>
              </a:pPr>
              <a:r>
                <a:rPr lang="en-US" altLang="en-US" sz="2667">
                  <a:solidFill>
                    <a:srgbClr val="000000"/>
                  </a:solidFill>
                  <a:latin typeface="BlackChancery" pitchFamily="2" charset="0"/>
                </a:rPr>
                <a:t>1 John 5:7-8</a:t>
              </a:r>
            </a:p>
            <a:p>
              <a:pPr>
                <a:spcBef>
                  <a:spcPct val="0"/>
                </a:spcBef>
                <a:buNone/>
                <a:defRPr/>
              </a:pPr>
              <a:endParaRPr lang="en-US" altLang="en-US" sz="2250" baseline="30000">
                <a:solidFill>
                  <a:srgbClr val="000000"/>
                </a:solidFill>
                <a:latin typeface="BlackChancery" pitchFamily="2" charset="0"/>
              </a:endParaRPr>
            </a:p>
            <a:p>
              <a:pPr>
                <a:spcBef>
                  <a:spcPct val="0"/>
                </a:spcBef>
                <a:buNone/>
                <a:defRPr/>
              </a:pPr>
              <a:r>
                <a:rPr lang="en-US" altLang="en-US" sz="2250" baseline="30000">
                  <a:solidFill>
                    <a:srgbClr val="000000"/>
                  </a:solidFill>
                  <a:latin typeface="BlackChancery" pitchFamily="2" charset="0"/>
                </a:rPr>
                <a:t>7</a:t>
              </a:r>
              <a:r>
                <a:rPr lang="en-US" altLang="en-US" sz="2250">
                  <a:solidFill>
                    <a:srgbClr val="000000"/>
                  </a:solidFill>
                  <a:latin typeface="BlackChancery" pitchFamily="2" charset="0"/>
                </a:rPr>
                <a:t> For there are three that testify:</a:t>
              </a:r>
            </a:p>
            <a:p>
              <a:pPr>
                <a:spcBef>
                  <a:spcPct val="0"/>
                </a:spcBef>
                <a:buNone/>
                <a:defRPr/>
              </a:pPr>
              <a:endParaRPr lang="en-US" altLang="en-US" sz="833">
                <a:solidFill>
                  <a:srgbClr val="000000"/>
                </a:solidFill>
                <a:latin typeface="BlackChancery" pitchFamily="2" charset="0"/>
              </a:endParaRPr>
            </a:p>
            <a:p>
              <a:pPr>
                <a:spcBef>
                  <a:spcPct val="0"/>
                </a:spcBef>
                <a:buNone/>
                <a:defRPr/>
              </a:pPr>
              <a:r>
                <a:rPr lang="en-US" altLang="en-US" sz="2250" baseline="30000">
                  <a:solidFill>
                    <a:srgbClr val="000000"/>
                  </a:solidFill>
                  <a:latin typeface="BlackChancery" pitchFamily="2" charset="0"/>
                </a:rPr>
                <a:t>8</a:t>
              </a:r>
              <a:r>
                <a:rPr lang="en-US" altLang="en-US" sz="2250">
                  <a:solidFill>
                    <a:srgbClr val="000000"/>
                  </a:solidFill>
                  <a:latin typeface="BlackChancery" pitchFamily="2" charset="0"/>
                </a:rPr>
                <a:t> the Spirit and the water and the blood; and these</a:t>
              </a:r>
              <a:br>
                <a:rPr lang="en-US" altLang="en-US" sz="2250">
                  <a:solidFill>
                    <a:srgbClr val="000000"/>
                  </a:solidFill>
                  <a:latin typeface="BlackChancery" pitchFamily="2" charset="0"/>
                </a:rPr>
              </a:br>
              <a:r>
                <a:rPr lang="en-US" altLang="en-US" sz="2250">
                  <a:solidFill>
                    <a:srgbClr val="000000"/>
                  </a:solidFill>
                  <a:latin typeface="BlackChancery" pitchFamily="2" charset="0"/>
                </a:rPr>
                <a:t>three agree.</a:t>
              </a:r>
              <a:endParaRPr lang="en-US" altLang="en-US" sz="2250" baseline="30000">
                <a:solidFill>
                  <a:srgbClr val="000000"/>
                </a:solidFill>
                <a:latin typeface="BlackChancery" pitchFamily="2" charset="0"/>
              </a:endParaRPr>
            </a:p>
          </p:txBody>
        </p:sp>
      </p:grpSp>
      <p:sp>
        <p:nvSpPr>
          <p:cNvPr id="5" name="Rectangle 4"/>
          <p:cNvSpPr/>
          <p:nvPr/>
        </p:nvSpPr>
        <p:spPr>
          <a:xfrm>
            <a:off x="1719793" y="635001"/>
            <a:ext cx="2079415" cy="502766"/>
          </a:xfrm>
          <a:prstGeom prst="rect">
            <a:avLst/>
          </a:prstGeom>
        </p:spPr>
        <p:txBody>
          <a:bodyPr wrap="none">
            <a:spAutoFit/>
          </a:bodyPr>
          <a:lstStyle/>
          <a:p>
            <a:pPr>
              <a:spcBef>
                <a:spcPct val="20000"/>
              </a:spcBef>
              <a:defRPr/>
            </a:pPr>
            <a:r>
              <a:rPr lang="en-US" sz="2667" kern="0" dirty="0">
                <a:solidFill>
                  <a:srgbClr val="FED39A"/>
                </a:solidFill>
                <a:effectLst>
                  <a:outerShdw blurRad="38100" dist="38100" dir="2700000" algn="tl">
                    <a:srgbClr val="000000">
                      <a:alpha val="43137"/>
                    </a:srgbClr>
                  </a:outerShdw>
                </a:effectLst>
                <a:latin typeface="Trebuchet MS"/>
              </a:rPr>
              <a:t>1 John 5:7-8</a:t>
            </a:r>
          </a:p>
        </p:txBody>
      </p:sp>
    </p:spTree>
    <p:custDataLst>
      <p:tags r:id="rId1"/>
    </p:custDataLst>
    <p:extLst>
      <p:ext uri="{BB962C8B-B14F-4D97-AF65-F5344CB8AC3E}">
        <p14:creationId xmlns:p14="http://schemas.microsoft.com/office/powerpoint/2010/main" val="3812770522"/>
      </p:ext>
    </p:extLst>
  </p:cSld>
  <p:clrMapOvr>
    <a:masterClrMapping/>
  </p:clrMapOvr>
  <p:transition advTm="69069">
    <p:fade/>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4"/>
          <p:cNvSpPr>
            <a:spLocks noChangeArrowheads="1"/>
          </p:cNvSpPr>
          <p:nvPr/>
        </p:nvSpPr>
        <p:spPr bwMode="auto">
          <a:xfrm>
            <a:off x="1143000" y="0"/>
            <a:ext cx="685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667" dirty="0">
                <a:solidFill>
                  <a:srgbClr val="B6B6B6"/>
                </a:solidFill>
                <a:effectLst>
                  <a:outerShdw blurRad="38100" dist="38100" dir="2700000" algn="tl">
                    <a:srgbClr val="000000">
                      <a:alpha val="43137"/>
                    </a:srgbClr>
                  </a:outerShdw>
                </a:effectLst>
              </a:rPr>
              <a:t>2. Woman caught in adultery</a:t>
            </a:r>
          </a:p>
        </p:txBody>
      </p:sp>
      <p:sp>
        <p:nvSpPr>
          <p:cNvPr id="149507" name="Content Placeholder 1"/>
          <p:cNvSpPr>
            <a:spLocks noGrp="1"/>
          </p:cNvSpPr>
          <p:nvPr>
            <p:ph idx="1"/>
          </p:nvPr>
        </p:nvSpPr>
        <p:spPr>
          <a:xfrm>
            <a:off x="963082" y="952500"/>
            <a:ext cx="7723717" cy="4572000"/>
          </a:xfrm>
        </p:spPr>
        <p:txBody>
          <a:bodyPr/>
          <a:lstStyle/>
          <a:p>
            <a:pPr marL="0" indent="0">
              <a:buNone/>
            </a:pPr>
            <a:r>
              <a:rPr lang="en-US" altLang="en-US" dirty="0">
                <a:effectLst>
                  <a:outerShdw blurRad="38100" dist="38100" dir="2700000" algn="tl">
                    <a:srgbClr val="000000">
                      <a:alpha val="43137"/>
                    </a:srgbClr>
                  </a:outerShdw>
                </a:effectLst>
              </a:rPr>
              <a:t>John 7:53 – 8:11</a:t>
            </a:r>
          </a:p>
        </p:txBody>
      </p:sp>
      <p:pic>
        <p:nvPicPr>
          <p:cNvPr id="89090" name="Picture 2" descr="C:\Users\dwhite2\Documents\Sunday School\The Reliability of the New Testament\pericope adultera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3084" y="1496234"/>
            <a:ext cx="7217833" cy="390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3450063"/>
      </p:ext>
    </p:extLst>
  </p:cSld>
  <p:clrMapOvr>
    <a:masterClrMapping/>
  </p:clrMapOvr>
  <p:transition advTm="29522">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89090"/>
                                        </p:tgtEl>
                                        <p:attrNameLst>
                                          <p:attrName>style.visibility</p:attrName>
                                        </p:attrNameLst>
                                      </p:cBhvr>
                                      <p:to>
                                        <p:strVal val="visible"/>
                                      </p:to>
                                    </p:set>
                                    <p:animEffect transition="in" filter="fade">
                                      <p:cBhvr>
                                        <p:cTn id="7" dur="1000"/>
                                        <p:tgtEl>
                                          <p:spTgt spid="89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9506" name="Rectangle 4"/>
          <p:cNvSpPr>
            <a:spLocks noChangeArrowheads="1"/>
          </p:cNvSpPr>
          <p:nvPr/>
        </p:nvSpPr>
        <p:spPr bwMode="auto">
          <a:xfrm>
            <a:off x="1143000" y="0"/>
            <a:ext cx="685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667" dirty="0">
                <a:solidFill>
                  <a:srgbClr val="B6B6B6"/>
                </a:solidFill>
                <a:effectLst>
                  <a:outerShdw blurRad="38100" dist="38100" dir="2700000" algn="tl">
                    <a:srgbClr val="000000">
                      <a:alpha val="43137"/>
                    </a:srgbClr>
                  </a:outerShdw>
                </a:effectLst>
              </a:rPr>
              <a:t>2. Woman caught in adultery</a:t>
            </a:r>
          </a:p>
        </p:txBody>
      </p:sp>
      <p:sp>
        <p:nvSpPr>
          <p:cNvPr id="149507" name="Content Placeholder 1"/>
          <p:cNvSpPr>
            <a:spLocks noGrp="1"/>
          </p:cNvSpPr>
          <p:nvPr>
            <p:ph idx="1"/>
          </p:nvPr>
        </p:nvSpPr>
        <p:spPr>
          <a:xfrm>
            <a:off x="963082" y="952500"/>
            <a:ext cx="7723717" cy="4572000"/>
          </a:xfrm>
        </p:spPr>
        <p:txBody>
          <a:bodyPr/>
          <a:lstStyle/>
          <a:p>
            <a:pPr marL="0" indent="0">
              <a:buNone/>
            </a:pPr>
            <a:r>
              <a:rPr lang="en-US" altLang="en-US" dirty="0">
                <a:effectLst>
                  <a:outerShdw blurRad="38100" dist="38100" dir="2700000" algn="tl">
                    <a:srgbClr val="000000">
                      <a:alpha val="43137"/>
                    </a:srgbClr>
                  </a:outerShdw>
                </a:effectLst>
              </a:rPr>
              <a:t>John 7:53 – 8:11</a:t>
            </a:r>
          </a:p>
        </p:txBody>
      </p:sp>
      <p:pic>
        <p:nvPicPr>
          <p:cNvPr id="89090" name="Picture 2" descr="C:\Users\dwhite2\Documents\Sunday School\The Reliability of the New Testament\pericope adultera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3084" y="1496234"/>
            <a:ext cx="7217833" cy="390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9522">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89090"/>
                                        </p:tgtEl>
                                        <p:attrNameLst>
                                          <p:attrName>style.visibility</p:attrName>
                                        </p:attrNameLst>
                                      </p:cBhvr>
                                      <p:to>
                                        <p:strVal val="visible"/>
                                      </p:to>
                                    </p:set>
                                    <p:animEffect transition="in" filter="fade">
                                      <p:cBhvr>
                                        <p:cTn id="7" dur="1000"/>
                                        <p:tgtEl>
                                          <p:spTgt spid="89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0530" name="Rectangle 4"/>
          <p:cNvSpPr>
            <a:spLocks noChangeArrowheads="1"/>
          </p:cNvSpPr>
          <p:nvPr/>
        </p:nvSpPr>
        <p:spPr bwMode="auto">
          <a:xfrm>
            <a:off x="1143000" y="0"/>
            <a:ext cx="685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667" dirty="0">
                <a:solidFill>
                  <a:srgbClr val="B6B6B6"/>
                </a:solidFill>
                <a:effectLst>
                  <a:outerShdw blurRad="38100" dist="38100" dir="2700000" algn="tl">
                    <a:srgbClr val="000000">
                      <a:alpha val="43137"/>
                    </a:srgbClr>
                  </a:outerShdw>
                </a:effectLst>
              </a:rPr>
              <a:t>2. Woman caught in adultery</a:t>
            </a:r>
          </a:p>
        </p:txBody>
      </p:sp>
      <p:sp>
        <p:nvSpPr>
          <p:cNvPr id="150531" name="Content Placeholder 1"/>
          <p:cNvSpPr>
            <a:spLocks noGrp="1"/>
          </p:cNvSpPr>
          <p:nvPr>
            <p:ph idx="4294967295"/>
          </p:nvPr>
        </p:nvSpPr>
        <p:spPr>
          <a:xfrm>
            <a:off x="1143000" y="754063"/>
            <a:ext cx="6858000" cy="952500"/>
          </a:xfrm>
        </p:spPr>
        <p:txBody>
          <a:bodyPr/>
          <a:lstStyle/>
          <a:p>
            <a:pPr marL="0" indent="0">
              <a:buNone/>
            </a:pPr>
            <a:r>
              <a:rPr lang="en-US" altLang="en-US" dirty="0">
                <a:effectLst>
                  <a:outerShdw blurRad="38100" dist="38100" dir="2700000" algn="tl">
                    <a:srgbClr val="000000">
                      <a:alpha val="43137"/>
                    </a:srgbClr>
                  </a:outerShdw>
                </a:effectLst>
              </a:rPr>
              <a:t>Why is this passage considered to be </a:t>
            </a:r>
            <a:br>
              <a:rPr lang="en-US" altLang="en-US" dirty="0">
                <a:effectLst>
                  <a:outerShdw blurRad="38100" dist="38100" dir="2700000" algn="tl">
                    <a:srgbClr val="000000">
                      <a:alpha val="43137"/>
                    </a:srgbClr>
                  </a:outerShdw>
                </a:effectLst>
              </a:rPr>
            </a:br>
            <a:r>
              <a:rPr lang="en-US" altLang="en-US" dirty="0">
                <a:effectLst>
                  <a:outerShdw blurRad="38100" dist="38100" dir="2700000" algn="tl">
                    <a:srgbClr val="000000">
                      <a:alpha val="43137"/>
                    </a:srgbClr>
                  </a:outerShdw>
                </a:effectLst>
              </a:rPr>
              <a:t>a later addition to the Gospel of John?</a:t>
            </a:r>
          </a:p>
        </p:txBody>
      </p:sp>
      <p:sp>
        <p:nvSpPr>
          <p:cNvPr id="176133" name="Content Placeholder 1"/>
          <p:cNvSpPr>
            <a:spLocks/>
          </p:cNvSpPr>
          <p:nvPr/>
        </p:nvSpPr>
        <p:spPr bwMode="auto">
          <a:xfrm>
            <a:off x="1143000" y="1706563"/>
            <a:ext cx="72390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r>
              <a:rPr lang="en-US" altLang="en-US" sz="2667" dirty="0">
                <a:effectLst>
                  <a:outerShdw blurRad="38100" dist="38100" dir="2700000" algn="tl">
                    <a:srgbClr val="000000">
                      <a:alpha val="43137"/>
                    </a:srgbClr>
                  </a:outerShdw>
                </a:effectLst>
              </a:rPr>
              <a:t>It does not appear in any Greek manuscript of the Gospel of John until the 5</a:t>
            </a:r>
            <a:r>
              <a:rPr lang="en-US" altLang="en-US" sz="2667" baseline="30000" dirty="0">
                <a:effectLst>
                  <a:outerShdw blurRad="38100" dist="38100" dir="2700000" algn="tl">
                    <a:srgbClr val="000000">
                      <a:alpha val="43137"/>
                    </a:srgbClr>
                  </a:outerShdw>
                </a:effectLst>
              </a:rPr>
              <a:t>th</a:t>
            </a:r>
            <a:r>
              <a:rPr lang="en-US" altLang="en-US" sz="2667" dirty="0">
                <a:effectLst>
                  <a:outerShdw blurRad="38100" dist="38100" dir="2700000" algn="tl">
                    <a:srgbClr val="000000">
                      <a:alpha val="43137"/>
                    </a:srgbClr>
                  </a:outerShdw>
                </a:effectLst>
              </a:rPr>
              <a:t> century.</a:t>
            </a:r>
          </a:p>
          <a:p>
            <a:r>
              <a:rPr lang="en-US" altLang="en-US" sz="2667" dirty="0">
                <a:effectLst>
                  <a:outerShdw blurRad="38100" dist="38100" dir="2700000" algn="tl">
                    <a:srgbClr val="000000">
                      <a:alpha val="43137"/>
                    </a:srgbClr>
                  </a:outerShdw>
                </a:effectLst>
              </a:rPr>
              <a:t>It doesn’t sound like John</a:t>
            </a:r>
          </a:p>
          <a:p>
            <a:pPr>
              <a:spcBef>
                <a:spcPts val="1000"/>
              </a:spcBef>
            </a:pPr>
            <a:r>
              <a:rPr lang="en-US" altLang="en-US" sz="2667" dirty="0">
                <a:effectLst>
                  <a:outerShdw blurRad="38100" dist="38100" dir="2700000" algn="tl">
                    <a:srgbClr val="000000">
                      <a:alpha val="43137"/>
                    </a:srgbClr>
                  </a:outerShdw>
                </a:effectLst>
              </a:rPr>
              <a:t>It “floats” around, appearing in different places in different manuscripts.</a:t>
            </a:r>
          </a:p>
          <a:p>
            <a:pPr lvl="1"/>
            <a:r>
              <a:rPr lang="en-US" altLang="en-US" sz="2250" dirty="0">
                <a:effectLst>
                  <a:outerShdw blurRad="38100" dist="38100" dir="2700000" algn="tl">
                    <a:srgbClr val="000000">
                      <a:alpha val="43137"/>
                    </a:srgbClr>
                  </a:outerShdw>
                </a:effectLst>
              </a:rPr>
              <a:t>Sometimes earlier in John</a:t>
            </a:r>
          </a:p>
          <a:p>
            <a:pPr lvl="1">
              <a:lnSpc>
                <a:spcPct val="90000"/>
              </a:lnSpc>
              <a:spcBef>
                <a:spcPts val="667"/>
              </a:spcBef>
            </a:pPr>
            <a:r>
              <a:rPr lang="en-US" altLang="en-US" sz="2250" dirty="0">
                <a:effectLst>
                  <a:outerShdw blurRad="38100" dist="38100" dir="2700000" algn="tl">
                    <a:srgbClr val="000000">
                      <a:alpha val="43137"/>
                    </a:srgbClr>
                  </a:outerShdw>
                </a:effectLst>
              </a:rPr>
              <a:t>Sometimes after John 21, after the death,</a:t>
            </a:r>
            <a:br>
              <a:rPr lang="en-US" altLang="en-US" sz="2250" dirty="0">
                <a:effectLst>
                  <a:outerShdw blurRad="38100" dist="38100" dir="2700000" algn="tl">
                    <a:srgbClr val="000000">
                      <a:alpha val="43137"/>
                    </a:srgbClr>
                  </a:outerShdw>
                </a:effectLst>
              </a:rPr>
            </a:br>
            <a:r>
              <a:rPr lang="en-US" altLang="en-US" sz="2250" dirty="0">
                <a:effectLst>
                  <a:outerShdw blurRad="38100" dist="38100" dir="2700000" algn="tl">
                    <a:srgbClr val="000000">
                      <a:alpha val="43137"/>
                    </a:srgbClr>
                  </a:outerShdw>
                </a:effectLst>
              </a:rPr>
              <a:t>burial and resurrection of Christ</a:t>
            </a:r>
          </a:p>
          <a:p>
            <a:pPr lvl="1"/>
            <a:r>
              <a:rPr lang="en-US" altLang="en-US" sz="2250" dirty="0">
                <a:effectLst>
                  <a:outerShdw blurRad="38100" dist="38100" dir="2700000" algn="tl">
                    <a:srgbClr val="000000">
                      <a:alpha val="43137"/>
                    </a:srgbClr>
                  </a:outerShdw>
                </a:effectLst>
              </a:rPr>
              <a:t>Sometimes in an entirely different gospel (Luke)</a:t>
            </a:r>
          </a:p>
          <a:p>
            <a:endParaRPr lang="en-US" altLang="en-US" sz="2667" dirty="0">
              <a:effectLst>
                <a:outerShdw blurRad="38100" dist="38100" dir="2700000" algn="tl">
                  <a:srgbClr val="000000">
                    <a:alpha val="43137"/>
                  </a:srgbClr>
                </a:outerShdw>
              </a:effectLst>
            </a:endParaRPr>
          </a:p>
        </p:txBody>
      </p:sp>
    </p:spTree>
    <p:custDataLst>
      <p:tags r:id="rId1"/>
    </p:custDataLst>
  </p:cSld>
  <p:clrMapOvr>
    <a:masterClrMapping/>
  </p:clrMapOvr>
  <p:transition advTm="127204">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76133">
                                            <p:txEl>
                                              <p:pRg st="0" end="0"/>
                                            </p:txEl>
                                          </p:spTgt>
                                        </p:tgtEl>
                                        <p:attrNameLst>
                                          <p:attrName>style.visibility</p:attrName>
                                        </p:attrNameLst>
                                      </p:cBhvr>
                                      <p:to>
                                        <p:strVal val="visible"/>
                                      </p:to>
                                    </p:set>
                                    <p:animEffect transition="in" filter="fade">
                                      <p:cBhvr>
                                        <p:cTn id="7" dur="1000"/>
                                        <p:tgtEl>
                                          <p:spTgt spid="176133">
                                            <p:txEl>
                                              <p:pRg st="0" end="0"/>
                                            </p:txEl>
                                          </p:spTgt>
                                        </p:tgtEl>
                                      </p:cBhvr>
                                    </p:animEffect>
                                    <p:anim calcmode="lin" valueType="num">
                                      <p:cBhvr>
                                        <p:cTn id="8" dur="1000" fill="hold"/>
                                        <p:tgtEl>
                                          <p:spTgt spid="17613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613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6133">
                                            <p:txEl>
                                              <p:pRg st="1" end="1"/>
                                            </p:txEl>
                                          </p:spTgt>
                                        </p:tgtEl>
                                        <p:attrNameLst>
                                          <p:attrName>style.visibility</p:attrName>
                                        </p:attrNameLst>
                                      </p:cBhvr>
                                      <p:to>
                                        <p:strVal val="visible"/>
                                      </p:to>
                                    </p:set>
                                    <p:animEffect transition="in" filter="fade">
                                      <p:cBhvr>
                                        <p:cTn id="14" dur="1000"/>
                                        <p:tgtEl>
                                          <p:spTgt spid="176133">
                                            <p:txEl>
                                              <p:pRg st="1" end="1"/>
                                            </p:txEl>
                                          </p:spTgt>
                                        </p:tgtEl>
                                      </p:cBhvr>
                                    </p:animEffect>
                                    <p:anim calcmode="lin" valueType="num">
                                      <p:cBhvr>
                                        <p:cTn id="15" dur="1000" fill="hold"/>
                                        <p:tgtEl>
                                          <p:spTgt spid="17613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613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76133">
                                            <p:txEl>
                                              <p:pRg st="2" end="2"/>
                                            </p:txEl>
                                          </p:spTgt>
                                        </p:tgtEl>
                                        <p:attrNameLst>
                                          <p:attrName>style.visibility</p:attrName>
                                        </p:attrNameLst>
                                      </p:cBhvr>
                                      <p:to>
                                        <p:strVal val="visible"/>
                                      </p:to>
                                    </p:set>
                                    <p:animEffect transition="in" filter="fade">
                                      <p:cBhvr>
                                        <p:cTn id="21" dur="1000"/>
                                        <p:tgtEl>
                                          <p:spTgt spid="176133">
                                            <p:txEl>
                                              <p:pRg st="2" end="2"/>
                                            </p:txEl>
                                          </p:spTgt>
                                        </p:tgtEl>
                                      </p:cBhvr>
                                    </p:animEffect>
                                    <p:anim calcmode="lin" valueType="num">
                                      <p:cBhvr>
                                        <p:cTn id="22" dur="1000" fill="hold"/>
                                        <p:tgtEl>
                                          <p:spTgt spid="17613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7613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176133">
                                            <p:txEl>
                                              <p:pRg st="3" end="3"/>
                                            </p:txEl>
                                          </p:spTgt>
                                        </p:tgtEl>
                                        <p:attrNameLst>
                                          <p:attrName>style.visibility</p:attrName>
                                        </p:attrNameLst>
                                      </p:cBhvr>
                                      <p:to>
                                        <p:strVal val="visible"/>
                                      </p:to>
                                    </p:set>
                                    <p:animEffect transition="in" filter="wipe(left)">
                                      <p:cBhvr>
                                        <p:cTn id="28" dur="500"/>
                                        <p:tgtEl>
                                          <p:spTgt spid="176133">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nodeType="clickEffect">
                                  <p:stCondLst>
                                    <p:cond delay="0"/>
                                  </p:stCondLst>
                                  <p:childTnLst>
                                    <p:set>
                                      <p:cBhvr>
                                        <p:cTn id="32" dur="1" fill="hold">
                                          <p:stCondLst>
                                            <p:cond delay="0"/>
                                          </p:stCondLst>
                                        </p:cTn>
                                        <p:tgtEl>
                                          <p:spTgt spid="176133">
                                            <p:txEl>
                                              <p:pRg st="4" end="4"/>
                                            </p:txEl>
                                          </p:spTgt>
                                        </p:tgtEl>
                                        <p:attrNameLst>
                                          <p:attrName>style.visibility</p:attrName>
                                        </p:attrNameLst>
                                      </p:cBhvr>
                                      <p:to>
                                        <p:strVal val="visible"/>
                                      </p:to>
                                    </p:set>
                                    <p:animEffect transition="in" filter="wipe(left)">
                                      <p:cBhvr>
                                        <p:cTn id="33" dur="500"/>
                                        <p:tgtEl>
                                          <p:spTgt spid="176133">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176133">
                                            <p:txEl>
                                              <p:pRg st="5" end="5"/>
                                            </p:txEl>
                                          </p:spTgt>
                                        </p:tgtEl>
                                        <p:attrNameLst>
                                          <p:attrName>style.visibility</p:attrName>
                                        </p:attrNameLst>
                                      </p:cBhvr>
                                      <p:to>
                                        <p:strVal val="visible"/>
                                      </p:to>
                                    </p:set>
                                    <p:animEffect transition="in" filter="wipe(left)">
                                      <p:cBhvr>
                                        <p:cTn id="38" dur="500"/>
                                        <p:tgtEl>
                                          <p:spTgt spid="17613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4"/>
          <p:cNvSpPr>
            <a:spLocks noChangeArrowheads="1"/>
          </p:cNvSpPr>
          <p:nvPr/>
        </p:nvSpPr>
        <p:spPr bwMode="auto">
          <a:xfrm>
            <a:off x="1143000" y="0"/>
            <a:ext cx="685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667" dirty="0">
                <a:solidFill>
                  <a:srgbClr val="B6B6B6"/>
                </a:solidFill>
                <a:effectLst>
                  <a:outerShdw blurRad="38100" dist="38100" dir="2700000" algn="tl">
                    <a:srgbClr val="000000">
                      <a:alpha val="43137"/>
                    </a:srgbClr>
                  </a:outerShdw>
                </a:effectLst>
              </a:rPr>
              <a:t>3. Longer ending of Mark</a:t>
            </a:r>
          </a:p>
        </p:txBody>
      </p:sp>
      <p:grpSp>
        <p:nvGrpSpPr>
          <p:cNvPr id="2" name="Group 13"/>
          <p:cNvGrpSpPr>
            <a:grpSpLocks/>
          </p:cNvGrpSpPr>
          <p:nvPr/>
        </p:nvGrpSpPr>
        <p:grpSpPr bwMode="auto">
          <a:xfrm>
            <a:off x="952500" y="635014"/>
            <a:ext cx="3683000" cy="5015178"/>
            <a:chOff x="144" y="1104"/>
            <a:chExt cx="2784" cy="3216"/>
          </a:xfrm>
        </p:grpSpPr>
        <p:pic>
          <p:nvPicPr>
            <p:cNvPr id="151559" name="Picture 5" descr="blank Parchment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 y="1104"/>
              <a:ext cx="2784"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0" name="Text Box 6"/>
            <p:cNvSpPr txBox="1">
              <a:spLocks noChangeArrowheads="1"/>
            </p:cNvSpPr>
            <p:nvPr/>
          </p:nvSpPr>
          <p:spPr bwMode="auto">
            <a:xfrm>
              <a:off x="288" y="1275"/>
              <a:ext cx="2544" cy="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667">
                  <a:solidFill>
                    <a:srgbClr val="000000"/>
                  </a:solidFill>
                  <a:latin typeface="BlackChancery" pitchFamily="2" charset="0"/>
                </a:rPr>
                <a:t>Mark 16:8-20</a:t>
              </a:r>
              <a:endParaRPr lang="en-US" altLang="en-US" sz="2000">
                <a:solidFill>
                  <a:srgbClr val="000000"/>
                </a:solidFill>
                <a:latin typeface="BlackChancery" pitchFamily="2" charset="0"/>
              </a:endParaRPr>
            </a:p>
            <a:p>
              <a:pPr>
                <a:spcBef>
                  <a:spcPct val="0"/>
                </a:spcBef>
                <a:buFontTx/>
                <a:buNone/>
              </a:pPr>
              <a:r>
                <a:rPr lang="en-US" altLang="en-US" sz="2000">
                  <a:solidFill>
                    <a:srgbClr val="000000"/>
                  </a:solidFill>
                  <a:latin typeface="BlackChancery" pitchFamily="2" charset="0"/>
                </a:rPr>
                <a:t>8 So they went out quickly and fled from the tomb, for they trembled and were amazed. And they said nothing to anyone, for they were afraid.  </a:t>
              </a:r>
              <a:r>
                <a:rPr lang="en-US" altLang="en-US" sz="2000">
                  <a:solidFill>
                    <a:srgbClr val="FF0000"/>
                  </a:solidFill>
                  <a:latin typeface="BlackChancery" pitchFamily="2" charset="0"/>
                </a:rPr>
                <a:t>9 Now when He rose early on the first day of the week, He appeared first to Mary Magdalene, out of whom He had cast seven demons.</a:t>
              </a:r>
              <a:br>
                <a:rPr lang="en-US" altLang="en-US" sz="2000">
                  <a:solidFill>
                    <a:srgbClr val="FF0000"/>
                  </a:solidFill>
                  <a:latin typeface="BlackChancery" pitchFamily="2" charset="0"/>
                </a:rPr>
              </a:br>
              <a:r>
                <a:rPr lang="en-US" altLang="en-US" sz="2000">
                  <a:solidFill>
                    <a:srgbClr val="FF0000"/>
                  </a:solidFill>
                  <a:latin typeface="BlackChancery" pitchFamily="2" charset="0"/>
                </a:rPr>
                <a:t>10 She went and told those who had been with Him, as they</a:t>
              </a:r>
              <a:br>
                <a:rPr lang="en-US" altLang="en-US" sz="2000">
                  <a:solidFill>
                    <a:srgbClr val="FF0000"/>
                  </a:solidFill>
                  <a:latin typeface="BlackChancery" pitchFamily="2" charset="0"/>
                </a:rPr>
              </a:br>
              <a:r>
                <a:rPr lang="en-US" altLang="en-US" sz="1500">
                  <a:solidFill>
                    <a:srgbClr val="FF0000"/>
                  </a:solidFill>
                  <a:latin typeface="Century Gothic" panose="020B0502020202020204" pitchFamily="34" charset="0"/>
                </a:rPr>
                <a:t>     </a:t>
              </a:r>
              <a:r>
                <a:rPr lang="en-US" altLang="en-US" sz="2000">
                  <a:solidFill>
                    <a:srgbClr val="FF0000"/>
                  </a:solidFill>
                  <a:latin typeface="BlackChancery" pitchFamily="2" charset="0"/>
                </a:rPr>
                <a:t> mourned and wept…</a:t>
              </a:r>
            </a:p>
            <a:p>
              <a:pPr>
                <a:spcBef>
                  <a:spcPct val="0"/>
                </a:spcBef>
                <a:buFontTx/>
                <a:buNone/>
              </a:pPr>
              <a:endParaRPr lang="en-US" altLang="en-US" sz="2000">
                <a:solidFill>
                  <a:srgbClr val="FF0000"/>
                </a:solidFill>
                <a:latin typeface="BlackChancery" pitchFamily="2" charset="0"/>
              </a:endParaRPr>
            </a:p>
          </p:txBody>
        </p:sp>
      </p:grpSp>
      <p:grpSp>
        <p:nvGrpSpPr>
          <p:cNvPr id="3" name="Group 13"/>
          <p:cNvGrpSpPr>
            <a:grpSpLocks/>
          </p:cNvGrpSpPr>
          <p:nvPr/>
        </p:nvGrpSpPr>
        <p:grpSpPr bwMode="auto">
          <a:xfrm>
            <a:off x="4635500" y="635014"/>
            <a:ext cx="3683000" cy="5015178"/>
            <a:chOff x="144" y="1104"/>
            <a:chExt cx="2784" cy="3216"/>
          </a:xfrm>
        </p:grpSpPr>
        <p:pic>
          <p:nvPicPr>
            <p:cNvPr id="151557" name="Picture 5" descr="blank Parchment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 y="1104"/>
              <a:ext cx="2784"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8" name="Text Box 6"/>
            <p:cNvSpPr txBox="1">
              <a:spLocks noChangeArrowheads="1"/>
            </p:cNvSpPr>
            <p:nvPr/>
          </p:nvSpPr>
          <p:spPr bwMode="auto">
            <a:xfrm>
              <a:off x="288" y="1275"/>
              <a:ext cx="2544" cy="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667">
                  <a:solidFill>
                    <a:srgbClr val="000000"/>
                  </a:solidFill>
                  <a:latin typeface="BlackChancery" pitchFamily="2" charset="0"/>
                </a:rPr>
                <a:t>Mark 16:8</a:t>
              </a:r>
              <a:endParaRPr lang="en-US" altLang="en-US" sz="2000">
                <a:solidFill>
                  <a:srgbClr val="000000"/>
                </a:solidFill>
                <a:latin typeface="BlackChancery" pitchFamily="2" charset="0"/>
              </a:endParaRPr>
            </a:p>
            <a:p>
              <a:pPr>
                <a:spcBef>
                  <a:spcPct val="0"/>
                </a:spcBef>
                <a:buFontTx/>
                <a:buNone/>
              </a:pPr>
              <a:r>
                <a:rPr lang="en-US" altLang="en-US" sz="2000">
                  <a:solidFill>
                    <a:srgbClr val="000000"/>
                  </a:solidFill>
                  <a:latin typeface="BlackChancery" pitchFamily="2" charset="0"/>
                </a:rPr>
                <a:t>8 And they went out and fled from the tomb, for trembling and astonishment had seized them, and they said nothing to anyone, for they were afraid. </a:t>
              </a:r>
            </a:p>
            <a:p>
              <a:pPr>
                <a:spcBef>
                  <a:spcPct val="0"/>
                </a:spcBef>
                <a:buFontTx/>
                <a:buNone/>
              </a:pPr>
              <a:endParaRPr lang="en-US" altLang="en-US" sz="2000">
                <a:solidFill>
                  <a:srgbClr val="000000"/>
                </a:solidFill>
                <a:latin typeface="BlackChancery" pitchFamily="2" charset="0"/>
              </a:endParaRPr>
            </a:p>
            <a:p>
              <a:pPr algn="ctr">
                <a:spcBef>
                  <a:spcPct val="0"/>
                </a:spcBef>
                <a:buFontTx/>
                <a:buNone/>
              </a:pPr>
              <a:r>
                <a:rPr lang="en-US" altLang="en-US" sz="2000">
                  <a:solidFill>
                    <a:srgbClr val="FF0000"/>
                  </a:solidFill>
                  <a:latin typeface="BlackChancery" pitchFamily="2" charset="0"/>
                </a:rPr>
                <a:t>&lt; End &gt;</a:t>
              </a:r>
            </a:p>
          </p:txBody>
        </p:sp>
      </p:grpSp>
    </p:spTree>
    <p:custDataLst>
      <p:tags r:id="rId1"/>
    </p:custDataLst>
  </p:cSld>
  <p:clrMapOvr>
    <a:masterClrMapping/>
  </p:clrMapOvr>
  <p:transition advTm="56247">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withGroup">
                            <p:stCondLst>
                              <p:cond delay="2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554" name="Rectangle 4"/>
          <p:cNvSpPr>
            <a:spLocks noChangeArrowheads="1"/>
          </p:cNvSpPr>
          <p:nvPr/>
        </p:nvSpPr>
        <p:spPr bwMode="auto">
          <a:xfrm>
            <a:off x="1143000" y="0"/>
            <a:ext cx="685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667" dirty="0">
                <a:solidFill>
                  <a:srgbClr val="B6B6B6"/>
                </a:solidFill>
                <a:effectLst>
                  <a:outerShdw blurRad="38100" dist="38100" dir="2700000" algn="tl">
                    <a:srgbClr val="000000">
                      <a:alpha val="43137"/>
                    </a:srgbClr>
                  </a:outerShdw>
                </a:effectLst>
              </a:rPr>
              <a:t>3. Longer ending of Mark</a:t>
            </a:r>
          </a:p>
        </p:txBody>
      </p:sp>
      <p:grpSp>
        <p:nvGrpSpPr>
          <p:cNvPr id="2" name="Group 13"/>
          <p:cNvGrpSpPr>
            <a:grpSpLocks/>
          </p:cNvGrpSpPr>
          <p:nvPr/>
        </p:nvGrpSpPr>
        <p:grpSpPr bwMode="auto">
          <a:xfrm>
            <a:off x="952500" y="635014"/>
            <a:ext cx="3683000" cy="5015178"/>
            <a:chOff x="144" y="1104"/>
            <a:chExt cx="2784" cy="3216"/>
          </a:xfrm>
        </p:grpSpPr>
        <p:pic>
          <p:nvPicPr>
            <p:cNvPr id="151559" name="Picture 5" descr="blank Parchment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 y="1104"/>
              <a:ext cx="2784"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0" name="Text Box 6"/>
            <p:cNvSpPr txBox="1">
              <a:spLocks noChangeArrowheads="1"/>
            </p:cNvSpPr>
            <p:nvPr/>
          </p:nvSpPr>
          <p:spPr bwMode="auto">
            <a:xfrm>
              <a:off x="288" y="1275"/>
              <a:ext cx="2544" cy="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667">
                  <a:solidFill>
                    <a:srgbClr val="000000"/>
                  </a:solidFill>
                  <a:latin typeface="BlackChancery" pitchFamily="2" charset="0"/>
                </a:rPr>
                <a:t>Mark 16:8-20</a:t>
              </a:r>
              <a:endParaRPr lang="en-US" altLang="en-US" sz="2000">
                <a:solidFill>
                  <a:srgbClr val="000000"/>
                </a:solidFill>
                <a:latin typeface="BlackChancery" pitchFamily="2" charset="0"/>
              </a:endParaRPr>
            </a:p>
            <a:p>
              <a:pPr>
                <a:spcBef>
                  <a:spcPct val="0"/>
                </a:spcBef>
                <a:buFontTx/>
                <a:buNone/>
              </a:pPr>
              <a:r>
                <a:rPr lang="en-US" altLang="en-US" sz="2000">
                  <a:solidFill>
                    <a:srgbClr val="000000"/>
                  </a:solidFill>
                  <a:latin typeface="BlackChancery" pitchFamily="2" charset="0"/>
                </a:rPr>
                <a:t>8 So they went out quickly and fled from the tomb, for they trembled and were amazed. And they said nothing to anyone, for they were afraid.  </a:t>
              </a:r>
              <a:r>
                <a:rPr lang="en-US" altLang="en-US" sz="2000">
                  <a:solidFill>
                    <a:srgbClr val="FF0000"/>
                  </a:solidFill>
                  <a:latin typeface="BlackChancery" pitchFamily="2" charset="0"/>
                </a:rPr>
                <a:t>9 Now when He rose early on the first day of the week, He appeared first to Mary Magdalene, out of whom He had cast seven demons.</a:t>
              </a:r>
              <a:br>
                <a:rPr lang="en-US" altLang="en-US" sz="2000">
                  <a:solidFill>
                    <a:srgbClr val="FF0000"/>
                  </a:solidFill>
                  <a:latin typeface="BlackChancery" pitchFamily="2" charset="0"/>
                </a:rPr>
              </a:br>
              <a:r>
                <a:rPr lang="en-US" altLang="en-US" sz="2000">
                  <a:solidFill>
                    <a:srgbClr val="FF0000"/>
                  </a:solidFill>
                  <a:latin typeface="BlackChancery" pitchFamily="2" charset="0"/>
                </a:rPr>
                <a:t>10 She went and told those who had been with Him, as they</a:t>
              </a:r>
              <a:br>
                <a:rPr lang="en-US" altLang="en-US" sz="2000">
                  <a:solidFill>
                    <a:srgbClr val="FF0000"/>
                  </a:solidFill>
                  <a:latin typeface="BlackChancery" pitchFamily="2" charset="0"/>
                </a:rPr>
              </a:br>
              <a:r>
                <a:rPr lang="en-US" altLang="en-US" sz="1500">
                  <a:solidFill>
                    <a:srgbClr val="FF0000"/>
                  </a:solidFill>
                  <a:latin typeface="Century Gothic" panose="020B0502020202020204" pitchFamily="34" charset="0"/>
                </a:rPr>
                <a:t>     </a:t>
              </a:r>
              <a:r>
                <a:rPr lang="en-US" altLang="en-US" sz="2000">
                  <a:solidFill>
                    <a:srgbClr val="FF0000"/>
                  </a:solidFill>
                  <a:latin typeface="BlackChancery" pitchFamily="2" charset="0"/>
                </a:rPr>
                <a:t> mourned and wept…</a:t>
              </a:r>
            </a:p>
            <a:p>
              <a:pPr>
                <a:spcBef>
                  <a:spcPct val="0"/>
                </a:spcBef>
                <a:buFontTx/>
                <a:buNone/>
              </a:pPr>
              <a:endParaRPr lang="en-US" altLang="en-US" sz="2000">
                <a:solidFill>
                  <a:srgbClr val="FF0000"/>
                </a:solidFill>
                <a:latin typeface="BlackChancery" pitchFamily="2" charset="0"/>
              </a:endParaRPr>
            </a:p>
          </p:txBody>
        </p:sp>
      </p:grpSp>
      <p:grpSp>
        <p:nvGrpSpPr>
          <p:cNvPr id="3" name="Group 13"/>
          <p:cNvGrpSpPr>
            <a:grpSpLocks/>
          </p:cNvGrpSpPr>
          <p:nvPr/>
        </p:nvGrpSpPr>
        <p:grpSpPr bwMode="auto">
          <a:xfrm>
            <a:off x="4635500" y="635014"/>
            <a:ext cx="3683000" cy="5015178"/>
            <a:chOff x="144" y="1104"/>
            <a:chExt cx="2784" cy="3216"/>
          </a:xfrm>
        </p:grpSpPr>
        <p:pic>
          <p:nvPicPr>
            <p:cNvPr id="151557" name="Picture 5" descr="blank Parchment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 y="1104"/>
              <a:ext cx="2784"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8" name="Text Box 6"/>
            <p:cNvSpPr txBox="1">
              <a:spLocks noChangeArrowheads="1"/>
            </p:cNvSpPr>
            <p:nvPr/>
          </p:nvSpPr>
          <p:spPr bwMode="auto">
            <a:xfrm>
              <a:off x="288" y="1275"/>
              <a:ext cx="2544" cy="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667">
                  <a:solidFill>
                    <a:srgbClr val="000000"/>
                  </a:solidFill>
                  <a:latin typeface="BlackChancery" pitchFamily="2" charset="0"/>
                </a:rPr>
                <a:t>Mark 16:8</a:t>
              </a:r>
              <a:endParaRPr lang="en-US" altLang="en-US" sz="2000">
                <a:solidFill>
                  <a:srgbClr val="000000"/>
                </a:solidFill>
                <a:latin typeface="BlackChancery" pitchFamily="2" charset="0"/>
              </a:endParaRPr>
            </a:p>
            <a:p>
              <a:pPr>
                <a:spcBef>
                  <a:spcPct val="0"/>
                </a:spcBef>
                <a:buFontTx/>
                <a:buNone/>
              </a:pPr>
              <a:r>
                <a:rPr lang="en-US" altLang="en-US" sz="2000">
                  <a:solidFill>
                    <a:srgbClr val="000000"/>
                  </a:solidFill>
                  <a:latin typeface="BlackChancery" pitchFamily="2" charset="0"/>
                </a:rPr>
                <a:t>8 And they went out and fled from the tomb, for trembling and astonishment had seized them, and they said nothing to anyone, for they were afraid. </a:t>
              </a:r>
            </a:p>
            <a:p>
              <a:pPr>
                <a:spcBef>
                  <a:spcPct val="0"/>
                </a:spcBef>
                <a:buFontTx/>
                <a:buNone/>
              </a:pPr>
              <a:endParaRPr lang="en-US" altLang="en-US" sz="2000">
                <a:solidFill>
                  <a:srgbClr val="000000"/>
                </a:solidFill>
                <a:latin typeface="BlackChancery" pitchFamily="2" charset="0"/>
              </a:endParaRPr>
            </a:p>
            <a:p>
              <a:pPr algn="ctr">
                <a:spcBef>
                  <a:spcPct val="0"/>
                </a:spcBef>
                <a:buFontTx/>
                <a:buNone/>
              </a:pPr>
              <a:r>
                <a:rPr lang="en-US" altLang="en-US" sz="2000">
                  <a:solidFill>
                    <a:srgbClr val="FF0000"/>
                  </a:solidFill>
                  <a:latin typeface="BlackChancery" pitchFamily="2" charset="0"/>
                </a:rPr>
                <a:t>&lt; End &gt;</a:t>
              </a:r>
            </a:p>
          </p:txBody>
        </p:sp>
      </p:grpSp>
    </p:spTree>
    <p:custDataLst>
      <p:tags r:id="rId1"/>
    </p:custDataLst>
    <p:extLst>
      <p:ext uri="{BB962C8B-B14F-4D97-AF65-F5344CB8AC3E}">
        <p14:creationId xmlns:p14="http://schemas.microsoft.com/office/powerpoint/2010/main" val="652799483"/>
      </p:ext>
    </p:extLst>
  </p:cSld>
  <p:clrMapOvr>
    <a:masterClrMapping/>
  </p:clrMapOvr>
  <p:transition advTm="56247">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2578" name="Rectangle 4"/>
          <p:cNvSpPr>
            <a:spLocks noChangeArrowheads="1"/>
          </p:cNvSpPr>
          <p:nvPr/>
        </p:nvSpPr>
        <p:spPr bwMode="auto">
          <a:xfrm>
            <a:off x="1143000" y="0"/>
            <a:ext cx="685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667" dirty="0">
                <a:solidFill>
                  <a:srgbClr val="B6B6B6"/>
                </a:solidFill>
                <a:effectLst>
                  <a:outerShdw blurRad="38100" dist="38100" dir="2700000" algn="tl">
                    <a:srgbClr val="000000">
                      <a:alpha val="43137"/>
                    </a:srgbClr>
                  </a:outerShdw>
                </a:effectLst>
              </a:rPr>
              <a:t>3. Longer ending of Mark</a:t>
            </a:r>
          </a:p>
        </p:txBody>
      </p:sp>
      <p:sp>
        <p:nvSpPr>
          <p:cNvPr id="152579" name="Content Placeholder 1"/>
          <p:cNvSpPr>
            <a:spLocks noGrp="1"/>
          </p:cNvSpPr>
          <p:nvPr>
            <p:ph idx="4294967295"/>
          </p:nvPr>
        </p:nvSpPr>
        <p:spPr>
          <a:xfrm>
            <a:off x="1143000" y="777875"/>
            <a:ext cx="6858000" cy="952500"/>
          </a:xfrm>
        </p:spPr>
        <p:txBody>
          <a:bodyPr/>
          <a:lstStyle/>
          <a:p>
            <a:pPr marL="0" indent="0">
              <a:buNone/>
            </a:pPr>
            <a:r>
              <a:rPr lang="en-US" altLang="en-US">
                <a:effectLst>
                  <a:outerShdw blurRad="38100" dist="38100" dir="2700000" algn="tl">
                    <a:srgbClr val="000000">
                      <a:alpha val="43137"/>
                    </a:srgbClr>
                  </a:outerShdw>
                </a:effectLst>
              </a:rPr>
              <a:t>Why is this passage considered to be </a:t>
            </a:r>
            <a:br>
              <a:rPr lang="en-US" altLang="en-US">
                <a:effectLst>
                  <a:outerShdw blurRad="38100" dist="38100" dir="2700000" algn="tl">
                    <a:srgbClr val="000000">
                      <a:alpha val="43137"/>
                    </a:srgbClr>
                  </a:outerShdw>
                </a:effectLst>
              </a:rPr>
            </a:br>
            <a:r>
              <a:rPr lang="en-US" altLang="en-US">
                <a:effectLst>
                  <a:outerShdw blurRad="38100" dist="38100" dir="2700000" algn="tl">
                    <a:srgbClr val="000000">
                      <a:alpha val="43137"/>
                    </a:srgbClr>
                  </a:outerShdw>
                </a:effectLst>
              </a:rPr>
              <a:t>a later addition to the Gospel of Mark?</a:t>
            </a:r>
          </a:p>
        </p:txBody>
      </p:sp>
      <p:sp>
        <p:nvSpPr>
          <p:cNvPr id="178180" name="Content Placeholder 1"/>
          <p:cNvSpPr>
            <a:spLocks/>
          </p:cNvSpPr>
          <p:nvPr/>
        </p:nvSpPr>
        <p:spPr bwMode="auto">
          <a:xfrm>
            <a:off x="1143000" y="1778000"/>
            <a:ext cx="698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r>
              <a:rPr lang="en-US" altLang="en-US" sz="2667" dirty="0">
                <a:effectLst>
                  <a:outerShdw blurRad="38100" dist="38100" dir="2700000" algn="tl">
                    <a:srgbClr val="000000">
                      <a:alpha val="43137"/>
                    </a:srgbClr>
                  </a:outerShdw>
                </a:effectLst>
              </a:rPr>
              <a:t>The earliest and best manuscripts we have (including Codex Sinaiticus and Vaticanus) end at verse 8.</a:t>
            </a:r>
          </a:p>
          <a:p>
            <a:endParaRPr lang="en-US" altLang="en-US" sz="667" dirty="0">
              <a:effectLst>
                <a:outerShdw blurRad="38100" dist="38100" dir="2700000" algn="tl">
                  <a:srgbClr val="000000">
                    <a:alpha val="43137"/>
                  </a:srgbClr>
                </a:outerShdw>
              </a:effectLst>
            </a:endParaRPr>
          </a:p>
          <a:p>
            <a:r>
              <a:rPr lang="en-US" altLang="en-US" sz="2667" dirty="0">
                <a:effectLst>
                  <a:outerShdw blurRad="38100" dist="38100" dir="2700000" algn="tl">
                    <a:srgbClr val="000000">
                      <a:alpha val="43137"/>
                    </a:srgbClr>
                  </a:outerShdw>
                </a:effectLst>
              </a:rPr>
              <a:t>There are actually multiple longer endings of Mark in different manuscripts.</a:t>
            </a:r>
          </a:p>
          <a:p>
            <a:endParaRPr lang="en-US" altLang="en-US" sz="2667" dirty="0">
              <a:effectLst>
                <a:outerShdw blurRad="38100" dist="38100" dir="2700000" algn="tl">
                  <a:srgbClr val="000000">
                    <a:alpha val="43137"/>
                  </a:srgbClr>
                </a:outerShdw>
              </a:effectLst>
            </a:endParaRPr>
          </a:p>
        </p:txBody>
      </p:sp>
    </p:spTree>
    <p:custDataLst>
      <p:tags r:id="rId1"/>
    </p:custDataLst>
  </p:cSld>
  <p:clrMapOvr>
    <a:masterClrMapping/>
  </p:clrMapOvr>
  <p:transition advTm="22657">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78180">
                                            <p:txEl>
                                              <p:pRg st="0" end="0"/>
                                            </p:txEl>
                                          </p:spTgt>
                                        </p:tgtEl>
                                        <p:attrNameLst>
                                          <p:attrName>style.visibility</p:attrName>
                                        </p:attrNameLst>
                                      </p:cBhvr>
                                      <p:to>
                                        <p:strVal val="visible"/>
                                      </p:to>
                                    </p:set>
                                    <p:animEffect transition="in" filter="fade">
                                      <p:cBhvr>
                                        <p:cTn id="7" dur="1000"/>
                                        <p:tgtEl>
                                          <p:spTgt spid="178180">
                                            <p:txEl>
                                              <p:pRg st="0" end="0"/>
                                            </p:txEl>
                                          </p:spTgt>
                                        </p:tgtEl>
                                      </p:cBhvr>
                                    </p:animEffect>
                                    <p:anim calcmode="lin" valueType="num">
                                      <p:cBhvr>
                                        <p:cTn id="8" dur="1000" fill="hold"/>
                                        <p:tgtEl>
                                          <p:spTgt spid="17818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818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78180">
                                            <p:txEl>
                                              <p:pRg st="2" end="2"/>
                                            </p:txEl>
                                          </p:spTgt>
                                        </p:tgtEl>
                                        <p:attrNameLst>
                                          <p:attrName>style.visibility</p:attrName>
                                        </p:attrNameLst>
                                      </p:cBhvr>
                                      <p:to>
                                        <p:strVal val="visible"/>
                                      </p:to>
                                    </p:set>
                                    <p:animEffect transition="in" filter="fade">
                                      <p:cBhvr>
                                        <p:cTn id="14" dur="1000"/>
                                        <p:tgtEl>
                                          <p:spTgt spid="178180">
                                            <p:txEl>
                                              <p:pRg st="2" end="2"/>
                                            </p:txEl>
                                          </p:spTgt>
                                        </p:tgtEl>
                                      </p:cBhvr>
                                    </p:animEffect>
                                    <p:anim calcmode="lin" valueType="num">
                                      <p:cBhvr>
                                        <p:cTn id="15" dur="1000" fill="hold"/>
                                        <p:tgtEl>
                                          <p:spTgt spid="178180">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818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02" name="Rectangle 4"/>
          <p:cNvSpPr>
            <a:spLocks noChangeArrowheads="1"/>
          </p:cNvSpPr>
          <p:nvPr/>
        </p:nvSpPr>
        <p:spPr bwMode="auto">
          <a:xfrm>
            <a:off x="1143000" y="0"/>
            <a:ext cx="685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667" dirty="0">
                <a:solidFill>
                  <a:srgbClr val="B6B6B6"/>
                </a:solidFill>
                <a:effectLst>
                  <a:outerShdw blurRad="38100" dist="38100" dir="2700000" algn="tl">
                    <a:srgbClr val="000000">
                      <a:alpha val="43137"/>
                    </a:srgbClr>
                  </a:outerShdw>
                </a:effectLst>
              </a:rPr>
              <a:t>3. Longer ending of Mark</a:t>
            </a:r>
          </a:p>
        </p:txBody>
      </p:sp>
      <p:grpSp>
        <p:nvGrpSpPr>
          <p:cNvPr id="3" name="Group 13"/>
          <p:cNvGrpSpPr>
            <a:grpSpLocks/>
          </p:cNvGrpSpPr>
          <p:nvPr/>
        </p:nvGrpSpPr>
        <p:grpSpPr bwMode="auto">
          <a:xfrm>
            <a:off x="2095500" y="635015"/>
            <a:ext cx="4762500" cy="5015178"/>
            <a:chOff x="144" y="1104"/>
            <a:chExt cx="2784" cy="3216"/>
          </a:xfrm>
        </p:grpSpPr>
        <p:pic>
          <p:nvPicPr>
            <p:cNvPr id="153604" name="Picture 5" descr="blank Parchmen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1104"/>
              <a:ext cx="2784"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5" name="Text Box 6"/>
            <p:cNvSpPr txBox="1">
              <a:spLocks noChangeArrowheads="1"/>
            </p:cNvSpPr>
            <p:nvPr/>
          </p:nvSpPr>
          <p:spPr bwMode="auto">
            <a:xfrm>
              <a:off x="288" y="1275"/>
              <a:ext cx="2544" cy="2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667" dirty="0">
                  <a:solidFill>
                    <a:srgbClr val="000000"/>
                  </a:solidFill>
                  <a:latin typeface="BlackChancery" pitchFamily="2" charset="0"/>
                </a:rPr>
                <a:t>Mark 16:8</a:t>
              </a:r>
              <a:endParaRPr lang="en-US" altLang="en-US" sz="2000" dirty="0">
                <a:solidFill>
                  <a:srgbClr val="000000"/>
                </a:solidFill>
                <a:latin typeface="BlackChancery" pitchFamily="2" charset="0"/>
              </a:endParaRPr>
            </a:p>
            <a:p>
              <a:pPr>
                <a:spcBef>
                  <a:spcPct val="0"/>
                </a:spcBef>
                <a:buFontTx/>
                <a:buNone/>
              </a:pPr>
              <a:r>
                <a:rPr lang="en-US" altLang="en-US" sz="2000" dirty="0">
                  <a:solidFill>
                    <a:srgbClr val="000000"/>
                  </a:solidFill>
                  <a:latin typeface="BlackChancery" pitchFamily="2" charset="0"/>
                </a:rPr>
                <a:t>8 And they went out and fled from the tomb, for trembling and astonishment had seized them, and they said nothing to anyone, for they were afraid. </a:t>
              </a:r>
            </a:p>
            <a:p>
              <a:pPr>
                <a:spcBef>
                  <a:spcPct val="0"/>
                </a:spcBef>
                <a:buFontTx/>
                <a:buNone/>
              </a:pPr>
              <a:endParaRPr lang="en-US" altLang="en-US" sz="2000" dirty="0">
                <a:solidFill>
                  <a:srgbClr val="000000"/>
                </a:solidFill>
                <a:latin typeface="BlackChancery" pitchFamily="2" charset="0"/>
              </a:endParaRPr>
            </a:p>
            <a:p>
              <a:pPr>
                <a:spcBef>
                  <a:spcPct val="0"/>
                </a:spcBef>
                <a:buFontTx/>
                <a:buNone/>
              </a:pPr>
              <a:r>
                <a:rPr lang="en-US" altLang="en-US" sz="2000" dirty="0">
                  <a:solidFill>
                    <a:srgbClr val="000000"/>
                  </a:solidFill>
                  <a:latin typeface="BlackChancery" pitchFamily="2" charset="0"/>
                </a:rPr>
                <a:t>They reported briefly to those around Peter all that they had been commanded. After these things Jesus himself sent out through them, from the east to the west, the holy and imperishable preaching of eternal salvation. Amen. </a:t>
              </a:r>
            </a:p>
          </p:txBody>
        </p:sp>
      </p:grpSp>
    </p:spTree>
    <p:custDataLst>
      <p:tags r:id="rId1"/>
    </p:custDataLst>
  </p:cSld>
  <p:clrMapOvr>
    <a:masterClrMapping/>
  </p:clrMapOvr>
  <p:transition advTm="6682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a:effectLst>
                  <a:outerShdw blurRad="38100" dist="38100" dir="2700000" algn="tl">
                    <a:srgbClr val="000000">
                      <a:alpha val="43137"/>
                    </a:srgbClr>
                  </a:outerShdw>
                </a:effectLst>
              </a:rPr>
              <a:t>What is a textual variant?</a:t>
            </a:r>
          </a:p>
        </p:txBody>
      </p:sp>
      <p:sp>
        <p:nvSpPr>
          <p:cNvPr id="14339" name="Rectangle 3"/>
          <p:cNvSpPr>
            <a:spLocks noGrp="1" noChangeArrowheads="1"/>
          </p:cNvSpPr>
          <p:nvPr>
            <p:ph type="body" idx="1"/>
          </p:nvPr>
        </p:nvSpPr>
        <p:spPr>
          <a:xfrm>
            <a:off x="457200" y="762000"/>
            <a:ext cx="7456474" cy="4762500"/>
          </a:xfrm>
        </p:spPr>
        <p:txBody>
          <a:bodyPr/>
          <a:lstStyle/>
          <a:p>
            <a:pPr marL="0" indent="0" eaLnBrk="1" hangingPunct="1">
              <a:buNone/>
            </a:pPr>
            <a:r>
              <a:rPr lang="en-US" altLang="en-US" dirty="0">
                <a:effectLst>
                  <a:outerShdw blurRad="38100" dist="38100" dir="2700000" algn="tl">
                    <a:srgbClr val="000000">
                      <a:alpha val="43137"/>
                    </a:srgbClr>
                  </a:outerShdw>
                </a:effectLst>
              </a:rPr>
              <a:t>Any place where two manuscripts differ from each other</a:t>
            </a:r>
          </a:p>
        </p:txBody>
      </p:sp>
      <p:pic>
        <p:nvPicPr>
          <p:cNvPr id="14349" name="Picture 13" descr="slide - TV exampl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0326" y="1905015"/>
            <a:ext cx="2369344" cy="3489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14" descr="slide - TV exampl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5826" y="1905015"/>
            <a:ext cx="2369344" cy="3489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36901">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fade">
                                      <p:cBhvr>
                                        <p:cTn id="7" dur="1000"/>
                                        <p:tgtEl>
                                          <p:spTgt spid="14339">
                                            <p:txEl>
                                              <p:pRg st="0" end="0"/>
                                            </p:txEl>
                                          </p:spTgt>
                                        </p:tgtEl>
                                      </p:cBhvr>
                                    </p:animEffect>
                                    <p:anim calcmode="lin" valueType="num">
                                      <p:cBhvr>
                                        <p:cTn id="8" dur="10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33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4349"/>
                                        </p:tgtEl>
                                        <p:attrNameLst>
                                          <p:attrName>style.visibility</p:attrName>
                                        </p:attrNameLst>
                                      </p:cBhvr>
                                      <p:to>
                                        <p:strVal val="visible"/>
                                      </p:to>
                                    </p:set>
                                    <p:animEffect transition="in" filter="fade">
                                      <p:cBhvr>
                                        <p:cTn id="14" dur="1000"/>
                                        <p:tgtEl>
                                          <p:spTgt spid="14349"/>
                                        </p:tgtEl>
                                      </p:cBhvr>
                                    </p:animEffect>
                                    <p:anim calcmode="lin" valueType="num">
                                      <p:cBhvr>
                                        <p:cTn id="15" dur="1000" fill="hold"/>
                                        <p:tgtEl>
                                          <p:spTgt spid="14349"/>
                                        </p:tgtEl>
                                        <p:attrNameLst>
                                          <p:attrName>ppt_x</p:attrName>
                                        </p:attrNameLst>
                                      </p:cBhvr>
                                      <p:tavLst>
                                        <p:tav tm="0">
                                          <p:val>
                                            <p:strVal val="#ppt_x"/>
                                          </p:val>
                                        </p:tav>
                                        <p:tav tm="100000">
                                          <p:val>
                                            <p:strVal val="#ppt_x"/>
                                          </p:val>
                                        </p:tav>
                                      </p:tavLst>
                                    </p:anim>
                                    <p:anim calcmode="lin" valueType="num">
                                      <p:cBhvr>
                                        <p:cTn id="16" dur="1000" fill="hold"/>
                                        <p:tgtEl>
                                          <p:spTgt spid="1434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nodeType="after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4350"/>
                                        </p:tgtEl>
                                        <p:attrNameLst>
                                          <p:attrName>style.visibility</p:attrName>
                                        </p:attrNameLst>
                                      </p:cBhvr>
                                      <p:to>
                                        <p:strVal val="visible"/>
                                      </p:to>
                                    </p:set>
                                    <p:animEffect transition="in" filter="fade">
                                      <p:cBhvr>
                                        <p:cTn id="21" dur="1000"/>
                                        <p:tgtEl>
                                          <p:spTgt spid="14350"/>
                                        </p:tgtEl>
                                      </p:cBhvr>
                                    </p:animEffect>
                                    <p:anim calcmode="lin" valueType="num">
                                      <p:cBhvr>
                                        <p:cTn id="22" dur="1000" fill="hold"/>
                                        <p:tgtEl>
                                          <p:spTgt spid="14350"/>
                                        </p:tgtEl>
                                        <p:attrNameLst>
                                          <p:attrName>ppt_x</p:attrName>
                                        </p:attrNameLst>
                                      </p:cBhvr>
                                      <p:tavLst>
                                        <p:tav tm="0">
                                          <p:val>
                                            <p:strVal val="#ppt_x"/>
                                          </p:val>
                                        </p:tav>
                                        <p:tav tm="100000">
                                          <p:val>
                                            <p:strVal val="#ppt_x"/>
                                          </p:val>
                                        </p:tav>
                                      </p:tavLst>
                                    </p:anim>
                                    <p:anim calcmode="lin" valueType="num">
                                      <p:cBhvr>
                                        <p:cTn id="23" dur="1000" fill="hold"/>
                                        <p:tgtEl>
                                          <p:spTgt spid="143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4626" name="Rectangle 4"/>
          <p:cNvSpPr>
            <a:spLocks noChangeArrowheads="1"/>
          </p:cNvSpPr>
          <p:nvPr/>
        </p:nvSpPr>
        <p:spPr bwMode="auto">
          <a:xfrm>
            <a:off x="1143000" y="0"/>
            <a:ext cx="685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667">
                <a:solidFill>
                  <a:srgbClr val="B6B6B6"/>
                </a:solidFill>
                <a:effectLst>
                  <a:outerShdw blurRad="38100" dist="38100" dir="2700000" algn="tl">
                    <a:srgbClr val="000000">
                      <a:alpha val="43137"/>
                    </a:srgbClr>
                  </a:outerShdw>
                </a:effectLst>
              </a:rPr>
              <a:t>3. Longer ending of Mark</a:t>
            </a:r>
          </a:p>
        </p:txBody>
      </p:sp>
      <p:sp>
        <p:nvSpPr>
          <p:cNvPr id="154627" name="Content Placeholder 1"/>
          <p:cNvSpPr>
            <a:spLocks noGrp="1"/>
          </p:cNvSpPr>
          <p:nvPr>
            <p:ph idx="4294967295"/>
          </p:nvPr>
        </p:nvSpPr>
        <p:spPr>
          <a:xfrm>
            <a:off x="1143000" y="777875"/>
            <a:ext cx="6858000" cy="952500"/>
          </a:xfrm>
        </p:spPr>
        <p:txBody>
          <a:bodyPr/>
          <a:lstStyle/>
          <a:p>
            <a:pPr marL="0" indent="0">
              <a:buNone/>
            </a:pPr>
            <a:r>
              <a:rPr lang="en-US" altLang="en-US">
                <a:effectLst>
                  <a:outerShdw blurRad="38100" dist="38100" dir="2700000" algn="tl">
                    <a:srgbClr val="000000">
                      <a:alpha val="43137"/>
                    </a:srgbClr>
                  </a:outerShdw>
                </a:effectLst>
              </a:rPr>
              <a:t>Why is this passage considered to be </a:t>
            </a:r>
            <a:br>
              <a:rPr lang="en-US" altLang="en-US">
                <a:effectLst>
                  <a:outerShdw blurRad="38100" dist="38100" dir="2700000" algn="tl">
                    <a:srgbClr val="000000">
                      <a:alpha val="43137"/>
                    </a:srgbClr>
                  </a:outerShdw>
                </a:effectLst>
              </a:rPr>
            </a:br>
            <a:r>
              <a:rPr lang="en-US" altLang="en-US">
                <a:effectLst>
                  <a:outerShdw blurRad="38100" dist="38100" dir="2700000" algn="tl">
                    <a:srgbClr val="000000">
                      <a:alpha val="43137"/>
                    </a:srgbClr>
                  </a:outerShdw>
                </a:effectLst>
              </a:rPr>
              <a:t>a later addition to the Gospel of Mark?</a:t>
            </a:r>
          </a:p>
        </p:txBody>
      </p:sp>
      <p:sp>
        <p:nvSpPr>
          <p:cNvPr id="186372" name="Content Placeholder 1"/>
          <p:cNvSpPr>
            <a:spLocks/>
          </p:cNvSpPr>
          <p:nvPr/>
        </p:nvSpPr>
        <p:spPr bwMode="auto">
          <a:xfrm>
            <a:off x="1143000" y="1778000"/>
            <a:ext cx="698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r>
              <a:rPr lang="en-US" altLang="en-US" sz="2667" dirty="0">
                <a:effectLst>
                  <a:outerShdw blurRad="38100" dist="38100" dir="2700000" algn="tl">
                    <a:srgbClr val="000000">
                      <a:alpha val="43137"/>
                    </a:srgbClr>
                  </a:outerShdw>
                </a:effectLst>
              </a:rPr>
              <a:t>The earliest and best manuscripts we have (including Codex Sinaiticus and Vaticanus) end at verse 8.</a:t>
            </a:r>
          </a:p>
          <a:p>
            <a:endParaRPr lang="en-US" altLang="en-US" sz="667" dirty="0">
              <a:effectLst>
                <a:outerShdw blurRad="38100" dist="38100" dir="2700000" algn="tl">
                  <a:srgbClr val="000000">
                    <a:alpha val="43137"/>
                  </a:srgbClr>
                </a:outerShdw>
              </a:effectLst>
            </a:endParaRPr>
          </a:p>
          <a:p>
            <a:r>
              <a:rPr lang="en-US" altLang="en-US" sz="2667" dirty="0">
                <a:effectLst>
                  <a:outerShdw blurRad="38100" dist="38100" dir="2700000" algn="tl">
                    <a:srgbClr val="000000">
                      <a:alpha val="43137"/>
                    </a:srgbClr>
                  </a:outerShdw>
                </a:effectLst>
              </a:rPr>
              <a:t>There are actually multiple longer endings of Mark in different manuscripts.</a:t>
            </a:r>
          </a:p>
          <a:p>
            <a:endParaRPr lang="en-US" altLang="en-US" sz="667" dirty="0">
              <a:effectLst>
                <a:outerShdw blurRad="38100" dist="38100" dir="2700000" algn="tl">
                  <a:srgbClr val="000000">
                    <a:alpha val="43137"/>
                  </a:srgbClr>
                </a:outerShdw>
              </a:effectLst>
            </a:endParaRPr>
          </a:p>
          <a:p>
            <a:r>
              <a:rPr lang="en-US" altLang="en-US" sz="2667" dirty="0">
                <a:effectLst>
                  <a:outerShdw blurRad="38100" dist="38100" dir="2700000" algn="tl">
                    <a:srgbClr val="000000">
                      <a:alpha val="43137"/>
                    </a:srgbClr>
                  </a:outerShdw>
                </a:effectLst>
              </a:rPr>
              <a:t>None of the longer endings sound very much like Mark.</a:t>
            </a:r>
          </a:p>
          <a:p>
            <a:endParaRPr lang="en-US" altLang="en-US" sz="2667" dirty="0">
              <a:effectLst>
                <a:outerShdw blurRad="38100" dist="38100" dir="2700000" algn="tl">
                  <a:srgbClr val="000000">
                    <a:alpha val="43137"/>
                  </a:srgbClr>
                </a:outerShdw>
              </a:effectLst>
            </a:endParaRPr>
          </a:p>
          <a:p>
            <a:endParaRPr lang="en-US" altLang="en-US" sz="2667" dirty="0">
              <a:effectLst>
                <a:outerShdw blurRad="38100" dist="38100" dir="2700000" algn="tl">
                  <a:srgbClr val="000000">
                    <a:alpha val="43137"/>
                  </a:srgbClr>
                </a:outerShdw>
              </a:effectLst>
            </a:endParaRPr>
          </a:p>
        </p:txBody>
      </p:sp>
    </p:spTree>
    <p:custDataLst>
      <p:tags r:id="rId1"/>
    </p:custDataLst>
  </p:cSld>
  <p:clrMapOvr>
    <a:masterClrMapping/>
  </p:clrMapOvr>
  <p:transition advTm="51237">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86372">
                                            <p:txEl>
                                              <p:pRg st="4" end="4"/>
                                            </p:txEl>
                                          </p:spTgt>
                                        </p:tgtEl>
                                        <p:attrNameLst>
                                          <p:attrName>style.visibility</p:attrName>
                                        </p:attrNameLst>
                                      </p:cBhvr>
                                      <p:to>
                                        <p:strVal val="visible"/>
                                      </p:to>
                                    </p:set>
                                    <p:animEffect transition="in" filter="fade">
                                      <p:cBhvr>
                                        <p:cTn id="7" dur="1000"/>
                                        <p:tgtEl>
                                          <p:spTgt spid="186372">
                                            <p:txEl>
                                              <p:pRg st="4" end="4"/>
                                            </p:txEl>
                                          </p:spTgt>
                                        </p:tgtEl>
                                      </p:cBhvr>
                                    </p:animEffect>
                                    <p:anim calcmode="lin" valueType="num">
                                      <p:cBhvr>
                                        <p:cTn id="8" dur="1000" fill="hold"/>
                                        <p:tgtEl>
                                          <p:spTgt spid="186372">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18637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1143000" y="190500"/>
            <a:ext cx="6858000" cy="762000"/>
          </a:xfrm>
        </p:spPr>
        <p:txBody>
          <a:bodyPr/>
          <a:lstStyle/>
          <a:p>
            <a:r>
              <a:rPr lang="en-US" altLang="en-US" sz="3333" dirty="0">
                <a:effectLst>
                  <a:outerShdw blurRad="38100" dist="38100" dir="2700000" algn="tl">
                    <a:srgbClr val="000000">
                      <a:alpha val="43137"/>
                    </a:srgbClr>
                  </a:outerShdw>
                </a:effectLst>
              </a:rPr>
              <a:t>Couldn’t God have perfectly preserved His Word?</a:t>
            </a:r>
          </a:p>
        </p:txBody>
      </p:sp>
      <p:sp>
        <p:nvSpPr>
          <p:cNvPr id="102403" name="Rectangle 3"/>
          <p:cNvSpPr>
            <a:spLocks noGrp="1" noChangeArrowheads="1"/>
          </p:cNvSpPr>
          <p:nvPr>
            <p:ph type="body" idx="1"/>
          </p:nvPr>
        </p:nvSpPr>
        <p:spPr>
          <a:xfrm>
            <a:off x="1143000" y="1333500"/>
            <a:ext cx="6858000" cy="4318000"/>
          </a:xfrm>
        </p:spPr>
        <p:txBody>
          <a:bodyPr/>
          <a:lstStyle/>
          <a:p>
            <a:pPr>
              <a:spcBef>
                <a:spcPct val="40000"/>
              </a:spcBef>
            </a:pPr>
            <a:r>
              <a:rPr lang="en-US" altLang="en-US" dirty="0">
                <a:effectLst>
                  <a:outerShdw blurRad="38100" dist="38100" dir="2700000" algn="tl">
                    <a:srgbClr val="000000">
                      <a:alpha val="43137"/>
                    </a:srgbClr>
                  </a:outerShdw>
                </a:effectLst>
              </a:rPr>
              <a:t>Of course… but is that a reasonable expectation?</a:t>
            </a:r>
          </a:p>
          <a:p>
            <a:pPr lvl="1">
              <a:spcBef>
                <a:spcPct val="40000"/>
              </a:spcBef>
            </a:pPr>
            <a:r>
              <a:rPr lang="en-US" altLang="en-US" dirty="0">
                <a:effectLst>
                  <a:outerShdw blurRad="38100" dist="38100" dir="2700000" algn="tl">
                    <a:srgbClr val="000000">
                      <a:alpha val="43137"/>
                    </a:srgbClr>
                  </a:outerShdw>
                </a:effectLst>
              </a:rPr>
              <a:t>Preserve the original papyri for thousands of years?</a:t>
            </a:r>
          </a:p>
          <a:p>
            <a:pPr lvl="1">
              <a:spcBef>
                <a:spcPct val="40000"/>
              </a:spcBef>
            </a:pPr>
            <a:r>
              <a:rPr lang="en-US" altLang="en-US" dirty="0">
                <a:effectLst>
                  <a:outerShdw blurRad="38100" dist="38100" dir="2700000" algn="tl">
                    <a:srgbClr val="000000">
                      <a:alpha val="43137"/>
                    </a:srgbClr>
                  </a:outerShdw>
                </a:effectLst>
              </a:rPr>
              <a:t>Thousands of supernatural events to prevent any scribe from ever making a mistake?</a:t>
            </a:r>
          </a:p>
          <a:p>
            <a:pPr>
              <a:spcBef>
                <a:spcPct val="40000"/>
              </a:spcBef>
            </a:pPr>
            <a:r>
              <a:rPr lang="en-US" altLang="en-US" dirty="0">
                <a:effectLst>
                  <a:outerShdw blurRad="38100" dist="38100" dir="2700000" algn="tl">
                    <a:srgbClr val="000000">
                      <a:alpha val="43137"/>
                    </a:srgbClr>
                  </a:outerShdw>
                </a:effectLst>
              </a:rPr>
              <a:t>Instead, God has chosen a different </a:t>
            </a:r>
            <a:r>
              <a:rPr lang="en-US" altLang="en-US">
                <a:effectLst>
                  <a:outerShdw blurRad="38100" dist="38100" dir="2700000" algn="tl">
                    <a:srgbClr val="000000">
                      <a:alpha val="43137"/>
                    </a:srgbClr>
                  </a:outerShdw>
                </a:effectLst>
              </a:rPr>
              <a:t>way of </a:t>
            </a:r>
            <a:r>
              <a:rPr lang="en-US" altLang="en-US" dirty="0">
                <a:effectLst>
                  <a:outerShdw blurRad="38100" dist="38100" dir="2700000" algn="tl">
                    <a:srgbClr val="000000">
                      <a:alpha val="43137"/>
                    </a:srgbClr>
                  </a:outerShdw>
                </a:effectLst>
              </a:rPr>
              <a:t>preserving His word</a:t>
            </a:r>
          </a:p>
        </p:txBody>
      </p:sp>
    </p:spTree>
    <p:custDataLst>
      <p:tags r:id="rId1"/>
    </p:custDataLst>
  </p:cSld>
  <p:clrMapOvr>
    <a:masterClrMapping/>
  </p:clrMapOvr>
  <p:transition spd="slow" advTm="8997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5650"/>
                                        </p:tgtEl>
                                        <p:attrNameLst>
                                          <p:attrName>style.visibility</p:attrName>
                                        </p:attrNameLst>
                                      </p:cBhvr>
                                      <p:to>
                                        <p:strVal val="visible"/>
                                      </p:to>
                                    </p:set>
                                    <p:animEffect transition="in" filter="fade">
                                      <p:cBhvr>
                                        <p:cTn id="7" dur="1000"/>
                                        <p:tgtEl>
                                          <p:spTgt spid="155650"/>
                                        </p:tgtEl>
                                      </p:cBhvr>
                                    </p:animEffect>
                                    <p:anim calcmode="lin" valueType="num">
                                      <p:cBhvr>
                                        <p:cTn id="8" dur="1000" fill="hold"/>
                                        <p:tgtEl>
                                          <p:spTgt spid="155650"/>
                                        </p:tgtEl>
                                        <p:attrNameLst>
                                          <p:attrName>ppt_x</p:attrName>
                                        </p:attrNameLst>
                                      </p:cBhvr>
                                      <p:tavLst>
                                        <p:tav tm="0">
                                          <p:val>
                                            <p:strVal val="#ppt_x"/>
                                          </p:val>
                                        </p:tav>
                                        <p:tav tm="100000">
                                          <p:val>
                                            <p:strVal val="#ppt_x"/>
                                          </p:val>
                                        </p:tav>
                                      </p:tavLst>
                                    </p:anim>
                                    <p:anim calcmode="lin" valueType="num">
                                      <p:cBhvr>
                                        <p:cTn id="9" dur="1000" fill="hold"/>
                                        <p:tgtEl>
                                          <p:spTgt spid="1556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403">
                                            <p:txEl>
                                              <p:pRg st="0" end="0"/>
                                            </p:txEl>
                                          </p:spTgt>
                                        </p:tgtEl>
                                        <p:attrNameLst>
                                          <p:attrName>style.visibility</p:attrName>
                                        </p:attrNameLst>
                                      </p:cBhvr>
                                      <p:to>
                                        <p:strVal val="visible"/>
                                      </p:to>
                                    </p:set>
                                    <p:animEffect transition="in" filter="fade">
                                      <p:cBhvr>
                                        <p:cTn id="14" dur="1000"/>
                                        <p:tgtEl>
                                          <p:spTgt spid="102403">
                                            <p:txEl>
                                              <p:pRg st="0" end="0"/>
                                            </p:txEl>
                                          </p:spTgt>
                                        </p:tgtEl>
                                      </p:cBhvr>
                                    </p:animEffect>
                                    <p:anim calcmode="lin" valueType="num">
                                      <p:cBhvr>
                                        <p:cTn id="15" dur="1000" fill="hold"/>
                                        <p:tgtEl>
                                          <p:spTgt spid="10240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240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02403">
                                            <p:txEl>
                                              <p:pRg st="1" end="1"/>
                                            </p:txEl>
                                          </p:spTgt>
                                        </p:tgtEl>
                                        <p:attrNameLst>
                                          <p:attrName>style.visibility</p:attrName>
                                        </p:attrNameLst>
                                      </p:cBhvr>
                                      <p:to>
                                        <p:strVal val="visible"/>
                                      </p:to>
                                    </p:set>
                                    <p:animEffect transition="in" filter="fade">
                                      <p:cBhvr>
                                        <p:cTn id="21" dur="1000"/>
                                        <p:tgtEl>
                                          <p:spTgt spid="102403">
                                            <p:txEl>
                                              <p:pRg st="1" end="1"/>
                                            </p:txEl>
                                          </p:spTgt>
                                        </p:tgtEl>
                                      </p:cBhvr>
                                    </p:animEffect>
                                    <p:anim calcmode="lin" valueType="num">
                                      <p:cBhvr>
                                        <p:cTn id="22" dur="1000" fill="hold"/>
                                        <p:tgtEl>
                                          <p:spTgt spid="10240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0240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2403">
                                            <p:txEl>
                                              <p:pRg st="2" end="2"/>
                                            </p:txEl>
                                          </p:spTgt>
                                        </p:tgtEl>
                                        <p:attrNameLst>
                                          <p:attrName>style.visibility</p:attrName>
                                        </p:attrNameLst>
                                      </p:cBhvr>
                                      <p:to>
                                        <p:strVal val="visible"/>
                                      </p:to>
                                    </p:set>
                                    <p:animEffect transition="in" filter="fade">
                                      <p:cBhvr>
                                        <p:cTn id="28" dur="1000"/>
                                        <p:tgtEl>
                                          <p:spTgt spid="102403">
                                            <p:txEl>
                                              <p:pRg st="2" end="2"/>
                                            </p:txEl>
                                          </p:spTgt>
                                        </p:tgtEl>
                                      </p:cBhvr>
                                    </p:animEffect>
                                    <p:anim calcmode="lin" valueType="num">
                                      <p:cBhvr>
                                        <p:cTn id="29" dur="1000" fill="hold"/>
                                        <p:tgtEl>
                                          <p:spTgt spid="10240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0240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102403">
                                            <p:txEl>
                                              <p:pRg st="3" end="3"/>
                                            </p:txEl>
                                          </p:spTgt>
                                        </p:tgtEl>
                                        <p:attrNameLst>
                                          <p:attrName>style.visibility</p:attrName>
                                        </p:attrNameLst>
                                      </p:cBhvr>
                                      <p:to>
                                        <p:strVal val="visible"/>
                                      </p:to>
                                    </p:set>
                                    <p:animEffect transition="in" filter="fade">
                                      <p:cBhvr>
                                        <p:cTn id="35" dur="1000"/>
                                        <p:tgtEl>
                                          <p:spTgt spid="102403">
                                            <p:txEl>
                                              <p:pRg st="3" end="3"/>
                                            </p:txEl>
                                          </p:spTgt>
                                        </p:tgtEl>
                                      </p:cBhvr>
                                    </p:animEffect>
                                    <p:anim calcmode="lin" valueType="num">
                                      <p:cBhvr>
                                        <p:cTn id="36" dur="1000" fill="hold"/>
                                        <p:tgtEl>
                                          <p:spTgt spid="10240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0240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0" grpId="0"/>
    </p:bldLst>
  </p:timing>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1143000" y="190500"/>
            <a:ext cx="6858000" cy="762000"/>
          </a:xfrm>
        </p:spPr>
        <p:txBody>
          <a:bodyPr/>
          <a:lstStyle/>
          <a:p>
            <a:r>
              <a:rPr lang="en-US" altLang="en-US" sz="3333" dirty="0">
                <a:effectLst>
                  <a:outerShdw blurRad="38100" dist="38100" dir="2700000" algn="tl">
                    <a:srgbClr val="000000">
                      <a:alpha val="43137"/>
                    </a:srgbClr>
                  </a:outerShdw>
                </a:effectLst>
              </a:rPr>
              <a:t>Couldn’t God have perfectly preserved His Word?</a:t>
            </a:r>
          </a:p>
        </p:txBody>
      </p:sp>
      <p:sp>
        <p:nvSpPr>
          <p:cNvPr id="156675" name="Rectangle 3"/>
          <p:cNvSpPr>
            <a:spLocks noGrp="1" noChangeArrowheads="1"/>
          </p:cNvSpPr>
          <p:nvPr>
            <p:ph type="body" idx="1"/>
          </p:nvPr>
        </p:nvSpPr>
        <p:spPr>
          <a:xfrm>
            <a:off x="1143000" y="1206500"/>
            <a:ext cx="6858000" cy="4318000"/>
          </a:xfrm>
        </p:spPr>
        <p:txBody>
          <a:bodyPr/>
          <a:lstStyle/>
          <a:p>
            <a:pPr>
              <a:spcBef>
                <a:spcPct val="40000"/>
              </a:spcBef>
            </a:pPr>
            <a:r>
              <a:rPr lang="en-US" altLang="en-US" dirty="0">
                <a:effectLst>
                  <a:outerShdw blurRad="38100" dist="38100" dir="2700000" algn="tl">
                    <a:srgbClr val="000000">
                      <a:alpha val="43137"/>
                    </a:srgbClr>
                  </a:outerShdw>
                </a:effectLst>
              </a:rPr>
              <a:t>The idea that “preservation” requires</a:t>
            </a:r>
            <a:br>
              <a:rPr lang="en-US" altLang="en-US" dirty="0">
                <a:effectLst>
                  <a:outerShdw blurRad="38100" dist="38100" dir="2700000" algn="tl">
                    <a:srgbClr val="000000">
                      <a:alpha val="43137"/>
                    </a:srgbClr>
                  </a:outerShdw>
                </a:effectLst>
              </a:rPr>
            </a:br>
            <a:r>
              <a:rPr lang="en-US" altLang="en-US" dirty="0">
                <a:effectLst>
                  <a:outerShdw blurRad="38100" dist="38100" dir="2700000" algn="tl">
                    <a:srgbClr val="000000">
                      <a:alpha val="43137"/>
                    </a:srgbClr>
                  </a:outerShdw>
                </a:effectLst>
              </a:rPr>
              <a:t>all copies to be 100% word-for-word accurate is a standard that was </a:t>
            </a:r>
            <a:r>
              <a:rPr lang="en-US" altLang="en-US" u="sng" dirty="0">
                <a:effectLst>
                  <a:outerShdw blurRad="38100" dist="38100" dir="2700000" algn="tl">
                    <a:srgbClr val="000000">
                      <a:alpha val="43137"/>
                    </a:srgbClr>
                  </a:outerShdw>
                </a:effectLst>
              </a:rPr>
              <a:t>not</a:t>
            </a:r>
            <a:r>
              <a:rPr lang="en-US" altLang="en-US" dirty="0">
                <a:effectLst>
                  <a:outerShdw blurRad="38100" dist="38100" dir="2700000" algn="tl">
                    <a:srgbClr val="000000">
                      <a:alpha val="43137"/>
                    </a:srgbClr>
                  </a:outerShdw>
                </a:effectLst>
              </a:rPr>
              <a:t> demanded by Christ or the Apostles.</a:t>
            </a:r>
          </a:p>
        </p:txBody>
      </p:sp>
    </p:spTree>
  </p:cSld>
  <p:clrMapOvr>
    <a:masterClrMapping/>
  </p:clrMapOvr>
  <p:transition spd="slow">
    <p:fade/>
  </p:transition>
</p:sld>
</file>

<file path=ppt/slides/slide1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1143000" y="190500"/>
            <a:ext cx="6858000" cy="762000"/>
          </a:xfrm>
        </p:spPr>
        <p:txBody>
          <a:bodyPr/>
          <a:lstStyle/>
          <a:p>
            <a:r>
              <a:rPr lang="en-US" altLang="en-US" sz="3333"/>
              <a:t>How Jesus and the Apostles viewed preservation</a:t>
            </a:r>
          </a:p>
        </p:txBody>
      </p:sp>
      <p:grpSp>
        <p:nvGrpSpPr>
          <p:cNvPr id="2" name="Group 13"/>
          <p:cNvGrpSpPr>
            <a:grpSpLocks/>
          </p:cNvGrpSpPr>
          <p:nvPr/>
        </p:nvGrpSpPr>
        <p:grpSpPr bwMode="auto">
          <a:xfrm>
            <a:off x="952500" y="1079514"/>
            <a:ext cx="3683000" cy="4570678"/>
            <a:chOff x="144" y="1104"/>
            <a:chExt cx="2784" cy="3216"/>
          </a:xfrm>
        </p:grpSpPr>
        <p:pic>
          <p:nvPicPr>
            <p:cNvPr id="157706" name="Picture 5" descr="blank Parchment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 y="1104"/>
              <a:ext cx="2784"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7" name="Text Box 6"/>
            <p:cNvSpPr txBox="1">
              <a:spLocks noChangeArrowheads="1"/>
            </p:cNvSpPr>
            <p:nvPr/>
          </p:nvSpPr>
          <p:spPr bwMode="auto">
            <a:xfrm>
              <a:off x="288" y="1275"/>
              <a:ext cx="2544" cy="2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333">
                  <a:solidFill>
                    <a:srgbClr val="000000"/>
                  </a:solidFill>
                  <a:latin typeface="BlackChancery" pitchFamily="2" charset="0"/>
                </a:rPr>
                <a:t>1 Peter 4:18</a:t>
              </a:r>
            </a:p>
            <a:p>
              <a:pPr>
                <a:spcBef>
                  <a:spcPct val="0"/>
                </a:spcBef>
                <a:buFontTx/>
                <a:buNone/>
              </a:pPr>
              <a:endParaRPr lang="en-US" altLang="en-US" sz="2333">
                <a:solidFill>
                  <a:srgbClr val="000000"/>
                </a:solidFill>
                <a:latin typeface="BlackChancery" pitchFamily="2" charset="0"/>
              </a:endParaRPr>
            </a:p>
            <a:p>
              <a:pPr>
                <a:spcBef>
                  <a:spcPct val="0"/>
                </a:spcBef>
                <a:buFontTx/>
                <a:buNone/>
              </a:pPr>
              <a:r>
                <a:rPr lang="en-US" altLang="en-US" sz="2333">
                  <a:solidFill>
                    <a:srgbClr val="000000"/>
                  </a:solidFill>
                  <a:latin typeface="BlackChancery" pitchFamily="2" charset="0"/>
                </a:rPr>
                <a:t>…“If the righteous one is </a:t>
              </a:r>
              <a:r>
                <a:rPr lang="en-US" altLang="en-US" sz="2333">
                  <a:solidFill>
                    <a:srgbClr val="FF0000"/>
                  </a:solidFill>
                  <a:latin typeface="BlackChancery" pitchFamily="2" charset="0"/>
                </a:rPr>
                <a:t>scarcely saved</a:t>
              </a:r>
              <a:r>
                <a:rPr lang="en-US" altLang="en-US" sz="2333">
                  <a:solidFill>
                    <a:srgbClr val="000000"/>
                  </a:solidFill>
                  <a:latin typeface="BlackChancery" pitchFamily="2" charset="0"/>
                </a:rPr>
                <a:t>, where will the ungodly and the sinner appear?”</a:t>
              </a:r>
              <a:br>
                <a:rPr lang="en-US" altLang="en-US" sz="2333">
                  <a:solidFill>
                    <a:srgbClr val="000000"/>
                  </a:solidFill>
                  <a:latin typeface="BlackChancery" pitchFamily="2" charset="0"/>
                </a:rPr>
              </a:br>
              <a:br>
                <a:rPr lang="en-US" altLang="en-US" sz="2333">
                  <a:solidFill>
                    <a:srgbClr val="000000"/>
                  </a:solidFill>
                  <a:latin typeface="BlackChancery" pitchFamily="2" charset="0"/>
                </a:rPr>
              </a:br>
              <a:r>
                <a:rPr lang="en-US" altLang="en-US" sz="2333">
                  <a:solidFill>
                    <a:srgbClr val="000000"/>
                  </a:solidFill>
                </a:rPr>
                <a:t>(NKJV)</a:t>
              </a:r>
            </a:p>
          </p:txBody>
        </p:sp>
      </p:grpSp>
      <p:grpSp>
        <p:nvGrpSpPr>
          <p:cNvPr id="3" name="Group 13"/>
          <p:cNvGrpSpPr>
            <a:grpSpLocks/>
          </p:cNvGrpSpPr>
          <p:nvPr/>
        </p:nvGrpSpPr>
        <p:grpSpPr bwMode="auto">
          <a:xfrm>
            <a:off x="4635500" y="1079515"/>
            <a:ext cx="3683000" cy="4570678"/>
            <a:chOff x="144" y="1104"/>
            <a:chExt cx="2784" cy="3216"/>
          </a:xfrm>
        </p:grpSpPr>
        <p:pic>
          <p:nvPicPr>
            <p:cNvPr id="157704" name="Picture 5" descr="blank Parchment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 y="1104"/>
              <a:ext cx="2784"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5" name="Text Box 6"/>
            <p:cNvSpPr txBox="1">
              <a:spLocks noChangeArrowheads="1"/>
            </p:cNvSpPr>
            <p:nvPr/>
          </p:nvSpPr>
          <p:spPr bwMode="auto">
            <a:xfrm>
              <a:off x="288" y="1275"/>
              <a:ext cx="2544" cy="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333">
                  <a:solidFill>
                    <a:srgbClr val="000000"/>
                  </a:solidFill>
                  <a:latin typeface="BlackChancery" pitchFamily="2" charset="0"/>
                </a:rPr>
                <a:t>Proverbs 11:31</a:t>
              </a:r>
            </a:p>
            <a:p>
              <a:pPr>
                <a:spcBef>
                  <a:spcPct val="0"/>
                </a:spcBef>
                <a:buFontTx/>
                <a:buNone/>
              </a:pPr>
              <a:endParaRPr lang="en-US" altLang="en-US" sz="2333">
                <a:solidFill>
                  <a:srgbClr val="000000"/>
                </a:solidFill>
                <a:latin typeface="BlackChancery" pitchFamily="2" charset="0"/>
              </a:endParaRPr>
            </a:p>
            <a:p>
              <a:pPr>
                <a:spcBef>
                  <a:spcPct val="0"/>
                </a:spcBef>
                <a:buFontTx/>
                <a:buNone/>
              </a:pPr>
              <a:r>
                <a:rPr lang="en-US" altLang="en-US" sz="2333">
                  <a:solidFill>
                    <a:srgbClr val="000000"/>
                  </a:solidFill>
                  <a:latin typeface="BlackChancery" pitchFamily="2" charset="0"/>
                </a:rPr>
                <a:t>If the righteous </a:t>
              </a:r>
              <a:r>
                <a:rPr lang="en-US" altLang="en-US" sz="2333">
                  <a:solidFill>
                    <a:srgbClr val="FF0000"/>
                  </a:solidFill>
                  <a:latin typeface="BlackChancery" pitchFamily="2" charset="0"/>
                </a:rPr>
                <a:t>will be recompensed on the earth</a:t>
              </a:r>
              <a:r>
                <a:rPr lang="en-US" altLang="en-US" sz="2333">
                  <a:solidFill>
                    <a:srgbClr val="000000"/>
                  </a:solidFill>
                  <a:latin typeface="BlackChancery" pitchFamily="2" charset="0"/>
                </a:rPr>
                <a:t>,</a:t>
              </a:r>
              <a:br>
                <a:rPr lang="en-US" altLang="en-US" sz="2333">
                  <a:solidFill>
                    <a:srgbClr val="000000"/>
                  </a:solidFill>
                  <a:latin typeface="BlackChancery" pitchFamily="2" charset="0"/>
                </a:rPr>
              </a:br>
              <a:r>
                <a:rPr lang="en-US" altLang="en-US" sz="2333">
                  <a:solidFill>
                    <a:srgbClr val="000000"/>
                  </a:solidFill>
                  <a:latin typeface="BlackChancery" pitchFamily="2" charset="0"/>
                </a:rPr>
                <a:t>how much more the ungodly and the sinner. </a:t>
              </a:r>
            </a:p>
            <a:p>
              <a:pPr>
                <a:spcBef>
                  <a:spcPct val="0"/>
                </a:spcBef>
                <a:buFontTx/>
                <a:buNone/>
              </a:pPr>
              <a:br>
                <a:rPr lang="en-US" altLang="en-US" sz="2167">
                  <a:solidFill>
                    <a:srgbClr val="000000"/>
                  </a:solidFill>
                </a:rPr>
              </a:br>
              <a:r>
                <a:rPr lang="en-US" altLang="en-US" sz="2333">
                  <a:solidFill>
                    <a:srgbClr val="000000"/>
                  </a:solidFill>
                </a:rPr>
                <a:t>(NKJV</a:t>
              </a:r>
              <a:br>
                <a:rPr lang="en-US" altLang="en-US" sz="2333">
                  <a:solidFill>
                    <a:srgbClr val="000000"/>
                  </a:solidFill>
                </a:rPr>
              </a:br>
              <a:r>
                <a:rPr lang="en-US" altLang="en-US" sz="2333">
                  <a:solidFill>
                    <a:srgbClr val="000000"/>
                  </a:solidFill>
                </a:rPr>
                <a:t>translation of Hebrew)</a:t>
              </a:r>
              <a:endParaRPr lang="en-US" altLang="en-US" sz="1500">
                <a:solidFill>
                  <a:srgbClr val="000000"/>
                </a:solidFill>
                <a:latin typeface="Century Gothic" panose="020B0502020202020204" pitchFamily="34" charset="0"/>
              </a:endParaRPr>
            </a:p>
            <a:p>
              <a:pPr>
                <a:spcBef>
                  <a:spcPct val="0"/>
                </a:spcBef>
                <a:buFontTx/>
                <a:buNone/>
              </a:pPr>
              <a:endParaRPr lang="en-US" altLang="en-US" sz="2333">
                <a:solidFill>
                  <a:srgbClr val="000000"/>
                </a:solidFill>
                <a:latin typeface="BlackChancery" pitchFamily="2" charset="0"/>
              </a:endParaRPr>
            </a:p>
          </p:txBody>
        </p:sp>
      </p:grpSp>
      <p:grpSp>
        <p:nvGrpSpPr>
          <p:cNvPr id="4" name="Group 13"/>
          <p:cNvGrpSpPr>
            <a:grpSpLocks/>
          </p:cNvGrpSpPr>
          <p:nvPr/>
        </p:nvGrpSpPr>
        <p:grpSpPr bwMode="auto">
          <a:xfrm>
            <a:off x="4635500" y="1079514"/>
            <a:ext cx="3683000" cy="4570678"/>
            <a:chOff x="144" y="1104"/>
            <a:chExt cx="2784" cy="3216"/>
          </a:xfrm>
        </p:grpSpPr>
        <p:pic>
          <p:nvPicPr>
            <p:cNvPr id="157702" name="Picture 5" descr="blank Parchment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 y="1104"/>
              <a:ext cx="2784"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3" name="Text Box 6"/>
            <p:cNvSpPr txBox="1">
              <a:spLocks noChangeArrowheads="1"/>
            </p:cNvSpPr>
            <p:nvPr/>
          </p:nvSpPr>
          <p:spPr bwMode="auto">
            <a:xfrm>
              <a:off x="288" y="1275"/>
              <a:ext cx="2544" cy="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333">
                  <a:solidFill>
                    <a:srgbClr val="000000"/>
                  </a:solidFill>
                  <a:latin typeface="BlackChancery" pitchFamily="2" charset="0"/>
                </a:rPr>
                <a:t>Proverbs 11:31</a:t>
              </a:r>
            </a:p>
            <a:p>
              <a:pPr>
                <a:spcBef>
                  <a:spcPct val="0"/>
                </a:spcBef>
                <a:buFontTx/>
                <a:buNone/>
              </a:pPr>
              <a:endParaRPr lang="en-US" altLang="en-US" sz="2333">
                <a:solidFill>
                  <a:srgbClr val="000000"/>
                </a:solidFill>
                <a:latin typeface="BlackChancery" pitchFamily="2" charset="0"/>
              </a:endParaRPr>
            </a:p>
            <a:p>
              <a:pPr>
                <a:spcBef>
                  <a:spcPct val="0"/>
                </a:spcBef>
                <a:buFontTx/>
                <a:buNone/>
              </a:pPr>
              <a:r>
                <a:rPr lang="en-US" altLang="en-US" sz="2333">
                  <a:solidFill>
                    <a:srgbClr val="000000"/>
                  </a:solidFill>
                  <a:latin typeface="BlackChancery" pitchFamily="2" charset="0"/>
                </a:rPr>
                <a:t>If the righteous </a:t>
              </a:r>
              <a:r>
                <a:rPr lang="en-US" altLang="en-US" sz="2333">
                  <a:solidFill>
                    <a:srgbClr val="FF0000"/>
                  </a:solidFill>
                  <a:latin typeface="BlackChancery" pitchFamily="2" charset="0"/>
                </a:rPr>
                <a:t>scarcely be saved</a:t>
              </a:r>
              <a:r>
                <a:rPr lang="en-US" altLang="en-US" sz="2333">
                  <a:solidFill>
                    <a:srgbClr val="000000"/>
                  </a:solidFill>
                  <a:latin typeface="BlackChancery" pitchFamily="2" charset="0"/>
                </a:rPr>
                <a:t>, where will the ungodly and the sinner appear? </a:t>
              </a:r>
            </a:p>
            <a:p>
              <a:pPr>
                <a:spcBef>
                  <a:spcPct val="0"/>
                </a:spcBef>
                <a:buFontTx/>
                <a:buNone/>
              </a:pPr>
              <a:endParaRPr lang="en-US" altLang="en-US" sz="2000">
                <a:solidFill>
                  <a:srgbClr val="000000"/>
                </a:solidFill>
                <a:latin typeface="BlackChancery" pitchFamily="2" charset="0"/>
              </a:endParaRPr>
            </a:p>
            <a:p>
              <a:pPr>
                <a:spcBef>
                  <a:spcPct val="0"/>
                </a:spcBef>
                <a:buFontTx/>
                <a:buNone/>
              </a:pPr>
              <a:r>
                <a:rPr lang="en-US" altLang="en-US" sz="2333">
                  <a:solidFill>
                    <a:srgbClr val="000000"/>
                  </a:solidFill>
                </a:rPr>
                <a:t>(Septuagint</a:t>
              </a:r>
              <a:br>
                <a:rPr lang="en-US" altLang="en-US" sz="2333">
                  <a:solidFill>
                    <a:srgbClr val="000000"/>
                  </a:solidFill>
                </a:rPr>
              </a:br>
              <a:r>
                <a:rPr lang="en-US" altLang="en-US" sz="2333">
                  <a:solidFill>
                    <a:srgbClr val="000000"/>
                  </a:solidFill>
                </a:rPr>
                <a:t>translation of Hebrew)</a:t>
              </a:r>
              <a:endParaRPr lang="en-US" altLang="en-US" sz="1500">
                <a:solidFill>
                  <a:srgbClr val="000000"/>
                </a:solidFill>
                <a:latin typeface="Century Gothic" panose="020B0502020202020204" pitchFamily="34" charset="0"/>
              </a:endParaRPr>
            </a:p>
            <a:p>
              <a:pPr>
                <a:spcBef>
                  <a:spcPct val="0"/>
                </a:spcBef>
                <a:buFontTx/>
                <a:buNone/>
              </a:pPr>
              <a:endParaRPr lang="en-US" altLang="en-US" sz="2333">
                <a:solidFill>
                  <a:srgbClr val="000000"/>
                </a:solidFill>
                <a:latin typeface="BlackChancery" pitchFamily="2"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xit" presetSubtype="0" fill="hold" nodeType="clickEffect">
                                  <p:stCondLst>
                                    <p:cond delay="0"/>
                                  </p:stCondLst>
                                  <p:childTnLst>
                                    <p:animEffect transition="out" filter="fade">
                                      <p:cBhvr>
                                        <p:cTn id="20" dur="500"/>
                                        <p:tgtEl>
                                          <p:spTgt spid="3"/>
                                        </p:tgtEl>
                                      </p:cBhvr>
                                    </p:animEffect>
                                    <p:anim calcmode="lin" valueType="num">
                                      <p:cBhvr>
                                        <p:cTn id="21" dur="500"/>
                                        <p:tgtEl>
                                          <p:spTgt spid="3"/>
                                        </p:tgtEl>
                                        <p:attrNameLst>
                                          <p:attrName>ppt_x</p:attrName>
                                        </p:attrNameLst>
                                      </p:cBhvr>
                                      <p:tavLst>
                                        <p:tav tm="0">
                                          <p:val>
                                            <p:strVal val="ppt_x"/>
                                          </p:val>
                                        </p:tav>
                                        <p:tav tm="100000">
                                          <p:val>
                                            <p:strVal val="ppt_x"/>
                                          </p:val>
                                        </p:tav>
                                      </p:tavLst>
                                    </p:anim>
                                    <p:anim calcmode="lin" valueType="num">
                                      <p:cBhvr>
                                        <p:cTn id="22" dur="500"/>
                                        <p:tgtEl>
                                          <p:spTgt spid="3"/>
                                        </p:tgtEl>
                                        <p:attrNameLst>
                                          <p:attrName>ppt_y</p:attrName>
                                        </p:attrNameLst>
                                      </p:cBhvr>
                                      <p:tavLst>
                                        <p:tav tm="0">
                                          <p:val>
                                            <p:strVal val="ppt_y"/>
                                          </p:val>
                                        </p:tav>
                                        <p:tav tm="100000">
                                          <p:val>
                                            <p:strVal val="ppt_y-.1"/>
                                          </p:val>
                                        </p:tav>
                                      </p:tavLst>
                                    </p:anim>
                                    <p:set>
                                      <p:cBhvr>
                                        <p:cTn id="23" dur="1" fill="hold">
                                          <p:stCondLst>
                                            <p:cond delay="499"/>
                                          </p:stCondLst>
                                        </p:cTn>
                                        <p:tgtEl>
                                          <p:spTgt spid="3"/>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8722" name="Rectangle 4"/>
          <p:cNvSpPr>
            <a:spLocks noChangeArrowheads="1"/>
          </p:cNvSpPr>
          <p:nvPr/>
        </p:nvSpPr>
        <p:spPr bwMode="auto">
          <a:xfrm>
            <a:off x="1143000" y="254000"/>
            <a:ext cx="685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667">
                <a:solidFill>
                  <a:srgbClr val="B6B6B6"/>
                </a:solidFill>
              </a:rPr>
              <a:t>How Jesus and the Apostles viewed preservation</a:t>
            </a:r>
          </a:p>
        </p:txBody>
      </p:sp>
      <p:grpSp>
        <p:nvGrpSpPr>
          <p:cNvPr id="2" name="Group 13"/>
          <p:cNvGrpSpPr>
            <a:grpSpLocks/>
          </p:cNvGrpSpPr>
          <p:nvPr/>
        </p:nvGrpSpPr>
        <p:grpSpPr bwMode="auto">
          <a:xfrm>
            <a:off x="952500" y="1143014"/>
            <a:ext cx="3683000" cy="4507178"/>
            <a:chOff x="144" y="1104"/>
            <a:chExt cx="2784" cy="3216"/>
          </a:xfrm>
        </p:grpSpPr>
        <p:pic>
          <p:nvPicPr>
            <p:cNvPr id="158733" name="Picture 5" descr="blank Parchment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 y="1104"/>
              <a:ext cx="2784"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34" name="Text Box 6"/>
            <p:cNvSpPr txBox="1">
              <a:spLocks noChangeArrowheads="1"/>
            </p:cNvSpPr>
            <p:nvPr/>
          </p:nvSpPr>
          <p:spPr bwMode="auto">
            <a:xfrm>
              <a:off x="288" y="1275"/>
              <a:ext cx="2544" cy="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667">
                  <a:solidFill>
                    <a:srgbClr val="000000"/>
                  </a:solidFill>
                  <a:latin typeface="BlackChancery" pitchFamily="2" charset="0"/>
                </a:rPr>
                <a:t>Matthew 21:16</a:t>
              </a:r>
            </a:p>
            <a:p>
              <a:pPr>
                <a:spcBef>
                  <a:spcPct val="0"/>
                </a:spcBef>
                <a:buFontTx/>
                <a:buNone/>
              </a:pPr>
              <a:endParaRPr lang="en-US" altLang="en-US" sz="500">
                <a:solidFill>
                  <a:srgbClr val="000000"/>
                </a:solidFill>
                <a:latin typeface="BlackChancery" pitchFamily="2" charset="0"/>
              </a:endParaRPr>
            </a:p>
            <a:p>
              <a:pPr>
                <a:spcBef>
                  <a:spcPct val="0"/>
                </a:spcBef>
                <a:buFontTx/>
                <a:buNone/>
              </a:pPr>
              <a:r>
                <a:rPr lang="en-US" altLang="en-US" sz="2667">
                  <a:solidFill>
                    <a:srgbClr val="000000"/>
                  </a:solidFill>
                  <a:latin typeface="BlackChancery" pitchFamily="2" charset="0"/>
                </a:rPr>
                <a:t>...And Jesus said to them, “Yes. Have you never read, ‘Out of the mouth of babes and nursing infants You have </a:t>
              </a:r>
              <a:r>
                <a:rPr lang="en-US" altLang="en-US" sz="2667">
                  <a:solidFill>
                    <a:srgbClr val="FF0000"/>
                  </a:solidFill>
                  <a:latin typeface="BlackChancery" pitchFamily="2" charset="0"/>
                </a:rPr>
                <a:t>perfected praise</a:t>
              </a:r>
              <a:r>
                <a:rPr lang="en-US" altLang="en-US" sz="2667">
                  <a:solidFill>
                    <a:srgbClr val="000000"/>
                  </a:solidFill>
                  <a:latin typeface="BlackChancery" pitchFamily="2" charset="0"/>
                </a:rPr>
                <a:t>’?”</a:t>
              </a:r>
              <a:endParaRPr lang="en-US" altLang="en-US" sz="2667">
                <a:solidFill>
                  <a:srgbClr val="FF0000"/>
                </a:solidFill>
                <a:latin typeface="BlackChancery" pitchFamily="2" charset="0"/>
              </a:endParaRPr>
            </a:p>
          </p:txBody>
        </p:sp>
      </p:grpSp>
      <p:grpSp>
        <p:nvGrpSpPr>
          <p:cNvPr id="3" name="Group 13"/>
          <p:cNvGrpSpPr>
            <a:grpSpLocks/>
          </p:cNvGrpSpPr>
          <p:nvPr/>
        </p:nvGrpSpPr>
        <p:grpSpPr bwMode="auto">
          <a:xfrm>
            <a:off x="4635500" y="1143014"/>
            <a:ext cx="3683000" cy="4507178"/>
            <a:chOff x="144" y="1104"/>
            <a:chExt cx="2784" cy="3216"/>
          </a:xfrm>
        </p:grpSpPr>
        <p:pic>
          <p:nvPicPr>
            <p:cNvPr id="158731" name="Picture 5" descr="blank Parchment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 y="1104"/>
              <a:ext cx="2784"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32" name="Text Box 6"/>
            <p:cNvSpPr txBox="1">
              <a:spLocks noChangeArrowheads="1"/>
            </p:cNvSpPr>
            <p:nvPr/>
          </p:nvSpPr>
          <p:spPr bwMode="auto">
            <a:xfrm>
              <a:off x="258" y="1275"/>
              <a:ext cx="2574" cy="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667">
                  <a:solidFill>
                    <a:srgbClr val="000000"/>
                  </a:solidFill>
                  <a:latin typeface="BlackChancery" pitchFamily="2" charset="0"/>
                </a:rPr>
                <a:t>Psalm 8:2</a:t>
              </a:r>
            </a:p>
            <a:p>
              <a:pPr>
                <a:spcBef>
                  <a:spcPct val="0"/>
                </a:spcBef>
                <a:buFontTx/>
                <a:buNone/>
              </a:pPr>
              <a:endParaRPr lang="en-US" altLang="en-US" sz="500">
                <a:solidFill>
                  <a:srgbClr val="000000"/>
                </a:solidFill>
                <a:latin typeface="BlackChancery" pitchFamily="2" charset="0"/>
              </a:endParaRPr>
            </a:p>
            <a:p>
              <a:pPr>
                <a:spcBef>
                  <a:spcPct val="0"/>
                </a:spcBef>
                <a:buFontTx/>
                <a:buNone/>
              </a:pPr>
              <a:r>
                <a:rPr lang="en-US" altLang="en-US" sz="2667">
                  <a:solidFill>
                    <a:srgbClr val="000000"/>
                  </a:solidFill>
                  <a:latin typeface="BlackChancery" pitchFamily="2" charset="0"/>
                </a:rPr>
                <a:t>Out of the mouth of babes and nursing infants</a:t>
              </a:r>
            </a:p>
            <a:p>
              <a:pPr>
                <a:spcBef>
                  <a:spcPct val="0"/>
                </a:spcBef>
                <a:buFontTx/>
                <a:buNone/>
              </a:pPr>
              <a:r>
                <a:rPr lang="en-US" altLang="en-US" sz="2667">
                  <a:solidFill>
                    <a:srgbClr val="000000"/>
                  </a:solidFill>
                  <a:latin typeface="BlackChancery" pitchFamily="2" charset="0"/>
                </a:rPr>
                <a:t>You have </a:t>
              </a:r>
              <a:r>
                <a:rPr lang="en-US" altLang="en-US" sz="2667">
                  <a:solidFill>
                    <a:srgbClr val="FF0000"/>
                  </a:solidFill>
                  <a:latin typeface="BlackChancery" pitchFamily="2" charset="0"/>
                </a:rPr>
                <a:t>ordained strength</a:t>
              </a:r>
              <a:r>
                <a:rPr lang="en-US" altLang="en-US" sz="2667">
                  <a:solidFill>
                    <a:srgbClr val="000000"/>
                  </a:solidFill>
                  <a:latin typeface="BlackChancery" pitchFamily="2" charset="0"/>
                </a:rPr>
                <a:t>, because of Your enemies, that You may silence the enemy…</a:t>
              </a:r>
            </a:p>
          </p:txBody>
        </p:sp>
      </p:grpSp>
      <p:sp>
        <p:nvSpPr>
          <p:cNvPr id="6" name="Rectangle 5"/>
          <p:cNvSpPr>
            <a:spLocks noChangeArrowheads="1"/>
          </p:cNvSpPr>
          <p:nvPr/>
        </p:nvSpPr>
        <p:spPr bwMode="auto">
          <a:xfrm>
            <a:off x="2159015" y="4533649"/>
            <a:ext cx="1087157" cy="45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333" i="1">
                <a:solidFill>
                  <a:srgbClr val="000000"/>
                </a:solidFill>
              </a:rPr>
              <a:t>(NKJV)</a:t>
            </a:r>
          </a:p>
        </p:txBody>
      </p:sp>
      <p:sp>
        <p:nvSpPr>
          <p:cNvPr id="8" name="Rectangle 7"/>
          <p:cNvSpPr>
            <a:spLocks noChangeArrowheads="1"/>
          </p:cNvSpPr>
          <p:nvPr/>
        </p:nvSpPr>
        <p:spPr bwMode="auto">
          <a:xfrm>
            <a:off x="4635500" y="4411942"/>
            <a:ext cx="3810000" cy="8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a:spcBef>
                <a:spcPct val="0"/>
              </a:spcBef>
              <a:buFontTx/>
              <a:buNone/>
            </a:pPr>
            <a:r>
              <a:rPr lang="en-US" altLang="en-US" sz="2333" i="1">
                <a:solidFill>
                  <a:srgbClr val="000000"/>
                </a:solidFill>
              </a:rPr>
              <a:t>(NKJV translation</a:t>
            </a:r>
            <a:br>
              <a:rPr lang="en-US" altLang="en-US" sz="2333" i="1">
                <a:solidFill>
                  <a:srgbClr val="000000"/>
                </a:solidFill>
              </a:rPr>
            </a:br>
            <a:r>
              <a:rPr lang="en-US" altLang="en-US" sz="2333" i="1">
                <a:solidFill>
                  <a:srgbClr val="000000"/>
                </a:solidFill>
              </a:rPr>
              <a:t>of Hebrew)</a:t>
            </a:r>
            <a:endParaRPr lang="en-US" altLang="en-US" sz="1500" i="1">
              <a:solidFill>
                <a:srgbClr val="000000"/>
              </a:solidFill>
              <a:latin typeface="Century Gothic" panose="020B0502020202020204" pitchFamily="34" charset="0"/>
            </a:endParaRPr>
          </a:p>
        </p:txBody>
      </p:sp>
      <p:grpSp>
        <p:nvGrpSpPr>
          <p:cNvPr id="4" name="Group 13"/>
          <p:cNvGrpSpPr>
            <a:grpSpLocks/>
          </p:cNvGrpSpPr>
          <p:nvPr/>
        </p:nvGrpSpPr>
        <p:grpSpPr bwMode="auto">
          <a:xfrm>
            <a:off x="4635500" y="1143014"/>
            <a:ext cx="3683000" cy="4507178"/>
            <a:chOff x="144" y="1104"/>
            <a:chExt cx="2784" cy="3216"/>
          </a:xfrm>
        </p:grpSpPr>
        <p:pic>
          <p:nvPicPr>
            <p:cNvPr id="158729" name="Picture 5" descr="blank Parchment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 y="1104"/>
              <a:ext cx="2784"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30" name="Text Box 6"/>
            <p:cNvSpPr txBox="1">
              <a:spLocks noChangeArrowheads="1"/>
            </p:cNvSpPr>
            <p:nvPr/>
          </p:nvSpPr>
          <p:spPr bwMode="auto">
            <a:xfrm>
              <a:off x="258" y="1275"/>
              <a:ext cx="2574" cy="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667">
                  <a:solidFill>
                    <a:srgbClr val="000000"/>
                  </a:solidFill>
                  <a:latin typeface="BlackChancery" pitchFamily="2" charset="0"/>
                </a:rPr>
                <a:t>Psalm 8:2</a:t>
              </a:r>
            </a:p>
            <a:p>
              <a:pPr>
                <a:spcBef>
                  <a:spcPct val="0"/>
                </a:spcBef>
                <a:buFontTx/>
                <a:buNone/>
              </a:pPr>
              <a:endParaRPr lang="en-US" altLang="en-US" sz="500">
                <a:solidFill>
                  <a:srgbClr val="000000"/>
                </a:solidFill>
                <a:latin typeface="BlackChancery" pitchFamily="2" charset="0"/>
              </a:endParaRPr>
            </a:p>
            <a:p>
              <a:pPr>
                <a:spcBef>
                  <a:spcPct val="0"/>
                </a:spcBef>
                <a:buFontTx/>
                <a:buNone/>
              </a:pPr>
              <a:r>
                <a:rPr lang="en-US" altLang="en-US" sz="2667">
                  <a:solidFill>
                    <a:srgbClr val="000000"/>
                  </a:solidFill>
                  <a:latin typeface="BlackChancery" pitchFamily="2" charset="0"/>
                </a:rPr>
                <a:t>Out of the mouth of babes and nursing infants you have </a:t>
              </a:r>
              <a:r>
                <a:rPr lang="en-US" altLang="en-US" sz="2667">
                  <a:solidFill>
                    <a:srgbClr val="FF0000"/>
                  </a:solidFill>
                  <a:latin typeface="BlackChancery" pitchFamily="2" charset="0"/>
                </a:rPr>
                <a:t>perfected praise</a:t>
              </a:r>
              <a:r>
                <a:rPr lang="en-US" altLang="en-US" sz="2667">
                  <a:solidFill>
                    <a:srgbClr val="000000"/>
                  </a:solidFill>
                  <a:latin typeface="BlackChancery" pitchFamily="2" charset="0"/>
                </a:rPr>
                <a:t>, because of your enemies; that you might put down the enemy…</a:t>
              </a:r>
            </a:p>
          </p:txBody>
        </p:sp>
      </p:grpSp>
      <p:sp>
        <p:nvSpPr>
          <p:cNvPr id="21" name="Rectangle 20"/>
          <p:cNvSpPr>
            <a:spLocks noChangeArrowheads="1"/>
          </p:cNvSpPr>
          <p:nvPr/>
        </p:nvSpPr>
        <p:spPr bwMode="auto">
          <a:xfrm>
            <a:off x="4572000" y="4411942"/>
            <a:ext cx="3810000" cy="8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a:spcBef>
                <a:spcPct val="0"/>
              </a:spcBef>
              <a:buFontTx/>
              <a:buNone/>
            </a:pPr>
            <a:r>
              <a:rPr lang="en-US" altLang="en-US" sz="2333" i="1">
                <a:solidFill>
                  <a:srgbClr val="000000"/>
                </a:solidFill>
              </a:rPr>
              <a:t>(Septuagint translation</a:t>
            </a:r>
            <a:br>
              <a:rPr lang="en-US" altLang="en-US" sz="2333" i="1">
                <a:solidFill>
                  <a:srgbClr val="000000"/>
                </a:solidFill>
              </a:rPr>
            </a:br>
            <a:r>
              <a:rPr lang="en-US" altLang="en-US" sz="2333" i="1">
                <a:solidFill>
                  <a:srgbClr val="000000"/>
                </a:solidFill>
              </a:rPr>
              <a:t>of Hebrew)</a:t>
            </a:r>
            <a:endParaRPr lang="en-US" altLang="en-US" sz="1500" i="1">
              <a:solidFill>
                <a:srgbClr val="000000"/>
              </a:solidFill>
              <a:latin typeface="Century Gothic" panose="020B0502020202020204" pitchFamily="34" charset="0"/>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xit" presetSubtype="0" fill="hold" nodeType="clickEffect">
                                  <p:stCondLst>
                                    <p:cond delay="0"/>
                                  </p:stCondLst>
                                  <p:childTnLst>
                                    <p:animEffect transition="out" filter="fade">
                                      <p:cBhvr>
                                        <p:cTn id="30" dur="500"/>
                                        <p:tgtEl>
                                          <p:spTgt spid="3"/>
                                        </p:tgtEl>
                                      </p:cBhvr>
                                    </p:animEffect>
                                    <p:anim calcmode="lin" valueType="num">
                                      <p:cBhvr>
                                        <p:cTn id="31" dur="500"/>
                                        <p:tgtEl>
                                          <p:spTgt spid="3"/>
                                        </p:tgtEl>
                                        <p:attrNameLst>
                                          <p:attrName>ppt_x</p:attrName>
                                        </p:attrNameLst>
                                      </p:cBhvr>
                                      <p:tavLst>
                                        <p:tav tm="0">
                                          <p:val>
                                            <p:strVal val="ppt_x"/>
                                          </p:val>
                                        </p:tav>
                                        <p:tav tm="100000">
                                          <p:val>
                                            <p:strVal val="ppt_x"/>
                                          </p:val>
                                        </p:tav>
                                      </p:tavLst>
                                    </p:anim>
                                    <p:anim calcmode="lin" valueType="num">
                                      <p:cBhvr>
                                        <p:cTn id="32" dur="500"/>
                                        <p:tgtEl>
                                          <p:spTgt spid="3"/>
                                        </p:tgtEl>
                                        <p:attrNameLst>
                                          <p:attrName>ppt_y</p:attrName>
                                        </p:attrNameLst>
                                      </p:cBhvr>
                                      <p:tavLst>
                                        <p:tav tm="0">
                                          <p:val>
                                            <p:strVal val="ppt_y"/>
                                          </p:val>
                                        </p:tav>
                                        <p:tav tm="100000">
                                          <p:val>
                                            <p:strVal val="ppt_y-.1"/>
                                          </p:val>
                                        </p:tav>
                                      </p:tavLst>
                                    </p:anim>
                                    <p:set>
                                      <p:cBhvr>
                                        <p:cTn id="33" dur="1" fill="hold">
                                          <p:stCondLst>
                                            <p:cond delay="499"/>
                                          </p:stCondLst>
                                        </p:cTn>
                                        <p:tgtEl>
                                          <p:spTgt spid="3"/>
                                        </p:tgtEl>
                                        <p:attrNameLst>
                                          <p:attrName>style.visibility</p:attrName>
                                        </p:attrNameLst>
                                      </p:cBhvr>
                                      <p:to>
                                        <p:strVal val="hidden"/>
                                      </p:to>
                                    </p:set>
                                  </p:childTnLst>
                                </p:cTn>
                              </p:par>
                              <p:par>
                                <p:cTn id="34" presetID="47" presetClass="exit" presetSubtype="0" fill="hold" grpId="1" nodeType="withEffect">
                                  <p:stCondLst>
                                    <p:cond delay="0"/>
                                  </p:stCondLst>
                                  <p:childTnLst>
                                    <p:animEffect transition="out" filter="fade">
                                      <p:cBhvr>
                                        <p:cTn id="35" dur="500"/>
                                        <p:tgtEl>
                                          <p:spTgt spid="8"/>
                                        </p:tgtEl>
                                      </p:cBhvr>
                                    </p:animEffect>
                                    <p:anim calcmode="lin" valueType="num">
                                      <p:cBhvr>
                                        <p:cTn id="36" dur="500"/>
                                        <p:tgtEl>
                                          <p:spTgt spid="8"/>
                                        </p:tgtEl>
                                        <p:attrNameLst>
                                          <p:attrName>ppt_x</p:attrName>
                                        </p:attrNameLst>
                                      </p:cBhvr>
                                      <p:tavLst>
                                        <p:tav tm="0">
                                          <p:val>
                                            <p:strVal val="ppt_x"/>
                                          </p:val>
                                        </p:tav>
                                        <p:tav tm="100000">
                                          <p:val>
                                            <p:strVal val="ppt_x"/>
                                          </p:val>
                                        </p:tav>
                                      </p:tavLst>
                                    </p:anim>
                                    <p:anim calcmode="lin" valueType="num">
                                      <p:cBhvr>
                                        <p:cTn id="37" dur="500"/>
                                        <p:tgtEl>
                                          <p:spTgt spid="8"/>
                                        </p:tgtEl>
                                        <p:attrNameLst>
                                          <p:attrName>ppt_y</p:attrName>
                                        </p:attrNameLst>
                                      </p:cBhvr>
                                      <p:tavLst>
                                        <p:tav tm="0">
                                          <p:val>
                                            <p:strVal val="ppt_y"/>
                                          </p:val>
                                        </p:tav>
                                        <p:tav tm="100000">
                                          <p:val>
                                            <p:strVal val="ppt_y-.1"/>
                                          </p:val>
                                        </p:tav>
                                      </p:tavLst>
                                    </p:anim>
                                    <p:set>
                                      <p:cBhvr>
                                        <p:cTn id="38" dur="1" fill="hold">
                                          <p:stCondLst>
                                            <p:cond delay="499"/>
                                          </p:stCondLst>
                                        </p:cTn>
                                        <p:tgtEl>
                                          <p:spTgt spid="8"/>
                                        </p:tgtEl>
                                        <p:attrNameLst>
                                          <p:attrName>style.visibility</p:attrName>
                                        </p:attrNameLst>
                                      </p:cBhvr>
                                      <p:to>
                                        <p:strVal val="hidden"/>
                                      </p:to>
                                    </p:set>
                                  </p:childTnLst>
                                </p:cTn>
                              </p:par>
                            </p:childTnLst>
                          </p:cTn>
                        </p:par>
                        <p:par>
                          <p:cTn id="39" fill="hold" nodeType="afterGroup">
                            <p:stCondLst>
                              <p:cond delay="500"/>
                            </p:stCondLst>
                            <p:childTnLst>
                              <p:par>
                                <p:cTn id="40" presetID="42" presetClass="entr" presetSubtype="0" fill="hold" nodeType="afterEffect">
                                  <p:stCondLst>
                                    <p:cond delay="25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5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8" grpId="1"/>
      <p:bldP spid="21"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Rectangle 3"/>
          <p:cNvSpPr>
            <a:spLocks noGrp="1" noChangeArrowheads="1"/>
          </p:cNvSpPr>
          <p:nvPr>
            <p:ph type="body" idx="1"/>
          </p:nvPr>
        </p:nvSpPr>
        <p:spPr>
          <a:xfrm>
            <a:off x="1143000" y="2616200"/>
            <a:ext cx="6858000" cy="2984500"/>
          </a:xfrm>
        </p:spPr>
        <p:txBody>
          <a:bodyPr/>
          <a:lstStyle/>
          <a:p>
            <a:pPr>
              <a:lnSpc>
                <a:spcPct val="90000"/>
              </a:lnSpc>
              <a:spcBef>
                <a:spcPts val="1200"/>
              </a:spcBef>
            </a:pPr>
            <a:r>
              <a:rPr lang="en-US" altLang="en-US" dirty="0">
                <a:effectLst>
                  <a:outerShdw blurRad="38100" dist="38100" dir="2700000" algn="tl">
                    <a:srgbClr val="000000">
                      <a:alpha val="43137"/>
                    </a:srgbClr>
                  </a:outerShdw>
                </a:effectLst>
              </a:rPr>
              <a:t>400,000 textual variants – </a:t>
            </a:r>
            <a:br>
              <a:rPr lang="en-US" altLang="en-US" dirty="0">
                <a:effectLst>
                  <a:outerShdw blurRad="38100" dist="38100" dir="2700000" algn="tl">
                    <a:srgbClr val="000000">
                      <a:alpha val="43137"/>
                    </a:srgbClr>
                  </a:outerShdw>
                </a:effectLst>
              </a:rPr>
            </a:br>
            <a:r>
              <a:rPr lang="en-US" altLang="en-US" dirty="0">
                <a:effectLst>
                  <a:outerShdw blurRad="38100" dist="38100" dir="2700000" algn="tl">
                    <a:srgbClr val="000000">
                      <a:alpha val="43137"/>
                    </a:srgbClr>
                  </a:outerShdw>
                </a:effectLst>
              </a:rPr>
              <a:t>99% inconsequential</a:t>
            </a:r>
          </a:p>
          <a:p>
            <a:pPr>
              <a:lnSpc>
                <a:spcPct val="90000"/>
              </a:lnSpc>
              <a:spcBef>
                <a:spcPts val="1200"/>
              </a:spcBef>
            </a:pPr>
            <a:r>
              <a:rPr lang="en-US" altLang="en-US" dirty="0">
                <a:effectLst>
                  <a:outerShdw blurRad="38100" dist="38100" dir="2700000" algn="tl">
                    <a:srgbClr val="000000">
                      <a:alpha val="43137"/>
                    </a:srgbClr>
                  </a:outerShdw>
                </a:effectLst>
              </a:rPr>
              <a:t>No central controlling authority</a:t>
            </a:r>
          </a:p>
          <a:p>
            <a:pPr>
              <a:lnSpc>
                <a:spcPct val="90000"/>
              </a:lnSpc>
              <a:spcBef>
                <a:spcPts val="1200"/>
              </a:spcBef>
            </a:pPr>
            <a:r>
              <a:rPr lang="en-US" altLang="en-US" dirty="0">
                <a:effectLst>
                  <a:outerShdw blurRad="38100" dist="38100" dir="2700000" algn="tl">
                    <a:srgbClr val="000000">
                      <a:alpha val="43137"/>
                    </a:srgbClr>
                  </a:outerShdw>
                </a:effectLst>
              </a:rPr>
              <a:t>Multiple lines of transmission</a:t>
            </a:r>
          </a:p>
          <a:p>
            <a:pPr>
              <a:lnSpc>
                <a:spcPct val="90000"/>
              </a:lnSpc>
              <a:spcBef>
                <a:spcPts val="1200"/>
              </a:spcBef>
            </a:pPr>
            <a:r>
              <a:rPr lang="en-US" altLang="en-US" dirty="0">
                <a:effectLst>
                  <a:outerShdw blurRad="38100" dist="38100" dir="2700000" algn="tl">
                    <a:srgbClr val="000000">
                      <a:alpha val="43137"/>
                    </a:srgbClr>
                  </a:outerShdw>
                </a:effectLst>
              </a:rPr>
              <a:t>No essential doctrines are affected by any viable textual variants</a:t>
            </a:r>
          </a:p>
        </p:txBody>
      </p:sp>
      <p:pic>
        <p:nvPicPr>
          <p:cNvPr id="15974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929" y="84668"/>
            <a:ext cx="6922823" cy="2518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35171">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Effect transition="in" filter="wipe(up)">
                                      <p:cBhvr>
                                        <p:cTn id="7" dur="500"/>
                                        <p:tgtEl>
                                          <p:spTgt spid="1280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8003">
                                            <p:txEl>
                                              <p:pRg st="1" end="1"/>
                                            </p:txEl>
                                          </p:spTgt>
                                        </p:tgtEl>
                                        <p:attrNameLst>
                                          <p:attrName>style.visibility</p:attrName>
                                        </p:attrNameLst>
                                      </p:cBhvr>
                                      <p:to>
                                        <p:strVal val="visible"/>
                                      </p:to>
                                    </p:set>
                                    <p:animEffect transition="in" filter="wipe(up)">
                                      <p:cBhvr>
                                        <p:cTn id="12" dur="500"/>
                                        <p:tgtEl>
                                          <p:spTgt spid="1280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8003">
                                            <p:txEl>
                                              <p:pRg st="2" end="2"/>
                                            </p:txEl>
                                          </p:spTgt>
                                        </p:tgtEl>
                                        <p:attrNameLst>
                                          <p:attrName>style.visibility</p:attrName>
                                        </p:attrNameLst>
                                      </p:cBhvr>
                                      <p:to>
                                        <p:strVal val="visible"/>
                                      </p:to>
                                    </p:set>
                                    <p:animEffect transition="in" filter="wipe(up)">
                                      <p:cBhvr>
                                        <p:cTn id="17" dur="500"/>
                                        <p:tgtEl>
                                          <p:spTgt spid="1280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8003">
                                            <p:txEl>
                                              <p:pRg st="3" end="3"/>
                                            </p:txEl>
                                          </p:spTgt>
                                        </p:tgtEl>
                                        <p:attrNameLst>
                                          <p:attrName>style.visibility</p:attrName>
                                        </p:attrNameLst>
                                      </p:cBhvr>
                                      <p:to>
                                        <p:strVal val="visible"/>
                                      </p:to>
                                    </p:set>
                                    <p:animEffect transition="in" filter="wipe(up)">
                                      <p:cBhvr>
                                        <p:cTn id="22" dur="500"/>
                                        <p:tgtEl>
                                          <p:spTgt spid="1280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build="p"/>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1143000" y="444500"/>
            <a:ext cx="6985000" cy="728382"/>
          </a:xfrm>
        </p:spPr>
        <p:txBody>
          <a:bodyPr/>
          <a:lstStyle/>
          <a:p>
            <a:r>
              <a:rPr lang="en-US" altLang="en-US" sz="2917" dirty="0">
                <a:effectLst>
                  <a:outerShdw blurRad="38100" dist="38100" dir="2700000" algn="tl">
                    <a:srgbClr val="000000">
                      <a:alpha val="43137"/>
                    </a:srgbClr>
                  </a:outerShdw>
                </a:effectLst>
              </a:rPr>
              <a:t>Can we know for certain what the</a:t>
            </a:r>
            <a:br>
              <a:rPr lang="en-US" altLang="en-US" sz="2917" dirty="0">
                <a:effectLst>
                  <a:outerShdw blurRad="38100" dist="38100" dir="2700000" algn="tl">
                    <a:srgbClr val="000000">
                      <a:alpha val="43137"/>
                    </a:srgbClr>
                  </a:outerShdw>
                </a:effectLst>
              </a:rPr>
            </a:br>
            <a:r>
              <a:rPr lang="en-US" altLang="en-US" sz="2917" dirty="0">
                <a:effectLst>
                  <a:outerShdw blurRad="38100" dist="38100" dir="2700000" algn="tl">
                    <a:srgbClr val="000000">
                      <a:alpha val="43137"/>
                    </a:srgbClr>
                  </a:outerShdw>
                </a:effectLst>
              </a:rPr>
              <a:t>New Testament authors originally wrote?</a:t>
            </a:r>
          </a:p>
        </p:txBody>
      </p:sp>
      <p:sp>
        <p:nvSpPr>
          <p:cNvPr id="102403" name="Rectangle 3"/>
          <p:cNvSpPr>
            <a:spLocks noGrp="1" noChangeArrowheads="1"/>
          </p:cNvSpPr>
          <p:nvPr>
            <p:ph type="body" idx="1"/>
          </p:nvPr>
        </p:nvSpPr>
        <p:spPr>
          <a:xfrm>
            <a:off x="1143000" y="1587500"/>
            <a:ext cx="6858000" cy="4127500"/>
          </a:xfrm>
        </p:spPr>
        <p:txBody>
          <a:bodyPr/>
          <a:lstStyle/>
          <a:p>
            <a:pPr>
              <a:spcBef>
                <a:spcPts val="2333"/>
              </a:spcBef>
            </a:pPr>
            <a:r>
              <a:rPr lang="en-US" altLang="en-US" sz="3000" dirty="0">
                <a:effectLst>
                  <a:outerShdw blurRad="38100" dist="38100" dir="2700000" algn="tl">
                    <a:srgbClr val="000000">
                      <a:alpha val="43137"/>
                    </a:srgbClr>
                  </a:outerShdw>
                </a:effectLst>
              </a:rPr>
              <a:t>In all particulars?  Perhaps not.</a:t>
            </a:r>
          </a:p>
          <a:p>
            <a:pPr>
              <a:spcBef>
                <a:spcPts val="2333"/>
              </a:spcBef>
            </a:pPr>
            <a:r>
              <a:rPr lang="en-US" altLang="en-US" sz="3000" dirty="0">
                <a:effectLst>
                  <a:outerShdw blurRad="38100" dist="38100" dir="2700000" algn="tl">
                    <a:srgbClr val="000000">
                      <a:alpha val="43137"/>
                    </a:srgbClr>
                  </a:outerShdw>
                </a:effectLst>
              </a:rPr>
              <a:t>In all essentials?  </a:t>
            </a:r>
            <a:r>
              <a:rPr lang="en-US" altLang="en-US" sz="3000" u="sng" dirty="0">
                <a:effectLst>
                  <a:outerShdw blurRad="38100" dist="38100" dir="2700000" algn="tl">
                    <a:srgbClr val="000000">
                      <a:alpha val="43137"/>
                    </a:srgbClr>
                  </a:outerShdw>
                </a:effectLst>
              </a:rPr>
              <a:t>Absolutely</a:t>
            </a:r>
            <a:r>
              <a:rPr lang="en-US" altLang="en-US" sz="3000" dirty="0">
                <a:effectLst>
                  <a:outerShdw blurRad="38100" dist="38100" dir="2700000" algn="tl">
                    <a:srgbClr val="000000">
                      <a:alpha val="43137"/>
                    </a:srgbClr>
                  </a:outerShdw>
                </a:effectLst>
              </a:rPr>
              <a:t>.</a:t>
            </a:r>
          </a:p>
        </p:txBody>
      </p:sp>
    </p:spTree>
    <p:custDataLst>
      <p:tags r:id="rId1"/>
    </p:custDataLst>
  </p:cSld>
  <p:clrMapOvr>
    <a:masterClrMapping/>
  </p:clrMapOvr>
  <p:transition spd="slow" advTm="8997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wipe(left)">
                                      <p:cBhvr>
                                        <p:cTn id="7" dur="1000"/>
                                        <p:tgtEl>
                                          <p:spTgt spid="1024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2403">
                                            <p:txEl>
                                              <p:pRg st="1" end="1"/>
                                            </p:txEl>
                                          </p:spTgt>
                                        </p:tgtEl>
                                        <p:attrNameLst>
                                          <p:attrName>style.visibility</p:attrName>
                                        </p:attrNameLst>
                                      </p:cBhvr>
                                      <p:to>
                                        <p:strVal val="visible"/>
                                      </p:to>
                                    </p:set>
                                    <p:animEffect transition="in" filter="wipe(left)">
                                      <p:cBhvr>
                                        <p:cTn id="12" dur="1000"/>
                                        <p:tgtEl>
                                          <p:spTgt spid="1024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1794" name="Title 1"/>
          <p:cNvSpPr>
            <a:spLocks noGrp="1"/>
          </p:cNvSpPr>
          <p:nvPr>
            <p:ph type="title"/>
          </p:nvPr>
        </p:nvSpPr>
        <p:spPr>
          <a:xfrm>
            <a:off x="952500" y="0"/>
            <a:ext cx="7239000" cy="762000"/>
          </a:xfrm>
        </p:spPr>
        <p:txBody>
          <a:bodyPr/>
          <a:lstStyle/>
          <a:p>
            <a:r>
              <a:rPr lang="en-US" altLang="en-US" sz="3333"/>
              <a:t>From an interview with Bart Ehrman</a:t>
            </a:r>
          </a:p>
        </p:txBody>
      </p:sp>
      <p:grpSp>
        <p:nvGrpSpPr>
          <p:cNvPr id="4" name="Group 3"/>
          <p:cNvGrpSpPr>
            <a:grpSpLocks/>
          </p:cNvGrpSpPr>
          <p:nvPr/>
        </p:nvGrpSpPr>
        <p:grpSpPr bwMode="auto">
          <a:xfrm>
            <a:off x="1079500" y="881416"/>
            <a:ext cx="6985000" cy="1747484"/>
            <a:chOff x="381000" y="1297172"/>
            <a:chExt cx="8382000" cy="1835048"/>
          </a:xfrm>
        </p:grpSpPr>
        <p:sp>
          <p:nvSpPr>
            <p:cNvPr id="5" name="Rounded Rectangular Callout 4"/>
            <p:cNvSpPr/>
            <p:nvPr/>
          </p:nvSpPr>
          <p:spPr bwMode="auto">
            <a:xfrm>
              <a:off x="381000" y="1297172"/>
              <a:ext cx="8382000" cy="1676400"/>
            </a:xfrm>
            <a:prstGeom prst="wedgeRoundRectCallout">
              <a:avLst>
                <a:gd name="adj1" fmla="val -42640"/>
                <a:gd name="adj2" fmla="val 72320"/>
                <a:gd name="adj3" fmla="val 16667"/>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lstStyle/>
            <a:p>
              <a:pPr>
                <a:defRPr/>
              </a:pPr>
              <a:endParaRPr lang="en-US">
                <a:solidFill>
                  <a:schemeClr val="tx1"/>
                </a:solidFill>
                <a:latin typeface="Century Gothic" pitchFamily="34" charset="0"/>
              </a:endParaRPr>
            </a:p>
          </p:txBody>
        </p:sp>
        <p:sp>
          <p:nvSpPr>
            <p:cNvPr id="6" name="TextBox 5"/>
            <p:cNvSpPr txBox="1"/>
            <p:nvPr/>
          </p:nvSpPr>
          <p:spPr>
            <a:xfrm>
              <a:off x="457200" y="1298180"/>
              <a:ext cx="8153400" cy="1834040"/>
            </a:xfrm>
            <a:prstGeom prst="rect">
              <a:avLst/>
            </a:prstGeom>
            <a:noFill/>
          </p:spPr>
          <p:txBody>
            <a:bodyPr>
              <a:spAutoFit/>
            </a:bodyPr>
            <a:lstStyle/>
            <a:p>
              <a:pPr>
                <a:defRPr/>
              </a:pPr>
              <a:r>
                <a:rPr lang="en-US" sz="2333" dirty="0">
                  <a:solidFill>
                    <a:schemeClr val="accent2">
                      <a:lumMod val="50000"/>
                    </a:schemeClr>
                  </a:solidFill>
                  <a:latin typeface="+mn-lt"/>
                </a:rPr>
                <a:t>Why do you believe these core tenets of Christian orthodoxy to be in jeopardy based on the scribal errors you discovered in the biblical manuscripts?</a:t>
              </a:r>
            </a:p>
          </p:txBody>
        </p:sp>
      </p:grpSp>
      <p:grpSp>
        <p:nvGrpSpPr>
          <p:cNvPr id="7" name="Group 6"/>
          <p:cNvGrpSpPr>
            <a:grpSpLocks/>
          </p:cNvGrpSpPr>
          <p:nvPr/>
        </p:nvGrpSpPr>
        <p:grpSpPr bwMode="auto">
          <a:xfrm>
            <a:off x="1079500" y="2984501"/>
            <a:ext cx="5080000" cy="1714500"/>
            <a:chOff x="381000" y="3810000"/>
            <a:chExt cx="8382000" cy="1676400"/>
          </a:xfrm>
        </p:grpSpPr>
        <p:sp>
          <p:nvSpPr>
            <p:cNvPr id="8" name="Rounded Rectangular Callout 7"/>
            <p:cNvSpPr/>
            <p:nvPr/>
          </p:nvSpPr>
          <p:spPr bwMode="auto">
            <a:xfrm flipH="1">
              <a:off x="381000" y="3810000"/>
              <a:ext cx="8382000" cy="1676400"/>
            </a:xfrm>
            <a:prstGeom prst="wedgeRoundRectCallout">
              <a:avLst>
                <a:gd name="adj1" fmla="val -44329"/>
                <a:gd name="adj2" fmla="val 69458"/>
                <a:gd name="adj3" fmla="val 16667"/>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a:lstStyle/>
            <a:p>
              <a:pPr>
                <a:defRPr/>
              </a:pPr>
              <a:endParaRPr lang="en-US">
                <a:solidFill>
                  <a:schemeClr val="tx1"/>
                </a:solidFill>
                <a:latin typeface="Century Gothic" pitchFamily="34" charset="0"/>
              </a:endParaRPr>
            </a:p>
          </p:txBody>
        </p:sp>
        <p:sp>
          <p:nvSpPr>
            <p:cNvPr id="9" name="TextBox 8"/>
            <p:cNvSpPr txBox="1"/>
            <p:nvPr/>
          </p:nvSpPr>
          <p:spPr>
            <a:xfrm>
              <a:off x="494508" y="3956168"/>
              <a:ext cx="8154988" cy="1494403"/>
            </a:xfrm>
            <a:prstGeom prst="rect">
              <a:avLst/>
            </a:prstGeom>
            <a:noFill/>
          </p:spPr>
          <p:txBody>
            <a:bodyPr>
              <a:spAutoFit/>
            </a:bodyPr>
            <a:lstStyle/>
            <a:p>
              <a:pPr>
                <a:defRPr/>
              </a:pPr>
              <a:r>
                <a:rPr lang="en-US" sz="2333" dirty="0">
                  <a:solidFill>
                    <a:schemeClr val="accent2">
                      <a:lumMod val="50000"/>
                    </a:schemeClr>
                  </a:solidFill>
                  <a:latin typeface="+mn-lt"/>
                </a:rPr>
                <a:t>Essential Christian beliefs are not affected by textual variants in the manuscript tradition of the New Testament.</a:t>
              </a:r>
            </a:p>
          </p:txBody>
        </p:sp>
      </p:grpSp>
      <p:pic>
        <p:nvPicPr>
          <p:cNvPr id="161797" name="Picture 12" descr="C:\Users\dwhite2\Documents\Sunday School\The Reliability of the New Testament\Bart Ehrm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015" y="3556000"/>
            <a:ext cx="1406261"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2818" name="Rectangle 2"/>
          <p:cNvSpPr>
            <a:spLocks noGrp="1" noChangeArrowheads="1"/>
          </p:cNvSpPr>
          <p:nvPr>
            <p:ph type="title" idx="4294967295"/>
          </p:nvPr>
        </p:nvSpPr>
        <p:spPr>
          <a:xfrm>
            <a:off x="1079500" y="190500"/>
            <a:ext cx="6858000" cy="762000"/>
          </a:xfrm>
        </p:spPr>
        <p:txBody>
          <a:bodyPr/>
          <a:lstStyle/>
          <a:p>
            <a:r>
              <a:rPr lang="en-US" altLang="en-US"/>
              <a:t>Conclusion</a:t>
            </a:r>
          </a:p>
        </p:txBody>
      </p:sp>
      <p:sp>
        <p:nvSpPr>
          <p:cNvPr id="129027" name="Rectangle 3"/>
          <p:cNvSpPr>
            <a:spLocks noGrp="1" noChangeArrowheads="1"/>
          </p:cNvSpPr>
          <p:nvPr>
            <p:ph type="body" idx="4294967295"/>
          </p:nvPr>
        </p:nvSpPr>
        <p:spPr>
          <a:xfrm>
            <a:off x="1079500" y="1651000"/>
            <a:ext cx="6286500" cy="3873500"/>
          </a:xfrm>
        </p:spPr>
        <p:txBody>
          <a:bodyPr/>
          <a:lstStyle/>
          <a:p>
            <a:pPr marL="0" indent="0">
              <a:spcBef>
                <a:spcPct val="40000"/>
              </a:spcBef>
              <a:buNone/>
            </a:pPr>
            <a:r>
              <a:rPr lang="en-US" altLang="en-US" dirty="0">
                <a:effectLst>
                  <a:outerShdw blurRad="38100" dist="38100" dir="2700000" algn="tl">
                    <a:srgbClr val="000000">
                      <a:alpha val="43137"/>
                    </a:srgbClr>
                  </a:outerShdw>
                </a:effectLst>
              </a:rPr>
              <a:t>God has preserved his Word, by means of the rapid, uncontrolled, widespread distribution of the New Testament beyond the ability of anyone to</a:t>
            </a:r>
            <a:br>
              <a:rPr lang="en-US" altLang="en-US" dirty="0">
                <a:effectLst>
                  <a:outerShdw blurRad="38100" dist="38100" dir="2700000" algn="tl">
                    <a:srgbClr val="000000">
                      <a:alpha val="43137"/>
                    </a:srgbClr>
                  </a:outerShdw>
                </a:effectLst>
              </a:rPr>
            </a:br>
            <a:r>
              <a:rPr lang="en-US" altLang="en-US" dirty="0">
                <a:effectLst>
                  <a:outerShdw blurRad="38100" dist="38100" dir="2700000" algn="tl">
                    <a:srgbClr val="000000">
                      <a:alpha val="43137"/>
                    </a:srgbClr>
                  </a:outerShdw>
                </a:effectLst>
              </a:rPr>
              <a:t>control it, alter it, or stop it.</a:t>
            </a:r>
          </a:p>
        </p:txBody>
      </p:sp>
    </p:spTree>
    <p:custDataLst>
      <p:tags r:id="rId1"/>
    </p:custDataLst>
  </p:cSld>
  <p:clrMapOvr>
    <a:masterClrMapping/>
  </p:clrMapOvr>
  <p:transition spd="slow" advTm="181472">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animEffect transition="in" filter="fade">
                                      <p:cBhvr>
                                        <p:cTn id="7" dur="1000"/>
                                        <p:tgtEl>
                                          <p:spTgt spid="129027">
                                            <p:txEl>
                                              <p:pRg st="0" end="0"/>
                                            </p:txEl>
                                          </p:spTgt>
                                        </p:tgtEl>
                                      </p:cBhvr>
                                    </p:animEffect>
                                    <p:anim calcmode="lin" valueType="num">
                                      <p:cBhvr>
                                        <p:cTn id="8" dur="1000" fill="hold"/>
                                        <p:tgtEl>
                                          <p:spTgt spid="12902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902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7" grpId="0" build="p"/>
    </p:bldLst>
  </p:timing>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42" name="Rectangle 2"/>
          <p:cNvSpPr>
            <a:spLocks noGrp="1" noChangeArrowheads="1"/>
          </p:cNvSpPr>
          <p:nvPr>
            <p:ph type="title" idx="4294967295"/>
          </p:nvPr>
        </p:nvSpPr>
        <p:spPr>
          <a:xfrm>
            <a:off x="1079500" y="190500"/>
            <a:ext cx="6858000" cy="762000"/>
          </a:xfrm>
        </p:spPr>
        <p:txBody>
          <a:bodyPr/>
          <a:lstStyle/>
          <a:p>
            <a:r>
              <a:rPr lang="en-US" altLang="en-US"/>
              <a:t>The Incredible Results:</a:t>
            </a:r>
          </a:p>
        </p:txBody>
      </p:sp>
      <p:sp>
        <p:nvSpPr>
          <p:cNvPr id="129027" name="Rectangle 3"/>
          <p:cNvSpPr>
            <a:spLocks noGrp="1" noChangeArrowheads="1"/>
          </p:cNvSpPr>
          <p:nvPr>
            <p:ph type="body" idx="4294967295"/>
          </p:nvPr>
        </p:nvSpPr>
        <p:spPr>
          <a:xfrm>
            <a:off x="1079500" y="952500"/>
            <a:ext cx="6286500" cy="4572000"/>
          </a:xfrm>
        </p:spPr>
        <p:txBody>
          <a:bodyPr/>
          <a:lstStyle/>
          <a:p>
            <a:pPr>
              <a:spcBef>
                <a:spcPct val="40000"/>
              </a:spcBef>
            </a:pPr>
            <a:r>
              <a:rPr lang="en-US" altLang="en-US" dirty="0">
                <a:effectLst>
                  <a:outerShdw blurRad="38100" dist="38100" dir="2700000" algn="tl">
                    <a:srgbClr val="000000">
                      <a:alpha val="43137"/>
                    </a:srgbClr>
                  </a:outerShdw>
                </a:effectLst>
              </a:rPr>
              <a:t>Over 5,800 Greek manuscripts</a:t>
            </a:r>
          </a:p>
          <a:p>
            <a:pPr>
              <a:spcBef>
                <a:spcPct val="40000"/>
              </a:spcBef>
            </a:pPr>
            <a:r>
              <a:rPr lang="en-US" altLang="en-US" dirty="0">
                <a:effectLst>
                  <a:outerShdw blurRad="38100" dist="38100" dir="2700000" algn="tl">
                    <a:srgbClr val="000000">
                      <a:alpha val="43137"/>
                    </a:srgbClr>
                  </a:outerShdw>
                </a:effectLst>
              </a:rPr>
              <a:t>Over 25,000 manuscripts in ancient languages</a:t>
            </a:r>
          </a:p>
          <a:p>
            <a:pPr>
              <a:spcBef>
                <a:spcPct val="40000"/>
              </a:spcBef>
            </a:pPr>
            <a:r>
              <a:rPr lang="en-US" altLang="en-US" dirty="0">
                <a:effectLst>
                  <a:outerShdw blurRad="38100" dist="38100" dir="2700000" algn="tl">
                    <a:srgbClr val="000000">
                      <a:alpha val="43137"/>
                    </a:srgbClr>
                  </a:outerShdw>
                </a:effectLst>
              </a:rPr>
              <a:t>A copying process that spanned 1,500 years before the printing press</a:t>
            </a:r>
          </a:p>
          <a:p>
            <a:pPr>
              <a:spcBef>
                <a:spcPct val="40000"/>
              </a:spcBef>
            </a:pPr>
            <a:r>
              <a:rPr lang="en-US" altLang="en-US" dirty="0">
                <a:effectLst>
                  <a:outerShdw blurRad="38100" dist="38100" dir="2700000" algn="tl">
                    <a:srgbClr val="000000">
                      <a:alpha val="43137"/>
                    </a:srgbClr>
                  </a:outerShdw>
                </a:effectLst>
              </a:rPr>
              <a:t>More than 2,600,000 </a:t>
            </a:r>
            <a:r>
              <a:rPr lang="en-US" altLang="en-US" u="sng" dirty="0">
                <a:effectLst>
                  <a:outerShdw blurRad="38100" dist="38100" dir="2700000" algn="tl">
                    <a:srgbClr val="000000">
                      <a:alpha val="43137"/>
                    </a:srgbClr>
                  </a:outerShdw>
                </a:effectLst>
              </a:rPr>
              <a:t>handwritten</a:t>
            </a:r>
            <a:r>
              <a:rPr lang="en-US" altLang="en-US" dirty="0">
                <a:effectLst>
                  <a:outerShdw blurRad="38100" dist="38100" dir="2700000" algn="tl">
                    <a:srgbClr val="000000">
                      <a:alpha val="43137"/>
                    </a:srgbClr>
                  </a:outerShdw>
                </a:effectLst>
              </a:rPr>
              <a:t> pages of the New Testament…</a:t>
            </a:r>
          </a:p>
          <a:p>
            <a:pPr>
              <a:spcBef>
                <a:spcPct val="40000"/>
              </a:spcBef>
            </a:pPr>
            <a:r>
              <a:rPr lang="en-US" altLang="en-US" dirty="0">
                <a:effectLst>
                  <a:outerShdw blurRad="38100" dist="38100" dir="2700000" algn="tl">
                    <a:srgbClr val="000000">
                      <a:alpha val="43137"/>
                    </a:srgbClr>
                  </a:outerShdw>
                </a:effectLst>
              </a:rPr>
              <a:t>… and only about 1,000 textual variants that we need to deal with.</a:t>
            </a:r>
          </a:p>
        </p:txBody>
      </p:sp>
    </p:spTree>
    <p:custDataLst>
      <p:tags r:id="rId1"/>
    </p:custDataLst>
  </p:cSld>
  <p:clrMapOvr>
    <a:masterClrMapping/>
  </p:clrMapOvr>
  <p:transition spd="slow" advTm="181472">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animEffect transition="in" filter="wipe(up)">
                                      <p:cBhvr>
                                        <p:cTn id="7" dur="1000"/>
                                        <p:tgtEl>
                                          <p:spTgt spid="1290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9027">
                                            <p:txEl>
                                              <p:pRg st="1" end="1"/>
                                            </p:txEl>
                                          </p:spTgt>
                                        </p:tgtEl>
                                        <p:attrNameLst>
                                          <p:attrName>style.visibility</p:attrName>
                                        </p:attrNameLst>
                                      </p:cBhvr>
                                      <p:to>
                                        <p:strVal val="visible"/>
                                      </p:to>
                                    </p:set>
                                    <p:animEffect transition="in" filter="wipe(up)">
                                      <p:cBhvr>
                                        <p:cTn id="12" dur="1000"/>
                                        <p:tgtEl>
                                          <p:spTgt spid="1290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9027">
                                            <p:txEl>
                                              <p:pRg st="2" end="2"/>
                                            </p:txEl>
                                          </p:spTgt>
                                        </p:tgtEl>
                                        <p:attrNameLst>
                                          <p:attrName>style.visibility</p:attrName>
                                        </p:attrNameLst>
                                      </p:cBhvr>
                                      <p:to>
                                        <p:strVal val="visible"/>
                                      </p:to>
                                    </p:set>
                                    <p:animEffect transition="in" filter="wipe(up)">
                                      <p:cBhvr>
                                        <p:cTn id="17" dur="1000"/>
                                        <p:tgtEl>
                                          <p:spTgt spid="1290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9027">
                                            <p:txEl>
                                              <p:pRg st="3" end="3"/>
                                            </p:txEl>
                                          </p:spTgt>
                                        </p:tgtEl>
                                        <p:attrNameLst>
                                          <p:attrName>style.visibility</p:attrName>
                                        </p:attrNameLst>
                                      </p:cBhvr>
                                      <p:to>
                                        <p:strVal val="visible"/>
                                      </p:to>
                                    </p:set>
                                    <p:animEffect transition="in" filter="wipe(up)">
                                      <p:cBhvr>
                                        <p:cTn id="22" dur="1000"/>
                                        <p:tgtEl>
                                          <p:spTgt spid="1290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9027">
                                            <p:txEl>
                                              <p:pRg st="4" end="4"/>
                                            </p:txEl>
                                          </p:spTgt>
                                        </p:tgtEl>
                                        <p:attrNameLst>
                                          <p:attrName>style.visibility</p:attrName>
                                        </p:attrNameLst>
                                      </p:cBhvr>
                                      <p:to>
                                        <p:strVal val="visible"/>
                                      </p:to>
                                    </p:set>
                                    <p:animEffect transition="in" filter="wipe(up)">
                                      <p:cBhvr>
                                        <p:cTn id="27" dur="1000"/>
                                        <p:tgtEl>
                                          <p:spTgt spid="129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7"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dirty="0">
                <a:effectLst>
                  <a:outerShdw blurRad="38100" dist="38100" dir="2700000" algn="tl">
                    <a:srgbClr val="000000">
                      <a:alpha val="43137"/>
                    </a:srgbClr>
                  </a:outerShdw>
                </a:effectLst>
              </a:rPr>
              <a:t>How textual variants multiply</a:t>
            </a:r>
          </a:p>
        </p:txBody>
      </p:sp>
      <p:pic>
        <p:nvPicPr>
          <p:cNvPr id="256003" name="Picture 3" descr="C:\Users\dwhite2\Documents\Sunday School\The Reliability of the New Testament\Copying process (no errors) (export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769952"/>
            <a:ext cx="5588000" cy="464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36901">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56003"/>
                                        </p:tgtEl>
                                        <p:attrNameLst>
                                          <p:attrName>style.visibility</p:attrName>
                                        </p:attrNameLst>
                                      </p:cBhvr>
                                      <p:to>
                                        <p:strVal val="visible"/>
                                      </p:to>
                                    </p:set>
                                    <p:animEffect transition="in" filter="wipe(up)">
                                      <p:cBhvr>
                                        <p:cTn id="7" dur="2000"/>
                                        <p:tgtEl>
                                          <p:spTgt spid="256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C:\Users\dwhite2\Documents\Sunday School\The Reliability of the New Testament\scroll notes 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734" y="555625"/>
            <a:ext cx="7294563"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181472">
    <p:fade/>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5" name="Rectangle 3">
            <a:extLst>
              <a:ext uri="{FF2B5EF4-FFF2-40B4-BE49-F238E27FC236}">
                <a16:creationId xmlns:a16="http://schemas.microsoft.com/office/drawing/2014/main" id="{F6D2CBC2-9033-2312-8D34-9222D3CAF773}"/>
              </a:ext>
            </a:extLst>
          </p:cNvPr>
          <p:cNvSpPr>
            <a:spLocks noChangeArrowheads="1"/>
          </p:cNvSpPr>
          <p:nvPr/>
        </p:nvSpPr>
        <p:spPr bwMode="auto">
          <a:xfrm>
            <a:off x="-9524" y="0"/>
            <a:ext cx="9153524" cy="5714999"/>
          </a:xfrm>
          <a:prstGeom prst="rect">
            <a:avLst/>
          </a:prstGeom>
          <a:solidFill>
            <a:srgbClr val="000000"/>
          </a:solidFill>
          <a:ln w="12700" cap="sq" algn="ctr">
            <a:noFill/>
            <a:round/>
            <a:headEnd type="none" w="sm" len="sm"/>
            <a:tailEnd type="none" w="sm" len="sm"/>
          </a:ln>
        </p:spPr>
        <p:txBody>
          <a:bodyPr wrap="none"/>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en-US" altLang="en-US" sz="1500" dirty="0">
              <a:latin typeface="Arial" panose="020B0604020202020204" pitchFamily="34" charset="0"/>
            </a:endParaRPr>
          </a:p>
        </p:txBody>
      </p:sp>
    </p:spTree>
    <p:extLst>
      <p:ext uri="{BB962C8B-B14F-4D97-AF65-F5344CB8AC3E}">
        <p14:creationId xmlns:p14="http://schemas.microsoft.com/office/powerpoint/2010/main" val="3395799099"/>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3334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dirty="0">
                <a:effectLst>
                  <a:outerShdw blurRad="38100" dist="38100" dir="2700000" algn="tl">
                    <a:srgbClr val="000000">
                      <a:alpha val="43137"/>
                    </a:srgbClr>
                  </a:outerShdw>
                </a:effectLst>
              </a:rPr>
              <a:t>How textual variants multiply</a:t>
            </a:r>
          </a:p>
        </p:txBody>
      </p:sp>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769952"/>
            <a:ext cx="5588000" cy="464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36901">
    <p:fade/>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en-US" dirty="0">
                <a:effectLst>
                  <a:outerShdw blurRad="38100" dist="38100" dir="2700000" algn="tl">
                    <a:srgbClr val="000000">
                      <a:alpha val="43137"/>
                    </a:srgbClr>
                  </a:outerShdw>
                </a:effectLst>
              </a:rPr>
              <a:t>How textual variants multiply</a:t>
            </a:r>
          </a:p>
        </p:txBody>
      </p:sp>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769952"/>
            <a:ext cx="5588000" cy="464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en-US" dirty="0">
                <a:effectLst>
                  <a:outerShdw blurRad="38100" dist="38100" dir="2700000" algn="tl">
                    <a:srgbClr val="000000">
                      <a:alpha val="43137"/>
                    </a:srgbClr>
                  </a:outerShdw>
                </a:effectLst>
              </a:rPr>
              <a:t>How textual variants multiply</a:t>
            </a:r>
          </a:p>
        </p:txBody>
      </p:sp>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769952"/>
            <a:ext cx="5588000" cy="464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36901">
    <p:fade/>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Title 1"/>
          <p:cNvSpPr>
            <a:spLocks noGrp="1"/>
          </p:cNvSpPr>
          <p:nvPr>
            <p:ph type="title" idx="4294967295"/>
          </p:nvPr>
        </p:nvSpPr>
        <p:spPr/>
        <p:txBody>
          <a:bodyPr/>
          <a:lstStyle/>
          <a:p>
            <a:r>
              <a:rPr lang="en-US" altLang="en-US" dirty="0">
                <a:effectLst>
                  <a:outerShdw blurRad="38100" dist="38100" dir="2700000" algn="tl">
                    <a:srgbClr val="000000">
                      <a:alpha val="43137"/>
                    </a:srgbClr>
                  </a:outerShdw>
                </a:effectLst>
              </a:rPr>
              <a:t>What is textual criticism?</a:t>
            </a:r>
          </a:p>
        </p:txBody>
      </p:sp>
      <p:sp>
        <p:nvSpPr>
          <p:cNvPr id="3" name="Content Placeholder 2"/>
          <p:cNvSpPr>
            <a:spLocks noGrp="1"/>
          </p:cNvSpPr>
          <p:nvPr>
            <p:ph idx="4294967295"/>
          </p:nvPr>
        </p:nvSpPr>
        <p:spPr>
          <a:xfrm>
            <a:off x="1028700" y="927100"/>
            <a:ext cx="8763000" cy="4572000"/>
          </a:xfrm>
        </p:spPr>
        <p:txBody>
          <a:bodyPr/>
          <a:lstStyle/>
          <a:p>
            <a:pPr marL="0" indent="0">
              <a:buNone/>
              <a:tabLst>
                <a:tab pos="285728" algn="l"/>
              </a:tabLst>
              <a:defRPr/>
            </a:pPr>
            <a:r>
              <a:rPr lang="en-US" altLang="en-US" dirty="0">
                <a:effectLst>
                  <a:outerShdw blurRad="38100" dist="38100" dir="2700000" algn="tl">
                    <a:srgbClr val="000000">
                      <a:alpha val="43137"/>
                    </a:srgbClr>
                  </a:outerShdw>
                </a:effectLst>
              </a:rPr>
              <a:t>Textual criticism is the process of taking</a:t>
            </a:r>
            <a:br>
              <a:rPr lang="en-US" altLang="en-US" dirty="0">
                <a:effectLst>
                  <a:outerShdw blurRad="38100" dist="38100" dir="2700000" algn="tl">
                    <a:srgbClr val="000000">
                      <a:alpha val="43137"/>
                    </a:srgbClr>
                  </a:outerShdw>
                </a:effectLst>
              </a:rPr>
            </a:br>
            <a:r>
              <a:rPr lang="en-US" altLang="en-US" dirty="0" err="1">
                <a:effectLst>
                  <a:outerShdw blurRad="38100" dist="38100" dir="2700000" algn="tl">
                    <a:srgbClr val="000000">
                      <a:alpha val="43137"/>
                    </a:srgbClr>
                  </a:outerShdw>
                </a:effectLst>
              </a:rPr>
              <a:t>multple</a:t>
            </a:r>
            <a:r>
              <a:rPr lang="en-US" altLang="en-US" dirty="0">
                <a:effectLst>
                  <a:outerShdw blurRad="38100" dist="38100" dir="2700000" algn="tl">
                    <a:srgbClr val="000000">
                      <a:alpha val="43137"/>
                    </a:srgbClr>
                  </a:outerShdw>
                </a:effectLst>
              </a:rPr>
              <a:t> copies of a document that differ from</a:t>
            </a:r>
            <a:br>
              <a:rPr lang="en-US" altLang="en-US" dirty="0">
                <a:effectLst>
                  <a:outerShdw blurRad="38100" dist="38100" dir="2700000" algn="tl">
                    <a:srgbClr val="000000">
                      <a:alpha val="43137"/>
                    </a:srgbClr>
                  </a:outerShdw>
                </a:effectLst>
              </a:rPr>
            </a:br>
            <a:r>
              <a:rPr lang="en-US" altLang="en-US" dirty="0">
                <a:effectLst>
                  <a:outerShdw blurRad="38100" dist="38100" dir="2700000" algn="tl">
                    <a:srgbClr val="000000">
                      <a:alpha val="43137"/>
                    </a:srgbClr>
                  </a:outerShdw>
                </a:effectLst>
              </a:rPr>
              <a:t>one another and trying to </a:t>
            </a:r>
            <a:r>
              <a:rPr lang="en-US" altLang="en-US" dirty="0" err="1">
                <a:effectLst>
                  <a:outerShdw blurRad="38100" dist="38100" dir="2700000" algn="tl">
                    <a:srgbClr val="000000">
                      <a:alpha val="43137"/>
                    </a:srgbClr>
                  </a:outerShdw>
                </a:effectLst>
              </a:rPr>
              <a:t>determne</a:t>
            </a:r>
            <a:r>
              <a:rPr lang="en-US" altLang="en-US" dirty="0">
                <a:effectLst>
                  <a:outerShdw blurRad="38100" dist="38100" dir="2700000" algn="tl">
                    <a:srgbClr val="000000">
                      <a:alpha val="43137"/>
                    </a:srgbClr>
                  </a:outerShdw>
                </a:effectLst>
              </a:rPr>
              <a:t> what the original document said, even though that original document</a:t>
            </a:r>
            <a:br>
              <a:rPr lang="en-US" altLang="en-US" dirty="0">
                <a:effectLst>
                  <a:outerShdw blurRad="38100" dist="38100" dir="2700000" algn="tl">
                    <a:srgbClr val="000000">
                      <a:alpha val="43137"/>
                    </a:srgbClr>
                  </a:outerShdw>
                </a:effectLst>
              </a:rPr>
            </a:br>
            <a:r>
              <a:rPr lang="en-US" altLang="en-US" dirty="0">
                <a:effectLst>
                  <a:outerShdw blurRad="38100" dist="38100" dir="2700000" algn="tl">
                    <a:srgbClr val="000000">
                      <a:alpha val="43137"/>
                    </a:srgbClr>
                  </a:outerShdw>
                </a:effectLst>
              </a:rPr>
              <a:t>no longer exists.</a:t>
            </a:r>
          </a:p>
          <a:p>
            <a:pPr marL="0" indent="0">
              <a:buNone/>
              <a:tabLst>
                <a:tab pos="285728" algn="l"/>
              </a:tabLst>
              <a:defRPr/>
            </a:pPr>
            <a:endParaRPr lang="en-US" altLang="en-US" sz="1667" dirty="0">
              <a:effectLst>
                <a:outerShdw blurRad="38100" dist="38100" dir="2700000" algn="tl">
                  <a:srgbClr val="000000">
                    <a:alpha val="43137"/>
                  </a:srgbClr>
                </a:outerShdw>
              </a:effectLst>
            </a:endParaRPr>
          </a:p>
          <a:p>
            <a:pPr marL="0" indent="0">
              <a:buNone/>
              <a:tabLst>
                <a:tab pos="285728" algn="l"/>
              </a:tabLst>
              <a:defRPr/>
            </a:pPr>
            <a:r>
              <a:rPr lang="en-US" altLang="en-US" dirty="0">
                <a:effectLst>
                  <a:outerShdw blurRad="38100" dist="38100" dir="2700000" algn="tl">
                    <a:srgbClr val="000000">
                      <a:alpha val="43137"/>
                    </a:srgbClr>
                  </a:outerShdw>
                </a:effectLst>
              </a:rPr>
              <a:t>There are many different methods used to</a:t>
            </a:r>
            <a:br>
              <a:rPr lang="en-US" altLang="en-US" dirty="0">
                <a:effectLst>
                  <a:outerShdw blurRad="38100" dist="38100" dir="2700000" algn="tl">
                    <a:srgbClr val="000000">
                      <a:alpha val="43137"/>
                    </a:srgbClr>
                  </a:outerShdw>
                </a:effectLst>
              </a:rPr>
            </a:br>
            <a:r>
              <a:rPr lang="en-US" altLang="en-US" dirty="0">
                <a:effectLst>
                  <a:outerShdw blurRad="38100" dist="38100" dir="2700000" algn="tl">
                    <a:srgbClr val="000000">
                      <a:alpha val="43137"/>
                    </a:srgbClr>
                  </a:outerShdw>
                </a:effectLst>
              </a:rPr>
              <a:t>determine the best reading among different</a:t>
            </a:r>
            <a:br>
              <a:rPr lang="en-US" altLang="en-US" dirty="0">
                <a:effectLst>
                  <a:outerShdw blurRad="38100" dist="38100" dir="2700000" algn="tl">
                    <a:srgbClr val="000000">
                      <a:alpha val="43137"/>
                    </a:srgbClr>
                  </a:outerShdw>
                </a:effectLst>
              </a:rPr>
            </a:br>
            <a:r>
              <a:rPr lang="en-US" altLang="en-US" dirty="0">
                <a:effectLst>
                  <a:outerShdw blurRad="38100" dist="38100" dir="2700000" algn="tl">
                    <a:srgbClr val="000000">
                      <a:alpha val="43137"/>
                    </a:srgbClr>
                  </a:outerShdw>
                </a:effectLst>
              </a:rPr>
              <a:t>manuscripts.</a:t>
            </a:r>
          </a:p>
          <a:p>
            <a:pPr lvl="1">
              <a:spcBef>
                <a:spcPts val="1800"/>
              </a:spcBef>
              <a:tabLst>
                <a:tab pos="285728" algn="l"/>
              </a:tabLst>
              <a:defRPr/>
            </a:pPr>
            <a:r>
              <a:rPr lang="en-US" altLang="en-US" sz="2200" dirty="0">
                <a:effectLst>
                  <a:outerShdw blurRad="38100" dist="38100" dir="2700000" algn="tl">
                    <a:srgbClr val="000000">
                      <a:alpha val="43137"/>
                    </a:srgbClr>
                  </a:outerShdw>
                </a:effectLst>
              </a:rPr>
              <a:t>For example, older manuscripts are usually preferred</a:t>
            </a:r>
          </a:p>
          <a:p>
            <a:pPr marL="0" indent="0">
              <a:spcBef>
                <a:spcPts val="1200"/>
              </a:spcBef>
              <a:buNone/>
              <a:tabLst>
                <a:tab pos="285728" algn="l"/>
              </a:tabLst>
              <a:defRPr/>
            </a:pPr>
            <a:endParaRPr lang="en-US" altLang="en-US" sz="2333" dirty="0">
              <a:effectLst>
                <a:outerShdw blurRad="38100" dist="38100" dir="2700000" algn="tl">
                  <a:srgbClr val="000000">
                    <a:alpha val="43137"/>
                  </a:srgbClr>
                </a:outerShdw>
              </a:effectLst>
            </a:endParaRPr>
          </a:p>
        </p:txBody>
      </p:sp>
      <p:sp>
        <p:nvSpPr>
          <p:cNvPr id="4" name="Oval 3"/>
          <p:cNvSpPr/>
          <p:nvPr/>
        </p:nvSpPr>
        <p:spPr bwMode="auto">
          <a:xfrm>
            <a:off x="968375" y="1376098"/>
            <a:ext cx="1470025" cy="489480"/>
          </a:xfrm>
          <a:prstGeom prst="ellipse">
            <a:avLst/>
          </a:prstGeom>
          <a:noFill/>
          <a:ln w="57150" cap="flat" cmpd="sng" algn="ctr">
            <a:solidFill>
              <a:schemeClr val="accent2">
                <a:lumMod val="75000"/>
              </a:schemeClr>
            </a:solidFill>
            <a:prstDash val="solid"/>
            <a:round/>
            <a:headEnd type="none" w="med" len="med"/>
            <a:tailEnd type="none" w="med" len="med"/>
          </a:ln>
          <a:effectLst/>
        </p:spPr>
        <p:txBody>
          <a:bodyPr/>
          <a:lstStyle/>
          <a:p>
            <a:pPr>
              <a:defRPr/>
            </a:pPr>
            <a:endParaRPr lang="en-US"/>
          </a:p>
        </p:txBody>
      </p:sp>
      <p:sp>
        <p:nvSpPr>
          <p:cNvPr id="6" name="Oval 5"/>
          <p:cNvSpPr/>
          <p:nvPr/>
        </p:nvSpPr>
        <p:spPr bwMode="auto">
          <a:xfrm>
            <a:off x="4996923" y="1724305"/>
            <a:ext cx="1708679" cy="599795"/>
          </a:xfrm>
          <a:prstGeom prst="ellipse">
            <a:avLst/>
          </a:prstGeom>
          <a:noFill/>
          <a:ln w="57150" cap="flat" cmpd="sng" algn="ctr">
            <a:solidFill>
              <a:schemeClr val="accent2">
                <a:lumMod val="75000"/>
              </a:schemeClr>
            </a:solidFill>
            <a:prstDash val="solid"/>
            <a:round/>
            <a:headEnd type="none" w="med" len="med"/>
            <a:tailEnd type="none" w="med" len="med"/>
          </a:ln>
          <a:effectLst/>
        </p:spPr>
        <p:txBody>
          <a:bodyPr/>
          <a:lstStyle/>
          <a:p>
            <a:pPr>
              <a:defRPr/>
            </a:pPr>
            <a:endParaRPr lang="en-US"/>
          </a:p>
        </p:txBody>
      </p:sp>
      <p:sp>
        <p:nvSpPr>
          <p:cNvPr id="7" name="Oval 6"/>
          <p:cNvSpPr/>
          <p:nvPr/>
        </p:nvSpPr>
        <p:spPr bwMode="auto">
          <a:xfrm>
            <a:off x="8061325" y="1778801"/>
            <a:ext cx="1778000" cy="490802"/>
          </a:xfrm>
          <a:prstGeom prst="ellipse">
            <a:avLst/>
          </a:prstGeom>
          <a:noFill/>
          <a:ln w="57150" cap="flat" cmpd="sng" algn="ctr">
            <a:solidFill>
              <a:schemeClr val="accent2">
                <a:lumMod val="75000"/>
              </a:schemeClr>
            </a:solidFill>
            <a:prstDash val="solid"/>
            <a:round/>
            <a:headEnd type="none" w="med" len="med"/>
            <a:tailEnd type="none" w="med" len="med"/>
          </a:ln>
          <a:effectLst/>
        </p:spPr>
        <p:txBody>
          <a:bodyPr/>
          <a:lstStyle/>
          <a:p>
            <a:pPr>
              <a:defRPr/>
            </a:pPr>
            <a:endParaRPr lang="en-US"/>
          </a:p>
        </p:txBody>
      </p:sp>
    </p:spTree>
    <p:custDataLst>
      <p:tags r:id="rId1"/>
    </p:custDataLst>
  </p:cSld>
  <p:clrMapOvr>
    <a:masterClrMapping/>
  </p:clrMapOvr>
  <p:transition spd="slow" advTm="111232">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left)">
                                      <p:cBhvr>
                                        <p:cTn id="21" dur="1000"/>
                                        <p:tgtEl>
                                          <p:spTgt spid="3">
                                            <p:txEl>
                                              <p:pRg st="3" end="3"/>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Scale>
                                      <p:cBhvr>
                                        <p:cTn id="26"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4"/>
                                        </p:tgtEl>
                                        <p:attrNameLst>
                                          <p:attrName>ppt_x</p:attrName>
                                          <p:attrName>ppt_y</p:attrName>
                                        </p:attrNameLst>
                                      </p:cBhvr>
                                    </p:animMotion>
                                    <p:animEffect transition="in" filter="fade">
                                      <p:cBhvr>
                                        <p:cTn id="28" dur="1000"/>
                                        <p:tgtEl>
                                          <p:spTgt spid="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fltVal val="0"/>
                                          </p:val>
                                        </p:tav>
                                        <p:tav tm="100000">
                                          <p:val>
                                            <p:strVal val="#ppt_w"/>
                                          </p:val>
                                        </p:tav>
                                      </p:tavLst>
                                    </p:anim>
                                    <p:anim calcmode="lin" valueType="num">
                                      <p:cBhvr>
                                        <p:cTn id="34" dur="1000" fill="hold"/>
                                        <p:tgtEl>
                                          <p:spTgt spid="6"/>
                                        </p:tgtEl>
                                        <p:attrNameLst>
                                          <p:attrName>ppt_h</p:attrName>
                                        </p:attrNameLst>
                                      </p:cBhvr>
                                      <p:tavLst>
                                        <p:tav tm="0">
                                          <p:val>
                                            <p:fltVal val="0"/>
                                          </p:val>
                                        </p:tav>
                                        <p:tav tm="100000">
                                          <p:val>
                                            <p:strVal val="#ppt_h"/>
                                          </p:val>
                                        </p:tav>
                                      </p:tavLst>
                                    </p:anim>
                                    <p:anim calcmode="lin" valueType="num">
                                      <p:cBhvr>
                                        <p:cTn id="3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30"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800" decel="100000"/>
                                        <p:tgtEl>
                                          <p:spTgt spid="7"/>
                                        </p:tgtEl>
                                      </p:cBhvr>
                                    </p:animEffect>
                                    <p:anim calcmode="lin" valueType="num">
                                      <p:cBhvr>
                                        <p:cTn id="42" dur="800" decel="100000" fill="hold"/>
                                        <p:tgtEl>
                                          <p:spTgt spid="7"/>
                                        </p:tgtEl>
                                        <p:attrNameLst>
                                          <p:attrName>style.rotation</p:attrName>
                                        </p:attrNameLst>
                                      </p:cBhvr>
                                      <p:tavLst>
                                        <p:tav tm="0">
                                          <p:val>
                                            <p:fltVal val="-90"/>
                                          </p:val>
                                        </p:tav>
                                        <p:tav tm="100000">
                                          <p:val>
                                            <p:fltVal val="0"/>
                                          </p:val>
                                        </p:tav>
                                      </p:tavLst>
                                    </p:anim>
                                    <p:anim calcmode="lin" valueType="num">
                                      <p:cBhvr>
                                        <p:cTn id="43" dur="800" decel="100000" fill="hold"/>
                                        <p:tgtEl>
                                          <p:spTgt spid="7"/>
                                        </p:tgtEl>
                                        <p:attrNameLst>
                                          <p:attrName>ppt_x</p:attrName>
                                        </p:attrNameLst>
                                      </p:cBhvr>
                                      <p:tavLst>
                                        <p:tav tm="0">
                                          <p:val>
                                            <p:strVal val="#ppt_x+0.4"/>
                                          </p:val>
                                        </p:tav>
                                        <p:tav tm="100000">
                                          <p:val>
                                            <p:strVal val="#ppt_x-0.05"/>
                                          </p:val>
                                        </p:tav>
                                      </p:tavLst>
                                    </p:anim>
                                    <p:anim calcmode="lin" valueType="num">
                                      <p:cBhvr>
                                        <p:cTn id="44" dur="800" decel="100000" fill="hold"/>
                                        <p:tgtEl>
                                          <p:spTgt spid="7"/>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idx="4294967295"/>
          </p:nvPr>
        </p:nvSpPr>
        <p:spPr/>
        <p:txBody>
          <a:bodyPr/>
          <a:lstStyle/>
          <a:p>
            <a:r>
              <a:rPr lang="en-US" altLang="en-US" dirty="0">
                <a:effectLst>
                  <a:outerShdw blurRad="38100" dist="38100" dir="2700000" algn="tl">
                    <a:srgbClr val="000000">
                      <a:alpha val="43137"/>
                    </a:srgbClr>
                  </a:outerShdw>
                </a:effectLst>
              </a:rPr>
              <a:t>What is textual criticism?</a:t>
            </a:r>
          </a:p>
        </p:txBody>
      </p:sp>
      <p:sp>
        <p:nvSpPr>
          <p:cNvPr id="3" name="Content Placeholder 2"/>
          <p:cNvSpPr>
            <a:spLocks noGrp="1"/>
          </p:cNvSpPr>
          <p:nvPr>
            <p:ph idx="4294967295"/>
          </p:nvPr>
        </p:nvSpPr>
        <p:spPr>
          <a:xfrm>
            <a:off x="1028700" y="927100"/>
            <a:ext cx="8763000" cy="4572000"/>
          </a:xfrm>
        </p:spPr>
        <p:txBody>
          <a:bodyPr/>
          <a:lstStyle/>
          <a:p>
            <a:pPr marL="0" indent="0">
              <a:buNone/>
              <a:tabLst>
                <a:tab pos="285728" algn="l"/>
              </a:tabLst>
              <a:defRPr/>
            </a:pPr>
            <a:r>
              <a:rPr lang="en-US" altLang="en-US" dirty="0">
                <a:effectLst>
                  <a:outerShdw blurRad="38100" dist="38100" dir="2700000" algn="tl">
                    <a:srgbClr val="000000">
                      <a:alpha val="43137"/>
                    </a:srgbClr>
                  </a:outerShdw>
                </a:effectLst>
              </a:rPr>
              <a:t>Textual criticism is the process of taking</a:t>
            </a:r>
            <a:br>
              <a:rPr lang="en-US" altLang="en-US" dirty="0">
                <a:effectLst>
                  <a:outerShdw blurRad="38100" dist="38100" dir="2700000" algn="tl">
                    <a:srgbClr val="000000">
                      <a:alpha val="43137"/>
                    </a:srgbClr>
                  </a:outerShdw>
                </a:effectLst>
              </a:rPr>
            </a:br>
            <a:r>
              <a:rPr lang="en-US" altLang="en-US" dirty="0">
                <a:effectLst>
                  <a:outerShdw blurRad="38100" dist="38100" dir="2700000" algn="tl">
                    <a:srgbClr val="000000">
                      <a:alpha val="43137"/>
                    </a:srgbClr>
                  </a:outerShdw>
                </a:effectLst>
              </a:rPr>
              <a:t>multiple copies of a document that differ</a:t>
            </a:r>
            <a:br>
              <a:rPr lang="en-US" altLang="en-US" dirty="0">
                <a:effectLst>
                  <a:outerShdw blurRad="38100" dist="38100" dir="2700000" algn="tl">
                    <a:srgbClr val="000000">
                      <a:alpha val="43137"/>
                    </a:srgbClr>
                  </a:outerShdw>
                </a:effectLst>
              </a:rPr>
            </a:br>
            <a:r>
              <a:rPr lang="en-US" altLang="en-US" dirty="0">
                <a:effectLst>
                  <a:outerShdw blurRad="38100" dist="38100" dir="2700000" algn="tl">
                    <a:srgbClr val="000000">
                      <a:alpha val="43137"/>
                    </a:srgbClr>
                  </a:outerShdw>
                </a:effectLst>
              </a:rPr>
              <a:t>from one another and trying to determine</a:t>
            </a:r>
            <a:br>
              <a:rPr lang="en-US" altLang="en-US" dirty="0">
                <a:effectLst>
                  <a:outerShdw blurRad="38100" dist="38100" dir="2700000" algn="tl">
                    <a:srgbClr val="000000">
                      <a:alpha val="43137"/>
                    </a:srgbClr>
                  </a:outerShdw>
                </a:effectLst>
              </a:rPr>
            </a:br>
            <a:r>
              <a:rPr lang="en-US" altLang="en-US" dirty="0">
                <a:effectLst>
                  <a:outerShdw blurRad="38100" dist="38100" dir="2700000" algn="tl">
                    <a:srgbClr val="000000">
                      <a:alpha val="43137"/>
                    </a:srgbClr>
                  </a:outerShdw>
                </a:effectLst>
              </a:rPr>
              <a:t>what the original document said, even though</a:t>
            </a:r>
            <a:br>
              <a:rPr lang="en-US" altLang="en-US" dirty="0">
                <a:effectLst>
                  <a:outerShdw blurRad="38100" dist="38100" dir="2700000" algn="tl">
                    <a:srgbClr val="000000">
                      <a:alpha val="43137"/>
                    </a:srgbClr>
                  </a:outerShdw>
                </a:effectLst>
              </a:rPr>
            </a:br>
            <a:r>
              <a:rPr lang="en-US" altLang="en-US" dirty="0">
                <a:effectLst>
                  <a:outerShdw blurRad="38100" dist="38100" dir="2700000" algn="tl">
                    <a:srgbClr val="000000">
                      <a:alpha val="43137"/>
                    </a:srgbClr>
                  </a:outerShdw>
                </a:effectLst>
              </a:rPr>
              <a:t>that original document no longer exists.</a:t>
            </a:r>
          </a:p>
          <a:p>
            <a:pPr marL="0" indent="0">
              <a:buNone/>
              <a:tabLst>
                <a:tab pos="285728" algn="l"/>
              </a:tabLst>
              <a:defRPr/>
            </a:pPr>
            <a:endParaRPr lang="en-US" altLang="en-US" sz="1667" dirty="0">
              <a:effectLst>
                <a:outerShdw blurRad="38100" dist="38100" dir="2700000" algn="tl">
                  <a:srgbClr val="000000">
                    <a:alpha val="43137"/>
                  </a:srgbClr>
                </a:outerShdw>
              </a:effectLst>
            </a:endParaRPr>
          </a:p>
          <a:p>
            <a:pPr marL="0" indent="0">
              <a:buNone/>
              <a:tabLst>
                <a:tab pos="285728" algn="l"/>
              </a:tabLst>
              <a:defRPr/>
            </a:pPr>
            <a:r>
              <a:rPr lang="en-US" altLang="en-US" dirty="0">
                <a:effectLst>
                  <a:outerShdw blurRad="38100" dist="38100" dir="2700000" algn="tl">
                    <a:srgbClr val="000000">
                      <a:alpha val="43137"/>
                    </a:srgbClr>
                  </a:outerShdw>
                </a:effectLst>
              </a:rPr>
              <a:t>There are many different methods used to</a:t>
            </a:r>
            <a:br>
              <a:rPr lang="en-US" altLang="en-US" dirty="0">
                <a:effectLst>
                  <a:outerShdw blurRad="38100" dist="38100" dir="2700000" algn="tl">
                    <a:srgbClr val="000000">
                      <a:alpha val="43137"/>
                    </a:srgbClr>
                  </a:outerShdw>
                </a:effectLst>
              </a:rPr>
            </a:br>
            <a:r>
              <a:rPr lang="en-US" altLang="en-US" dirty="0">
                <a:effectLst>
                  <a:outerShdw blurRad="38100" dist="38100" dir="2700000" algn="tl">
                    <a:srgbClr val="000000">
                      <a:alpha val="43137"/>
                    </a:srgbClr>
                  </a:outerShdw>
                </a:effectLst>
              </a:rPr>
              <a:t>determine the best reading among different</a:t>
            </a:r>
            <a:br>
              <a:rPr lang="en-US" altLang="en-US" dirty="0">
                <a:effectLst>
                  <a:outerShdw blurRad="38100" dist="38100" dir="2700000" algn="tl">
                    <a:srgbClr val="000000">
                      <a:alpha val="43137"/>
                    </a:srgbClr>
                  </a:outerShdw>
                </a:effectLst>
              </a:rPr>
            </a:br>
            <a:r>
              <a:rPr lang="en-US" altLang="en-US" dirty="0">
                <a:effectLst>
                  <a:outerShdw blurRad="38100" dist="38100" dir="2700000" algn="tl">
                    <a:srgbClr val="000000">
                      <a:alpha val="43137"/>
                    </a:srgbClr>
                  </a:outerShdw>
                </a:effectLst>
              </a:rPr>
              <a:t>manuscripts.</a:t>
            </a:r>
          </a:p>
          <a:p>
            <a:pPr lvl="1">
              <a:spcBef>
                <a:spcPts val="1800"/>
              </a:spcBef>
              <a:tabLst>
                <a:tab pos="285728" algn="l"/>
              </a:tabLst>
              <a:defRPr/>
            </a:pPr>
            <a:r>
              <a:rPr lang="en-US" altLang="en-US" sz="2200" dirty="0">
                <a:effectLst>
                  <a:outerShdw blurRad="38100" dist="38100" dir="2700000" algn="tl">
                    <a:srgbClr val="000000">
                      <a:alpha val="43137"/>
                    </a:srgbClr>
                  </a:outerShdw>
                </a:effectLst>
              </a:rPr>
              <a:t>For example, older manuscripts are usually preferred</a:t>
            </a:r>
          </a:p>
          <a:p>
            <a:pPr marL="0" indent="0">
              <a:spcBef>
                <a:spcPts val="1200"/>
              </a:spcBef>
              <a:buNone/>
              <a:tabLst>
                <a:tab pos="285728" algn="l"/>
              </a:tabLst>
              <a:defRPr/>
            </a:pPr>
            <a:endParaRPr lang="en-US" altLang="en-US" sz="2333" dirty="0">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3377285123"/>
      </p:ext>
    </p:extLst>
  </p:cSld>
  <p:clrMapOvr>
    <a:masterClrMapping/>
  </p:clrMapOvr>
  <p:transition spd="slow" advTm="111232">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left)">
                                      <p:cBhvr>
                                        <p:cTn id="21"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41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Oval 6"/>
          <p:cNvSpPr>
            <a:spLocks noChangeArrowheads="1"/>
          </p:cNvSpPr>
          <p:nvPr/>
        </p:nvSpPr>
        <p:spPr bwMode="auto">
          <a:xfrm>
            <a:off x="5279231" y="2540000"/>
            <a:ext cx="635000" cy="254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en-US" altLang="en-US" sz="1500">
              <a:latin typeface="Century Gothic" panose="020B0502020202020204" pitchFamily="34" charset="0"/>
            </a:endParaRPr>
          </a:p>
        </p:txBody>
      </p:sp>
      <p:pic>
        <p:nvPicPr>
          <p:cNvPr id="17417" name="Picture 9" descr="slide - map papyrus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2732" y="2413000"/>
            <a:ext cx="592667" cy="67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0" descr="slide - map papyrus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2732" y="2413000"/>
            <a:ext cx="592667" cy="67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1" descr="slide - map papyrus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2732" y="2413000"/>
            <a:ext cx="592667" cy="67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2" descr="slide - map papyrus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5293" y="2837658"/>
            <a:ext cx="592667" cy="67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13" descr="slide - map papyrus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7878" y="2119314"/>
            <a:ext cx="592667" cy="67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3" name="Picture 15" descr="slide - map papyrus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6231" y="2095500"/>
            <a:ext cx="635000" cy="70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Oval 16"/>
          <p:cNvSpPr>
            <a:spLocks noChangeArrowheads="1"/>
          </p:cNvSpPr>
          <p:nvPr/>
        </p:nvSpPr>
        <p:spPr bwMode="auto">
          <a:xfrm>
            <a:off x="2866231" y="2288646"/>
            <a:ext cx="635000" cy="254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en-US" altLang="en-US" sz="1500">
              <a:latin typeface="Century Gothic" panose="020B0502020202020204" pitchFamily="34" charset="0"/>
            </a:endParaRPr>
          </a:p>
        </p:txBody>
      </p:sp>
      <p:pic>
        <p:nvPicPr>
          <p:cNvPr id="17425" name="Picture 17" descr="slide - map papyrus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6231" y="2095500"/>
            <a:ext cx="635000" cy="70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6" name="Picture 18" descr="slide - map papyrus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5231" y="2446074"/>
            <a:ext cx="635000" cy="70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7" name="Picture 19" descr="slide - map papyrus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9002" y="2165615"/>
            <a:ext cx="635000" cy="70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8" name="Picture 20" descr="slide - map papyrus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3700" y="1992314"/>
            <a:ext cx="635000" cy="70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9" name="Picture 21" descr="slide - map papyrus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5231" y="2439459"/>
            <a:ext cx="635000" cy="70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0" name="Picture 22" descr="slide - map papyrus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4284" y="1992314"/>
            <a:ext cx="635000" cy="70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3" name="Picture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5731" y="2921001"/>
            <a:ext cx="508000" cy="71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5" name="Oval 27"/>
          <p:cNvSpPr>
            <a:spLocks noChangeArrowheads="1"/>
          </p:cNvSpPr>
          <p:nvPr/>
        </p:nvSpPr>
        <p:spPr bwMode="auto">
          <a:xfrm>
            <a:off x="6041231" y="3074458"/>
            <a:ext cx="825500" cy="254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en-US" altLang="en-US" sz="1500">
              <a:latin typeface="Century Gothic" panose="020B0502020202020204" pitchFamily="34" charset="0"/>
            </a:endParaRPr>
          </a:p>
        </p:txBody>
      </p:sp>
      <p:pic>
        <p:nvPicPr>
          <p:cNvPr id="17436" name="Picture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5731" y="2921001"/>
            <a:ext cx="508000" cy="71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Picture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5731" y="2921001"/>
            <a:ext cx="508000" cy="71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Picture 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8794" y="3615532"/>
            <a:ext cx="508000" cy="71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Picture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5731" y="2921001"/>
            <a:ext cx="508000" cy="71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3231" y="1947333"/>
            <a:ext cx="508000" cy="71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2" descr="slide - map papyrus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9731" y="1996283"/>
            <a:ext cx="635000" cy="70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descr="slide - map papyrus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6097" y="1539875"/>
            <a:ext cx="592667" cy="67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4169" y="2286001"/>
            <a:ext cx="508000" cy="71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7" descr="slide - map papyrus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6231" y="2095500"/>
            <a:ext cx="635000" cy="70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3" descr="slide - map papyrus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1543" y="1537229"/>
            <a:ext cx="592667" cy="67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7" descr="slide - map papyrus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1820334"/>
            <a:ext cx="635000" cy="70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160128">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Scale>
                                      <p:cBhvr>
                                        <p:cTn id="7" dur="1000" decel="50000" fill="hold">
                                          <p:stCondLst>
                                            <p:cond delay="0"/>
                                          </p:stCondLst>
                                        </p:cTn>
                                        <p:tgtEl>
                                          <p:spTgt spid="174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7414"/>
                                        </p:tgtEl>
                                        <p:attrNameLst>
                                          <p:attrName>ppt_x</p:attrName>
                                          <p:attrName>ppt_y</p:attrName>
                                        </p:attrNameLst>
                                      </p:cBhvr>
                                    </p:animMotion>
                                    <p:animEffect transition="in" filter="fade">
                                      <p:cBhvr>
                                        <p:cTn id="9" dur="1000"/>
                                        <p:tgtEl>
                                          <p:spTgt spid="17414"/>
                                        </p:tgtEl>
                                      </p:cBhvr>
                                    </p:animEffect>
                                  </p:childTnLst>
                                </p:cTn>
                              </p:par>
                            </p:childTnLst>
                          </p:cTn>
                        </p:par>
                        <p:par>
                          <p:cTn id="10" fill="hold" nodeType="afterGroup">
                            <p:stCondLst>
                              <p:cond delay="1000"/>
                            </p:stCondLst>
                            <p:childTnLst>
                              <p:par>
                                <p:cTn id="11" presetID="8" presetClass="emph" presetSubtype="0" fill="hold" grpId="1" nodeType="afterEffect">
                                  <p:stCondLst>
                                    <p:cond delay="500"/>
                                  </p:stCondLst>
                                  <p:childTnLst>
                                    <p:animRot by="21600000">
                                      <p:cBhvr>
                                        <p:cTn id="12" dur="1000" fill="hold"/>
                                        <p:tgtEl>
                                          <p:spTgt spid="17414"/>
                                        </p:tgtEl>
                                        <p:attrNameLst>
                                          <p:attrName>r</p:attrName>
                                        </p:attrNameLst>
                                      </p:cBhvr>
                                    </p:animRot>
                                  </p:childTnLst>
                                </p:cTn>
                              </p:par>
                            </p:childTnLst>
                          </p:cTn>
                        </p:par>
                        <p:par>
                          <p:cTn id="13" fill="hold" nodeType="afterGroup">
                            <p:stCondLst>
                              <p:cond delay="2500"/>
                            </p:stCondLst>
                            <p:childTnLst>
                              <p:par>
                                <p:cTn id="14" presetID="10" presetClass="exit" presetSubtype="0" fill="hold" grpId="2" nodeType="afterEffect">
                                  <p:stCondLst>
                                    <p:cond delay="1000"/>
                                  </p:stCondLst>
                                  <p:childTnLst>
                                    <p:animEffect transition="out" filter="fade">
                                      <p:cBhvr>
                                        <p:cTn id="15" dur="500"/>
                                        <p:tgtEl>
                                          <p:spTgt spid="17414"/>
                                        </p:tgtEl>
                                      </p:cBhvr>
                                    </p:animEffect>
                                    <p:set>
                                      <p:cBhvr>
                                        <p:cTn id="16" dur="1" fill="hold">
                                          <p:stCondLst>
                                            <p:cond delay="499"/>
                                          </p:stCondLst>
                                        </p:cTn>
                                        <p:tgtEl>
                                          <p:spTgt spid="17414"/>
                                        </p:tgtEl>
                                        <p:attrNameLst>
                                          <p:attrName>style.visibility</p:attrName>
                                        </p:attrNameLst>
                                      </p:cBhvr>
                                      <p:to>
                                        <p:strVal val="hidden"/>
                                      </p:to>
                                    </p:set>
                                  </p:childTnLst>
                                </p:cTn>
                              </p:par>
                            </p:childTnLst>
                          </p:cTn>
                        </p:par>
                        <p:par>
                          <p:cTn id="17" fill="hold" nodeType="afterGroup">
                            <p:stCondLst>
                              <p:cond delay="4000"/>
                            </p:stCondLst>
                            <p:childTnLst>
                              <p:par>
                                <p:cTn id="18" presetID="10" presetClass="entr" presetSubtype="0" fill="hold" nodeType="afterEffect">
                                  <p:stCondLst>
                                    <p:cond delay="0"/>
                                  </p:stCondLst>
                                  <p:childTnLst>
                                    <p:set>
                                      <p:cBhvr>
                                        <p:cTn id="19" dur="1" fill="hold">
                                          <p:stCondLst>
                                            <p:cond delay="0"/>
                                          </p:stCondLst>
                                        </p:cTn>
                                        <p:tgtEl>
                                          <p:spTgt spid="17417"/>
                                        </p:tgtEl>
                                        <p:attrNameLst>
                                          <p:attrName>style.visibility</p:attrName>
                                        </p:attrNameLst>
                                      </p:cBhvr>
                                      <p:to>
                                        <p:strVal val="visible"/>
                                      </p:to>
                                    </p:set>
                                    <p:animEffect transition="in" filter="fade">
                                      <p:cBhvr>
                                        <p:cTn id="20" dur="500"/>
                                        <p:tgtEl>
                                          <p:spTgt spid="1741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7418"/>
                                        </p:tgtEl>
                                        <p:attrNameLst>
                                          <p:attrName>style.visibility</p:attrName>
                                        </p:attrNameLst>
                                      </p:cBhvr>
                                      <p:to>
                                        <p:strVal val="visible"/>
                                      </p:to>
                                    </p:set>
                                    <p:animEffect transition="in" filter="fade">
                                      <p:cBhvr>
                                        <p:cTn id="25" dur="500"/>
                                        <p:tgtEl>
                                          <p:spTgt spid="17418"/>
                                        </p:tgtEl>
                                      </p:cBhvr>
                                    </p:animEffect>
                                  </p:childTnLst>
                                </p:cTn>
                              </p:par>
                            </p:childTnLst>
                          </p:cTn>
                        </p:par>
                        <p:par>
                          <p:cTn id="26" fill="hold" nodeType="afterGroup">
                            <p:stCondLst>
                              <p:cond delay="500"/>
                            </p:stCondLst>
                            <p:childTnLst>
                              <p:par>
                                <p:cTn id="27" presetID="0" presetClass="path" presetSubtype="0" accel="50000" decel="50000" fill="hold" nodeType="afterEffect">
                                  <p:stCondLst>
                                    <p:cond delay="0"/>
                                  </p:stCondLst>
                                  <p:childTnLst>
                                    <p:animMotion origin="layout" path="M 3.33333E-6 -0.00111 C 0.00399 0.01389 0.01093 0.03333 0.02066 0.04528 C 0.02361 0.04889 0.02708 0.05167 0.03021 0.05528 C 0.03177 0.05722 0.03472 0.05722 0.03628 0.05917 C 0.03767 0.06 0.03836 0.06194 0.03958 0.06305 C 0.04201 0.06444 0.04461 0.06389 0.04687 0.06528 C 0.06597 0.07694 0.07743 0.07972 0.0993 0.08194 C 0.10625 0.08305 0.11267 0.08528 0.11927 0.08694 C 0.13073 0.08611 0.14305 0.08972 0.15277 0.08194 C 0.15416 0.07972 0.15833 0.07583 0.15833 0.07417 " pathEditMode="relative" rAng="0" ptsTypes="AAAAAAAAAA">
                                      <p:cBhvr>
                                        <p:cTn id="28" dur="2000" fill="hold"/>
                                        <p:tgtEl>
                                          <p:spTgt spid="17418"/>
                                        </p:tgtEl>
                                        <p:attrNameLst>
                                          <p:attrName>ppt_x</p:attrName>
                                          <p:attrName>ppt_y</p:attrName>
                                        </p:attrNameLst>
                                      </p:cBhvr>
                                      <p:rCtr x="7917" y="4389"/>
                                    </p:animMotion>
                                  </p:childTnLst>
                                </p:cTn>
                              </p:par>
                            </p:childTnLst>
                          </p:cTn>
                        </p:par>
                        <p:par>
                          <p:cTn id="29" fill="hold" nodeType="afterGroup">
                            <p:stCondLst>
                              <p:cond delay="2500"/>
                            </p:stCondLst>
                            <p:childTnLst>
                              <p:par>
                                <p:cTn id="30" presetID="10" presetClass="entr" presetSubtype="0" fill="hold" nodeType="afterEffect">
                                  <p:stCondLst>
                                    <p:cond delay="0"/>
                                  </p:stCondLst>
                                  <p:childTnLst>
                                    <p:set>
                                      <p:cBhvr>
                                        <p:cTn id="31" dur="1" fill="hold">
                                          <p:stCondLst>
                                            <p:cond delay="0"/>
                                          </p:stCondLst>
                                        </p:cTn>
                                        <p:tgtEl>
                                          <p:spTgt spid="17419"/>
                                        </p:tgtEl>
                                        <p:attrNameLst>
                                          <p:attrName>style.visibility</p:attrName>
                                        </p:attrNameLst>
                                      </p:cBhvr>
                                      <p:to>
                                        <p:strVal val="visible"/>
                                      </p:to>
                                    </p:set>
                                    <p:animEffect transition="in" filter="fade">
                                      <p:cBhvr>
                                        <p:cTn id="32" dur="500"/>
                                        <p:tgtEl>
                                          <p:spTgt spid="17419"/>
                                        </p:tgtEl>
                                      </p:cBhvr>
                                    </p:animEffect>
                                  </p:childTnLst>
                                </p:cTn>
                              </p:par>
                            </p:childTnLst>
                          </p:cTn>
                        </p:par>
                        <p:par>
                          <p:cTn id="33" fill="hold" nodeType="afterGroup">
                            <p:stCondLst>
                              <p:cond delay="3000"/>
                            </p:stCondLst>
                            <p:childTnLst>
                              <p:par>
                                <p:cTn id="34" presetID="0" presetClass="path" presetSubtype="0" accel="50000" decel="50000" fill="hold" nodeType="afterEffect">
                                  <p:stCondLst>
                                    <p:cond delay="0"/>
                                  </p:stCondLst>
                                  <p:childTnLst>
                                    <p:animMotion origin="layout" path="M -0.00069 -0.00139 C 0.00191 -0.01167 0.0066 -0.02445 0.01302 -0.03222 C 0.01493 -0.03472 0.01736 -0.03639 0.01927 -0.03917 C 0.02049 -0.04028 0.02222 -0.04028 0.02344 -0.04167 C 0.02431 -0.04222 0.02483 -0.04361 0.02552 -0.04389 C 0.02708 -0.045 0.02882 -0.04472 0.03038 -0.04556 C 0.04306 -0.05334 0.0507 -0.05528 0.06528 -0.05667 C 0.06979 -0.05722 0.07396 -0.05861 0.07847 -0.06 C 0.08594 -0.05945 0.09427 -0.06167 0.1007 -0.05667 C 0.10174 -0.05528 0.10452 -0.0525 0.10452 -0.05139 " pathEditMode="relative" rAng="0" ptsTypes="AAAAAAAAAA">
                                      <p:cBhvr>
                                        <p:cTn id="35" dur="2000" fill="hold"/>
                                        <p:tgtEl>
                                          <p:spTgt spid="17419"/>
                                        </p:tgtEl>
                                        <p:attrNameLst>
                                          <p:attrName>ppt_x</p:attrName>
                                          <p:attrName>ppt_y</p:attrName>
                                        </p:attrNameLst>
                                      </p:cBhvr>
                                      <p:rCtr x="5260" y="-2944"/>
                                    </p:animMotion>
                                  </p:childTnLst>
                                </p:cTn>
                              </p:par>
                            </p:childTnLst>
                          </p:cTn>
                        </p:par>
                        <p:par>
                          <p:cTn id="36" fill="hold" nodeType="afterGroup">
                            <p:stCondLst>
                              <p:cond delay="5000"/>
                            </p:stCondLst>
                            <p:childTnLst>
                              <p:par>
                                <p:cTn id="37" presetID="10" presetClass="entr" presetSubtype="0" fill="hold" nodeType="afterEffect">
                                  <p:stCondLst>
                                    <p:cond delay="0"/>
                                  </p:stCondLst>
                                  <p:childTnLst>
                                    <p:set>
                                      <p:cBhvr>
                                        <p:cTn id="38" dur="1" fill="hold">
                                          <p:stCondLst>
                                            <p:cond delay="0"/>
                                          </p:stCondLst>
                                        </p:cTn>
                                        <p:tgtEl>
                                          <p:spTgt spid="17420"/>
                                        </p:tgtEl>
                                        <p:attrNameLst>
                                          <p:attrName>style.visibility</p:attrName>
                                        </p:attrNameLst>
                                      </p:cBhvr>
                                      <p:to>
                                        <p:strVal val="visible"/>
                                      </p:to>
                                    </p:set>
                                    <p:animEffect transition="in" filter="fade">
                                      <p:cBhvr>
                                        <p:cTn id="39" dur="500"/>
                                        <p:tgtEl>
                                          <p:spTgt spid="17420"/>
                                        </p:tgtEl>
                                      </p:cBhvr>
                                    </p:animEffect>
                                  </p:childTnLst>
                                </p:cTn>
                              </p:par>
                            </p:childTnLst>
                          </p:cTn>
                        </p:par>
                        <p:par>
                          <p:cTn id="40" fill="hold" nodeType="afterGroup">
                            <p:stCondLst>
                              <p:cond delay="5500"/>
                            </p:stCondLst>
                            <p:childTnLst>
                              <p:par>
                                <p:cTn id="41" presetID="0" presetClass="path" presetSubtype="0" accel="50000" decel="50000" fill="hold" nodeType="afterEffect">
                                  <p:stCondLst>
                                    <p:cond delay="0"/>
                                  </p:stCondLst>
                                  <p:childTnLst>
                                    <p:animMotion origin="layout" path="M 0.00104 -0.00027 C -0.00226 0.00195 -0.00503 0.005 -0.00833 0.00723 C -0.01354 0.0175 -0.02118 0.02195 -0.02708 0.03 C -0.03142 0.03611 -0.03524 0.04278 -0.03941 0.04861 C -0.04097 0.05084 -0.04323 0.05111 -0.04496 0.05306 C -0.05208 0.06111 -0.05885 0.07084 -0.06597 0.07917 C -0.07153 0.08556 -0.07743 0.09473 -0.08385 0.09723 C -0.0868 0.10139 -0.08976 0.10306 -0.09323 0.105 C -0.09601 0.10889 -0.09462 0.10806 -0.09705 0.10806 " pathEditMode="relative" rAng="0" ptsTypes="AAAAAAAAA">
                                      <p:cBhvr>
                                        <p:cTn id="42" dur="2000" fill="hold"/>
                                        <p:tgtEl>
                                          <p:spTgt spid="17420"/>
                                        </p:tgtEl>
                                        <p:attrNameLst>
                                          <p:attrName>ppt_x</p:attrName>
                                          <p:attrName>ppt_y</p:attrName>
                                        </p:attrNameLst>
                                      </p:cBhvr>
                                      <p:rCtr x="-4913" y="5417"/>
                                    </p:animMotion>
                                  </p:childTnLst>
                                </p:cTn>
                              </p:par>
                            </p:childTnLst>
                          </p:cTn>
                        </p:par>
                        <p:par>
                          <p:cTn id="43" fill="hold" nodeType="afterGroup">
                            <p:stCondLst>
                              <p:cond delay="7500"/>
                            </p:stCondLst>
                            <p:childTnLst>
                              <p:par>
                                <p:cTn id="44" presetID="10" presetClass="entr" presetSubtype="0" fill="hold" nodeType="afterEffect">
                                  <p:stCondLst>
                                    <p:cond delay="0"/>
                                  </p:stCondLst>
                                  <p:childTnLst>
                                    <p:set>
                                      <p:cBhvr>
                                        <p:cTn id="45" dur="1" fill="hold">
                                          <p:stCondLst>
                                            <p:cond delay="0"/>
                                          </p:stCondLst>
                                        </p:cTn>
                                        <p:tgtEl>
                                          <p:spTgt spid="17421"/>
                                        </p:tgtEl>
                                        <p:attrNameLst>
                                          <p:attrName>style.visibility</p:attrName>
                                        </p:attrNameLst>
                                      </p:cBhvr>
                                      <p:to>
                                        <p:strVal val="visible"/>
                                      </p:to>
                                    </p:set>
                                    <p:animEffect transition="in" filter="fade">
                                      <p:cBhvr>
                                        <p:cTn id="46" dur="500"/>
                                        <p:tgtEl>
                                          <p:spTgt spid="17421"/>
                                        </p:tgtEl>
                                      </p:cBhvr>
                                    </p:animEffect>
                                  </p:childTnLst>
                                </p:cTn>
                              </p:par>
                            </p:childTnLst>
                          </p:cTn>
                        </p:par>
                        <p:par>
                          <p:cTn id="47" fill="hold" nodeType="afterGroup">
                            <p:stCondLst>
                              <p:cond delay="8000"/>
                            </p:stCondLst>
                            <p:childTnLst>
                              <p:par>
                                <p:cTn id="48" presetID="0" presetClass="path" presetSubtype="0" accel="50000" decel="50000" fill="hold" nodeType="afterEffect">
                                  <p:stCondLst>
                                    <p:cond delay="0"/>
                                  </p:stCondLst>
                                  <p:childTnLst>
                                    <p:animMotion origin="layout" path="M -5.55556E-7 5.55112E-17 C -0.00573 -0.02028 -0.01285 -0.04639 -0.02326 -0.06194 C -0.02639 -0.06722 -0.03055 -0.07083 -0.03368 -0.07583 C -0.03594 -0.07833 -0.03837 -0.07833 -0.04097 -0.08083 C -0.04184 -0.08222 -0.0434 -0.08472 -0.04375 -0.08583 C -0.04705 -0.0875 -0.04965 -0.08722 -0.05191 -0.08917 C -0.07309 -0.10528 -0.0849 -0.10861 -0.10816 -0.11167 C -0.11562 -0.11306 -0.12257 -0.11583 -0.13003 -0.11861 C -0.14219 -0.11778 -0.15573 -0.12167 -0.16597 -0.11167 C -0.16788 -0.10861 -0.17066 -0.10306 -0.17066 -0.10139 " pathEditMode="relative" rAng="0" ptsTypes="AAAAAAAAAA">
                                      <p:cBhvr>
                                        <p:cTn id="49" dur="2000" fill="hold"/>
                                        <p:tgtEl>
                                          <p:spTgt spid="17421"/>
                                        </p:tgtEl>
                                        <p:attrNameLst>
                                          <p:attrName>ppt_x</p:attrName>
                                          <p:attrName>ppt_y</p:attrName>
                                        </p:attrNameLst>
                                      </p:cBhvr>
                                      <p:rCtr x="-8542" y="-5944"/>
                                    </p:animMotion>
                                  </p:childTnLst>
                                </p:cTn>
                              </p:par>
                            </p:childTnLst>
                          </p:cTn>
                        </p:par>
                      </p:childTnLst>
                    </p:cTn>
                  </p:par>
                  <p:par>
                    <p:cTn id="50" fill="hold" nodeType="clickPar">
                      <p:stCondLst>
                        <p:cond delay="indefinite"/>
                      </p:stCondLst>
                      <p:childTnLst>
                        <p:par>
                          <p:cTn id="51" fill="hold" nodeType="withGroup">
                            <p:stCondLst>
                              <p:cond delay="0"/>
                            </p:stCondLst>
                            <p:childTnLst>
                              <p:par>
                                <p:cTn id="52" presetID="52" presetClass="entr" presetSubtype="0" fill="hold" grpId="0" nodeType="clickEffect">
                                  <p:stCondLst>
                                    <p:cond delay="0"/>
                                  </p:stCondLst>
                                  <p:childTnLst>
                                    <p:set>
                                      <p:cBhvr>
                                        <p:cTn id="53" dur="1" fill="hold">
                                          <p:stCondLst>
                                            <p:cond delay="0"/>
                                          </p:stCondLst>
                                        </p:cTn>
                                        <p:tgtEl>
                                          <p:spTgt spid="17424"/>
                                        </p:tgtEl>
                                        <p:attrNameLst>
                                          <p:attrName>style.visibility</p:attrName>
                                        </p:attrNameLst>
                                      </p:cBhvr>
                                      <p:to>
                                        <p:strVal val="visible"/>
                                      </p:to>
                                    </p:set>
                                    <p:animScale>
                                      <p:cBhvr>
                                        <p:cTn id="54" dur="1000" decel="50000" fill="hold">
                                          <p:stCondLst>
                                            <p:cond delay="0"/>
                                          </p:stCondLst>
                                        </p:cTn>
                                        <p:tgtEl>
                                          <p:spTgt spid="174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1000" decel="50000" fill="hold">
                                          <p:stCondLst>
                                            <p:cond delay="0"/>
                                          </p:stCondLst>
                                        </p:cTn>
                                        <p:tgtEl>
                                          <p:spTgt spid="17424"/>
                                        </p:tgtEl>
                                        <p:attrNameLst>
                                          <p:attrName>ppt_x</p:attrName>
                                          <p:attrName>ppt_y</p:attrName>
                                        </p:attrNameLst>
                                      </p:cBhvr>
                                    </p:animMotion>
                                    <p:animEffect transition="in" filter="fade">
                                      <p:cBhvr>
                                        <p:cTn id="56" dur="1000"/>
                                        <p:tgtEl>
                                          <p:spTgt spid="17424"/>
                                        </p:tgtEl>
                                      </p:cBhvr>
                                    </p:animEffect>
                                  </p:childTnLst>
                                </p:cTn>
                              </p:par>
                            </p:childTnLst>
                          </p:cTn>
                        </p:par>
                        <p:par>
                          <p:cTn id="57" fill="hold" nodeType="afterGroup">
                            <p:stCondLst>
                              <p:cond delay="1000"/>
                            </p:stCondLst>
                            <p:childTnLst>
                              <p:par>
                                <p:cTn id="58" presetID="8" presetClass="emph" presetSubtype="0" fill="hold" grpId="1" nodeType="afterEffect">
                                  <p:stCondLst>
                                    <p:cond delay="500"/>
                                  </p:stCondLst>
                                  <p:childTnLst>
                                    <p:animRot by="21600000">
                                      <p:cBhvr>
                                        <p:cTn id="59" dur="1000" fill="hold"/>
                                        <p:tgtEl>
                                          <p:spTgt spid="17424"/>
                                        </p:tgtEl>
                                        <p:attrNameLst>
                                          <p:attrName>r</p:attrName>
                                        </p:attrNameLst>
                                      </p:cBhvr>
                                    </p:animRot>
                                  </p:childTnLst>
                                </p:cTn>
                              </p:par>
                            </p:childTnLst>
                          </p:cTn>
                        </p:par>
                        <p:par>
                          <p:cTn id="60" fill="hold" nodeType="afterGroup">
                            <p:stCondLst>
                              <p:cond delay="2500"/>
                            </p:stCondLst>
                            <p:childTnLst>
                              <p:par>
                                <p:cTn id="61" presetID="10" presetClass="exit" presetSubtype="0" fill="hold" grpId="2" nodeType="afterEffect">
                                  <p:stCondLst>
                                    <p:cond delay="1000"/>
                                  </p:stCondLst>
                                  <p:childTnLst>
                                    <p:animEffect transition="out" filter="fade">
                                      <p:cBhvr>
                                        <p:cTn id="62" dur="500"/>
                                        <p:tgtEl>
                                          <p:spTgt spid="17424"/>
                                        </p:tgtEl>
                                      </p:cBhvr>
                                    </p:animEffect>
                                    <p:set>
                                      <p:cBhvr>
                                        <p:cTn id="63" dur="1" fill="hold">
                                          <p:stCondLst>
                                            <p:cond delay="499"/>
                                          </p:stCondLst>
                                        </p:cTn>
                                        <p:tgtEl>
                                          <p:spTgt spid="17424"/>
                                        </p:tgtEl>
                                        <p:attrNameLst>
                                          <p:attrName>style.visibility</p:attrName>
                                        </p:attrNameLst>
                                      </p:cBhvr>
                                      <p:to>
                                        <p:strVal val="hidden"/>
                                      </p:to>
                                    </p:set>
                                  </p:childTnLst>
                                </p:cTn>
                              </p:par>
                            </p:childTnLst>
                          </p:cTn>
                        </p:par>
                        <p:par>
                          <p:cTn id="64" fill="hold" nodeType="afterGroup">
                            <p:stCondLst>
                              <p:cond delay="4000"/>
                            </p:stCondLst>
                            <p:childTnLst>
                              <p:par>
                                <p:cTn id="65" presetID="10" presetClass="entr" presetSubtype="0" fill="hold" nodeType="afterEffect">
                                  <p:stCondLst>
                                    <p:cond delay="0"/>
                                  </p:stCondLst>
                                  <p:childTnLst>
                                    <p:set>
                                      <p:cBhvr>
                                        <p:cTn id="66" dur="1" fill="hold">
                                          <p:stCondLst>
                                            <p:cond delay="0"/>
                                          </p:stCondLst>
                                        </p:cTn>
                                        <p:tgtEl>
                                          <p:spTgt spid="17423"/>
                                        </p:tgtEl>
                                        <p:attrNameLst>
                                          <p:attrName>style.visibility</p:attrName>
                                        </p:attrNameLst>
                                      </p:cBhvr>
                                      <p:to>
                                        <p:strVal val="visible"/>
                                      </p:to>
                                    </p:set>
                                    <p:animEffect transition="in" filter="fade">
                                      <p:cBhvr>
                                        <p:cTn id="67" dur="500"/>
                                        <p:tgtEl>
                                          <p:spTgt spid="1742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nodeType="clickEffect">
                                  <p:stCondLst>
                                    <p:cond delay="0"/>
                                  </p:stCondLst>
                                  <p:childTnLst>
                                    <p:set>
                                      <p:cBhvr>
                                        <p:cTn id="71" dur="1" fill="hold">
                                          <p:stCondLst>
                                            <p:cond delay="0"/>
                                          </p:stCondLst>
                                        </p:cTn>
                                        <p:tgtEl>
                                          <p:spTgt spid="17425"/>
                                        </p:tgtEl>
                                        <p:attrNameLst>
                                          <p:attrName>style.visibility</p:attrName>
                                        </p:attrNameLst>
                                      </p:cBhvr>
                                      <p:to>
                                        <p:strVal val="visible"/>
                                      </p:to>
                                    </p:set>
                                    <p:animEffect transition="in" filter="fade">
                                      <p:cBhvr>
                                        <p:cTn id="72" dur="500"/>
                                        <p:tgtEl>
                                          <p:spTgt spid="17425"/>
                                        </p:tgtEl>
                                      </p:cBhvr>
                                    </p:animEffect>
                                  </p:childTnLst>
                                </p:cTn>
                              </p:par>
                            </p:childTnLst>
                          </p:cTn>
                        </p:par>
                        <p:par>
                          <p:cTn id="73" fill="hold" nodeType="afterGroup">
                            <p:stCondLst>
                              <p:cond delay="500"/>
                            </p:stCondLst>
                            <p:childTnLst>
                              <p:par>
                                <p:cTn id="74" presetID="0" presetClass="path" presetSubtype="0" accel="50000" decel="50000" fill="hold" nodeType="afterEffect">
                                  <p:stCondLst>
                                    <p:cond delay="0"/>
                                  </p:stCondLst>
                                  <p:childTnLst>
                                    <p:animMotion origin="layout" path="M -0.00017 0.00194 C 0.00105 0.01472 0.00243 0.02833 0.00469 0.04083 C 0.00677 0.05166 0.01441 0.06666 0.0198 0.0725 C 0.02396 0.0825 0.03195 0.08666 0.03802 0.09333 C 0.04167 0.09722 0.04497 0.10166 0.04862 0.10527 C 0.05625 0.1125 0.06684 0.11416 0.07535 0.11639 C 0.08004 0.12027 0.08525 0.12139 0.09046 0.1225 C 0.11459 0.13555 0.14098 0.12389 0.16615 0.12361 C 0.16893 0.12194 0.17483 0.12 0.17483 0.12027 C 0.17865 0.11694 0.18282 0.11555 0.18716 0.11416 C 0.19028 0.11194 0.19289 0.10916 0.19636 0.10777 C 0.19983 0.10416 0.20174 0.10083 0.20556 0.09944 C 0.2073 0.09777 0.20886 0.09639 0.2099 0.09444 C 0.21077 0.09333 0.21146 0.09194 0.21216 0.09055 C 0.2158 0.08583 0.22032 0.0825 0.22379 0.07722 C 0.22796 0.07166 0.23143 0.06611 0.23612 0.06139 " pathEditMode="relative" rAng="0" ptsTypes="AAAAAAAAAAAAAAAA">
                                      <p:cBhvr>
                                        <p:cTn id="75" dur="2000" fill="hold"/>
                                        <p:tgtEl>
                                          <p:spTgt spid="17425"/>
                                        </p:tgtEl>
                                        <p:attrNameLst>
                                          <p:attrName>ppt_x</p:attrName>
                                          <p:attrName>ppt_y</p:attrName>
                                        </p:attrNameLst>
                                      </p:cBhvr>
                                      <p:rCtr x="11806" y="6333"/>
                                    </p:animMotion>
                                  </p:childTnLst>
                                </p:cTn>
                              </p:par>
                            </p:childTnLst>
                          </p:cTn>
                        </p:par>
                        <p:par>
                          <p:cTn id="76" fill="hold" nodeType="afterGroup">
                            <p:stCondLst>
                              <p:cond delay="2500"/>
                            </p:stCondLst>
                            <p:childTnLst>
                              <p:par>
                                <p:cTn id="77" presetID="10" presetClass="entr" presetSubtype="0" fill="hold" nodeType="afterEffect">
                                  <p:stCondLst>
                                    <p:cond delay="0"/>
                                  </p:stCondLst>
                                  <p:childTnLst>
                                    <p:set>
                                      <p:cBhvr>
                                        <p:cTn id="78" dur="1" fill="hold">
                                          <p:stCondLst>
                                            <p:cond delay="0"/>
                                          </p:stCondLst>
                                        </p:cTn>
                                        <p:tgtEl>
                                          <p:spTgt spid="17426"/>
                                        </p:tgtEl>
                                        <p:attrNameLst>
                                          <p:attrName>style.visibility</p:attrName>
                                        </p:attrNameLst>
                                      </p:cBhvr>
                                      <p:to>
                                        <p:strVal val="visible"/>
                                      </p:to>
                                    </p:set>
                                    <p:animEffect transition="in" filter="fade">
                                      <p:cBhvr>
                                        <p:cTn id="79" dur="500"/>
                                        <p:tgtEl>
                                          <p:spTgt spid="17426"/>
                                        </p:tgtEl>
                                      </p:cBhvr>
                                    </p:animEffect>
                                  </p:childTnLst>
                                </p:cTn>
                              </p:par>
                            </p:childTnLst>
                          </p:cTn>
                        </p:par>
                        <p:par>
                          <p:cTn id="80" fill="hold" nodeType="afterGroup">
                            <p:stCondLst>
                              <p:cond delay="3000"/>
                            </p:stCondLst>
                            <p:childTnLst>
                              <p:par>
                                <p:cTn id="81" presetID="0" presetClass="path" presetSubtype="0" accel="50000" decel="50000" fill="hold" nodeType="afterEffect">
                                  <p:stCondLst>
                                    <p:cond delay="0"/>
                                  </p:stCondLst>
                                  <p:childTnLst>
                                    <p:animMotion origin="layout" path="M -1.38889E-6 5.55112E-17 C 0.00122 -0.01917 0.00382 -0.03611 0.0125 -0.04972 " pathEditMode="relative" rAng="0" ptsTypes="AA">
                                      <p:cBhvr>
                                        <p:cTn id="82" dur="1000" fill="hold"/>
                                        <p:tgtEl>
                                          <p:spTgt spid="17426"/>
                                        </p:tgtEl>
                                        <p:attrNameLst>
                                          <p:attrName>ppt_x</p:attrName>
                                          <p:attrName>ppt_y</p:attrName>
                                        </p:attrNameLst>
                                      </p:cBhvr>
                                      <p:rCtr x="625" y="-2500"/>
                                    </p:animMotion>
                                  </p:childTnLst>
                                </p:cTn>
                              </p:par>
                            </p:childTnLst>
                          </p:cTn>
                        </p:par>
                        <p:par>
                          <p:cTn id="83" fill="hold" nodeType="afterGroup">
                            <p:stCondLst>
                              <p:cond delay="4000"/>
                            </p:stCondLst>
                            <p:childTnLst>
                              <p:par>
                                <p:cTn id="84" presetID="10" presetClass="entr" presetSubtype="0" fill="hold" nodeType="afterEffect">
                                  <p:stCondLst>
                                    <p:cond delay="0"/>
                                  </p:stCondLst>
                                  <p:childTnLst>
                                    <p:set>
                                      <p:cBhvr>
                                        <p:cTn id="85" dur="1" fill="hold">
                                          <p:stCondLst>
                                            <p:cond delay="0"/>
                                          </p:stCondLst>
                                        </p:cTn>
                                        <p:tgtEl>
                                          <p:spTgt spid="17427"/>
                                        </p:tgtEl>
                                        <p:attrNameLst>
                                          <p:attrName>style.visibility</p:attrName>
                                        </p:attrNameLst>
                                      </p:cBhvr>
                                      <p:to>
                                        <p:strVal val="visible"/>
                                      </p:to>
                                    </p:set>
                                    <p:animEffect transition="in" filter="fade">
                                      <p:cBhvr>
                                        <p:cTn id="86" dur="500"/>
                                        <p:tgtEl>
                                          <p:spTgt spid="17427"/>
                                        </p:tgtEl>
                                      </p:cBhvr>
                                    </p:animEffect>
                                  </p:childTnLst>
                                </p:cTn>
                              </p:par>
                            </p:childTnLst>
                          </p:cTn>
                        </p:par>
                        <p:par>
                          <p:cTn id="87" fill="hold" nodeType="afterGroup">
                            <p:stCondLst>
                              <p:cond delay="4500"/>
                            </p:stCondLst>
                            <p:childTnLst>
                              <p:par>
                                <p:cTn id="88" presetID="0" presetClass="path" presetSubtype="0" accel="50000" decel="50000" fill="hold" nodeType="afterEffect">
                                  <p:stCondLst>
                                    <p:cond delay="0"/>
                                  </p:stCondLst>
                                  <p:childTnLst>
                                    <p:animMotion origin="layout" path="M -1.38889E-6 -0.00056 C 0.00521 -0.00889 0.01424 -0.01722 0.02101 -0.0225 C 0.02518 -0.02583 0.03386 -0.02583 0.03681 -0.03111 " pathEditMode="relative" rAng="0" ptsTypes="AAA">
                                      <p:cBhvr>
                                        <p:cTn id="89" dur="1000" fill="hold"/>
                                        <p:tgtEl>
                                          <p:spTgt spid="17427"/>
                                        </p:tgtEl>
                                        <p:attrNameLst>
                                          <p:attrName>ppt_x</p:attrName>
                                          <p:attrName>ppt_y</p:attrName>
                                        </p:attrNameLst>
                                      </p:cBhvr>
                                      <p:rCtr x="1840" y="-1528"/>
                                    </p:animMotion>
                                  </p:childTnLst>
                                </p:cTn>
                              </p:par>
                            </p:childTnLst>
                          </p:cTn>
                        </p:par>
                        <p:par>
                          <p:cTn id="90" fill="hold" nodeType="afterGroup">
                            <p:stCondLst>
                              <p:cond delay="5500"/>
                            </p:stCondLst>
                            <p:childTnLst>
                              <p:par>
                                <p:cTn id="91" presetID="10" presetClass="entr" presetSubtype="0" fill="hold" nodeType="afterEffect">
                                  <p:stCondLst>
                                    <p:cond delay="0"/>
                                  </p:stCondLst>
                                  <p:childTnLst>
                                    <p:set>
                                      <p:cBhvr>
                                        <p:cTn id="92" dur="1" fill="hold">
                                          <p:stCondLst>
                                            <p:cond delay="0"/>
                                          </p:stCondLst>
                                        </p:cTn>
                                        <p:tgtEl>
                                          <p:spTgt spid="17428"/>
                                        </p:tgtEl>
                                        <p:attrNameLst>
                                          <p:attrName>style.visibility</p:attrName>
                                        </p:attrNameLst>
                                      </p:cBhvr>
                                      <p:to>
                                        <p:strVal val="visible"/>
                                      </p:to>
                                    </p:set>
                                    <p:animEffect transition="in" filter="fade">
                                      <p:cBhvr>
                                        <p:cTn id="93" dur="500"/>
                                        <p:tgtEl>
                                          <p:spTgt spid="17428"/>
                                        </p:tgtEl>
                                      </p:cBhvr>
                                    </p:animEffect>
                                  </p:childTnLst>
                                </p:cTn>
                              </p:par>
                            </p:childTnLst>
                          </p:cTn>
                        </p:par>
                        <p:par>
                          <p:cTn id="94" fill="hold" nodeType="afterGroup">
                            <p:stCondLst>
                              <p:cond delay="6000"/>
                            </p:stCondLst>
                            <p:childTnLst>
                              <p:par>
                                <p:cTn id="95" presetID="0" presetClass="path" presetSubtype="0" accel="50000" decel="50000" fill="hold" nodeType="afterEffect">
                                  <p:stCondLst>
                                    <p:cond delay="0"/>
                                  </p:stCondLst>
                                  <p:childTnLst>
                                    <p:animMotion origin="layout" path="M -3.33333E-6 4.44444E-6 C 0.01754 -0.01056 0.02188 -0.00612 0.04636 -0.00612 " pathEditMode="relative" rAng="0" ptsTypes="AA">
                                      <p:cBhvr>
                                        <p:cTn id="96" dur="1000" fill="hold"/>
                                        <p:tgtEl>
                                          <p:spTgt spid="17428"/>
                                        </p:tgtEl>
                                        <p:attrNameLst>
                                          <p:attrName>ppt_x</p:attrName>
                                          <p:attrName>ppt_y</p:attrName>
                                        </p:attrNameLst>
                                      </p:cBhvr>
                                      <p:rCtr x="2309" y="-361"/>
                                    </p:animMotion>
                                  </p:childTnLst>
                                </p:cTn>
                              </p:par>
                            </p:childTnLst>
                          </p:cTn>
                        </p:par>
                        <p:par>
                          <p:cTn id="97" fill="hold" nodeType="afterGroup">
                            <p:stCondLst>
                              <p:cond delay="7000"/>
                            </p:stCondLst>
                            <p:childTnLst>
                              <p:par>
                                <p:cTn id="98" presetID="10" presetClass="entr" presetSubtype="0" fill="hold" nodeType="afterEffect">
                                  <p:stCondLst>
                                    <p:cond delay="0"/>
                                  </p:stCondLst>
                                  <p:childTnLst>
                                    <p:set>
                                      <p:cBhvr>
                                        <p:cTn id="99" dur="1" fill="hold">
                                          <p:stCondLst>
                                            <p:cond delay="0"/>
                                          </p:stCondLst>
                                        </p:cTn>
                                        <p:tgtEl>
                                          <p:spTgt spid="17429"/>
                                        </p:tgtEl>
                                        <p:attrNameLst>
                                          <p:attrName>style.visibility</p:attrName>
                                        </p:attrNameLst>
                                      </p:cBhvr>
                                      <p:to>
                                        <p:strVal val="visible"/>
                                      </p:to>
                                    </p:set>
                                    <p:animEffect transition="in" filter="fade">
                                      <p:cBhvr>
                                        <p:cTn id="100" dur="500"/>
                                        <p:tgtEl>
                                          <p:spTgt spid="17429"/>
                                        </p:tgtEl>
                                      </p:cBhvr>
                                    </p:animEffect>
                                  </p:childTnLst>
                                </p:cTn>
                              </p:par>
                            </p:childTnLst>
                          </p:cTn>
                        </p:par>
                        <p:par>
                          <p:cTn id="101" fill="hold" nodeType="afterGroup">
                            <p:stCondLst>
                              <p:cond delay="7500"/>
                            </p:stCondLst>
                            <p:childTnLst>
                              <p:par>
                                <p:cTn id="102" presetID="0" presetClass="path" presetSubtype="0" accel="50000" decel="50000" fill="hold" nodeType="afterEffect">
                                  <p:stCondLst>
                                    <p:cond delay="0"/>
                                  </p:stCondLst>
                                  <p:childTnLst>
                                    <p:animMotion origin="layout" path="M -1.38889E-6 0.00111 C 0.00608 0.01444 0.01788 0.02444 0.02691 0.03416 C 0.03038 0.03778 0.03594 0.03805 0.03958 0.04111 C 0.04167 0.04278 0.0434 0.04583 0.04549 0.04666 C 0.05139 0.04861 0.05747 0.05083 0.06302 0.05361 C 0.07118 0.05778 0.06302 0.05444 0.06979 0.05916 C 0.07431 0.06222 0.08038 0.0625 0.08542 0.06444 C 0.0882 0.06583 0.0908 0.06861 0.0941 0.07028 C 0.10816 0.07722 0.12292 0.08083 0.13768 0.08278 C 0.16111 0.08222 0.18438 0.08222 0.20781 0.08111 C 0.2099 0.08111 0.21389 0.07694 0.21389 0.07722 " pathEditMode="relative" rAng="0" ptsTypes="AAAAAAAAAAA">
                                      <p:cBhvr>
                                        <p:cTn id="103" dur="2000" fill="hold"/>
                                        <p:tgtEl>
                                          <p:spTgt spid="17429"/>
                                        </p:tgtEl>
                                        <p:attrNameLst>
                                          <p:attrName>ppt_x</p:attrName>
                                          <p:attrName>ppt_y</p:attrName>
                                        </p:attrNameLst>
                                      </p:cBhvr>
                                      <p:rCtr x="10694" y="4083"/>
                                    </p:animMotion>
                                  </p:childTnLst>
                                </p:cTn>
                              </p:par>
                            </p:childTnLst>
                          </p:cTn>
                        </p:par>
                        <p:par>
                          <p:cTn id="104" fill="hold" nodeType="afterGroup">
                            <p:stCondLst>
                              <p:cond delay="9500"/>
                            </p:stCondLst>
                            <p:childTnLst>
                              <p:par>
                                <p:cTn id="105" presetID="10" presetClass="entr" presetSubtype="0" fill="hold" nodeType="afterEffect">
                                  <p:stCondLst>
                                    <p:cond delay="0"/>
                                  </p:stCondLst>
                                  <p:childTnLst>
                                    <p:set>
                                      <p:cBhvr>
                                        <p:cTn id="106" dur="1" fill="hold">
                                          <p:stCondLst>
                                            <p:cond delay="0"/>
                                          </p:stCondLst>
                                        </p:cTn>
                                        <p:tgtEl>
                                          <p:spTgt spid="17430"/>
                                        </p:tgtEl>
                                        <p:attrNameLst>
                                          <p:attrName>style.visibility</p:attrName>
                                        </p:attrNameLst>
                                      </p:cBhvr>
                                      <p:to>
                                        <p:strVal val="visible"/>
                                      </p:to>
                                    </p:set>
                                    <p:animEffect transition="in" filter="fade">
                                      <p:cBhvr>
                                        <p:cTn id="107" dur="500"/>
                                        <p:tgtEl>
                                          <p:spTgt spid="17430"/>
                                        </p:tgtEl>
                                      </p:cBhvr>
                                    </p:animEffect>
                                  </p:childTnLst>
                                </p:cTn>
                              </p:par>
                            </p:childTnLst>
                          </p:cTn>
                        </p:par>
                        <p:par>
                          <p:cTn id="108" fill="hold" nodeType="afterGroup">
                            <p:stCondLst>
                              <p:cond delay="10000"/>
                            </p:stCondLst>
                            <p:childTnLst>
                              <p:par>
                                <p:cTn id="109" presetID="0" presetClass="path" presetSubtype="0" accel="50000" decel="50000" fill="hold" nodeType="afterEffect">
                                  <p:stCondLst>
                                    <p:cond delay="0"/>
                                  </p:stCondLst>
                                  <p:childTnLst>
                                    <p:animMotion origin="layout" path="M -0.00104 -0.00083 C 0.00313 0.04444 0.00851 0.09028 0.01563 0.135 C 0.01736 0.16667 0.01823 0.19472 0.01944 0.22667 C 0.01962 0.23305 0.02292 0.24639 0.02292 0.24667 C 0.02483 0.26667 0.03038 0.28722 0.03038 0.30861 " pathEditMode="relative" rAng="0" ptsTypes="AAAAA">
                                      <p:cBhvr>
                                        <p:cTn id="110" dur="2000" fill="hold"/>
                                        <p:tgtEl>
                                          <p:spTgt spid="17430"/>
                                        </p:tgtEl>
                                        <p:attrNameLst>
                                          <p:attrName>ppt_x</p:attrName>
                                          <p:attrName>ppt_y</p:attrName>
                                        </p:attrNameLst>
                                      </p:cBhvr>
                                      <p:rCtr x="1563" y="15472"/>
                                    </p:animMotion>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5" presetClass="entr" presetSubtype="0" fill="hold" grpId="0" nodeType="clickEffect">
                                  <p:stCondLst>
                                    <p:cond delay="0"/>
                                  </p:stCondLst>
                                  <p:childTnLst>
                                    <p:set>
                                      <p:cBhvr>
                                        <p:cTn id="114" dur="1" fill="hold">
                                          <p:stCondLst>
                                            <p:cond delay="0"/>
                                          </p:stCondLst>
                                        </p:cTn>
                                        <p:tgtEl>
                                          <p:spTgt spid="17435"/>
                                        </p:tgtEl>
                                        <p:attrNameLst>
                                          <p:attrName>style.visibility</p:attrName>
                                        </p:attrNameLst>
                                      </p:cBhvr>
                                      <p:to>
                                        <p:strVal val="visible"/>
                                      </p:to>
                                    </p:set>
                                    <p:anim calcmode="lin" valueType="num">
                                      <p:cBhvr>
                                        <p:cTn id="115" dur="1000" fill="hold"/>
                                        <p:tgtEl>
                                          <p:spTgt spid="17435"/>
                                        </p:tgtEl>
                                        <p:attrNameLst>
                                          <p:attrName>ppt_w</p:attrName>
                                        </p:attrNameLst>
                                      </p:cBhvr>
                                      <p:tavLst>
                                        <p:tav tm="0">
                                          <p:val>
                                            <p:fltVal val="0"/>
                                          </p:val>
                                        </p:tav>
                                        <p:tav tm="100000">
                                          <p:val>
                                            <p:strVal val="#ppt_w"/>
                                          </p:val>
                                        </p:tav>
                                      </p:tavLst>
                                    </p:anim>
                                    <p:anim calcmode="lin" valueType="num">
                                      <p:cBhvr>
                                        <p:cTn id="116" dur="1000" fill="hold"/>
                                        <p:tgtEl>
                                          <p:spTgt spid="17435"/>
                                        </p:tgtEl>
                                        <p:attrNameLst>
                                          <p:attrName>ppt_h</p:attrName>
                                        </p:attrNameLst>
                                      </p:cBhvr>
                                      <p:tavLst>
                                        <p:tav tm="0">
                                          <p:val>
                                            <p:fltVal val="0"/>
                                          </p:val>
                                        </p:tav>
                                        <p:tav tm="100000">
                                          <p:val>
                                            <p:strVal val="#ppt_h"/>
                                          </p:val>
                                        </p:tav>
                                      </p:tavLst>
                                    </p:anim>
                                    <p:anim calcmode="lin" valueType="num">
                                      <p:cBhvr>
                                        <p:cTn id="117" dur="1000" fill="hold"/>
                                        <p:tgtEl>
                                          <p:spTgt spid="17435"/>
                                        </p:tgtEl>
                                        <p:attrNameLst>
                                          <p:attrName>ppt_x</p:attrName>
                                        </p:attrNameLst>
                                      </p:cBhvr>
                                      <p:tavLst>
                                        <p:tav tm="0" fmla="#ppt_x+(cos(-2*pi*(1-$))*-#ppt_x-sin(-2*pi*(1-$))*(1-#ppt_y))*(1-$)">
                                          <p:val>
                                            <p:fltVal val="0"/>
                                          </p:val>
                                        </p:tav>
                                        <p:tav tm="100000">
                                          <p:val>
                                            <p:fltVal val="1"/>
                                          </p:val>
                                        </p:tav>
                                      </p:tavLst>
                                    </p:anim>
                                    <p:anim calcmode="lin" valueType="num">
                                      <p:cBhvr>
                                        <p:cTn id="118" dur="1000" fill="hold"/>
                                        <p:tgtEl>
                                          <p:spTgt spid="17435"/>
                                        </p:tgtEl>
                                        <p:attrNameLst>
                                          <p:attrName>ppt_y</p:attrName>
                                        </p:attrNameLst>
                                      </p:cBhvr>
                                      <p:tavLst>
                                        <p:tav tm="0" fmla="#ppt_y+(sin(-2*pi*(1-$))*-#ppt_x+cos(-2*pi*(1-$))*(1-#ppt_y))*(1-$)">
                                          <p:val>
                                            <p:fltVal val="0"/>
                                          </p:val>
                                        </p:tav>
                                        <p:tav tm="100000">
                                          <p:val>
                                            <p:fltVal val="1"/>
                                          </p:val>
                                        </p:tav>
                                      </p:tavLst>
                                    </p:anim>
                                  </p:childTnLst>
                                </p:cTn>
                              </p:par>
                            </p:childTnLst>
                          </p:cTn>
                        </p:par>
                        <p:par>
                          <p:cTn id="119" fill="hold" nodeType="afterGroup">
                            <p:stCondLst>
                              <p:cond delay="1000"/>
                            </p:stCondLst>
                            <p:childTnLst>
                              <p:par>
                                <p:cTn id="120" presetID="8" presetClass="emph" presetSubtype="0" fill="hold" grpId="1" nodeType="afterEffect">
                                  <p:stCondLst>
                                    <p:cond delay="500"/>
                                  </p:stCondLst>
                                  <p:childTnLst>
                                    <p:animRot by="21600000">
                                      <p:cBhvr>
                                        <p:cTn id="121" dur="1000" fill="hold"/>
                                        <p:tgtEl>
                                          <p:spTgt spid="17435"/>
                                        </p:tgtEl>
                                        <p:attrNameLst>
                                          <p:attrName>r</p:attrName>
                                        </p:attrNameLst>
                                      </p:cBhvr>
                                    </p:animRot>
                                  </p:childTnLst>
                                </p:cTn>
                              </p:par>
                            </p:childTnLst>
                          </p:cTn>
                        </p:par>
                        <p:par>
                          <p:cTn id="122" fill="hold" nodeType="afterGroup">
                            <p:stCondLst>
                              <p:cond delay="2500"/>
                            </p:stCondLst>
                            <p:childTnLst>
                              <p:par>
                                <p:cTn id="123" presetID="10" presetClass="exit" presetSubtype="0" fill="hold" grpId="2" nodeType="afterEffect">
                                  <p:stCondLst>
                                    <p:cond delay="1000"/>
                                  </p:stCondLst>
                                  <p:childTnLst>
                                    <p:animEffect transition="out" filter="fade">
                                      <p:cBhvr>
                                        <p:cTn id="124" dur="500"/>
                                        <p:tgtEl>
                                          <p:spTgt spid="17435"/>
                                        </p:tgtEl>
                                      </p:cBhvr>
                                    </p:animEffect>
                                    <p:set>
                                      <p:cBhvr>
                                        <p:cTn id="125" dur="1" fill="hold">
                                          <p:stCondLst>
                                            <p:cond delay="499"/>
                                          </p:stCondLst>
                                        </p:cTn>
                                        <p:tgtEl>
                                          <p:spTgt spid="17435"/>
                                        </p:tgtEl>
                                        <p:attrNameLst>
                                          <p:attrName>style.visibility</p:attrName>
                                        </p:attrNameLst>
                                      </p:cBhvr>
                                      <p:to>
                                        <p:strVal val="hidden"/>
                                      </p:to>
                                    </p:set>
                                  </p:childTnLst>
                                </p:cTn>
                              </p:par>
                            </p:childTnLst>
                          </p:cTn>
                        </p:par>
                        <p:par>
                          <p:cTn id="126" fill="hold" nodeType="afterGroup">
                            <p:stCondLst>
                              <p:cond delay="4000"/>
                            </p:stCondLst>
                            <p:childTnLst>
                              <p:par>
                                <p:cTn id="127" presetID="10" presetClass="entr" presetSubtype="0" fill="hold" nodeType="afterEffect">
                                  <p:stCondLst>
                                    <p:cond delay="0"/>
                                  </p:stCondLst>
                                  <p:childTnLst>
                                    <p:set>
                                      <p:cBhvr>
                                        <p:cTn id="128" dur="1" fill="hold">
                                          <p:stCondLst>
                                            <p:cond delay="0"/>
                                          </p:stCondLst>
                                        </p:cTn>
                                        <p:tgtEl>
                                          <p:spTgt spid="17433"/>
                                        </p:tgtEl>
                                        <p:attrNameLst>
                                          <p:attrName>style.visibility</p:attrName>
                                        </p:attrNameLst>
                                      </p:cBhvr>
                                      <p:to>
                                        <p:strVal val="visible"/>
                                      </p:to>
                                    </p:set>
                                    <p:animEffect transition="in" filter="fade">
                                      <p:cBhvr>
                                        <p:cTn id="129" dur="1000"/>
                                        <p:tgtEl>
                                          <p:spTgt spid="17433"/>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10" presetClass="entr" presetSubtype="0" fill="hold" nodeType="clickEffect">
                                  <p:stCondLst>
                                    <p:cond delay="0"/>
                                  </p:stCondLst>
                                  <p:childTnLst>
                                    <p:set>
                                      <p:cBhvr>
                                        <p:cTn id="133" dur="1" fill="hold">
                                          <p:stCondLst>
                                            <p:cond delay="0"/>
                                          </p:stCondLst>
                                        </p:cTn>
                                        <p:tgtEl>
                                          <p:spTgt spid="17436"/>
                                        </p:tgtEl>
                                        <p:attrNameLst>
                                          <p:attrName>style.visibility</p:attrName>
                                        </p:attrNameLst>
                                      </p:cBhvr>
                                      <p:to>
                                        <p:strVal val="visible"/>
                                      </p:to>
                                    </p:set>
                                    <p:animEffect transition="in" filter="fade">
                                      <p:cBhvr>
                                        <p:cTn id="134" dur="1000"/>
                                        <p:tgtEl>
                                          <p:spTgt spid="17436"/>
                                        </p:tgtEl>
                                      </p:cBhvr>
                                    </p:animEffect>
                                  </p:childTnLst>
                                </p:cTn>
                              </p:par>
                            </p:childTnLst>
                          </p:cTn>
                        </p:par>
                        <p:par>
                          <p:cTn id="135" fill="hold" nodeType="afterGroup">
                            <p:stCondLst>
                              <p:cond delay="1000"/>
                            </p:stCondLst>
                            <p:childTnLst>
                              <p:par>
                                <p:cTn id="136" presetID="0" presetClass="path" presetSubtype="0" accel="50000" decel="50000" fill="hold" nodeType="afterEffect">
                                  <p:stCondLst>
                                    <p:cond delay="0"/>
                                  </p:stCondLst>
                                  <p:childTnLst>
                                    <p:animMotion origin="layout" path="M 8.33333E-7 1.11111E-6 C 0.0026 -0.00611 0.0059 -0.01222 0.0092 -0.0175 C 0.01094 -0.0275 0.01198 -0.03833 0.01424 -0.04806 C 0.01545 -0.06611 0.0217 -0.08611 0.0217 -0.10417 C 0.0217 -0.12695 0.0217 -0.14945 0.0217 -0.17222 " pathEditMode="relative" rAng="0" ptsTypes="AAAAA">
                                      <p:cBhvr>
                                        <p:cTn id="137" dur="1500" fill="hold"/>
                                        <p:tgtEl>
                                          <p:spTgt spid="17436"/>
                                        </p:tgtEl>
                                        <p:attrNameLst>
                                          <p:attrName>ppt_x</p:attrName>
                                          <p:attrName>ppt_y</p:attrName>
                                        </p:attrNameLst>
                                      </p:cBhvr>
                                      <p:rCtr x="1076" y="-8611"/>
                                    </p:animMotion>
                                  </p:childTnLst>
                                </p:cTn>
                              </p:par>
                            </p:childTnLst>
                          </p:cTn>
                        </p:par>
                        <p:par>
                          <p:cTn id="138" fill="hold" nodeType="afterGroup">
                            <p:stCondLst>
                              <p:cond delay="2500"/>
                            </p:stCondLst>
                            <p:childTnLst>
                              <p:par>
                                <p:cTn id="139" presetID="10" presetClass="entr" presetSubtype="0" fill="hold" nodeType="afterEffect">
                                  <p:stCondLst>
                                    <p:cond delay="0"/>
                                  </p:stCondLst>
                                  <p:childTnLst>
                                    <p:set>
                                      <p:cBhvr>
                                        <p:cTn id="140" dur="1" fill="hold">
                                          <p:stCondLst>
                                            <p:cond delay="0"/>
                                          </p:stCondLst>
                                        </p:cTn>
                                        <p:tgtEl>
                                          <p:spTgt spid="17437"/>
                                        </p:tgtEl>
                                        <p:attrNameLst>
                                          <p:attrName>style.visibility</p:attrName>
                                        </p:attrNameLst>
                                      </p:cBhvr>
                                      <p:to>
                                        <p:strVal val="visible"/>
                                      </p:to>
                                    </p:set>
                                    <p:animEffect transition="in" filter="fade">
                                      <p:cBhvr>
                                        <p:cTn id="141" dur="1000"/>
                                        <p:tgtEl>
                                          <p:spTgt spid="17437"/>
                                        </p:tgtEl>
                                      </p:cBhvr>
                                    </p:animEffect>
                                  </p:childTnLst>
                                </p:cTn>
                              </p:par>
                            </p:childTnLst>
                          </p:cTn>
                        </p:par>
                        <p:par>
                          <p:cTn id="142" fill="hold" nodeType="afterGroup">
                            <p:stCondLst>
                              <p:cond delay="3500"/>
                            </p:stCondLst>
                            <p:childTnLst>
                              <p:par>
                                <p:cTn id="143" presetID="0" presetClass="path" presetSubtype="0" accel="50000" decel="50000" fill="hold" nodeType="afterEffect">
                                  <p:stCondLst>
                                    <p:cond delay="0"/>
                                  </p:stCondLst>
                                  <p:childTnLst>
                                    <p:animMotion origin="layout" path="M 8.33333E-7 1.11111E-6 L -0.09791 0.12694 " pathEditMode="relative" rAng="0" ptsTypes="AA">
                                      <p:cBhvr>
                                        <p:cTn id="144" dur="1500" fill="hold"/>
                                        <p:tgtEl>
                                          <p:spTgt spid="17437"/>
                                        </p:tgtEl>
                                        <p:attrNameLst>
                                          <p:attrName>ppt_x</p:attrName>
                                          <p:attrName>ppt_y</p:attrName>
                                        </p:attrNameLst>
                                      </p:cBhvr>
                                      <p:rCtr x="-4913" y="6028"/>
                                    </p:animMotion>
                                  </p:childTnLst>
                                </p:cTn>
                              </p:par>
                            </p:childTnLst>
                          </p:cTn>
                        </p:par>
                        <p:par>
                          <p:cTn id="145" fill="hold" nodeType="afterGroup">
                            <p:stCondLst>
                              <p:cond delay="5000"/>
                            </p:stCondLst>
                            <p:childTnLst>
                              <p:par>
                                <p:cTn id="146" presetID="10" presetClass="entr" presetSubtype="0" fill="hold" nodeType="afterEffect">
                                  <p:stCondLst>
                                    <p:cond delay="0"/>
                                  </p:stCondLst>
                                  <p:childTnLst>
                                    <p:set>
                                      <p:cBhvr>
                                        <p:cTn id="147" dur="1" fill="hold">
                                          <p:stCondLst>
                                            <p:cond delay="0"/>
                                          </p:stCondLst>
                                        </p:cTn>
                                        <p:tgtEl>
                                          <p:spTgt spid="17438"/>
                                        </p:tgtEl>
                                        <p:attrNameLst>
                                          <p:attrName>style.visibility</p:attrName>
                                        </p:attrNameLst>
                                      </p:cBhvr>
                                      <p:to>
                                        <p:strVal val="visible"/>
                                      </p:to>
                                    </p:set>
                                    <p:animEffect transition="in" filter="fade">
                                      <p:cBhvr>
                                        <p:cTn id="148" dur="1000"/>
                                        <p:tgtEl>
                                          <p:spTgt spid="17438"/>
                                        </p:tgtEl>
                                      </p:cBhvr>
                                    </p:animEffect>
                                  </p:childTnLst>
                                </p:cTn>
                              </p:par>
                            </p:childTnLst>
                          </p:cTn>
                        </p:par>
                        <p:par>
                          <p:cTn id="149" fill="hold" nodeType="afterGroup">
                            <p:stCondLst>
                              <p:cond delay="6000"/>
                            </p:stCondLst>
                            <p:childTnLst>
                              <p:par>
                                <p:cTn id="150" presetID="0" presetClass="path" presetSubtype="0" accel="50000" decel="50000" fill="hold" nodeType="afterEffect">
                                  <p:stCondLst>
                                    <p:cond delay="0"/>
                                  </p:stCondLst>
                                  <p:childTnLst>
                                    <p:animMotion origin="layout" path="M -2.5E-6 0.00527 L -0.09739 0.01472 " pathEditMode="relative" rAng="0" ptsTypes="AA">
                                      <p:cBhvr>
                                        <p:cTn id="151" dur="1500" fill="hold"/>
                                        <p:tgtEl>
                                          <p:spTgt spid="17438"/>
                                        </p:tgtEl>
                                        <p:attrNameLst>
                                          <p:attrName>ppt_x</p:attrName>
                                          <p:attrName>ppt_y</p:attrName>
                                        </p:attrNameLst>
                                      </p:cBhvr>
                                      <p:rCtr x="-4878" y="472"/>
                                    </p:animMotion>
                                  </p:childTnLst>
                                </p:cTn>
                              </p:par>
                            </p:childTnLst>
                          </p:cTn>
                        </p:par>
                        <p:par>
                          <p:cTn id="152" fill="hold" nodeType="afterGroup">
                            <p:stCondLst>
                              <p:cond delay="7500"/>
                            </p:stCondLst>
                            <p:childTnLst>
                              <p:par>
                                <p:cTn id="153" presetID="10" presetClass="entr" presetSubtype="0" fill="hold" nodeType="afterEffect">
                                  <p:stCondLst>
                                    <p:cond delay="0"/>
                                  </p:stCondLst>
                                  <p:childTnLst>
                                    <p:set>
                                      <p:cBhvr>
                                        <p:cTn id="154" dur="1" fill="hold">
                                          <p:stCondLst>
                                            <p:cond delay="0"/>
                                          </p:stCondLst>
                                        </p:cTn>
                                        <p:tgtEl>
                                          <p:spTgt spid="17439"/>
                                        </p:tgtEl>
                                        <p:attrNameLst>
                                          <p:attrName>style.visibility</p:attrName>
                                        </p:attrNameLst>
                                      </p:cBhvr>
                                      <p:to>
                                        <p:strVal val="visible"/>
                                      </p:to>
                                    </p:set>
                                    <p:animEffect transition="in" filter="fade">
                                      <p:cBhvr>
                                        <p:cTn id="155" dur="1000"/>
                                        <p:tgtEl>
                                          <p:spTgt spid="17439"/>
                                        </p:tgtEl>
                                      </p:cBhvr>
                                    </p:animEffect>
                                  </p:childTnLst>
                                </p:cTn>
                              </p:par>
                            </p:childTnLst>
                          </p:cTn>
                        </p:par>
                        <p:par>
                          <p:cTn id="156" fill="hold" nodeType="afterGroup">
                            <p:stCondLst>
                              <p:cond delay="8500"/>
                            </p:stCondLst>
                            <p:childTnLst>
                              <p:par>
                                <p:cTn id="157" presetID="0" presetClass="path" presetSubtype="0" accel="50000" decel="50000" fill="hold" nodeType="afterEffect">
                                  <p:stCondLst>
                                    <p:cond delay="0"/>
                                  </p:stCondLst>
                                  <p:childTnLst>
                                    <p:animMotion origin="layout" path="M 8.33333E-7 0.00028 C -0.1592 -0.07111 -0.3184 -0.14222 -0.38195 -0.17028 " pathEditMode="relative" rAng="0" ptsTypes="AA">
                                      <p:cBhvr>
                                        <p:cTn id="158" dur="2000" fill="hold"/>
                                        <p:tgtEl>
                                          <p:spTgt spid="17439"/>
                                        </p:tgtEl>
                                        <p:attrNameLst>
                                          <p:attrName>ppt_x</p:attrName>
                                          <p:attrName>ppt_y</p:attrName>
                                        </p:attrNameLst>
                                      </p:cBhvr>
                                      <p:rCtr x="-19097" y="-8528"/>
                                    </p:animMotion>
                                  </p:childTnLst>
                                </p:cTn>
                              </p:par>
                            </p:childTnLst>
                          </p:cTn>
                        </p:par>
                        <p:par>
                          <p:cTn id="159" fill="hold" nodeType="afterGroup">
                            <p:stCondLst>
                              <p:cond delay="10500"/>
                            </p:stCondLst>
                            <p:childTnLst>
                              <p:par>
                                <p:cTn id="160" presetID="10" presetClass="entr" presetSubtype="0" fill="hold" nodeType="afterEffect">
                                  <p:stCondLst>
                                    <p:cond delay="0"/>
                                  </p:stCondLst>
                                  <p:childTnLst>
                                    <p:set>
                                      <p:cBhvr>
                                        <p:cTn id="161" dur="1" fill="hold">
                                          <p:stCondLst>
                                            <p:cond delay="0"/>
                                          </p:stCondLst>
                                        </p:cTn>
                                        <p:tgtEl>
                                          <p:spTgt spid="2"/>
                                        </p:tgtEl>
                                        <p:attrNameLst>
                                          <p:attrName>style.visibility</p:attrName>
                                        </p:attrNameLst>
                                      </p:cBhvr>
                                      <p:to>
                                        <p:strVal val="visible"/>
                                      </p:to>
                                    </p:set>
                                    <p:animEffect transition="in" filter="fade">
                                      <p:cBhvr>
                                        <p:cTn id="162" dur="1000"/>
                                        <p:tgtEl>
                                          <p:spTgt spid="2"/>
                                        </p:tgtEl>
                                      </p:cBhvr>
                                    </p:animEffect>
                                  </p:childTnLst>
                                </p:cTn>
                              </p:par>
                            </p:childTnLst>
                          </p:cTn>
                        </p:par>
                        <p:par>
                          <p:cTn id="163" fill="hold" nodeType="afterGroup">
                            <p:stCondLst>
                              <p:cond delay="11500"/>
                            </p:stCondLst>
                            <p:childTnLst>
                              <p:par>
                                <p:cTn id="164" presetID="0" presetClass="path" presetSubtype="0" accel="50000" decel="50000" fill="hold" nodeType="afterEffect">
                                  <p:stCondLst>
                                    <p:cond delay="0"/>
                                  </p:stCondLst>
                                  <p:childTnLst>
                                    <p:animMotion origin="layout" path="M -4.72222E-6 -1.11111E-6 L 0.12535 0.05888 " pathEditMode="relative" rAng="0" ptsTypes="AA">
                                      <p:cBhvr>
                                        <p:cTn id="165" dur="2000" fill="hold"/>
                                        <p:tgtEl>
                                          <p:spTgt spid="2"/>
                                        </p:tgtEl>
                                        <p:attrNameLst>
                                          <p:attrName>ppt_x</p:attrName>
                                          <p:attrName>ppt_y</p:attrName>
                                        </p:attrNameLst>
                                      </p:cBhvr>
                                      <p:rCtr x="6285" y="2917"/>
                                    </p:animMotion>
                                  </p:childTnLst>
                                </p:cTn>
                              </p:par>
                            </p:childTnLst>
                          </p:cTn>
                        </p:par>
                        <p:par>
                          <p:cTn id="166" fill="hold" nodeType="afterGroup">
                            <p:stCondLst>
                              <p:cond delay="13500"/>
                            </p:stCondLst>
                            <p:childTnLst>
                              <p:par>
                                <p:cTn id="167" presetID="10" presetClass="entr" presetSubtype="0" fill="hold" nodeType="afterEffect">
                                  <p:stCondLst>
                                    <p:cond delay="0"/>
                                  </p:stCondLst>
                                  <p:childTnLst>
                                    <p:set>
                                      <p:cBhvr>
                                        <p:cTn id="168" dur="1" fill="hold">
                                          <p:stCondLst>
                                            <p:cond delay="0"/>
                                          </p:stCondLst>
                                        </p:cTn>
                                        <p:tgtEl>
                                          <p:spTgt spid="24"/>
                                        </p:tgtEl>
                                        <p:attrNameLst>
                                          <p:attrName>style.visibility</p:attrName>
                                        </p:attrNameLst>
                                      </p:cBhvr>
                                      <p:to>
                                        <p:strVal val="visible"/>
                                      </p:to>
                                    </p:set>
                                    <p:animEffect transition="in" filter="fade">
                                      <p:cBhvr>
                                        <p:cTn id="169" dur="500"/>
                                        <p:tgtEl>
                                          <p:spTgt spid="24"/>
                                        </p:tgtEl>
                                      </p:cBhvr>
                                    </p:animEffect>
                                  </p:childTnLst>
                                </p:cTn>
                              </p:par>
                            </p:childTnLst>
                          </p:cTn>
                        </p:par>
                        <p:par>
                          <p:cTn id="170" fill="hold" nodeType="afterGroup">
                            <p:stCondLst>
                              <p:cond delay="14000"/>
                            </p:stCondLst>
                            <p:childTnLst>
                              <p:par>
                                <p:cTn id="171" presetID="42" presetClass="path" presetSubtype="0" accel="50000" decel="50000" fill="hold" nodeType="afterEffect">
                                  <p:stCondLst>
                                    <p:cond delay="0"/>
                                  </p:stCondLst>
                                  <p:childTnLst>
                                    <p:animMotion origin="layout" path="M -0.00139 -0.00167 L 0.08872 -0.12195 " pathEditMode="relative" rAng="0" ptsTypes="AA">
                                      <p:cBhvr>
                                        <p:cTn id="172" dur="2000" fill="hold"/>
                                        <p:tgtEl>
                                          <p:spTgt spid="24"/>
                                        </p:tgtEl>
                                        <p:attrNameLst>
                                          <p:attrName>ppt_x</p:attrName>
                                          <p:attrName>ppt_y</p:attrName>
                                        </p:attrNameLst>
                                      </p:cBhvr>
                                      <p:rCtr x="4497" y="-6028"/>
                                    </p:animMotion>
                                  </p:childTnLst>
                                </p:cTn>
                              </p:par>
                            </p:childTnLst>
                          </p:cTn>
                        </p:par>
                        <p:par>
                          <p:cTn id="173" fill="hold" nodeType="afterGroup">
                            <p:stCondLst>
                              <p:cond delay="16000"/>
                            </p:stCondLst>
                            <p:childTnLst>
                              <p:par>
                                <p:cTn id="174" presetID="10" presetClass="entr" presetSubtype="0" fill="hold" nodeType="afterEffect">
                                  <p:stCondLst>
                                    <p:cond delay="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500"/>
                                        <p:tgtEl>
                                          <p:spTgt spid="25"/>
                                        </p:tgtEl>
                                      </p:cBhvr>
                                    </p:animEffect>
                                  </p:childTnLst>
                                </p:cTn>
                              </p:par>
                            </p:childTnLst>
                          </p:cTn>
                        </p:par>
                        <p:par>
                          <p:cTn id="177" fill="hold" nodeType="afterGroup">
                            <p:stCondLst>
                              <p:cond delay="16500"/>
                            </p:stCondLst>
                            <p:childTnLst>
                              <p:par>
                                <p:cTn id="178" presetID="0" presetClass="path" presetSubtype="0" accel="50000" decel="50000" fill="hold" nodeType="afterEffect">
                                  <p:stCondLst>
                                    <p:cond delay="0"/>
                                  </p:stCondLst>
                                  <p:childTnLst>
                                    <p:animMotion origin="layout" path="M 1.11111E-6 -1.11111E-6 C -0.01267 -0.005 -0.0191 -0.00361 -0.03542 -0.00417 C -0.04497 -0.00528 -0.05399 -0.00694 -0.06354 -0.0075 C -0.09497 -0.01389 -0.12604 -0.02083 -0.15781 -0.02083 " pathEditMode="relative" rAng="0" ptsTypes="AAAA">
                                      <p:cBhvr>
                                        <p:cTn id="179" dur="2000" fill="hold"/>
                                        <p:tgtEl>
                                          <p:spTgt spid="25"/>
                                        </p:tgtEl>
                                        <p:attrNameLst>
                                          <p:attrName>ppt_x</p:attrName>
                                          <p:attrName>ppt_y</p:attrName>
                                        </p:attrNameLst>
                                      </p:cBhvr>
                                      <p:rCtr x="-7899" y="-1056"/>
                                    </p:animMotion>
                                  </p:childTnLst>
                                </p:cTn>
                              </p:par>
                            </p:childTnLst>
                          </p:cTn>
                        </p:par>
                        <p:par>
                          <p:cTn id="180" fill="hold" nodeType="afterGroup">
                            <p:stCondLst>
                              <p:cond delay="18500"/>
                            </p:stCondLst>
                            <p:childTnLst>
                              <p:par>
                                <p:cTn id="181" presetID="10" presetClass="entr" presetSubtype="0" fill="hold" nodeType="afterEffect">
                                  <p:stCondLst>
                                    <p:cond delay="0"/>
                                  </p:stCondLst>
                                  <p:childTnLst>
                                    <p:set>
                                      <p:cBhvr>
                                        <p:cTn id="182" dur="1" fill="hold">
                                          <p:stCondLst>
                                            <p:cond delay="0"/>
                                          </p:stCondLst>
                                        </p:cTn>
                                        <p:tgtEl>
                                          <p:spTgt spid="26"/>
                                        </p:tgtEl>
                                        <p:attrNameLst>
                                          <p:attrName>style.visibility</p:attrName>
                                        </p:attrNameLst>
                                      </p:cBhvr>
                                      <p:to>
                                        <p:strVal val="visible"/>
                                      </p:to>
                                    </p:set>
                                    <p:animEffect transition="in" filter="fade">
                                      <p:cBhvr>
                                        <p:cTn id="183" dur="1000"/>
                                        <p:tgtEl>
                                          <p:spTgt spid="26"/>
                                        </p:tgtEl>
                                      </p:cBhvr>
                                    </p:animEffect>
                                  </p:childTnLst>
                                </p:cTn>
                              </p:par>
                            </p:childTnLst>
                          </p:cTn>
                        </p:par>
                        <p:par>
                          <p:cTn id="184" fill="hold" nodeType="afterGroup">
                            <p:stCondLst>
                              <p:cond delay="19500"/>
                            </p:stCondLst>
                            <p:childTnLst>
                              <p:par>
                                <p:cTn id="185" presetID="42" presetClass="path" presetSubtype="0" accel="50000" decel="50000" fill="hold" nodeType="afterEffect">
                                  <p:stCondLst>
                                    <p:cond delay="0"/>
                                  </p:stCondLst>
                                  <p:childTnLst>
                                    <p:animMotion origin="layout" path="M -0.0007 -0.00028 L -0.14775 0.13055 " pathEditMode="relative" rAng="0" ptsTypes="AA">
                                      <p:cBhvr>
                                        <p:cTn id="186" dur="2000" fill="hold"/>
                                        <p:tgtEl>
                                          <p:spTgt spid="26"/>
                                        </p:tgtEl>
                                        <p:attrNameLst>
                                          <p:attrName>ppt_x</p:attrName>
                                          <p:attrName>ppt_y</p:attrName>
                                        </p:attrNameLst>
                                      </p:cBhvr>
                                      <p:rCtr x="-7361" y="6528"/>
                                    </p:animMotion>
                                  </p:childTnLst>
                                </p:cTn>
                              </p:par>
                            </p:childTnLst>
                          </p:cTn>
                        </p:par>
                        <p:par>
                          <p:cTn id="187" fill="hold" nodeType="afterGroup">
                            <p:stCondLst>
                              <p:cond delay="21500"/>
                            </p:stCondLst>
                            <p:childTnLst>
                              <p:par>
                                <p:cTn id="188" presetID="10" presetClass="entr" presetSubtype="0" fill="hold" nodeType="afterEffect">
                                  <p:stCondLst>
                                    <p:cond delay="0"/>
                                  </p:stCondLst>
                                  <p:childTnLst>
                                    <p:set>
                                      <p:cBhvr>
                                        <p:cTn id="189" dur="1" fill="hold">
                                          <p:stCondLst>
                                            <p:cond delay="0"/>
                                          </p:stCondLst>
                                        </p:cTn>
                                        <p:tgtEl>
                                          <p:spTgt spid="27"/>
                                        </p:tgtEl>
                                        <p:attrNameLst>
                                          <p:attrName>style.visibility</p:attrName>
                                        </p:attrNameLst>
                                      </p:cBhvr>
                                      <p:to>
                                        <p:strVal val="visible"/>
                                      </p:to>
                                    </p:set>
                                    <p:animEffect transition="in" filter="fade">
                                      <p:cBhvr>
                                        <p:cTn id="190" dur="500"/>
                                        <p:tgtEl>
                                          <p:spTgt spid="27"/>
                                        </p:tgtEl>
                                      </p:cBhvr>
                                    </p:animEffect>
                                  </p:childTnLst>
                                </p:cTn>
                              </p:par>
                            </p:childTnLst>
                          </p:cTn>
                        </p:par>
                        <p:par>
                          <p:cTn id="191" fill="hold" nodeType="afterGroup">
                            <p:stCondLst>
                              <p:cond delay="22000"/>
                            </p:stCondLst>
                            <p:childTnLst>
                              <p:par>
                                <p:cTn id="192" presetID="42" presetClass="path" presetSubtype="0" accel="50000" decel="50000" fill="hold" nodeType="afterEffect">
                                  <p:stCondLst>
                                    <p:cond delay="0"/>
                                  </p:stCondLst>
                                  <p:childTnLst>
                                    <p:animMotion origin="layout" path="M -2.77778E-7 -1.11111E-6 L -0.0967 -0.04806 " pathEditMode="relative" rAng="0" ptsTypes="AA">
                                      <p:cBhvr>
                                        <p:cTn id="193" dur="2000" fill="hold"/>
                                        <p:tgtEl>
                                          <p:spTgt spid="27"/>
                                        </p:tgtEl>
                                        <p:attrNameLst>
                                          <p:attrName>ppt_x</p:attrName>
                                          <p:attrName>ppt_y</p:attrName>
                                        </p:attrNameLst>
                                      </p:cBhvr>
                                      <p:rCtr x="-4844" y="-2389"/>
                                    </p:animMotion>
                                  </p:childTnLst>
                                </p:cTn>
                              </p:par>
                            </p:childTnLst>
                          </p:cTn>
                        </p:par>
                        <p:par>
                          <p:cTn id="194" fill="hold" nodeType="afterGroup">
                            <p:stCondLst>
                              <p:cond delay="24000"/>
                            </p:stCondLst>
                            <p:childTnLst>
                              <p:par>
                                <p:cTn id="195" presetID="10" presetClass="entr" presetSubtype="0" fill="hold" nodeType="afterEffect">
                                  <p:stCondLst>
                                    <p:cond delay="0"/>
                                  </p:stCondLst>
                                  <p:childTnLst>
                                    <p:set>
                                      <p:cBhvr>
                                        <p:cTn id="196" dur="1" fill="hold">
                                          <p:stCondLst>
                                            <p:cond delay="0"/>
                                          </p:stCondLst>
                                        </p:cTn>
                                        <p:tgtEl>
                                          <p:spTgt spid="28"/>
                                        </p:tgtEl>
                                        <p:attrNameLst>
                                          <p:attrName>style.visibility</p:attrName>
                                        </p:attrNameLst>
                                      </p:cBhvr>
                                      <p:to>
                                        <p:strVal val="visible"/>
                                      </p:to>
                                    </p:set>
                                    <p:animEffect transition="in" filter="fade">
                                      <p:cBhvr>
                                        <p:cTn id="197" dur="500"/>
                                        <p:tgtEl>
                                          <p:spTgt spid="28"/>
                                        </p:tgtEl>
                                      </p:cBhvr>
                                    </p:animEffect>
                                  </p:childTnLst>
                                </p:cTn>
                              </p:par>
                            </p:childTnLst>
                          </p:cTn>
                        </p:par>
                        <p:par>
                          <p:cTn id="198" fill="hold" nodeType="afterGroup">
                            <p:stCondLst>
                              <p:cond delay="24500"/>
                            </p:stCondLst>
                            <p:childTnLst>
                              <p:par>
                                <p:cTn id="199" presetID="42" presetClass="path" presetSubtype="0" accel="50000" decel="50000" fill="hold" nodeType="afterEffect">
                                  <p:stCondLst>
                                    <p:cond delay="0"/>
                                  </p:stCondLst>
                                  <p:childTnLst>
                                    <p:animMotion origin="layout" path="M -0.00174 0.00416 L -0.39983 0.22944 " pathEditMode="relative" rAng="0" ptsTypes="AA">
                                      <p:cBhvr>
                                        <p:cTn id="200" dur="2250" fill="hold"/>
                                        <p:tgtEl>
                                          <p:spTgt spid="28"/>
                                        </p:tgtEl>
                                        <p:attrNameLst>
                                          <p:attrName>ppt_x</p:attrName>
                                          <p:attrName>ppt_y</p:attrName>
                                        </p:attrNameLst>
                                      </p:cBhvr>
                                      <p:rCtr x="-19913" y="11250"/>
                                    </p:animMotion>
                                  </p:childTnLst>
                                </p:cTn>
                              </p:par>
                            </p:childTnLst>
                          </p:cTn>
                        </p:par>
                        <p:par>
                          <p:cTn id="201" fill="hold" nodeType="afterGroup">
                            <p:stCondLst>
                              <p:cond delay="26750"/>
                            </p:stCondLst>
                            <p:childTnLst>
                              <p:par>
                                <p:cTn id="202" presetID="10" presetClass="entr" presetSubtype="0" fill="hold" nodeType="afterEffect">
                                  <p:stCondLst>
                                    <p:cond delay="0"/>
                                  </p:stCondLst>
                                  <p:childTnLst>
                                    <p:set>
                                      <p:cBhvr>
                                        <p:cTn id="203" dur="1" fill="hold">
                                          <p:stCondLst>
                                            <p:cond delay="0"/>
                                          </p:stCondLst>
                                        </p:cTn>
                                        <p:tgtEl>
                                          <p:spTgt spid="29"/>
                                        </p:tgtEl>
                                        <p:attrNameLst>
                                          <p:attrName>style.visibility</p:attrName>
                                        </p:attrNameLst>
                                      </p:cBhvr>
                                      <p:to>
                                        <p:strVal val="visible"/>
                                      </p:to>
                                    </p:set>
                                    <p:animEffect transition="in" filter="fade">
                                      <p:cBhvr>
                                        <p:cTn id="204" dur="500"/>
                                        <p:tgtEl>
                                          <p:spTgt spid="29"/>
                                        </p:tgtEl>
                                      </p:cBhvr>
                                    </p:animEffect>
                                  </p:childTnLst>
                                </p:cTn>
                              </p:par>
                            </p:childTnLst>
                          </p:cTn>
                        </p:par>
                        <p:par>
                          <p:cTn id="205" fill="hold" nodeType="afterGroup">
                            <p:stCondLst>
                              <p:cond delay="27250"/>
                            </p:stCondLst>
                            <p:childTnLst>
                              <p:par>
                                <p:cTn id="206" presetID="42" presetClass="path" presetSubtype="0" accel="50000" decel="50000" fill="hold" nodeType="afterEffect">
                                  <p:stCondLst>
                                    <p:cond delay="0"/>
                                  </p:stCondLst>
                                  <p:childTnLst>
                                    <p:animMotion origin="layout" path="M 1.11111E-6 4.44444E-6 L -0.00504 -0.20056 " pathEditMode="relative" rAng="0" ptsTypes="AA">
                                      <p:cBhvr>
                                        <p:cTn id="207" dur="2000" fill="hold"/>
                                        <p:tgtEl>
                                          <p:spTgt spid="29"/>
                                        </p:tgtEl>
                                        <p:attrNameLst>
                                          <p:attrName>ppt_x</p:attrName>
                                          <p:attrName>ppt_y</p:attrName>
                                        </p:attrNameLst>
                                      </p:cBhvr>
                                      <p:rCtr x="-260" y="-100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p:bldP spid="17414" grpId="1" animBg="1"/>
      <p:bldP spid="17414" grpId="2" animBg="1"/>
      <p:bldP spid="17424" grpId="0" animBg="1"/>
      <p:bldP spid="17424" grpId="1" animBg="1"/>
      <p:bldP spid="17424" grpId="2" animBg="1"/>
      <p:bldP spid="17435" grpId="0" animBg="1"/>
      <p:bldP spid="17435" grpId="1" animBg="1"/>
      <p:bldP spid="17435" grpId="2"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a:xfrm>
            <a:off x="1143000" y="1181100"/>
            <a:ext cx="6858000" cy="4040909"/>
          </a:xfrm>
        </p:spPr>
        <p:txBody>
          <a:bodyPr/>
          <a:lstStyle/>
          <a:p>
            <a:pPr>
              <a:lnSpc>
                <a:spcPct val="85000"/>
              </a:lnSpc>
              <a:spcBef>
                <a:spcPts val="650"/>
              </a:spcBef>
            </a:pPr>
            <a:r>
              <a:rPr lang="en-US" altLang="en-US" sz="3000" dirty="0">
                <a:solidFill>
                  <a:srgbClr val="993300"/>
                </a:solidFill>
              </a:rPr>
              <a:t>Cheap and easy to obtain</a:t>
            </a:r>
          </a:p>
          <a:p>
            <a:pPr>
              <a:lnSpc>
                <a:spcPct val="85000"/>
              </a:lnSpc>
              <a:spcBef>
                <a:spcPts val="650"/>
              </a:spcBef>
            </a:pPr>
            <a:r>
              <a:rPr lang="en-US" altLang="en-US" sz="3000" dirty="0">
                <a:solidFill>
                  <a:srgbClr val="993300"/>
                </a:solidFill>
              </a:rPr>
              <a:t>Brittle and easily damaged</a:t>
            </a:r>
          </a:p>
          <a:p>
            <a:pPr>
              <a:lnSpc>
                <a:spcPct val="85000"/>
              </a:lnSpc>
              <a:spcBef>
                <a:spcPts val="650"/>
              </a:spcBef>
            </a:pPr>
            <a:r>
              <a:rPr lang="en-US" altLang="en-US" sz="3000" dirty="0">
                <a:solidFill>
                  <a:srgbClr val="993300"/>
                </a:solidFill>
              </a:rPr>
              <a:t>Decomposed quickly, except in dry desert climates</a:t>
            </a:r>
          </a:p>
        </p:txBody>
      </p:sp>
      <p:pic>
        <p:nvPicPr>
          <p:cNvPr id="20486" name="Picture 6" descr="slide - definitions - p52"/>
          <p:cNvPicPr>
            <a:picLocks noChangeAspect="1" noChangeArrowheads="1"/>
          </p:cNvPicPr>
          <p:nvPr/>
        </p:nvPicPr>
        <p:blipFill>
          <a:blip r:embed="rId5"/>
          <a:srcRect/>
          <a:stretch>
            <a:fillRect/>
          </a:stretch>
        </p:blipFill>
        <p:spPr bwMode="auto">
          <a:xfrm>
            <a:off x="1079501" y="2984500"/>
            <a:ext cx="1920875" cy="2455333"/>
          </a:xfrm>
          <a:prstGeom prst="rect">
            <a:avLst/>
          </a:prstGeom>
          <a:noFill/>
          <a:ln>
            <a:noFill/>
          </a:ln>
          <a:effectLst>
            <a:outerShdw blurRad="50800" dist="38100" dir="2700000" algn="tl" rotWithShape="0">
              <a:prstClr val="black">
                <a:alpha val="40000"/>
              </a:prstClr>
            </a:outerShdw>
          </a:effectLst>
        </p:spPr>
      </p:pic>
      <p:pic>
        <p:nvPicPr>
          <p:cNvPr id="20488" name="Picture 8" descr="slide - definitions - p115"/>
          <p:cNvPicPr>
            <a:picLocks noChangeAspect="1" noChangeArrowheads="1"/>
          </p:cNvPicPr>
          <p:nvPr/>
        </p:nvPicPr>
        <p:blipFill>
          <a:blip r:embed="rId6"/>
          <a:srcRect/>
          <a:stretch>
            <a:fillRect/>
          </a:stretch>
        </p:blipFill>
        <p:spPr bwMode="auto">
          <a:xfrm>
            <a:off x="3501776" y="2921000"/>
            <a:ext cx="1895739" cy="2603500"/>
          </a:xfrm>
          <a:prstGeom prst="rect">
            <a:avLst/>
          </a:prstGeom>
          <a:noFill/>
          <a:ln>
            <a:noFill/>
          </a:ln>
          <a:effectLst>
            <a:outerShdw blurRad="50800" dist="38100" dir="2700000" algn="tl" rotWithShape="0">
              <a:prstClr val="black">
                <a:alpha val="40000"/>
              </a:prstClr>
            </a:outerShdw>
          </a:effectLst>
        </p:spPr>
      </p:pic>
      <p:pic>
        <p:nvPicPr>
          <p:cNvPr id="20489" name="Picture 9" descr="papyrus1"/>
          <p:cNvPicPr>
            <a:picLocks noChangeAspect="1" noChangeArrowheads="1"/>
          </p:cNvPicPr>
          <p:nvPr/>
        </p:nvPicPr>
        <p:blipFill>
          <a:blip r:embed="rId7"/>
          <a:srcRect/>
          <a:stretch>
            <a:fillRect/>
          </a:stretch>
        </p:blipFill>
        <p:spPr bwMode="auto">
          <a:xfrm>
            <a:off x="5565526" y="2857500"/>
            <a:ext cx="2371989" cy="2667000"/>
          </a:xfrm>
          <a:prstGeom prst="rect">
            <a:avLst/>
          </a:prstGeom>
          <a:noFill/>
          <a:ln>
            <a:noFill/>
          </a:ln>
          <a:effectLst>
            <a:outerShdw blurRad="50800" dist="38100" dir="2700000" algn="tl" rotWithShape="0">
              <a:prstClr val="black">
                <a:alpha val="40000"/>
              </a:prstClr>
            </a:outerShdw>
          </a:effectLst>
        </p:spPr>
      </p:pic>
      <p:sp>
        <p:nvSpPr>
          <p:cNvPr id="2" name="TextBox 1"/>
          <p:cNvSpPr txBox="1"/>
          <p:nvPr/>
        </p:nvSpPr>
        <p:spPr>
          <a:xfrm>
            <a:off x="2286000" y="4532327"/>
            <a:ext cx="952500" cy="605230"/>
          </a:xfrm>
          <a:prstGeom prst="rect">
            <a:avLst/>
          </a:prstGeom>
          <a:noFill/>
        </p:spPr>
        <p:txBody>
          <a:bodyPr>
            <a:spAutoFit/>
          </a:bodyPr>
          <a:lstStyle/>
          <a:p>
            <a:pPr>
              <a:defRPr/>
            </a:pPr>
            <a:r>
              <a:rPr lang="en-US" sz="3333" b="1" dirty="0">
                <a:solidFill>
                  <a:schemeClr val="accent6">
                    <a:lumMod val="50000"/>
                  </a:schemeClr>
                </a:solidFill>
                <a:effectLst>
                  <a:outerShdw blurRad="38100" dist="38100" dir="2700000" algn="tl">
                    <a:srgbClr val="000000">
                      <a:alpha val="43137"/>
                    </a:srgbClr>
                  </a:outerShdw>
                </a:effectLst>
                <a:latin typeface="BlackChancery" pitchFamily="2" charset="0"/>
              </a:rPr>
              <a:t>P52</a:t>
            </a: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V="1">
            <a:off x="2931441" y="1020124"/>
            <a:ext cx="3090618" cy="3928752"/>
          </a:xfrm>
          <a:prstGeom prst="rect">
            <a:avLst/>
          </a:prstGeom>
        </p:spPr>
      </p:pic>
    </p:spTree>
    <p:custDataLst>
      <p:tags r:id="rId1"/>
    </p:custDataLst>
  </p:cSld>
  <p:clrMapOvr>
    <a:masterClrMapping/>
  </p:clrMapOvr>
  <p:transition spd="slow" advTm="87967">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0483">
                                            <p:txEl>
                                              <p:pRg st="0" end="0"/>
                                            </p:txEl>
                                          </p:spTgt>
                                        </p:tgtEl>
                                        <p:attrNameLst>
                                          <p:attrName>style.visibility</p:attrName>
                                        </p:attrNameLst>
                                      </p:cBhvr>
                                      <p:to>
                                        <p:strVal val="visible"/>
                                      </p:to>
                                    </p:set>
                                    <p:animEffect transition="in" filter="fade">
                                      <p:cBhvr>
                                        <p:cTn id="11" dur="1000"/>
                                        <p:tgtEl>
                                          <p:spTgt spid="20483">
                                            <p:txEl>
                                              <p:pRg st="0" end="0"/>
                                            </p:txEl>
                                          </p:spTgt>
                                        </p:tgtEl>
                                      </p:cBhvr>
                                    </p:animEffect>
                                    <p:anim calcmode="lin" valueType="num">
                                      <p:cBhvr>
                                        <p:cTn id="12" dur="10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2048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20483">
                                            <p:txEl>
                                              <p:pRg st="1" end="1"/>
                                            </p:txEl>
                                          </p:spTgt>
                                        </p:tgtEl>
                                        <p:attrNameLst>
                                          <p:attrName>style.visibility</p:attrName>
                                        </p:attrNameLst>
                                      </p:cBhvr>
                                      <p:to>
                                        <p:strVal val="visible"/>
                                      </p:to>
                                    </p:set>
                                    <p:animEffect transition="in" filter="fade">
                                      <p:cBhvr>
                                        <p:cTn id="18" dur="1000"/>
                                        <p:tgtEl>
                                          <p:spTgt spid="20483">
                                            <p:txEl>
                                              <p:pRg st="1" end="1"/>
                                            </p:txEl>
                                          </p:spTgt>
                                        </p:tgtEl>
                                      </p:cBhvr>
                                    </p:animEffect>
                                    <p:anim calcmode="lin" valueType="num">
                                      <p:cBhvr>
                                        <p:cTn id="19" dur="10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2048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20483">
                                            <p:txEl>
                                              <p:pRg st="2" end="2"/>
                                            </p:txEl>
                                          </p:spTgt>
                                        </p:tgtEl>
                                        <p:attrNameLst>
                                          <p:attrName>style.visibility</p:attrName>
                                        </p:attrNameLst>
                                      </p:cBhvr>
                                      <p:to>
                                        <p:strVal val="visible"/>
                                      </p:to>
                                    </p:set>
                                    <p:animEffect transition="in" filter="fade">
                                      <p:cBhvr>
                                        <p:cTn id="25" dur="1000"/>
                                        <p:tgtEl>
                                          <p:spTgt spid="20483">
                                            <p:txEl>
                                              <p:pRg st="2" end="2"/>
                                            </p:txEl>
                                          </p:spTgt>
                                        </p:tgtEl>
                                      </p:cBhvr>
                                    </p:animEffect>
                                    <p:anim calcmode="lin" valueType="num">
                                      <p:cBhvr>
                                        <p:cTn id="26" dur="10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2048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0486"/>
                                        </p:tgtEl>
                                        <p:attrNameLst>
                                          <p:attrName>style.visibility</p:attrName>
                                        </p:attrNameLst>
                                      </p:cBhvr>
                                      <p:to>
                                        <p:strVal val="visible"/>
                                      </p:to>
                                    </p:set>
                                    <p:animEffect transition="in" filter="fade">
                                      <p:cBhvr>
                                        <p:cTn id="32" dur="1000"/>
                                        <p:tgtEl>
                                          <p:spTgt spid="20486"/>
                                        </p:tgtEl>
                                      </p:cBhvr>
                                    </p:animEffect>
                                  </p:childTnLst>
                                </p:cTn>
                              </p:par>
                            </p:childTnLst>
                          </p:cTn>
                        </p:par>
                        <p:par>
                          <p:cTn id="33" fill="hold" nodeType="afterGroup">
                            <p:stCondLst>
                              <p:cond delay="1000"/>
                            </p:stCondLst>
                            <p:childTnLst>
                              <p:par>
                                <p:cTn id="34" presetID="10" presetClass="entr" presetSubtype="0" fill="hold" nodeType="afterEffect">
                                  <p:stCondLst>
                                    <p:cond delay="0"/>
                                  </p:stCondLst>
                                  <p:childTnLst>
                                    <p:set>
                                      <p:cBhvr>
                                        <p:cTn id="35" dur="1" fill="hold">
                                          <p:stCondLst>
                                            <p:cond delay="0"/>
                                          </p:stCondLst>
                                        </p:cTn>
                                        <p:tgtEl>
                                          <p:spTgt spid="20488"/>
                                        </p:tgtEl>
                                        <p:attrNameLst>
                                          <p:attrName>style.visibility</p:attrName>
                                        </p:attrNameLst>
                                      </p:cBhvr>
                                      <p:to>
                                        <p:strVal val="visible"/>
                                      </p:to>
                                    </p:set>
                                    <p:animEffect transition="in" filter="fade">
                                      <p:cBhvr>
                                        <p:cTn id="36" dur="1000"/>
                                        <p:tgtEl>
                                          <p:spTgt spid="20488"/>
                                        </p:tgtEl>
                                      </p:cBhvr>
                                    </p:animEffect>
                                  </p:childTnLst>
                                </p:cTn>
                              </p:par>
                            </p:childTnLst>
                          </p:cTn>
                        </p:par>
                        <p:par>
                          <p:cTn id="37" fill="hold" nodeType="afterGroup">
                            <p:stCondLst>
                              <p:cond delay="2000"/>
                            </p:stCondLst>
                            <p:childTnLst>
                              <p:par>
                                <p:cTn id="38" presetID="10" presetClass="entr" presetSubtype="0" fill="hold" nodeType="afterEffect">
                                  <p:stCondLst>
                                    <p:cond delay="0"/>
                                  </p:stCondLst>
                                  <p:childTnLst>
                                    <p:set>
                                      <p:cBhvr>
                                        <p:cTn id="39" dur="1" fill="hold">
                                          <p:stCondLst>
                                            <p:cond delay="0"/>
                                          </p:stCondLst>
                                        </p:cTn>
                                        <p:tgtEl>
                                          <p:spTgt spid="20489"/>
                                        </p:tgtEl>
                                        <p:attrNameLst>
                                          <p:attrName>style.visibility</p:attrName>
                                        </p:attrNameLst>
                                      </p:cBhvr>
                                      <p:to>
                                        <p:strVal val="visible"/>
                                      </p:to>
                                    </p:set>
                                    <p:animEffect transition="in" filter="fade">
                                      <p:cBhvr>
                                        <p:cTn id="40" dur="1000"/>
                                        <p:tgtEl>
                                          <p:spTgt spid="2048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2"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Scale>
                                      <p:cBhvr>
                                        <p:cTn id="45"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2"/>
                                        </p:tgtEl>
                                        <p:attrNameLst>
                                          <p:attrName>ppt_x</p:attrName>
                                          <p:attrName>ppt_y</p:attrName>
                                        </p:attrNameLst>
                                      </p:cBhvr>
                                    </p:animMotion>
                                    <p:animEffect transition="in" filter="fade">
                                      <p:cBhvr>
                                        <p:cTn id="4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21508" name="Rectangle 4"/>
          <p:cNvSpPr>
            <a:spLocks noGrp="1" noChangeArrowheads="1"/>
          </p:cNvSpPr>
          <p:nvPr>
            <p:ph type="body" idx="1"/>
          </p:nvPr>
        </p:nvSpPr>
        <p:spPr>
          <a:xfrm>
            <a:off x="1143000" y="1079500"/>
            <a:ext cx="7048500" cy="4445000"/>
          </a:xfrm>
        </p:spPr>
        <p:txBody>
          <a:bodyPr/>
          <a:lstStyle/>
          <a:p>
            <a:r>
              <a:rPr lang="en-US" altLang="en-US" sz="3000" dirty="0">
                <a:solidFill>
                  <a:srgbClr val="993300"/>
                </a:solidFill>
              </a:rPr>
              <a:t>Made of animal skin</a:t>
            </a:r>
          </a:p>
          <a:p>
            <a:r>
              <a:rPr lang="en-US" altLang="en-US" sz="3000" dirty="0">
                <a:solidFill>
                  <a:srgbClr val="993300"/>
                </a:solidFill>
              </a:rPr>
              <a:t>Extremely durable</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15" y="2476515"/>
            <a:ext cx="4698999" cy="2486756"/>
          </a:xfrm>
          <a:prstGeom prst="rect">
            <a:avLst/>
          </a:prstGeom>
        </p:spPr>
      </p:pic>
    </p:spTree>
    <p:custDataLst>
      <p:tags r:id="rId1"/>
    </p:custDataLst>
  </p:cSld>
  <p:clrMapOvr>
    <a:masterClrMapping/>
  </p:clrMapOvr>
  <p:transition spd="slow" advTm="11578">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Effect transition="in" filter="fade">
                                      <p:cBhvr>
                                        <p:cTn id="7" dur="1000"/>
                                        <p:tgtEl>
                                          <p:spTgt spid="21508">
                                            <p:txEl>
                                              <p:pRg st="0" end="0"/>
                                            </p:txEl>
                                          </p:spTgt>
                                        </p:tgtEl>
                                      </p:cBhvr>
                                    </p:animEffect>
                                    <p:anim calcmode="lin" valueType="num">
                                      <p:cBhvr>
                                        <p:cTn id="8" dur="1000" fill="hold"/>
                                        <p:tgtEl>
                                          <p:spTgt spid="2150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50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1508">
                                            <p:txEl>
                                              <p:pRg st="1" end="1"/>
                                            </p:txEl>
                                          </p:spTgt>
                                        </p:tgtEl>
                                        <p:attrNameLst>
                                          <p:attrName>style.visibility</p:attrName>
                                        </p:attrNameLst>
                                      </p:cBhvr>
                                      <p:to>
                                        <p:strVal val="visible"/>
                                      </p:to>
                                    </p:set>
                                    <p:animEffect transition="in" filter="fade">
                                      <p:cBhvr>
                                        <p:cTn id="14" dur="1000"/>
                                        <p:tgtEl>
                                          <p:spTgt spid="21508">
                                            <p:txEl>
                                              <p:pRg st="1" end="1"/>
                                            </p:txEl>
                                          </p:spTgt>
                                        </p:tgtEl>
                                      </p:cBhvr>
                                    </p:animEffect>
                                    <p:anim calcmode="lin" valueType="num">
                                      <p:cBhvr>
                                        <p:cTn id="15" dur="1000" fill="hold"/>
                                        <p:tgtEl>
                                          <p:spTgt spid="2150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150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1A2D76C8-DCF6-DB79-4ED8-40AB549791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4124"/>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Rectangle 2"/>
          <p:cNvSpPr>
            <a:spLocks noGrp="1" noChangeArrowheads="1"/>
          </p:cNvSpPr>
          <p:nvPr>
            <p:ph type="title"/>
          </p:nvPr>
        </p:nvSpPr>
        <p:spPr/>
        <p:txBody>
          <a:bodyPr/>
          <a:lstStyle/>
          <a:p>
            <a:endParaRPr lang="en-US" altLang="en-US"/>
          </a:p>
        </p:txBody>
      </p:sp>
      <p:sp>
        <p:nvSpPr>
          <p:cNvPr id="27651" name="Rectangle 3"/>
          <p:cNvSpPr>
            <a:spLocks noGrp="1" noChangeArrowheads="1"/>
          </p:cNvSpPr>
          <p:nvPr>
            <p:ph type="body" idx="1"/>
          </p:nvPr>
        </p:nvSpPr>
        <p:spPr/>
        <p:txBody>
          <a:bodyPr/>
          <a:lstStyle/>
          <a:p>
            <a:endParaRPr lang="en-US" altLang="en-US"/>
          </a:p>
        </p:txBody>
      </p:sp>
      <p:pic>
        <p:nvPicPr>
          <p:cNvPr id="21516" name="Picture 12" descr="slide - definitions - vaticanus"/>
          <p:cNvPicPr>
            <a:picLocks noChangeAspect="1" noChangeArrowheads="1"/>
          </p:cNvPicPr>
          <p:nvPr/>
        </p:nvPicPr>
        <p:blipFill>
          <a:blip r:embed="rId5"/>
          <a:srcRect/>
          <a:stretch>
            <a:fillRect/>
          </a:stretch>
        </p:blipFill>
        <p:spPr bwMode="auto">
          <a:xfrm>
            <a:off x="5588001" y="2722563"/>
            <a:ext cx="2495075" cy="2540000"/>
          </a:xfrm>
          <a:prstGeom prst="rect">
            <a:avLst/>
          </a:prstGeom>
          <a:noFill/>
          <a:ln>
            <a:noFill/>
          </a:ln>
          <a:effectLst>
            <a:outerShdw blurRad="50800" dist="38100" dir="2700000" algn="tl" rotWithShape="0">
              <a:prstClr val="black">
                <a:alpha val="40000"/>
              </a:prstClr>
            </a:outerShdw>
          </a:effectLst>
        </p:spPr>
      </p:pic>
      <p:pic>
        <p:nvPicPr>
          <p:cNvPr id="21518" name="Picture 1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23730" y="2722563"/>
            <a:ext cx="4375569" cy="2496960"/>
          </a:xfrm>
          <a:prstGeom prst="rect">
            <a:avLst/>
          </a:prstGeom>
          <a:noFill/>
          <a:ln>
            <a:noFill/>
          </a:ln>
          <a:effectLst>
            <a:outerShdw blurRad="50800" dist="38100" dir="2700000" algn="tl" rotWithShape="0">
              <a:prstClr val="black">
                <a:alpha val="40000"/>
              </a:prstClr>
            </a:outerShdw>
          </a:effectLst>
        </p:spPr>
      </p:pic>
      <p:pic>
        <p:nvPicPr>
          <p:cNvPr id="21520" name="Picture 16" descr="slide - definitions - codex"/>
          <p:cNvPicPr>
            <a:picLocks noChangeAspect="1" noChangeArrowheads="1"/>
          </p:cNvPicPr>
          <p:nvPr/>
        </p:nvPicPr>
        <p:blipFill>
          <a:blip r:embed="rId7"/>
          <a:srcRect/>
          <a:stretch>
            <a:fillRect/>
          </a:stretch>
        </p:blipFill>
        <p:spPr bwMode="auto">
          <a:xfrm>
            <a:off x="3111500" y="127001"/>
            <a:ext cx="3302000" cy="1571625"/>
          </a:xfrm>
          <a:prstGeom prst="rect">
            <a:avLst/>
          </a:prstGeom>
          <a:noFill/>
          <a:ln>
            <a:noFill/>
          </a:ln>
          <a:effectLst>
            <a:outerShdw blurRad="50800" dist="38100" dir="2700000" algn="tl" rotWithShape="0">
              <a:prstClr val="black">
                <a:alpha val="40000"/>
              </a:prstClr>
            </a:outerShdw>
          </a:effectLst>
        </p:spPr>
      </p:pic>
      <p:sp>
        <p:nvSpPr>
          <p:cNvPr id="58374" name="Text Box 6"/>
          <p:cNvSpPr txBox="1">
            <a:spLocks noChangeArrowheads="1"/>
          </p:cNvSpPr>
          <p:nvPr/>
        </p:nvSpPr>
        <p:spPr bwMode="auto">
          <a:xfrm>
            <a:off x="1174749" y="1968514"/>
            <a:ext cx="3873500" cy="75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eaLnBrk="0" fontAlgn="base" hangingPunct="0">
              <a:spcBef>
                <a:spcPct val="0"/>
              </a:spcBef>
              <a:spcAft>
                <a:spcPct val="0"/>
              </a:spcAft>
              <a:defRPr>
                <a:solidFill>
                  <a:schemeClr val="tx1"/>
                </a:solidFill>
                <a:latin typeface="Century Gothic" pitchFamily="34" charset="0"/>
              </a:defRPr>
            </a:lvl6pPr>
            <a:lvl7pPr marL="2971800" indent="-228600" eaLnBrk="0" fontAlgn="base" hangingPunct="0">
              <a:spcBef>
                <a:spcPct val="0"/>
              </a:spcBef>
              <a:spcAft>
                <a:spcPct val="0"/>
              </a:spcAft>
              <a:defRPr>
                <a:solidFill>
                  <a:schemeClr val="tx1"/>
                </a:solidFill>
                <a:latin typeface="Century Gothic" pitchFamily="34" charset="0"/>
              </a:defRPr>
            </a:lvl7pPr>
            <a:lvl8pPr marL="3429000" indent="-228600" eaLnBrk="0" fontAlgn="base" hangingPunct="0">
              <a:spcBef>
                <a:spcPct val="0"/>
              </a:spcBef>
              <a:spcAft>
                <a:spcPct val="0"/>
              </a:spcAft>
              <a:defRPr>
                <a:solidFill>
                  <a:schemeClr val="tx1"/>
                </a:solidFill>
                <a:latin typeface="Century Gothic" pitchFamily="34" charset="0"/>
              </a:defRPr>
            </a:lvl8pPr>
            <a:lvl9pPr marL="3886200" indent="-228600" eaLnBrk="0" fontAlgn="base" hangingPunct="0">
              <a:spcBef>
                <a:spcPct val="0"/>
              </a:spcBef>
              <a:spcAft>
                <a:spcPct val="0"/>
              </a:spcAft>
              <a:defRPr>
                <a:solidFill>
                  <a:schemeClr val="tx1"/>
                </a:solidFill>
                <a:latin typeface="Century Gothic" pitchFamily="34" charset="0"/>
              </a:defRPr>
            </a:lvl9pPr>
          </a:lstStyle>
          <a:p>
            <a:pPr algn="ctr">
              <a:defRPr/>
            </a:pPr>
            <a:r>
              <a:rPr lang="en-US" sz="2167" dirty="0">
                <a:solidFill>
                  <a:srgbClr val="993300"/>
                </a:solidFill>
                <a:effectLst>
                  <a:outerShdw blurRad="38100" dist="38100" dir="2700000" algn="tl">
                    <a:srgbClr val="C0C0C0"/>
                  </a:outerShdw>
                </a:effectLst>
                <a:latin typeface="Trebuchet MS" pitchFamily="34" charset="0"/>
              </a:rPr>
              <a:t>Codex Sinaiticus</a:t>
            </a:r>
            <a:br>
              <a:rPr lang="en-US" sz="2167" dirty="0">
                <a:solidFill>
                  <a:srgbClr val="993300"/>
                </a:solidFill>
                <a:effectLst>
                  <a:outerShdw blurRad="38100" dist="38100" dir="2700000" algn="tl">
                    <a:srgbClr val="C0C0C0"/>
                  </a:outerShdw>
                </a:effectLst>
                <a:latin typeface="Trebuchet MS" pitchFamily="34" charset="0"/>
              </a:rPr>
            </a:br>
            <a:r>
              <a:rPr lang="en-US" sz="2167" dirty="0">
                <a:solidFill>
                  <a:srgbClr val="993300"/>
                </a:solidFill>
                <a:effectLst>
                  <a:outerShdw blurRad="38100" dist="38100" dir="2700000" algn="tl">
                    <a:srgbClr val="C0C0C0"/>
                  </a:outerShdw>
                </a:effectLst>
                <a:latin typeface="Trebuchet MS" pitchFamily="34" charset="0"/>
              </a:rPr>
              <a:t>(330-360 AD)</a:t>
            </a:r>
          </a:p>
        </p:txBody>
      </p:sp>
      <p:sp>
        <p:nvSpPr>
          <p:cNvPr id="2" name="Text Box 6"/>
          <p:cNvSpPr txBox="1">
            <a:spLocks noChangeArrowheads="1"/>
          </p:cNvSpPr>
          <p:nvPr/>
        </p:nvSpPr>
        <p:spPr bwMode="auto">
          <a:xfrm>
            <a:off x="4898788" y="1968514"/>
            <a:ext cx="3873500" cy="75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eaLnBrk="0" fontAlgn="base" hangingPunct="0">
              <a:spcBef>
                <a:spcPct val="0"/>
              </a:spcBef>
              <a:spcAft>
                <a:spcPct val="0"/>
              </a:spcAft>
              <a:defRPr>
                <a:solidFill>
                  <a:schemeClr val="tx1"/>
                </a:solidFill>
                <a:latin typeface="Century Gothic" pitchFamily="34" charset="0"/>
              </a:defRPr>
            </a:lvl6pPr>
            <a:lvl7pPr marL="2971800" indent="-228600" eaLnBrk="0" fontAlgn="base" hangingPunct="0">
              <a:spcBef>
                <a:spcPct val="0"/>
              </a:spcBef>
              <a:spcAft>
                <a:spcPct val="0"/>
              </a:spcAft>
              <a:defRPr>
                <a:solidFill>
                  <a:schemeClr val="tx1"/>
                </a:solidFill>
                <a:latin typeface="Century Gothic" pitchFamily="34" charset="0"/>
              </a:defRPr>
            </a:lvl7pPr>
            <a:lvl8pPr marL="3429000" indent="-228600" eaLnBrk="0" fontAlgn="base" hangingPunct="0">
              <a:spcBef>
                <a:spcPct val="0"/>
              </a:spcBef>
              <a:spcAft>
                <a:spcPct val="0"/>
              </a:spcAft>
              <a:defRPr>
                <a:solidFill>
                  <a:schemeClr val="tx1"/>
                </a:solidFill>
                <a:latin typeface="Century Gothic" pitchFamily="34" charset="0"/>
              </a:defRPr>
            </a:lvl8pPr>
            <a:lvl9pPr marL="3886200" indent="-228600" eaLnBrk="0" fontAlgn="base" hangingPunct="0">
              <a:spcBef>
                <a:spcPct val="0"/>
              </a:spcBef>
              <a:spcAft>
                <a:spcPct val="0"/>
              </a:spcAft>
              <a:defRPr>
                <a:solidFill>
                  <a:schemeClr val="tx1"/>
                </a:solidFill>
                <a:latin typeface="Century Gothic" pitchFamily="34" charset="0"/>
              </a:defRPr>
            </a:lvl9pPr>
          </a:lstStyle>
          <a:p>
            <a:pPr algn="ctr">
              <a:defRPr/>
            </a:pPr>
            <a:r>
              <a:rPr lang="en-US" sz="2167" dirty="0">
                <a:solidFill>
                  <a:srgbClr val="993300"/>
                </a:solidFill>
                <a:effectLst>
                  <a:outerShdw blurRad="38100" dist="38100" dir="2700000" algn="tl">
                    <a:srgbClr val="C0C0C0"/>
                  </a:outerShdw>
                </a:effectLst>
                <a:latin typeface="Trebuchet MS" pitchFamily="34" charset="0"/>
              </a:rPr>
              <a:t>Codex Vaticanus</a:t>
            </a:r>
            <a:br>
              <a:rPr lang="en-US" sz="2167" dirty="0">
                <a:solidFill>
                  <a:srgbClr val="993300"/>
                </a:solidFill>
                <a:effectLst>
                  <a:outerShdw blurRad="38100" dist="38100" dir="2700000" algn="tl">
                    <a:srgbClr val="C0C0C0"/>
                  </a:outerShdw>
                </a:effectLst>
                <a:latin typeface="Trebuchet MS" pitchFamily="34" charset="0"/>
              </a:rPr>
            </a:br>
            <a:r>
              <a:rPr lang="en-US" sz="2167" dirty="0">
                <a:solidFill>
                  <a:srgbClr val="993300"/>
                </a:solidFill>
                <a:effectLst>
                  <a:outerShdw blurRad="38100" dist="38100" dir="2700000" algn="tl">
                    <a:srgbClr val="C0C0C0"/>
                  </a:outerShdw>
                </a:effectLst>
                <a:latin typeface="Trebuchet MS" pitchFamily="34" charset="0"/>
              </a:rPr>
              <a:t>(330-360 AD)</a:t>
            </a:r>
          </a:p>
        </p:txBody>
      </p:sp>
    </p:spTree>
    <p:custDataLst>
      <p:tags r:id="rId1"/>
    </p:custDataLst>
  </p:cSld>
  <p:clrMapOvr>
    <a:masterClrMapping/>
  </p:clrMapOvr>
  <p:transition spd="slow" advTm="52261">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1520"/>
                                        </p:tgtEl>
                                        <p:attrNameLst>
                                          <p:attrName>style.visibility</p:attrName>
                                        </p:attrNameLst>
                                      </p:cBhvr>
                                      <p:to>
                                        <p:strVal val="visible"/>
                                      </p:to>
                                    </p:set>
                                    <p:animEffect transition="in" filter="fade">
                                      <p:cBhvr>
                                        <p:cTn id="7" dur="1000"/>
                                        <p:tgtEl>
                                          <p:spTgt spid="21520"/>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1518"/>
                                        </p:tgtEl>
                                        <p:attrNameLst>
                                          <p:attrName>style.visibility</p:attrName>
                                        </p:attrNameLst>
                                      </p:cBhvr>
                                      <p:to>
                                        <p:strVal val="visible"/>
                                      </p:to>
                                    </p:set>
                                    <p:animEffect transition="in" filter="fade">
                                      <p:cBhvr>
                                        <p:cTn id="11" dur="1000"/>
                                        <p:tgtEl>
                                          <p:spTgt spid="21518"/>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21516"/>
                                        </p:tgtEl>
                                        <p:attrNameLst>
                                          <p:attrName>style.visibility</p:attrName>
                                        </p:attrNameLst>
                                      </p:cBhvr>
                                      <p:to>
                                        <p:strVal val="visible"/>
                                      </p:to>
                                    </p:set>
                                    <p:animEffect transition="in" filter="fade">
                                      <p:cBhvr>
                                        <p:cTn id="15" dur="1000"/>
                                        <p:tgtEl>
                                          <p:spTgt spid="2151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58374"/>
                                        </p:tgtEl>
                                        <p:attrNameLst>
                                          <p:attrName>style.visibility</p:attrName>
                                        </p:attrNameLst>
                                      </p:cBhvr>
                                      <p:to>
                                        <p:strVal val="visible"/>
                                      </p:to>
                                    </p:set>
                                    <p:animEffect transition="in" filter="fade">
                                      <p:cBhvr>
                                        <p:cTn id="20" dur="1000"/>
                                        <p:tgtEl>
                                          <p:spTgt spid="58374"/>
                                        </p:tgtEl>
                                      </p:cBhvr>
                                    </p:animEffect>
                                    <p:anim calcmode="lin" valueType="num">
                                      <p:cBhvr>
                                        <p:cTn id="21" dur="1000" fill="hold"/>
                                        <p:tgtEl>
                                          <p:spTgt spid="58374"/>
                                        </p:tgtEl>
                                        <p:attrNameLst>
                                          <p:attrName>ppt_x</p:attrName>
                                        </p:attrNameLst>
                                      </p:cBhvr>
                                      <p:tavLst>
                                        <p:tav tm="0">
                                          <p:val>
                                            <p:strVal val="#ppt_x"/>
                                          </p:val>
                                        </p:tav>
                                        <p:tav tm="100000">
                                          <p:val>
                                            <p:strVal val="#ppt_x"/>
                                          </p:val>
                                        </p:tav>
                                      </p:tavLst>
                                    </p:anim>
                                    <p:anim calcmode="lin" valueType="num">
                                      <p:cBhvr>
                                        <p:cTn id="22" dur="1000" fill="hold"/>
                                        <p:tgtEl>
                                          <p:spTgt spid="58374"/>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4"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6E1D38-BFAA-FE5E-12DB-EBD304171D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custDataLst>
      <p:tags r:id="rId1"/>
    </p:custDataLst>
    <p:extLst>
      <p:ext uri="{BB962C8B-B14F-4D97-AF65-F5344CB8AC3E}">
        <p14:creationId xmlns:p14="http://schemas.microsoft.com/office/powerpoint/2010/main" val="1395289395"/>
      </p:ext>
    </p:extLst>
  </p:cSld>
  <p:clrMapOvr>
    <a:masterClrMapping/>
  </p:clrMapOvr>
  <p:transition spd="slow" advTm="160128">
    <p:fade/>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itle 1"/>
          <p:cNvSpPr>
            <a:spLocks noGrp="1"/>
          </p:cNvSpPr>
          <p:nvPr>
            <p:ph type="title"/>
          </p:nvPr>
        </p:nvSpPr>
        <p:spPr>
          <a:xfrm>
            <a:off x="304800" y="-63500"/>
            <a:ext cx="6858000" cy="762000"/>
          </a:xfrm>
        </p:spPr>
        <p:txBody>
          <a:bodyPr/>
          <a:lstStyle/>
          <a:p>
            <a:r>
              <a:rPr lang="en-US" altLang="en-US" i="1" dirty="0">
                <a:effectLst>
                  <a:outerShdw blurRad="38100" dist="38100" dir="2700000" algn="tl">
                    <a:srgbClr val="000000">
                      <a:alpha val="43137"/>
                    </a:srgbClr>
                  </a:outerShdw>
                </a:effectLst>
              </a:rPr>
              <a:t>Where we’re headed</a:t>
            </a:r>
          </a:p>
        </p:txBody>
      </p:sp>
      <p:pic>
        <p:nvPicPr>
          <p:cNvPr id="4" name="Picture 3">
            <a:extLst>
              <a:ext uri="{FF2B5EF4-FFF2-40B4-BE49-F238E27FC236}">
                <a16:creationId xmlns:a16="http://schemas.microsoft.com/office/drawing/2014/main" id="{165C4B7D-F3E7-403E-92FD-A13CB86B75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866890"/>
            <a:ext cx="3455108" cy="4606810"/>
          </a:xfrm>
          <a:prstGeom prst="rect">
            <a:avLst/>
          </a:prstGeom>
        </p:spPr>
      </p:pic>
      <p:sp>
        <p:nvSpPr>
          <p:cNvPr id="6" name="Rectangle 5">
            <a:extLst>
              <a:ext uri="{FF2B5EF4-FFF2-40B4-BE49-F238E27FC236}">
                <a16:creationId xmlns:a16="http://schemas.microsoft.com/office/drawing/2014/main" id="{C9E99177-5F70-4B4B-B8D8-6A4D2547BE57}"/>
              </a:ext>
            </a:extLst>
          </p:cNvPr>
          <p:cNvSpPr/>
          <p:nvPr/>
        </p:nvSpPr>
        <p:spPr>
          <a:xfrm>
            <a:off x="381000" y="748819"/>
            <a:ext cx="3810000" cy="5208157"/>
          </a:xfrm>
          <a:prstGeom prst="rect">
            <a:avLst/>
          </a:prstGeom>
        </p:spPr>
        <p:txBody>
          <a:bodyPr>
            <a:spAutoFit/>
          </a:bodyPr>
          <a:lstStyle/>
          <a:p>
            <a:pPr>
              <a:lnSpc>
                <a:spcPct val="95000"/>
              </a:lnSpc>
            </a:pPr>
            <a:r>
              <a:rPr lang="en-US" sz="2333" dirty="0">
                <a:effectLst>
                  <a:outerShdw blurRad="38100" dist="38100" dir="2700000" algn="tl">
                    <a:srgbClr val="000000">
                      <a:alpha val="43137"/>
                    </a:srgbClr>
                  </a:outerShdw>
                </a:effectLst>
                <a:latin typeface="+mn-lt"/>
              </a:rPr>
              <a:t>Sep. 29</a:t>
            </a:r>
          </a:p>
          <a:p>
            <a:pPr>
              <a:lnSpc>
                <a:spcPct val="95000"/>
              </a:lnSpc>
            </a:pPr>
            <a:r>
              <a:rPr lang="en-US" sz="2333" dirty="0">
                <a:effectLst>
                  <a:outerShdw blurRad="38100" dist="38100" dir="2700000" algn="tl">
                    <a:srgbClr val="000000">
                      <a:alpha val="43137"/>
                    </a:srgbClr>
                  </a:outerShdw>
                </a:effectLst>
                <a:latin typeface="+mn-lt"/>
              </a:rPr>
              <a:t>The Reliability of the New Testament Text (part 1)</a:t>
            </a:r>
          </a:p>
          <a:p>
            <a:pPr>
              <a:lnSpc>
                <a:spcPct val="95000"/>
              </a:lnSpc>
            </a:pPr>
            <a:endParaRPr lang="en-US" sz="2333" dirty="0">
              <a:effectLst>
                <a:outerShdw blurRad="38100" dist="38100" dir="2700000" algn="tl">
                  <a:srgbClr val="000000">
                    <a:alpha val="43137"/>
                  </a:srgbClr>
                </a:outerShdw>
              </a:effectLst>
              <a:latin typeface="+mn-lt"/>
            </a:endParaRPr>
          </a:p>
          <a:p>
            <a:pPr>
              <a:lnSpc>
                <a:spcPct val="95000"/>
              </a:lnSpc>
            </a:pPr>
            <a:r>
              <a:rPr lang="en-US" sz="2333" dirty="0">
                <a:effectLst>
                  <a:outerShdw blurRad="38100" dist="38100" dir="2700000" algn="tl">
                    <a:srgbClr val="000000">
                      <a:alpha val="43137"/>
                    </a:srgbClr>
                  </a:outerShdw>
                </a:effectLst>
                <a:latin typeface="+mn-lt"/>
              </a:rPr>
              <a:t>Oct. 6</a:t>
            </a:r>
          </a:p>
          <a:p>
            <a:pPr>
              <a:lnSpc>
                <a:spcPct val="95000"/>
              </a:lnSpc>
            </a:pPr>
            <a:r>
              <a:rPr lang="en-US" sz="2333" dirty="0">
                <a:effectLst>
                  <a:outerShdw blurRad="38100" dist="38100" dir="2700000" algn="tl">
                    <a:srgbClr val="000000">
                      <a:alpha val="43137"/>
                    </a:srgbClr>
                  </a:outerShdw>
                </a:effectLst>
                <a:latin typeface="+mn-lt"/>
              </a:rPr>
              <a:t>The Reliability of the New Testament Text (part 2)</a:t>
            </a:r>
          </a:p>
          <a:p>
            <a:pPr>
              <a:lnSpc>
                <a:spcPct val="95000"/>
              </a:lnSpc>
            </a:pPr>
            <a:endParaRPr lang="en-US" sz="2333" dirty="0">
              <a:effectLst>
                <a:outerShdw blurRad="38100" dist="38100" dir="2700000" algn="tl">
                  <a:srgbClr val="000000">
                    <a:alpha val="43137"/>
                  </a:srgbClr>
                </a:outerShdw>
              </a:effectLst>
              <a:latin typeface="+mn-lt"/>
            </a:endParaRPr>
          </a:p>
          <a:p>
            <a:pPr>
              <a:lnSpc>
                <a:spcPct val="95000"/>
              </a:lnSpc>
            </a:pPr>
            <a:r>
              <a:rPr lang="en-US" sz="2333" dirty="0">
                <a:effectLst>
                  <a:outerShdw blurRad="38100" dist="38100" dir="2700000" algn="tl">
                    <a:srgbClr val="000000">
                      <a:alpha val="43137"/>
                    </a:srgbClr>
                  </a:outerShdw>
                </a:effectLst>
                <a:latin typeface="+mn-lt"/>
              </a:rPr>
              <a:t>Oct. 20</a:t>
            </a:r>
          </a:p>
          <a:p>
            <a:pPr>
              <a:lnSpc>
                <a:spcPct val="95000"/>
              </a:lnSpc>
            </a:pPr>
            <a:r>
              <a:rPr lang="en-US" sz="2333" dirty="0">
                <a:effectLst>
                  <a:outerShdw blurRad="38100" dist="38100" dir="2700000" algn="tl">
                    <a:srgbClr val="000000">
                      <a:alpha val="43137"/>
                    </a:srgbClr>
                  </a:outerShdw>
                </a:effectLst>
                <a:latin typeface="+mn-lt"/>
              </a:rPr>
              <a:t>The Self-Authenticating</a:t>
            </a:r>
          </a:p>
          <a:p>
            <a:pPr>
              <a:lnSpc>
                <a:spcPct val="95000"/>
              </a:lnSpc>
            </a:pPr>
            <a:r>
              <a:rPr lang="en-US" sz="2333" dirty="0">
                <a:effectLst>
                  <a:outerShdw blurRad="38100" dist="38100" dir="2700000" algn="tl">
                    <a:srgbClr val="000000">
                      <a:alpha val="43137"/>
                    </a:srgbClr>
                  </a:outerShdw>
                </a:effectLst>
                <a:latin typeface="+mn-lt"/>
              </a:rPr>
              <a:t>Nature of Scripture</a:t>
            </a:r>
          </a:p>
          <a:p>
            <a:pPr>
              <a:lnSpc>
                <a:spcPct val="95000"/>
              </a:lnSpc>
            </a:pPr>
            <a:endParaRPr lang="en-US" sz="2333" dirty="0">
              <a:effectLst>
                <a:outerShdw blurRad="38100" dist="38100" dir="2700000" algn="tl">
                  <a:srgbClr val="000000">
                    <a:alpha val="43137"/>
                  </a:srgbClr>
                </a:outerShdw>
              </a:effectLst>
              <a:latin typeface="+mn-lt"/>
            </a:endParaRPr>
          </a:p>
          <a:p>
            <a:pPr>
              <a:lnSpc>
                <a:spcPct val="95000"/>
              </a:lnSpc>
            </a:pPr>
            <a:r>
              <a:rPr lang="en-US" sz="2333" dirty="0">
                <a:effectLst>
                  <a:outerShdw blurRad="38100" dist="38100" dir="2700000" algn="tl">
                    <a:srgbClr val="000000">
                      <a:alpha val="43137"/>
                    </a:srgbClr>
                  </a:outerShdw>
                </a:effectLst>
                <a:latin typeface="+mn-lt"/>
              </a:rPr>
              <a:t>Oct. 27</a:t>
            </a:r>
          </a:p>
          <a:p>
            <a:pPr>
              <a:lnSpc>
                <a:spcPct val="95000"/>
              </a:lnSpc>
            </a:pPr>
            <a:r>
              <a:rPr lang="en-US" sz="2333" dirty="0">
                <a:effectLst>
                  <a:outerShdw blurRad="38100" dist="38100" dir="2700000" algn="tl">
                    <a:srgbClr val="000000">
                      <a:alpha val="43137"/>
                    </a:srgbClr>
                  </a:outerShdw>
                </a:effectLst>
                <a:latin typeface="+mn-lt"/>
              </a:rPr>
              <a:t>The Canon of Scripture</a:t>
            </a:r>
          </a:p>
          <a:p>
            <a:pPr>
              <a:lnSpc>
                <a:spcPct val="95000"/>
              </a:lnSpc>
            </a:pPr>
            <a:endParaRPr lang="en-US" sz="2333"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44274364"/>
      </p:ext>
    </p:extLst>
  </p:cSld>
  <p:clrMapOvr>
    <a:masterClrMapping/>
  </p:clrMapOvr>
  <p:transition spd="slow" advTm="3347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000"/>
                                        <p:tgtEl>
                                          <p:spTgt spid="6">
                                            <p:txEl>
                                              <p:pRg st="0" end="0"/>
                                            </p:txEl>
                                          </p:spTgt>
                                        </p:tgtEl>
                                      </p:cBhvr>
                                    </p:animEffect>
                                    <p:anim calcmode="lin" valueType="num">
                                      <p:cBhvr>
                                        <p:cTn id="1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1000"/>
                                        <p:tgtEl>
                                          <p:spTgt spid="6">
                                            <p:txEl>
                                              <p:pRg st="1" end="1"/>
                                            </p:txEl>
                                          </p:spTgt>
                                        </p:tgtEl>
                                      </p:cBhvr>
                                    </p:animEffect>
                                    <p:anim calcmode="lin" valueType="num">
                                      <p:cBhvr>
                                        <p:cTn id="17"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anim calcmode="lin" valueType="num">
                                      <p:cBhvr>
                                        <p:cTn id="2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anim calcmode="lin" valueType="num">
                                      <p:cBhvr>
                                        <p:cTn id="2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xEl>
                                              <p:pRg st="6" end="6"/>
                                            </p:txEl>
                                          </p:spTgt>
                                        </p:tgtEl>
                                        <p:attrNameLst>
                                          <p:attrName>style.visibility</p:attrName>
                                        </p:attrNameLst>
                                      </p:cBhvr>
                                      <p:to>
                                        <p:strVal val="visible"/>
                                      </p:to>
                                    </p:set>
                                    <p:animEffect transition="in" filter="fade">
                                      <p:cBhvr>
                                        <p:cTn id="34" dur="1000"/>
                                        <p:tgtEl>
                                          <p:spTgt spid="6">
                                            <p:txEl>
                                              <p:pRg st="6" end="6"/>
                                            </p:txEl>
                                          </p:spTgt>
                                        </p:tgtEl>
                                      </p:cBhvr>
                                    </p:animEffect>
                                    <p:anim calcmode="lin" valueType="num">
                                      <p:cBhvr>
                                        <p:cTn id="35"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animEffect transition="in" filter="fade">
                                      <p:cBhvr>
                                        <p:cTn id="39" dur="1000"/>
                                        <p:tgtEl>
                                          <p:spTgt spid="6">
                                            <p:txEl>
                                              <p:pRg st="7" end="7"/>
                                            </p:txEl>
                                          </p:spTgt>
                                        </p:tgtEl>
                                      </p:cBhvr>
                                    </p:animEffect>
                                    <p:anim calcmode="lin" valueType="num">
                                      <p:cBhvr>
                                        <p:cTn id="40"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6">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Effect transition="in" filter="fade">
                                      <p:cBhvr>
                                        <p:cTn id="44" dur="1000"/>
                                        <p:tgtEl>
                                          <p:spTgt spid="6">
                                            <p:txEl>
                                              <p:pRg st="8" end="8"/>
                                            </p:txEl>
                                          </p:spTgt>
                                        </p:tgtEl>
                                      </p:cBhvr>
                                    </p:animEffect>
                                    <p:anim calcmode="lin" valueType="num">
                                      <p:cBhvr>
                                        <p:cTn id="45"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6">
                                            <p:txEl>
                                              <p:pRg st="10" end="10"/>
                                            </p:txEl>
                                          </p:spTgt>
                                        </p:tgtEl>
                                        <p:attrNameLst>
                                          <p:attrName>style.visibility</p:attrName>
                                        </p:attrNameLst>
                                      </p:cBhvr>
                                      <p:to>
                                        <p:strVal val="visible"/>
                                      </p:to>
                                    </p:set>
                                    <p:animEffect transition="in" filter="fade">
                                      <p:cBhvr>
                                        <p:cTn id="51" dur="1000"/>
                                        <p:tgtEl>
                                          <p:spTgt spid="6">
                                            <p:txEl>
                                              <p:pRg st="10" end="10"/>
                                            </p:txEl>
                                          </p:spTgt>
                                        </p:tgtEl>
                                      </p:cBhvr>
                                    </p:animEffect>
                                    <p:anim calcmode="lin" valueType="num">
                                      <p:cBhvr>
                                        <p:cTn id="52"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53" dur="1000" fill="hold"/>
                                        <p:tgtEl>
                                          <p:spTgt spid="6">
                                            <p:txEl>
                                              <p:pRg st="10" end="10"/>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6">
                                            <p:txEl>
                                              <p:pRg st="11" end="11"/>
                                            </p:txEl>
                                          </p:spTgt>
                                        </p:tgtEl>
                                        <p:attrNameLst>
                                          <p:attrName>style.visibility</p:attrName>
                                        </p:attrNameLst>
                                      </p:cBhvr>
                                      <p:to>
                                        <p:strVal val="visible"/>
                                      </p:to>
                                    </p:set>
                                    <p:animEffect transition="in" filter="fade">
                                      <p:cBhvr>
                                        <p:cTn id="56" dur="1000"/>
                                        <p:tgtEl>
                                          <p:spTgt spid="6">
                                            <p:txEl>
                                              <p:pRg st="11" end="11"/>
                                            </p:txEl>
                                          </p:spTgt>
                                        </p:tgtEl>
                                      </p:cBhvr>
                                    </p:animEffect>
                                    <p:anim calcmode="lin" valueType="num">
                                      <p:cBhvr>
                                        <p:cTn id="57" dur="1000" fill="hold"/>
                                        <p:tgtEl>
                                          <p:spTgt spid="6">
                                            <p:txEl>
                                              <p:pRg st="11" end="11"/>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idx="4294967295"/>
          </p:nvPr>
        </p:nvSpPr>
        <p:spPr>
          <a:xfrm>
            <a:off x="1206500" y="0"/>
            <a:ext cx="7480300" cy="762000"/>
          </a:xfrm>
        </p:spPr>
        <p:txBody>
          <a:bodyPr/>
          <a:lstStyle/>
          <a:p>
            <a:r>
              <a:rPr lang="en-US" altLang="en-US" dirty="0">
                <a:effectLst>
                  <a:outerShdw blurRad="38100" dist="38100" dir="2700000" algn="tl">
                    <a:srgbClr val="000000">
                      <a:alpha val="43137"/>
                    </a:srgbClr>
                  </a:outerShdw>
                </a:effectLst>
              </a:rPr>
              <a:t>How many textual variants?</a:t>
            </a:r>
          </a:p>
        </p:txBody>
      </p:sp>
      <p:sp>
        <p:nvSpPr>
          <p:cNvPr id="3" name="Content Placeholder 2"/>
          <p:cNvSpPr>
            <a:spLocks noGrp="1"/>
          </p:cNvSpPr>
          <p:nvPr>
            <p:ph idx="4294967295"/>
          </p:nvPr>
        </p:nvSpPr>
        <p:spPr>
          <a:xfrm>
            <a:off x="1206500" y="952500"/>
            <a:ext cx="6667500" cy="4572000"/>
          </a:xfrm>
        </p:spPr>
        <p:txBody>
          <a:bodyPr/>
          <a:lstStyle/>
          <a:p>
            <a:r>
              <a:rPr lang="en-US" altLang="en-US" dirty="0">
                <a:effectLst>
                  <a:outerShdw blurRad="38100" dist="38100" dir="2700000" algn="tl">
                    <a:srgbClr val="000000">
                      <a:alpha val="43137"/>
                    </a:srgbClr>
                  </a:outerShdw>
                </a:effectLst>
              </a:rPr>
              <a:t>Approximately 400,000 textual variants</a:t>
            </a:r>
          </a:p>
          <a:p>
            <a:endParaRPr lang="en-US" altLang="en-US" sz="1500" dirty="0">
              <a:effectLst>
                <a:outerShdw blurRad="38100" dist="38100" dir="2700000" algn="tl">
                  <a:srgbClr val="000000">
                    <a:alpha val="43137"/>
                  </a:srgbClr>
                </a:outerShdw>
              </a:effectLst>
            </a:endParaRPr>
          </a:p>
          <a:p>
            <a:r>
              <a:rPr lang="en-US" altLang="en-US" dirty="0">
                <a:effectLst>
                  <a:outerShdw blurRad="38100" dist="38100" dir="2700000" algn="tl">
                    <a:srgbClr val="000000">
                      <a:alpha val="43137"/>
                    </a:srgbClr>
                  </a:outerShdw>
                </a:effectLst>
              </a:rPr>
              <a:t>… but, we have over 5,800 Greek manuscripts of the New Testament</a:t>
            </a:r>
            <a:br>
              <a:rPr lang="en-US" altLang="en-US" dirty="0">
                <a:effectLst>
                  <a:outerShdw blurRad="38100" dist="38100" dir="2700000" algn="tl">
                    <a:srgbClr val="000000">
                      <a:alpha val="43137"/>
                    </a:srgbClr>
                  </a:outerShdw>
                </a:effectLst>
              </a:rPr>
            </a:br>
            <a:endParaRPr lang="en-US" altLang="en-US" sz="1500" dirty="0">
              <a:effectLst>
                <a:outerShdw blurRad="38100" dist="38100" dir="2700000" algn="tl">
                  <a:srgbClr val="000000">
                    <a:alpha val="43137"/>
                  </a:srgbClr>
                </a:outerShdw>
              </a:effectLst>
            </a:endParaRPr>
          </a:p>
          <a:p>
            <a:r>
              <a:rPr lang="en-US" altLang="en-US" dirty="0">
                <a:effectLst>
                  <a:outerShdw blurRad="38100" dist="38100" dir="2700000" algn="tl">
                    <a:srgbClr val="000000">
                      <a:alpha val="43137"/>
                    </a:srgbClr>
                  </a:outerShdw>
                </a:effectLst>
              </a:rPr>
              <a:t>… and over 18,000 ancient manuscripts in other languages</a:t>
            </a:r>
          </a:p>
          <a:p>
            <a:endParaRPr lang="en-US" altLang="en-US" sz="1500" dirty="0">
              <a:effectLst>
                <a:outerShdw blurRad="38100" dist="38100" dir="2700000" algn="tl">
                  <a:srgbClr val="000000">
                    <a:alpha val="43137"/>
                  </a:srgbClr>
                </a:outerShdw>
              </a:effectLst>
            </a:endParaRPr>
          </a:p>
          <a:p>
            <a:r>
              <a:rPr lang="en-US" altLang="en-US" dirty="0">
                <a:effectLst>
                  <a:outerShdw blurRad="38100" dist="38100" dir="2700000" algn="tl">
                    <a:srgbClr val="000000">
                      <a:alpha val="43137"/>
                    </a:srgbClr>
                  </a:outerShdw>
                </a:effectLst>
              </a:rPr>
              <a:t>The more manuscripts you have,</a:t>
            </a:r>
            <a:br>
              <a:rPr lang="en-US" altLang="en-US" dirty="0">
                <a:effectLst>
                  <a:outerShdw blurRad="38100" dist="38100" dir="2700000" algn="tl">
                    <a:srgbClr val="000000">
                      <a:alpha val="43137"/>
                    </a:srgbClr>
                  </a:outerShdw>
                </a:effectLst>
              </a:rPr>
            </a:br>
            <a:r>
              <a:rPr lang="en-US" altLang="en-US" dirty="0">
                <a:effectLst>
                  <a:outerShdw blurRad="38100" dist="38100" dir="2700000" algn="tl">
                    <a:srgbClr val="000000">
                      <a:alpha val="43137"/>
                    </a:srgbClr>
                  </a:outerShdw>
                </a:effectLst>
              </a:rPr>
              <a:t>the more textual variants you</a:t>
            </a:r>
            <a:br>
              <a:rPr lang="en-US" altLang="en-US" dirty="0">
                <a:effectLst>
                  <a:outerShdw blurRad="38100" dist="38100" dir="2700000" algn="tl">
                    <a:srgbClr val="000000">
                      <a:alpha val="43137"/>
                    </a:srgbClr>
                  </a:outerShdw>
                </a:effectLst>
              </a:rPr>
            </a:br>
            <a:r>
              <a:rPr lang="en-US" altLang="en-US" dirty="0">
                <a:effectLst>
                  <a:outerShdw blurRad="38100" dist="38100" dir="2700000" algn="tl">
                    <a:srgbClr val="000000">
                      <a:alpha val="43137"/>
                    </a:srgbClr>
                  </a:outerShdw>
                </a:effectLst>
              </a:rPr>
              <a:t>will have</a:t>
            </a:r>
          </a:p>
        </p:txBody>
      </p:sp>
    </p:spTree>
    <p:custDataLst>
      <p:tags r:id="rId1"/>
    </p:custDataLst>
  </p:cSld>
  <p:clrMapOvr>
    <a:masterClrMapping/>
  </p:clrMapOvr>
  <p:transition spd="slow" advTm="68908">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anim calcmode="lin" valueType="num">
                                      <p:cBhvr>
                                        <p:cTn id="8"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750"/>
                                        <p:tgtEl>
                                          <p:spTgt spid="3">
                                            <p:txEl>
                                              <p:pRg st="2" end="2"/>
                                            </p:txEl>
                                          </p:spTgt>
                                        </p:tgtEl>
                                      </p:cBhvr>
                                    </p:animEffect>
                                    <p:anim calcmode="lin" valueType="num">
                                      <p:cBhvr>
                                        <p:cTn id="15" dur="7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7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750"/>
                                        <p:tgtEl>
                                          <p:spTgt spid="3">
                                            <p:txEl>
                                              <p:pRg st="3" end="3"/>
                                            </p:txEl>
                                          </p:spTgt>
                                        </p:tgtEl>
                                      </p:cBhvr>
                                    </p:animEffect>
                                    <p:anim calcmode="lin" valueType="num">
                                      <p:cBhvr>
                                        <p:cTn id="22" dur="7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75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750"/>
                                        <p:tgtEl>
                                          <p:spTgt spid="3">
                                            <p:txEl>
                                              <p:pRg st="5" end="5"/>
                                            </p:txEl>
                                          </p:spTgt>
                                        </p:tgtEl>
                                      </p:cBhvr>
                                    </p:animEffect>
                                    <p:anim calcmode="lin" valueType="num">
                                      <p:cBhvr>
                                        <p:cTn id="29" dur="75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75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idx="4294967295"/>
          </p:nvPr>
        </p:nvSpPr>
        <p:spPr>
          <a:xfrm>
            <a:off x="1206500" y="0"/>
            <a:ext cx="7480300" cy="762000"/>
          </a:xfrm>
        </p:spPr>
        <p:txBody>
          <a:bodyPr/>
          <a:lstStyle/>
          <a:p>
            <a:r>
              <a:rPr lang="en-US" altLang="en-US" dirty="0">
                <a:effectLst>
                  <a:outerShdw blurRad="38100" dist="38100" dir="2700000" algn="tl">
                    <a:srgbClr val="000000">
                      <a:alpha val="43137"/>
                    </a:srgbClr>
                  </a:outerShdw>
                </a:effectLst>
              </a:rPr>
              <a:t>How many textual variants?</a:t>
            </a:r>
          </a:p>
        </p:txBody>
      </p:sp>
      <p:sp>
        <p:nvSpPr>
          <p:cNvPr id="3" name="Content Placeholder 2"/>
          <p:cNvSpPr>
            <a:spLocks noGrp="1"/>
          </p:cNvSpPr>
          <p:nvPr>
            <p:ph idx="4294967295"/>
          </p:nvPr>
        </p:nvSpPr>
        <p:spPr>
          <a:xfrm>
            <a:off x="1206500" y="952500"/>
            <a:ext cx="6667500" cy="4572000"/>
          </a:xfrm>
        </p:spPr>
        <p:txBody>
          <a:bodyPr/>
          <a:lstStyle/>
          <a:p>
            <a:r>
              <a:rPr lang="en-US" altLang="en-US" dirty="0">
                <a:effectLst>
                  <a:outerShdw blurRad="38100" dist="38100" dir="2700000" algn="tl">
                    <a:srgbClr val="000000">
                      <a:alpha val="43137"/>
                    </a:srgbClr>
                  </a:outerShdw>
                </a:effectLst>
              </a:rPr>
              <a:t>Approximately 400,000 textual variants</a:t>
            </a:r>
          </a:p>
          <a:p>
            <a:endParaRPr lang="en-US" altLang="en-US" sz="1500" dirty="0">
              <a:effectLst>
                <a:outerShdw blurRad="38100" dist="38100" dir="2700000" algn="tl">
                  <a:srgbClr val="000000">
                    <a:alpha val="43137"/>
                  </a:srgbClr>
                </a:outerShdw>
              </a:effectLst>
            </a:endParaRPr>
          </a:p>
          <a:p>
            <a:r>
              <a:rPr lang="en-US" altLang="en-US" dirty="0">
                <a:effectLst>
                  <a:outerShdw blurRad="38100" dist="38100" dir="2700000" algn="tl">
                    <a:srgbClr val="000000">
                      <a:alpha val="43137"/>
                    </a:srgbClr>
                  </a:outerShdw>
                </a:effectLst>
              </a:rPr>
              <a:t>… but, we have over 5,800 Greek manuscripts of the New Testament</a:t>
            </a:r>
            <a:br>
              <a:rPr lang="en-US" altLang="en-US" dirty="0">
                <a:effectLst>
                  <a:outerShdw blurRad="38100" dist="38100" dir="2700000" algn="tl">
                    <a:srgbClr val="000000">
                      <a:alpha val="43137"/>
                    </a:srgbClr>
                  </a:outerShdw>
                </a:effectLst>
              </a:rPr>
            </a:br>
            <a:endParaRPr lang="en-US" altLang="en-US" sz="1500" dirty="0">
              <a:effectLst>
                <a:outerShdw blurRad="38100" dist="38100" dir="2700000" algn="tl">
                  <a:srgbClr val="000000">
                    <a:alpha val="43137"/>
                  </a:srgbClr>
                </a:outerShdw>
              </a:effectLst>
            </a:endParaRPr>
          </a:p>
          <a:p>
            <a:r>
              <a:rPr lang="en-US" altLang="en-US" dirty="0">
                <a:effectLst>
                  <a:outerShdw blurRad="38100" dist="38100" dir="2700000" algn="tl">
                    <a:srgbClr val="000000">
                      <a:alpha val="43137"/>
                    </a:srgbClr>
                  </a:outerShdw>
                </a:effectLst>
              </a:rPr>
              <a:t>… and over 18,000 ancient manuscripts in other languages</a:t>
            </a:r>
          </a:p>
          <a:p>
            <a:endParaRPr lang="en-US" altLang="en-US" sz="1500" dirty="0">
              <a:effectLst>
                <a:outerShdw blurRad="38100" dist="38100" dir="2700000" algn="tl">
                  <a:srgbClr val="000000">
                    <a:alpha val="43137"/>
                  </a:srgbClr>
                </a:outerShdw>
              </a:effectLst>
            </a:endParaRPr>
          </a:p>
          <a:p>
            <a:r>
              <a:rPr lang="en-US" altLang="en-US" dirty="0">
                <a:effectLst>
                  <a:outerShdw blurRad="38100" dist="38100" dir="2700000" algn="tl">
                    <a:srgbClr val="000000">
                      <a:alpha val="43137"/>
                    </a:srgbClr>
                  </a:outerShdw>
                </a:effectLst>
              </a:rPr>
              <a:t>The more manuscripts you have,</a:t>
            </a:r>
            <a:br>
              <a:rPr lang="en-US" altLang="en-US" dirty="0">
                <a:effectLst>
                  <a:outerShdw blurRad="38100" dist="38100" dir="2700000" algn="tl">
                    <a:srgbClr val="000000">
                      <a:alpha val="43137"/>
                    </a:srgbClr>
                  </a:outerShdw>
                </a:effectLst>
              </a:rPr>
            </a:br>
            <a:r>
              <a:rPr lang="en-US" altLang="en-US" dirty="0">
                <a:effectLst>
                  <a:outerShdw blurRad="38100" dist="38100" dir="2700000" algn="tl">
                    <a:srgbClr val="000000">
                      <a:alpha val="43137"/>
                    </a:srgbClr>
                  </a:outerShdw>
                </a:effectLst>
              </a:rPr>
              <a:t>the more textual variants you</a:t>
            </a:r>
            <a:br>
              <a:rPr lang="en-US" altLang="en-US" dirty="0">
                <a:effectLst>
                  <a:outerShdw blurRad="38100" dist="38100" dir="2700000" algn="tl">
                    <a:srgbClr val="000000">
                      <a:alpha val="43137"/>
                    </a:srgbClr>
                  </a:outerShdw>
                </a:effectLst>
              </a:rPr>
            </a:br>
            <a:r>
              <a:rPr lang="en-US" altLang="en-US" dirty="0">
                <a:effectLst>
                  <a:outerShdw blurRad="38100" dist="38100" dir="2700000" algn="tl">
                    <a:srgbClr val="000000">
                      <a:alpha val="43137"/>
                    </a:srgbClr>
                  </a:outerShdw>
                </a:effectLst>
              </a:rPr>
              <a:t>will have</a:t>
            </a:r>
          </a:p>
        </p:txBody>
      </p:sp>
    </p:spTree>
    <p:custDataLst>
      <p:tags r:id="rId1"/>
    </p:custDataLst>
    <p:extLst>
      <p:ext uri="{BB962C8B-B14F-4D97-AF65-F5344CB8AC3E}">
        <p14:creationId xmlns:p14="http://schemas.microsoft.com/office/powerpoint/2010/main" val="2525623135"/>
      </p:ext>
    </p:extLst>
  </p:cSld>
  <p:clrMapOvr>
    <a:masterClrMapping/>
  </p:clrMapOvr>
  <mc:AlternateContent xmlns:mc="http://schemas.openxmlformats.org/markup-compatibility/2006" xmlns:p14="http://schemas.microsoft.com/office/powerpoint/2010/main">
    <mc:Choice Requires="p14">
      <p:transition p14:dur="0" advTm="68908"/>
    </mc:Choice>
    <mc:Fallback xmlns="">
      <p:transition advTm="68908"/>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bwMode="auto">
          <a:xfrm>
            <a:off x="1143000" y="0"/>
            <a:ext cx="685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rebuchet MS" pitchFamily="34" charset="0"/>
              </a:defRPr>
            </a:lvl2pPr>
            <a:lvl3pPr algn="l" rtl="0" eaLnBrk="0" fontAlgn="base" hangingPunct="0">
              <a:spcBef>
                <a:spcPct val="0"/>
              </a:spcBef>
              <a:spcAft>
                <a:spcPct val="0"/>
              </a:spcAft>
              <a:defRPr sz="4400">
                <a:solidFill>
                  <a:schemeClr val="tx2"/>
                </a:solidFill>
                <a:latin typeface="Trebuchet MS" pitchFamily="34" charset="0"/>
              </a:defRPr>
            </a:lvl3pPr>
            <a:lvl4pPr algn="l" rtl="0" eaLnBrk="0" fontAlgn="base" hangingPunct="0">
              <a:spcBef>
                <a:spcPct val="0"/>
              </a:spcBef>
              <a:spcAft>
                <a:spcPct val="0"/>
              </a:spcAft>
              <a:defRPr sz="4400">
                <a:solidFill>
                  <a:schemeClr val="tx2"/>
                </a:solidFill>
                <a:latin typeface="Trebuchet MS" pitchFamily="34" charset="0"/>
              </a:defRPr>
            </a:lvl4pPr>
            <a:lvl5pPr algn="l" rtl="0" eaLnBrk="0" fontAlgn="base" hangingPunct="0">
              <a:spcBef>
                <a:spcPct val="0"/>
              </a:spcBef>
              <a:spcAft>
                <a:spcPct val="0"/>
              </a:spcAft>
              <a:defRPr sz="4400">
                <a:solidFill>
                  <a:schemeClr val="tx2"/>
                </a:solidFill>
                <a:latin typeface="Trebuchet MS" pitchFamily="34" charset="0"/>
              </a:defRPr>
            </a:lvl5pPr>
            <a:lvl6pPr marL="457200" algn="l" rtl="0" fontAlgn="base">
              <a:spcBef>
                <a:spcPct val="0"/>
              </a:spcBef>
              <a:spcAft>
                <a:spcPct val="0"/>
              </a:spcAft>
              <a:defRPr sz="4400">
                <a:solidFill>
                  <a:schemeClr val="tx2"/>
                </a:solidFill>
                <a:latin typeface="Trebuchet MS" pitchFamily="34" charset="0"/>
              </a:defRPr>
            </a:lvl6pPr>
            <a:lvl7pPr marL="914400" algn="l" rtl="0" fontAlgn="base">
              <a:spcBef>
                <a:spcPct val="0"/>
              </a:spcBef>
              <a:spcAft>
                <a:spcPct val="0"/>
              </a:spcAft>
              <a:defRPr sz="4400">
                <a:solidFill>
                  <a:schemeClr val="tx2"/>
                </a:solidFill>
                <a:latin typeface="Trebuchet MS" pitchFamily="34" charset="0"/>
              </a:defRPr>
            </a:lvl7pPr>
            <a:lvl8pPr marL="1371600" algn="l" rtl="0" fontAlgn="base">
              <a:spcBef>
                <a:spcPct val="0"/>
              </a:spcBef>
              <a:spcAft>
                <a:spcPct val="0"/>
              </a:spcAft>
              <a:defRPr sz="4400">
                <a:solidFill>
                  <a:schemeClr val="tx2"/>
                </a:solidFill>
                <a:latin typeface="Trebuchet MS" pitchFamily="34" charset="0"/>
              </a:defRPr>
            </a:lvl8pPr>
            <a:lvl9pPr marL="1828800" algn="l" rtl="0" fontAlgn="base">
              <a:spcBef>
                <a:spcPct val="0"/>
              </a:spcBef>
              <a:spcAft>
                <a:spcPct val="0"/>
              </a:spcAft>
              <a:defRPr sz="4400">
                <a:solidFill>
                  <a:schemeClr val="tx2"/>
                </a:solidFill>
                <a:latin typeface="Trebuchet MS" pitchFamily="34" charset="0"/>
              </a:defRPr>
            </a:lvl9pPr>
          </a:lstStyle>
          <a:p>
            <a:pPr algn="ctr"/>
            <a:r>
              <a:rPr lang="en-US" altLang="en-US" sz="3333" kern="0" dirty="0">
                <a:effectLst>
                  <a:outerShdw blurRad="38100" dist="38100" dir="2700000" algn="tl">
                    <a:srgbClr val="000000">
                      <a:alpha val="43137"/>
                    </a:srgbClr>
                  </a:outerShdw>
                </a:effectLst>
              </a:rPr>
              <a:t>The Gettysburg Address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7734" y="762015"/>
            <a:ext cx="6468533" cy="4699794"/>
          </a:xfrm>
          <a:prstGeom prst="rect">
            <a:avLst/>
          </a:prstGeom>
        </p:spPr>
      </p:pic>
    </p:spTree>
    <p:extLst>
      <p:ext uri="{BB962C8B-B14F-4D97-AF65-F5344CB8AC3E}">
        <p14:creationId xmlns:p14="http://schemas.microsoft.com/office/powerpoint/2010/main" val="20055575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00" y="698514"/>
            <a:ext cx="4972270" cy="4897173"/>
          </a:xfrm>
          <a:prstGeom prst="rect">
            <a:avLst/>
          </a:prstGeom>
        </p:spPr>
      </p:pic>
      <p:sp>
        <p:nvSpPr>
          <p:cNvPr id="4" name="Title 1"/>
          <p:cNvSpPr txBox="1">
            <a:spLocks/>
          </p:cNvSpPr>
          <p:nvPr/>
        </p:nvSpPr>
        <p:spPr bwMode="auto">
          <a:xfrm>
            <a:off x="1143000" y="0"/>
            <a:ext cx="685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rebuchet MS" pitchFamily="34" charset="0"/>
              </a:defRPr>
            </a:lvl2pPr>
            <a:lvl3pPr algn="l" rtl="0" eaLnBrk="0" fontAlgn="base" hangingPunct="0">
              <a:spcBef>
                <a:spcPct val="0"/>
              </a:spcBef>
              <a:spcAft>
                <a:spcPct val="0"/>
              </a:spcAft>
              <a:defRPr sz="4400">
                <a:solidFill>
                  <a:schemeClr val="tx2"/>
                </a:solidFill>
                <a:latin typeface="Trebuchet MS" pitchFamily="34" charset="0"/>
              </a:defRPr>
            </a:lvl3pPr>
            <a:lvl4pPr algn="l" rtl="0" eaLnBrk="0" fontAlgn="base" hangingPunct="0">
              <a:spcBef>
                <a:spcPct val="0"/>
              </a:spcBef>
              <a:spcAft>
                <a:spcPct val="0"/>
              </a:spcAft>
              <a:defRPr sz="4400">
                <a:solidFill>
                  <a:schemeClr val="tx2"/>
                </a:solidFill>
                <a:latin typeface="Trebuchet MS" pitchFamily="34" charset="0"/>
              </a:defRPr>
            </a:lvl4pPr>
            <a:lvl5pPr algn="l" rtl="0" eaLnBrk="0" fontAlgn="base" hangingPunct="0">
              <a:spcBef>
                <a:spcPct val="0"/>
              </a:spcBef>
              <a:spcAft>
                <a:spcPct val="0"/>
              </a:spcAft>
              <a:defRPr sz="4400">
                <a:solidFill>
                  <a:schemeClr val="tx2"/>
                </a:solidFill>
                <a:latin typeface="Trebuchet MS" pitchFamily="34" charset="0"/>
              </a:defRPr>
            </a:lvl5pPr>
            <a:lvl6pPr marL="457200" algn="l" rtl="0" fontAlgn="base">
              <a:spcBef>
                <a:spcPct val="0"/>
              </a:spcBef>
              <a:spcAft>
                <a:spcPct val="0"/>
              </a:spcAft>
              <a:defRPr sz="4400">
                <a:solidFill>
                  <a:schemeClr val="tx2"/>
                </a:solidFill>
                <a:latin typeface="Trebuchet MS" pitchFamily="34" charset="0"/>
              </a:defRPr>
            </a:lvl6pPr>
            <a:lvl7pPr marL="914400" algn="l" rtl="0" fontAlgn="base">
              <a:spcBef>
                <a:spcPct val="0"/>
              </a:spcBef>
              <a:spcAft>
                <a:spcPct val="0"/>
              </a:spcAft>
              <a:defRPr sz="4400">
                <a:solidFill>
                  <a:schemeClr val="tx2"/>
                </a:solidFill>
                <a:latin typeface="Trebuchet MS" pitchFamily="34" charset="0"/>
              </a:defRPr>
            </a:lvl7pPr>
            <a:lvl8pPr marL="1371600" algn="l" rtl="0" fontAlgn="base">
              <a:spcBef>
                <a:spcPct val="0"/>
              </a:spcBef>
              <a:spcAft>
                <a:spcPct val="0"/>
              </a:spcAft>
              <a:defRPr sz="4400">
                <a:solidFill>
                  <a:schemeClr val="tx2"/>
                </a:solidFill>
                <a:latin typeface="Trebuchet MS" pitchFamily="34" charset="0"/>
              </a:defRPr>
            </a:lvl8pPr>
            <a:lvl9pPr marL="1828800" algn="l" rtl="0" fontAlgn="base">
              <a:spcBef>
                <a:spcPct val="0"/>
              </a:spcBef>
              <a:spcAft>
                <a:spcPct val="0"/>
              </a:spcAft>
              <a:defRPr sz="4400">
                <a:solidFill>
                  <a:schemeClr val="tx2"/>
                </a:solidFill>
                <a:latin typeface="Trebuchet MS" pitchFamily="34" charset="0"/>
              </a:defRPr>
            </a:lvl9pPr>
          </a:lstStyle>
          <a:p>
            <a:pPr algn="ctr"/>
            <a:r>
              <a:rPr lang="en-US" altLang="en-US" sz="3333" kern="0" dirty="0">
                <a:effectLst>
                  <a:outerShdw blurRad="38100" dist="38100" dir="2700000" algn="tl">
                    <a:srgbClr val="000000">
                      <a:alpha val="43137"/>
                    </a:srgbClr>
                  </a:outerShdw>
                </a:effectLst>
              </a:rPr>
              <a:t>The Gettysburg Address</a:t>
            </a:r>
          </a:p>
        </p:txBody>
      </p:sp>
      <p:sp>
        <p:nvSpPr>
          <p:cNvPr id="3" name="Rectangle 2"/>
          <p:cNvSpPr/>
          <p:nvPr/>
        </p:nvSpPr>
        <p:spPr>
          <a:xfrm>
            <a:off x="6032500" y="762001"/>
            <a:ext cx="2222500" cy="1200521"/>
          </a:xfrm>
          <a:prstGeom prst="rect">
            <a:avLst/>
          </a:prstGeom>
        </p:spPr>
        <p:txBody>
          <a:bodyPr wrap="square">
            <a:spAutoFit/>
          </a:bodyPr>
          <a:lstStyle/>
          <a:p>
            <a:pPr algn="ctr">
              <a:lnSpc>
                <a:spcPct val="90000"/>
              </a:lnSpc>
            </a:pPr>
            <a:r>
              <a:rPr lang="en-US" altLang="en-US" sz="2667" b="1" dirty="0">
                <a:effectLst>
                  <a:outerShdw blurRad="38100" dist="38100" dir="2700000" algn="tl">
                    <a:srgbClr val="000000">
                      <a:alpha val="43137"/>
                    </a:srgbClr>
                  </a:outerShdw>
                </a:effectLst>
              </a:rPr>
              <a:t>5</a:t>
            </a:r>
            <a:br>
              <a:rPr lang="en-US" altLang="en-US" sz="2667" b="1" dirty="0">
                <a:effectLst>
                  <a:outerShdw blurRad="38100" dist="38100" dir="2700000" algn="tl">
                    <a:srgbClr val="000000">
                      <a:alpha val="43137"/>
                    </a:srgbClr>
                  </a:outerShdw>
                </a:effectLst>
              </a:rPr>
            </a:br>
            <a:r>
              <a:rPr lang="en-US" altLang="en-US" sz="2667" b="1" dirty="0">
                <a:effectLst>
                  <a:outerShdw blurRad="38100" dist="38100" dir="2700000" algn="tl">
                    <a:srgbClr val="000000">
                      <a:alpha val="43137"/>
                    </a:srgbClr>
                  </a:outerShdw>
                </a:effectLst>
              </a:rPr>
              <a:t>handwritten manuscripts</a:t>
            </a:r>
          </a:p>
        </p:txBody>
      </p:sp>
      <p:sp>
        <p:nvSpPr>
          <p:cNvPr id="6" name="Rectangle 5"/>
          <p:cNvSpPr/>
          <p:nvPr/>
        </p:nvSpPr>
        <p:spPr>
          <a:xfrm>
            <a:off x="6032500" y="2628900"/>
            <a:ext cx="2222500" cy="831125"/>
          </a:xfrm>
          <a:prstGeom prst="rect">
            <a:avLst/>
          </a:prstGeom>
        </p:spPr>
        <p:txBody>
          <a:bodyPr wrap="square">
            <a:spAutoFit/>
          </a:bodyPr>
          <a:lstStyle/>
          <a:p>
            <a:pPr algn="ctr">
              <a:lnSpc>
                <a:spcPct val="90000"/>
              </a:lnSpc>
            </a:pPr>
            <a:r>
              <a:rPr lang="en-US" altLang="en-US" sz="2667" b="1" dirty="0">
                <a:effectLst>
                  <a:outerShdw blurRad="38100" dist="38100" dir="2700000" algn="tl">
                    <a:srgbClr val="000000">
                      <a:alpha val="43137"/>
                    </a:srgbClr>
                  </a:outerShdw>
                </a:effectLst>
              </a:rPr>
              <a:t>272</a:t>
            </a:r>
            <a:br>
              <a:rPr lang="en-US" altLang="en-US" sz="2667" b="1" dirty="0">
                <a:effectLst>
                  <a:outerShdw blurRad="38100" dist="38100" dir="2700000" algn="tl">
                    <a:srgbClr val="000000">
                      <a:alpha val="43137"/>
                    </a:srgbClr>
                  </a:outerShdw>
                </a:effectLst>
              </a:rPr>
            </a:br>
            <a:r>
              <a:rPr lang="en-US" altLang="en-US" sz="2667" b="1" dirty="0">
                <a:effectLst>
                  <a:outerShdw blurRad="38100" dist="38100" dir="2700000" algn="tl">
                    <a:srgbClr val="000000">
                      <a:alpha val="43137"/>
                    </a:srgbClr>
                  </a:outerShdw>
                </a:effectLst>
              </a:rPr>
              <a:t>words</a:t>
            </a:r>
          </a:p>
        </p:txBody>
      </p:sp>
      <p:grpSp>
        <p:nvGrpSpPr>
          <p:cNvPr id="9" name="Group 8"/>
          <p:cNvGrpSpPr/>
          <p:nvPr/>
        </p:nvGrpSpPr>
        <p:grpSpPr>
          <a:xfrm>
            <a:off x="6032500" y="4198687"/>
            <a:ext cx="2222500" cy="1397000"/>
            <a:chOff x="6324600" y="4495800"/>
            <a:chExt cx="2667000" cy="1676400"/>
          </a:xfrm>
        </p:grpSpPr>
        <p:sp>
          <p:nvSpPr>
            <p:cNvPr id="8" name="Rectangle 7"/>
            <p:cNvSpPr/>
            <p:nvPr/>
          </p:nvSpPr>
          <p:spPr bwMode="auto">
            <a:xfrm>
              <a:off x="6553200" y="4495800"/>
              <a:ext cx="2209800" cy="1676400"/>
            </a:xfrm>
            <a:prstGeom prst="rect">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endParaRPr lang="en-US">
                <a:effectLst>
                  <a:outerShdw blurRad="38100" dist="38100" dir="2700000" algn="tl">
                    <a:srgbClr val="000000">
                      <a:alpha val="43137"/>
                    </a:srgbClr>
                  </a:outerShdw>
                </a:effectLst>
              </a:endParaRPr>
            </a:p>
          </p:txBody>
        </p:sp>
        <p:sp>
          <p:nvSpPr>
            <p:cNvPr id="7" name="Rectangle 6"/>
            <p:cNvSpPr/>
            <p:nvPr/>
          </p:nvSpPr>
          <p:spPr>
            <a:xfrm>
              <a:off x="6324600" y="4648200"/>
              <a:ext cx="2667000" cy="1440625"/>
            </a:xfrm>
            <a:prstGeom prst="rect">
              <a:avLst/>
            </a:prstGeom>
          </p:spPr>
          <p:txBody>
            <a:bodyPr wrap="square">
              <a:spAutoFit/>
            </a:bodyPr>
            <a:lstStyle/>
            <a:p>
              <a:pPr algn="ctr">
                <a:lnSpc>
                  <a:spcPct val="90000"/>
                </a:lnSpc>
              </a:pPr>
              <a:r>
                <a:rPr lang="en-US" altLang="en-US" sz="2667" b="1" dirty="0">
                  <a:effectLst>
                    <a:outerShdw blurRad="38100" dist="38100" dir="2700000" algn="tl">
                      <a:srgbClr val="000000">
                        <a:alpha val="43137"/>
                      </a:srgbClr>
                    </a:outerShdw>
                  </a:effectLst>
                </a:rPr>
                <a:t>67</a:t>
              </a:r>
              <a:br>
                <a:rPr lang="en-US" altLang="en-US" sz="2667" b="1" dirty="0">
                  <a:effectLst>
                    <a:outerShdw blurRad="38100" dist="38100" dir="2700000" algn="tl">
                      <a:srgbClr val="000000">
                        <a:alpha val="43137"/>
                      </a:srgbClr>
                    </a:outerShdw>
                  </a:effectLst>
                </a:rPr>
              </a:br>
              <a:r>
                <a:rPr lang="en-US" altLang="en-US" sz="2667" b="1" dirty="0">
                  <a:effectLst>
                    <a:outerShdw blurRad="38100" dist="38100" dir="2700000" algn="tl">
                      <a:srgbClr val="000000">
                        <a:alpha val="43137"/>
                      </a:srgbClr>
                    </a:outerShdw>
                  </a:effectLst>
                </a:rPr>
                <a:t>textual variants</a:t>
              </a:r>
            </a:p>
          </p:txBody>
        </p:sp>
      </p:grpSp>
    </p:spTree>
    <p:extLst>
      <p:ext uri="{BB962C8B-B14F-4D97-AF65-F5344CB8AC3E}">
        <p14:creationId xmlns:p14="http://schemas.microsoft.com/office/powerpoint/2010/main" val="8899124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Title 1"/>
          <p:cNvSpPr>
            <a:spLocks noGrp="1"/>
          </p:cNvSpPr>
          <p:nvPr>
            <p:ph type="title" idx="4294967295"/>
          </p:nvPr>
        </p:nvSpPr>
        <p:spPr>
          <a:xfrm>
            <a:off x="1206500" y="0"/>
            <a:ext cx="7480300" cy="762000"/>
          </a:xfrm>
        </p:spPr>
        <p:txBody>
          <a:bodyPr/>
          <a:lstStyle/>
          <a:p>
            <a:r>
              <a:rPr lang="en-US" altLang="en-US" dirty="0">
                <a:effectLst>
                  <a:outerShdw blurRad="38100" dist="38100" dir="2700000" algn="tl">
                    <a:srgbClr val="000000">
                      <a:alpha val="43137"/>
                    </a:srgbClr>
                  </a:outerShdw>
                </a:effectLst>
              </a:rPr>
              <a:t>An embarrassment of riches</a:t>
            </a:r>
          </a:p>
        </p:txBody>
      </p:sp>
      <p:sp>
        <p:nvSpPr>
          <p:cNvPr id="3" name="Content Placeholder 2"/>
          <p:cNvSpPr>
            <a:spLocks noGrp="1"/>
          </p:cNvSpPr>
          <p:nvPr>
            <p:ph idx="4294967295"/>
          </p:nvPr>
        </p:nvSpPr>
        <p:spPr>
          <a:xfrm>
            <a:off x="1206500" y="952500"/>
            <a:ext cx="6667500" cy="4572000"/>
          </a:xfrm>
        </p:spPr>
        <p:txBody>
          <a:bodyPr/>
          <a:lstStyle/>
          <a:p>
            <a:pPr>
              <a:spcBef>
                <a:spcPts val="1200"/>
              </a:spcBef>
            </a:pPr>
            <a:r>
              <a:rPr lang="en-US" altLang="en-US" dirty="0">
                <a:effectLst>
                  <a:outerShdw blurRad="38100" dist="38100" dir="2700000" algn="tl">
                    <a:srgbClr val="000000">
                      <a:alpha val="43137"/>
                    </a:srgbClr>
                  </a:outerShdw>
                </a:effectLst>
              </a:rPr>
              <a:t>Over 5,800 Greek manuscripts</a:t>
            </a:r>
          </a:p>
          <a:p>
            <a:pPr>
              <a:spcBef>
                <a:spcPts val="1200"/>
              </a:spcBef>
            </a:pPr>
            <a:r>
              <a:rPr lang="en-US" altLang="en-US" dirty="0">
                <a:effectLst>
                  <a:outerShdw blurRad="38100" dist="38100" dir="2700000" algn="tl">
                    <a:srgbClr val="000000">
                      <a:alpha val="43137"/>
                    </a:srgbClr>
                  </a:outerShdw>
                </a:effectLst>
              </a:rPr>
              <a:t>Over 10,000 Latin manuscripts</a:t>
            </a:r>
          </a:p>
          <a:p>
            <a:pPr>
              <a:spcBef>
                <a:spcPts val="1200"/>
              </a:spcBef>
            </a:pPr>
            <a:r>
              <a:rPr lang="en-US" altLang="en-US" dirty="0">
                <a:effectLst>
                  <a:outerShdw blurRad="38100" dist="38100" dir="2700000" algn="tl">
                    <a:srgbClr val="000000">
                      <a:alpha val="43137"/>
                    </a:srgbClr>
                  </a:outerShdw>
                </a:effectLst>
              </a:rPr>
              <a:t>Another 5,000-10,000 manuscripts in other ancient languages</a:t>
            </a:r>
          </a:p>
        </p:txBody>
      </p:sp>
    </p:spTree>
    <p:custDataLst>
      <p:tags r:id="rId1"/>
    </p:custDataLst>
  </p:cSld>
  <p:clrMapOvr>
    <a:masterClrMapping/>
  </p:clrMapOvr>
  <p:transition spd="slow" advTm="68908">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8509" name="Group 77"/>
          <p:cNvGraphicFramePr>
            <a:graphicFrameLocks noGrp="1"/>
          </p:cNvGraphicFramePr>
          <p:nvPr>
            <p:extLst>
              <p:ext uri="{D42A27DB-BD31-4B8C-83A1-F6EECF244321}">
                <p14:modId xmlns:p14="http://schemas.microsoft.com/office/powerpoint/2010/main" val="3328596203"/>
              </p:ext>
            </p:extLst>
          </p:nvPr>
        </p:nvGraphicFramePr>
        <p:xfrm>
          <a:off x="1143000" y="1143000"/>
          <a:ext cx="5969001" cy="4144788"/>
        </p:xfrm>
        <a:graphic>
          <a:graphicData uri="http://schemas.openxmlformats.org/drawingml/2006/table">
            <a:tbl>
              <a:tblPr/>
              <a:tblGrid>
                <a:gridCol w="1989667">
                  <a:extLst>
                    <a:ext uri="{9D8B030D-6E8A-4147-A177-3AD203B41FA5}">
                      <a16:colId xmlns:a16="http://schemas.microsoft.com/office/drawing/2014/main" val="20000"/>
                    </a:ext>
                  </a:extLst>
                </a:gridCol>
                <a:gridCol w="1989667">
                  <a:extLst>
                    <a:ext uri="{9D8B030D-6E8A-4147-A177-3AD203B41FA5}">
                      <a16:colId xmlns:a16="http://schemas.microsoft.com/office/drawing/2014/main" val="20001"/>
                    </a:ext>
                  </a:extLst>
                </a:gridCol>
                <a:gridCol w="1989667">
                  <a:extLst>
                    <a:ext uri="{9D8B030D-6E8A-4147-A177-3AD203B41FA5}">
                      <a16:colId xmlns:a16="http://schemas.microsoft.com/office/drawing/2014/main" val="20002"/>
                    </a:ext>
                  </a:extLst>
                </a:gridCol>
              </a:tblGrid>
              <a:tr h="129531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hlink"/>
                          </a:solidFill>
                          <a:effectLst/>
                          <a:latin typeface="Trebuchet MS" pitchFamily="34" charset="0"/>
                        </a:rPr>
                        <a:t>Work of antiquity</a:t>
                      </a:r>
                    </a:p>
                  </a:txBody>
                  <a:tcPr marL="76200" marR="76200" marT="38059" marB="380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hlink"/>
                          </a:solidFill>
                          <a:effectLst/>
                          <a:latin typeface="Trebuchet MS" pitchFamily="34" charset="0"/>
                        </a:rPr>
                        <a:t>Number of surviving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hlink"/>
                          </a:solidFill>
                          <a:effectLst/>
                          <a:latin typeface="Trebuchet MS" pitchFamily="34" charset="0"/>
                        </a:rPr>
                        <a:t>manuscripts</a:t>
                      </a:r>
                    </a:p>
                  </a:txBody>
                  <a:tcPr marL="76200" marR="76200" marT="38059" marB="380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hlink"/>
                          </a:solidFill>
                          <a:effectLst/>
                          <a:latin typeface="Trebuchet MS" pitchFamily="34" charset="0"/>
                        </a:rPr>
                        <a:t>Time between original &amp; earliest manuscript</a:t>
                      </a:r>
                    </a:p>
                  </a:txBody>
                  <a:tcPr marL="76200" marR="76200" marT="38059" marB="380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48759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700" b="0" i="0" u="none" strike="noStrike" cap="none" normalizeH="0" baseline="0">
                        <a:ln>
                          <a:noFill/>
                        </a:ln>
                        <a:solidFill>
                          <a:srgbClr val="8D3C15"/>
                        </a:solidFill>
                        <a:effectLst/>
                        <a:latin typeface="Trebuchet MS" pitchFamily="34" charset="0"/>
                      </a:endParaRPr>
                    </a:p>
                  </a:txBody>
                  <a:tcPr marL="76200" marR="76200" marT="38059" marB="380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79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700" b="0" i="0" u="none" strike="noStrike" cap="none" normalizeH="0" baseline="0">
                        <a:ln>
                          <a:noFill/>
                        </a:ln>
                        <a:solidFill>
                          <a:srgbClr val="FFFFFF"/>
                        </a:solidFill>
                        <a:effectLst/>
                        <a:latin typeface="Trebuchet MS" pitchFamily="34" charset="0"/>
                      </a:endParaRPr>
                    </a:p>
                  </a:txBody>
                  <a:tcPr marL="76200" marR="76200" marT="38059" marB="380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795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2700" b="0" i="0" u="none" strike="noStrike" cap="none" normalizeH="0" baseline="0">
                        <a:ln>
                          <a:noFill/>
                        </a:ln>
                        <a:solidFill>
                          <a:srgbClr val="FFFFFF"/>
                        </a:solidFill>
                        <a:effectLst/>
                        <a:latin typeface="Trebuchet MS" pitchFamily="34" charset="0"/>
                      </a:endParaRPr>
                    </a:p>
                  </a:txBody>
                  <a:tcPr marL="76200" marR="76200" marT="38059" marB="380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7950"/>
                    </a:solidFill>
                  </a:tcPr>
                </a:tc>
                <a:extLst>
                  <a:ext uri="{0D108BD9-81ED-4DB2-BD59-A6C34878D82A}">
                    <a16:rowId xmlns:a16="http://schemas.microsoft.com/office/drawing/2014/main" val="10001"/>
                  </a:ext>
                </a:extLst>
              </a:tr>
              <a:tr h="48759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700" b="0" i="0" u="none" strike="noStrike" cap="none" normalizeH="0" baseline="0">
                        <a:ln>
                          <a:noFill/>
                        </a:ln>
                        <a:solidFill>
                          <a:srgbClr val="8D3C15"/>
                        </a:solidFill>
                        <a:effectLst/>
                        <a:latin typeface="Trebuchet MS" pitchFamily="34" charset="0"/>
                      </a:endParaRPr>
                    </a:p>
                  </a:txBody>
                  <a:tcPr marL="76200" marR="76200" marT="38059" marB="380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700" b="0" i="0" u="none" strike="noStrike" cap="none" normalizeH="0" baseline="0" dirty="0">
                        <a:ln>
                          <a:noFill/>
                        </a:ln>
                        <a:solidFill>
                          <a:srgbClr val="FFFFFF"/>
                        </a:solidFill>
                        <a:effectLst/>
                        <a:latin typeface="Trebuchet MS" pitchFamily="34" charset="0"/>
                      </a:endParaRPr>
                    </a:p>
                  </a:txBody>
                  <a:tcPr marL="76200" marR="76200" marT="38059" marB="380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2700" b="0" i="0" u="none" strike="noStrike" cap="none" normalizeH="0" baseline="0">
                        <a:ln>
                          <a:noFill/>
                        </a:ln>
                        <a:solidFill>
                          <a:srgbClr val="FFFFFF"/>
                        </a:solidFill>
                        <a:effectLst/>
                        <a:latin typeface="Trebuchet MS" pitchFamily="34" charset="0"/>
                      </a:endParaRPr>
                    </a:p>
                  </a:txBody>
                  <a:tcPr marL="76200" marR="76200" marT="38059" marB="380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2"/>
                  </a:ext>
                </a:extLst>
              </a:tr>
              <a:tr h="48759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700" b="0" i="0" u="none" strike="noStrike" cap="none" normalizeH="0" baseline="0">
                        <a:ln>
                          <a:noFill/>
                        </a:ln>
                        <a:solidFill>
                          <a:srgbClr val="8D3C15"/>
                        </a:solidFill>
                        <a:effectLst/>
                        <a:latin typeface="Trebuchet MS" pitchFamily="34" charset="0"/>
                      </a:endParaRPr>
                    </a:p>
                  </a:txBody>
                  <a:tcPr marL="76200" marR="76200" marT="38059" marB="380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79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700" b="0" i="0" u="none" strike="noStrike" cap="none" normalizeH="0" baseline="0">
                        <a:ln>
                          <a:noFill/>
                        </a:ln>
                        <a:solidFill>
                          <a:srgbClr val="FFFFFF"/>
                        </a:solidFill>
                        <a:effectLst/>
                        <a:latin typeface="Trebuchet MS" pitchFamily="34" charset="0"/>
                      </a:endParaRPr>
                    </a:p>
                  </a:txBody>
                  <a:tcPr marL="76200" marR="76200" marT="38059" marB="380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795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2700" b="0" i="0" u="none" strike="noStrike" cap="none" normalizeH="0" baseline="0">
                        <a:ln>
                          <a:noFill/>
                        </a:ln>
                        <a:solidFill>
                          <a:srgbClr val="FFFFFF"/>
                        </a:solidFill>
                        <a:effectLst/>
                        <a:latin typeface="Trebuchet MS" pitchFamily="34" charset="0"/>
                      </a:endParaRPr>
                    </a:p>
                  </a:txBody>
                  <a:tcPr marL="76200" marR="76200" marT="38059" marB="380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7950"/>
                    </a:solidFill>
                  </a:tcPr>
                </a:tc>
                <a:extLst>
                  <a:ext uri="{0D108BD9-81ED-4DB2-BD59-A6C34878D82A}">
                    <a16:rowId xmlns:a16="http://schemas.microsoft.com/office/drawing/2014/main" val="10003"/>
                  </a:ext>
                </a:extLst>
              </a:tr>
              <a:tr h="48759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700" b="0" i="0" u="none" strike="noStrike" cap="none" normalizeH="0" baseline="0">
                        <a:ln>
                          <a:noFill/>
                        </a:ln>
                        <a:solidFill>
                          <a:srgbClr val="8D3C15"/>
                        </a:solidFill>
                        <a:effectLst/>
                        <a:latin typeface="Trebuchet MS" pitchFamily="34" charset="0"/>
                      </a:endParaRPr>
                    </a:p>
                  </a:txBody>
                  <a:tcPr marL="76200" marR="76200" marT="38059" marB="380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700" b="0" i="0" u="none" strike="noStrike" cap="none" normalizeH="0" baseline="0">
                        <a:ln>
                          <a:noFill/>
                        </a:ln>
                        <a:solidFill>
                          <a:srgbClr val="FFFFFF"/>
                        </a:solidFill>
                        <a:effectLst/>
                        <a:latin typeface="Trebuchet MS" pitchFamily="34" charset="0"/>
                      </a:endParaRPr>
                    </a:p>
                  </a:txBody>
                  <a:tcPr marL="76200" marR="76200" marT="38059" marB="380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2700" b="0" i="0" u="none" strike="noStrike" cap="none" normalizeH="0" baseline="0">
                        <a:ln>
                          <a:noFill/>
                        </a:ln>
                        <a:solidFill>
                          <a:srgbClr val="FFFFFF"/>
                        </a:solidFill>
                        <a:effectLst/>
                        <a:latin typeface="Trebuchet MS" pitchFamily="34" charset="0"/>
                      </a:endParaRPr>
                    </a:p>
                  </a:txBody>
                  <a:tcPr marL="76200" marR="76200" marT="38059" marB="380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4"/>
                  </a:ext>
                </a:extLst>
              </a:tr>
              <a:tr h="899078">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700" b="0" i="0" u="none" strike="noStrike" cap="none" normalizeH="0" baseline="0" dirty="0">
                        <a:ln>
                          <a:noFill/>
                        </a:ln>
                        <a:solidFill>
                          <a:srgbClr val="8D3C15"/>
                        </a:solidFill>
                        <a:effectLst/>
                        <a:latin typeface="Trebuchet MS"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700" b="0" i="0" u="none" strike="noStrike" cap="none" normalizeH="0" baseline="0" dirty="0">
                        <a:ln>
                          <a:noFill/>
                        </a:ln>
                        <a:solidFill>
                          <a:srgbClr val="8D3C15"/>
                        </a:solidFill>
                        <a:effectLst/>
                        <a:latin typeface="Trebuchet MS" pitchFamily="34" charset="0"/>
                      </a:endParaRPr>
                    </a:p>
                  </a:txBody>
                  <a:tcPr marL="76200" marR="76200" marT="38059" marB="380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795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30750" name="Title 1"/>
          <p:cNvSpPr>
            <a:spLocks noGrp="1"/>
          </p:cNvSpPr>
          <p:nvPr>
            <p:ph type="title" idx="4294967295"/>
          </p:nvPr>
        </p:nvSpPr>
        <p:spPr/>
        <p:txBody>
          <a:bodyPr/>
          <a:lstStyle/>
          <a:p>
            <a:pPr eaLnBrk="1" hangingPunct="1"/>
            <a:r>
              <a:rPr lang="en-US" altLang="en-US" dirty="0">
                <a:effectLst>
                  <a:outerShdw blurRad="38100" dist="38100" dir="2700000" algn="tl">
                    <a:srgbClr val="000000">
                      <a:alpha val="43137"/>
                    </a:srgbClr>
                  </a:outerShdw>
                </a:effectLst>
              </a:rPr>
              <a:t>Comparing ancient writings</a:t>
            </a:r>
          </a:p>
        </p:txBody>
      </p:sp>
      <p:sp>
        <p:nvSpPr>
          <p:cNvPr id="2" name="Rectangle 7"/>
          <p:cNvSpPr>
            <a:spLocks noChangeArrowheads="1"/>
          </p:cNvSpPr>
          <p:nvPr/>
        </p:nvSpPr>
        <p:spPr bwMode="auto">
          <a:xfrm>
            <a:off x="1143001" y="2435490"/>
            <a:ext cx="1989667" cy="481542"/>
          </a:xfrm>
          <a:prstGeom prst="rect">
            <a:avLst/>
          </a:prstGeom>
          <a:noFill/>
          <a:ln>
            <a:noFill/>
          </a:ln>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eaLnBrk="1" hangingPunct="1">
              <a:spcBef>
                <a:spcPct val="0"/>
              </a:spcBef>
              <a:buFontTx/>
              <a:buNone/>
            </a:pPr>
            <a:r>
              <a:rPr lang="en-US" altLang="en-US" sz="2667" dirty="0">
                <a:solidFill>
                  <a:srgbClr val="FFFFFF"/>
                </a:solidFill>
              </a:rPr>
              <a:t>Livy</a:t>
            </a:r>
            <a:endParaRPr lang="en-US" altLang="en-US" sz="2667" dirty="0">
              <a:solidFill>
                <a:srgbClr val="8D3C15"/>
              </a:solidFill>
            </a:endParaRPr>
          </a:p>
        </p:txBody>
      </p:sp>
      <p:sp>
        <p:nvSpPr>
          <p:cNvPr id="3" name="Rectangle 8"/>
          <p:cNvSpPr>
            <a:spLocks noChangeArrowheads="1"/>
          </p:cNvSpPr>
          <p:nvPr/>
        </p:nvSpPr>
        <p:spPr bwMode="auto">
          <a:xfrm>
            <a:off x="3257022" y="2435490"/>
            <a:ext cx="1989667" cy="481542"/>
          </a:xfrm>
          <a:prstGeom prst="rect">
            <a:avLst/>
          </a:prstGeom>
          <a:noFill/>
          <a:ln>
            <a:noFill/>
          </a:ln>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eaLnBrk="1" hangingPunct="1">
              <a:spcBef>
                <a:spcPct val="0"/>
              </a:spcBef>
              <a:buFontTx/>
              <a:buNone/>
            </a:pPr>
            <a:r>
              <a:rPr lang="en-US" altLang="en-US" sz="2667" dirty="0">
                <a:solidFill>
                  <a:srgbClr val="FFFFFF"/>
                </a:solidFill>
              </a:rPr>
              <a:t>27</a:t>
            </a:r>
          </a:p>
        </p:txBody>
      </p:sp>
      <p:sp>
        <p:nvSpPr>
          <p:cNvPr id="4" name="Rectangle 9"/>
          <p:cNvSpPr>
            <a:spLocks noChangeArrowheads="1"/>
          </p:cNvSpPr>
          <p:nvPr/>
        </p:nvSpPr>
        <p:spPr bwMode="auto">
          <a:xfrm>
            <a:off x="5122333" y="2435490"/>
            <a:ext cx="1989667" cy="481542"/>
          </a:xfrm>
          <a:prstGeom prst="rect">
            <a:avLst/>
          </a:prstGeom>
          <a:noFill/>
          <a:ln>
            <a:noFill/>
          </a:ln>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r" eaLnBrk="1" hangingPunct="1">
              <a:spcBef>
                <a:spcPct val="0"/>
              </a:spcBef>
              <a:buFontTx/>
              <a:buNone/>
            </a:pPr>
            <a:r>
              <a:rPr lang="en-US" altLang="en-US" sz="2667" dirty="0">
                <a:solidFill>
                  <a:srgbClr val="FFFFFF"/>
                </a:solidFill>
              </a:rPr>
              <a:t>350 years  </a:t>
            </a:r>
          </a:p>
        </p:txBody>
      </p:sp>
      <p:sp>
        <p:nvSpPr>
          <p:cNvPr id="5" name="Rectangle 10"/>
          <p:cNvSpPr>
            <a:spLocks noChangeArrowheads="1"/>
          </p:cNvSpPr>
          <p:nvPr/>
        </p:nvSpPr>
        <p:spPr bwMode="auto">
          <a:xfrm>
            <a:off x="1143001" y="2917032"/>
            <a:ext cx="1989667" cy="481542"/>
          </a:xfrm>
          <a:prstGeom prst="rect">
            <a:avLst/>
          </a:prstGeom>
          <a:noFill/>
          <a:ln>
            <a:noFill/>
          </a:ln>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eaLnBrk="1" hangingPunct="1">
              <a:spcBef>
                <a:spcPct val="0"/>
              </a:spcBef>
              <a:buFontTx/>
              <a:buNone/>
            </a:pPr>
            <a:r>
              <a:rPr lang="en-US" altLang="en-US" sz="2667" dirty="0">
                <a:solidFill>
                  <a:srgbClr val="FFFFFF"/>
                </a:solidFill>
              </a:rPr>
              <a:t>Herodotus</a:t>
            </a:r>
            <a:endParaRPr lang="en-US" altLang="en-US" sz="2667" dirty="0">
              <a:solidFill>
                <a:srgbClr val="8D3C15"/>
              </a:solidFill>
            </a:endParaRPr>
          </a:p>
        </p:txBody>
      </p:sp>
      <p:sp>
        <p:nvSpPr>
          <p:cNvPr id="6" name="Rectangle 11"/>
          <p:cNvSpPr>
            <a:spLocks noChangeArrowheads="1"/>
          </p:cNvSpPr>
          <p:nvPr/>
        </p:nvSpPr>
        <p:spPr bwMode="auto">
          <a:xfrm>
            <a:off x="3257022" y="2917032"/>
            <a:ext cx="1989667" cy="481542"/>
          </a:xfrm>
          <a:prstGeom prst="rect">
            <a:avLst/>
          </a:prstGeom>
          <a:noFill/>
          <a:ln>
            <a:noFill/>
          </a:ln>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eaLnBrk="1" hangingPunct="1">
              <a:spcBef>
                <a:spcPct val="0"/>
              </a:spcBef>
              <a:buFontTx/>
              <a:buNone/>
            </a:pPr>
            <a:r>
              <a:rPr lang="en-US" altLang="en-US" sz="2667">
                <a:solidFill>
                  <a:srgbClr val="FFFFFF"/>
                </a:solidFill>
              </a:rPr>
              <a:t>75</a:t>
            </a:r>
          </a:p>
        </p:txBody>
      </p:sp>
      <p:sp>
        <p:nvSpPr>
          <p:cNvPr id="7" name="Rectangle 12"/>
          <p:cNvSpPr>
            <a:spLocks noChangeArrowheads="1"/>
          </p:cNvSpPr>
          <p:nvPr/>
        </p:nvSpPr>
        <p:spPr bwMode="auto">
          <a:xfrm>
            <a:off x="5122333" y="2917032"/>
            <a:ext cx="1989667" cy="481542"/>
          </a:xfrm>
          <a:prstGeom prst="rect">
            <a:avLst/>
          </a:prstGeom>
          <a:noFill/>
          <a:ln>
            <a:noFill/>
          </a:ln>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r" eaLnBrk="1" hangingPunct="1">
              <a:spcBef>
                <a:spcPct val="0"/>
              </a:spcBef>
              <a:buFontTx/>
              <a:buNone/>
            </a:pPr>
            <a:r>
              <a:rPr lang="en-US" altLang="en-US" sz="2667">
                <a:solidFill>
                  <a:srgbClr val="FFFFFF"/>
                </a:solidFill>
              </a:rPr>
              <a:t>400 years  </a:t>
            </a:r>
          </a:p>
        </p:txBody>
      </p:sp>
      <p:sp>
        <p:nvSpPr>
          <p:cNvPr id="8" name="Rectangle 13"/>
          <p:cNvSpPr>
            <a:spLocks noChangeArrowheads="1"/>
          </p:cNvSpPr>
          <p:nvPr/>
        </p:nvSpPr>
        <p:spPr bwMode="auto">
          <a:xfrm>
            <a:off x="1143001" y="3398573"/>
            <a:ext cx="1989667" cy="481542"/>
          </a:xfrm>
          <a:prstGeom prst="rect">
            <a:avLst/>
          </a:prstGeom>
          <a:noFill/>
          <a:ln>
            <a:noFill/>
          </a:ln>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eaLnBrk="1" hangingPunct="1">
              <a:spcBef>
                <a:spcPct val="0"/>
              </a:spcBef>
              <a:buFontTx/>
              <a:buNone/>
            </a:pPr>
            <a:r>
              <a:rPr lang="en-US" altLang="en-US" sz="2667" dirty="0">
                <a:solidFill>
                  <a:srgbClr val="FFFFFF"/>
                </a:solidFill>
              </a:rPr>
              <a:t>Suetonius</a:t>
            </a:r>
            <a:endParaRPr lang="en-US" altLang="en-US" sz="2667" dirty="0">
              <a:solidFill>
                <a:srgbClr val="8D3C15"/>
              </a:solidFill>
            </a:endParaRPr>
          </a:p>
        </p:txBody>
      </p:sp>
      <p:sp>
        <p:nvSpPr>
          <p:cNvPr id="9" name="Rectangle 14"/>
          <p:cNvSpPr>
            <a:spLocks noChangeArrowheads="1"/>
          </p:cNvSpPr>
          <p:nvPr/>
        </p:nvSpPr>
        <p:spPr bwMode="auto">
          <a:xfrm>
            <a:off x="3257022" y="3398573"/>
            <a:ext cx="1989667" cy="481542"/>
          </a:xfrm>
          <a:prstGeom prst="rect">
            <a:avLst/>
          </a:prstGeom>
          <a:noFill/>
          <a:ln>
            <a:noFill/>
          </a:ln>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eaLnBrk="1" hangingPunct="1">
              <a:spcBef>
                <a:spcPct val="0"/>
              </a:spcBef>
              <a:buFontTx/>
              <a:buNone/>
            </a:pPr>
            <a:r>
              <a:rPr lang="en-US" altLang="en-US" sz="2667">
                <a:solidFill>
                  <a:srgbClr val="FFFFFF"/>
                </a:solidFill>
              </a:rPr>
              <a:t>200+</a:t>
            </a:r>
          </a:p>
        </p:txBody>
      </p:sp>
      <p:sp>
        <p:nvSpPr>
          <p:cNvPr id="10" name="Rectangle 15"/>
          <p:cNvSpPr>
            <a:spLocks noChangeArrowheads="1"/>
          </p:cNvSpPr>
          <p:nvPr/>
        </p:nvSpPr>
        <p:spPr bwMode="auto">
          <a:xfrm>
            <a:off x="5122333" y="3398573"/>
            <a:ext cx="1989667" cy="481542"/>
          </a:xfrm>
          <a:prstGeom prst="rect">
            <a:avLst/>
          </a:prstGeom>
          <a:noFill/>
          <a:ln>
            <a:noFill/>
          </a:ln>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r" eaLnBrk="1" hangingPunct="1">
              <a:spcBef>
                <a:spcPct val="0"/>
              </a:spcBef>
              <a:buFontTx/>
              <a:buNone/>
            </a:pPr>
            <a:r>
              <a:rPr lang="en-US" altLang="en-US" sz="2667">
                <a:solidFill>
                  <a:srgbClr val="FFFFFF"/>
                </a:solidFill>
              </a:rPr>
              <a:t>700 years  </a:t>
            </a:r>
          </a:p>
        </p:txBody>
      </p:sp>
      <p:sp>
        <p:nvSpPr>
          <p:cNvPr id="11" name="Rectangle 16"/>
          <p:cNvSpPr>
            <a:spLocks noChangeArrowheads="1"/>
          </p:cNvSpPr>
          <p:nvPr/>
        </p:nvSpPr>
        <p:spPr bwMode="auto">
          <a:xfrm>
            <a:off x="1143001" y="3880115"/>
            <a:ext cx="1989667" cy="481542"/>
          </a:xfrm>
          <a:prstGeom prst="rect">
            <a:avLst/>
          </a:prstGeom>
          <a:noFill/>
          <a:ln>
            <a:noFill/>
          </a:ln>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eaLnBrk="1" hangingPunct="1">
              <a:spcBef>
                <a:spcPct val="0"/>
              </a:spcBef>
              <a:buFontTx/>
              <a:buNone/>
            </a:pPr>
            <a:r>
              <a:rPr lang="en-US" altLang="en-US" sz="2667">
                <a:solidFill>
                  <a:srgbClr val="FFFFFF"/>
                </a:solidFill>
              </a:rPr>
              <a:t>Tacitus</a:t>
            </a:r>
            <a:endParaRPr lang="en-US" altLang="en-US" sz="2667">
              <a:solidFill>
                <a:srgbClr val="8D3C15"/>
              </a:solidFill>
            </a:endParaRPr>
          </a:p>
        </p:txBody>
      </p:sp>
      <p:sp>
        <p:nvSpPr>
          <p:cNvPr id="12" name="Rectangle 17"/>
          <p:cNvSpPr>
            <a:spLocks noChangeArrowheads="1"/>
          </p:cNvSpPr>
          <p:nvPr/>
        </p:nvSpPr>
        <p:spPr bwMode="auto">
          <a:xfrm>
            <a:off x="3257022" y="3880115"/>
            <a:ext cx="1989667" cy="481542"/>
          </a:xfrm>
          <a:prstGeom prst="rect">
            <a:avLst/>
          </a:prstGeom>
          <a:noFill/>
          <a:ln>
            <a:noFill/>
          </a:ln>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eaLnBrk="1" hangingPunct="1">
              <a:spcBef>
                <a:spcPct val="0"/>
              </a:spcBef>
              <a:buFontTx/>
              <a:buNone/>
            </a:pPr>
            <a:r>
              <a:rPr lang="en-US" altLang="en-US" sz="2667">
                <a:solidFill>
                  <a:srgbClr val="000000"/>
                </a:solidFill>
                <a:latin typeface="Century Gothic" panose="020B0502020202020204" pitchFamily="34" charset="0"/>
              </a:rPr>
              <a:t>  </a:t>
            </a:r>
            <a:r>
              <a:rPr lang="en-US" altLang="en-US" sz="2667">
                <a:solidFill>
                  <a:srgbClr val="FFFFFF"/>
                </a:solidFill>
              </a:rPr>
              <a:t>3</a:t>
            </a:r>
          </a:p>
        </p:txBody>
      </p:sp>
      <p:sp>
        <p:nvSpPr>
          <p:cNvPr id="13" name="Rectangle 18"/>
          <p:cNvSpPr>
            <a:spLocks noChangeArrowheads="1"/>
          </p:cNvSpPr>
          <p:nvPr/>
        </p:nvSpPr>
        <p:spPr bwMode="auto">
          <a:xfrm>
            <a:off x="5122333" y="3880115"/>
            <a:ext cx="1989667" cy="481542"/>
          </a:xfrm>
          <a:prstGeom prst="rect">
            <a:avLst/>
          </a:prstGeom>
          <a:noFill/>
          <a:ln>
            <a:noFill/>
          </a:ln>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r" eaLnBrk="1" hangingPunct="1">
              <a:spcBef>
                <a:spcPct val="0"/>
              </a:spcBef>
              <a:buFontTx/>
              <a:buNone/>
            </a:pPr>
            <a:r>
              <a:rPr lang="en-US" altLang="en-US" sz="2667">
                <a:solidFill>
                  <a:srgbClr val="FFFFFF"/>
                </a:solidFill>
              </a:rPr>
              <a:t>700 years  </a:t>
            </a:r>
          </a:p>
        </p:txBody>
      </p:sp>
      <p:sp>
        <p:nvSpPr>
          <p:cNvPr id="14" name="Rectangle 19"/>
          <p:cNvSpPr>
            <a:spLocks noChangeArrowheads="1"/>
          </p:cNvSpPr>
          <p:nvPr/>
        </p:nvSpPr>
        <p:spPr bwMode="auto">
          <a:xfrm>
            <a:off x="1143001" y="4434430"/>
            <a:ext cx="1989667" cy="887678"/>
          </a:xfrm>
          <a:prstGeom prst="rect">
            <a:avLst/>
          </a:prstGeom>
          <a:noFill/>
          <a:ln>
            <a:noFill/>
          </a:ln>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eaLnBrk="1" hangingPunct="1">
              <a:lnSpc>
                <a:spcPct val="90000"/>
              </a:lnSpc>
              <a:spcBef>
                <a:spcPct val="0"/>
              </a:spcBef>
              <a:buFontTx/>
              <a:buNone/>
            </a:pPr>
            <a:r>
              <a:rPr lang="en-US" altLang="en-US" sz="2667">
                <a:solidFill>
                  <a:srgbClr val="FFFFFF"/>
                </a:solidFill>
              </a:rPr>
              <a:t>New Testament</a:t>
            </a:r>
            <a:endParaRPr lang="en-US" altLang="en-US" sz="2667">
              <a:solidFill>
                <a:srgbClr val="8D3C15"/>
              </a:solidFill>
            </a:endParaRPr>
          </a:p>
        </p:txBody>
      </p:sp>
      <p:sp>
        <p:nvSpPr>
          <p:cNvPr id="15" name="Rectangle 20"/>
          <p:cNvSpPr>
            <a:spLocks noChangeArrowheads="1"/>
          </p:cNvSpPr>
          <p:nvPr/>
        </p:nvSpPr>
        <p:spPr bwMode="auto">
          <a:xfrm>
            <a:off x="3111501" y="4573323"/>
            <a:ext cx="1989667" cy="887677"/>
          </a:xfrm>
          <a:prstGeom prst="rect">
            <a:avLst/>
          </a:prstGeom>
          <a:noFill/>
          <a:ln>
            <a:noFill/>
          </a:ln>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eaLnBrk="1" hangingPunct="1">
              <a:spcBef>
                <a:spcPct val="0"/>
              </a:spcBef>
              <a:buFontTx/>
              <a:buNone/>
            </a:pPr>
            <a:r>
              <a:rPr lang="en-US" altLang="en-US" sz="2667" dirty="0">
                <a:solidFill>
                  <a:srgbClr val="FFFFFF"/>
                </a:solidFill>
              </a:rPr>
              <a:t>5,800+</a:t>
            </a:r>
          </a:p>
        </p:txBody>
      </p:sp>
      <p:sp>
        <p:nvSpPr>
          <p:cNvPr id="16" name="Rectangle 21"/>
          <p:cNvSpPr>
            <a:spLocks noChangeArrowheads="1"/>
          </p:cNvSpPr>
          <p:nvPr/>
        </p:nvSpPr>
        <p:spPr bwMode="auto">
          <a:xfrm>
            <a:off x="5122333" y="4573323"/>
            <a:ext cx="1989667" cy="887677"/>
          </a:xfrm>
          <a:prstGeom prst="rect">
            <a:avLst/>
          </a:prstGeom>
          <a:noFill/>
          <a:ln>
            <a:noFill/>
          </a:ln>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r" eaLnBrk="1" hangingPunct="1">
              <a:spcBef>
                <a:spcPct val="0"/>
              </a:spcBef>
              <a:buFontTx/>
              <a:buNone/>
            </a:pPr>
            <a:r>
              <a:rPr lang="en-US" altLang="en-US" sz="2667">
                <a:solidFill>
                  <a:srgbClr val="FFFFFF"/>
                </a:solidFill>
              </a:rPr>
              <a:t>&lt; 50 years  </a:t>
            </a:r>
          </a:p>
        </p:txBody>
      </p:sp>
      <p:grpSp>
        <p:nvGrpSpPr>
          <p:cNvPr id="17" name="Group 81"/>
          <p:cNvGrpSpPr>
            <a:grpSpLocks/>
          </p:cNvGrpSpPr>
          <p:nvPr/>
        </p:nvGrpSpPr>
        <p:grpSpPr bwMode="auto">
          <a:xfrm>
            <a:off x="1143000" y="2424418"/>
            <a:ext cx="5969000" cy="2880912"/>
            <a:chOff x="288" y="1840"/>
            <a:chExt cx="4512" cy="2136"/>
          </a:xfrm>
        </p:grpSpPr>
        <p:sp>
          <p:nvSpPr>
            <p:cNvPr id="30767" name="Line 22"/>
            <p:cNvSpPr>
              <a:spLocks noChangeShapeType="1"/>
            </p:cNvSpPr>
            <p:nvPr/>
          </p:nvSpPr>
          <p:spPr bwMode="auto">
            <a:xfrm>
              <a:off x="288" y="1841"/>
              <a:ext cx="4512" cy="0"/>
            </a:xfrm>
            <a:prstGeom prst="line">
              <a:avLst/>
            </a:prstGeom>
            <a:noFill/>
            <a:ln w="12700" cap="sq" algn="ctr">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68" name="Line 23"/>
            <p:cNvSpPr>
              <a:spLocks noChangeShapeType="1"/>
            </p:cNvSpPr>
            <p:nvPr/>
          </p:nvSpPr>
          <p:spPr bwMode="auto">
            <a:xfrm>
              <a:off x="288" y="2205"/>
              <a:ext cx="451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69" name="Line 24"/>
            <p:cNvSpPr>
              <a:spLocks noChangeShapeType="1"/>
            </p:cNvSpPr>
            <p:nvPr/>
          </p:nvSpPr>
          <p:spPr bwMode="auto">
            <a:xfrm>
              <a:off x="288" y="2569"/>
              <a:ext cx="451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70" name="Line 25"/>
            <p:cNvSpPr>
              <a:spLocks noChangeShapeType="1"/>
            </p:cNvSpPr>
            <p:nvPr/>
          </p:nvSpPr>
          <p:spPr bwMode="auto">
            <a:xfrm>
              <a:off x="288" y="2933"/>
              <a:ext cx="451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71" name="Line 26"/>
            <p:cNvSpPr>
              <a:spLocks noChangeShapeType="1"/>
            </p:cNvSpPr>
            <p:nvPr/>
          </p:nvSpPr>
          <p:spPr bwMode="auto">
            <a:xfrm>
              <a:off x="288" y="3297"/>
              <a:ext cx="451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72" name="Line 27"/>
            <p:cNvSpPr>
              <a:spLocks noChangeShapeType="1"/>
            </p:cNvSpPr>
            <p:nvPr/>
          </p:nvSpPr>
          <p:spPr bwMode="auto">
            <a:xfrm>
              <a:off x="288" y="3968"/>
              <a:ext cx="4512" cy="0"/>
            </a:xfrm>
            <a:prstGeom prst="line">
              <a:avLst/>
            </a:prstGeom>
            <a:noFill/>
            <a:ln w="12700"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73" name="Line 31"/>
            <p:cNvSpPr>
              <a:spLocks noChangeShapeType="1"/>
            </p:cNvSpPr>
            <p:nvPr/>
          </p:nvSpPr>
          <p:spPr bwMode="auto">
            <a:xfrm>
              <a:off x="3296" y="1840"/>
              <a:ext cx="0" cy="212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74" name="Line 72"/>
            <p:cNvSpPr>
              <a:spLocks noChangeShapeType="1"/>
            </p:cNvSpPr>
            <p:nvPr/>
          </p:nvSpPr>
          <p:spPr bwMode="auto">
            <a:xfrm>
              <a:off x="4800" y="1844"/>
              <a:ext cx="0" cy="212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75" name="Line 78"/>
            <p:cNvSpPr>
              <a:spLocks noChangeShapeType="1"/>
            </p:cNvSpPr>
            <p:nvPr/>
          </p:nvSpPr>
          <p:spPr bwMode="auto">
            <a:xfrm>
              <a:off x="1792" y="1840"/>
              <a:ext cx="0" cy="212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76" name="Line 80"/>
            <p:cNvSpPr>
              <a:spLocks noChangeShapeType="1"/>
            </p:cNvSpPr>
            <p:nvPr/>
          </p:nvSpPr>
          <p:spPr bwMode="auto">
            <a:xfrm>
              <a:off x="288" y="1848"/>
              <a:ext cx="0" cy="212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Tree>
    <p:custDataLst>
      <p:tags r:id="rId1"/>
    </p:custDataLst>
  </p:cSld>
  <p:clrMapOvr>
    <a:masterClrMapping/>
  </p:clrMapOvr>
  <p:transition spd="slow" advTm="97341">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8509"/>
                                        </p:tgtEl>
                                        <p:attrNameLst>
                                          <p:attrName>style.visibility</p:attrName>
                                        </p:attrNameLst>
                                      </p:cBhvr>
                                      <p:to>
                                        <p:strVal val="visible"/>
                                      </p:to>
                                    </p:set>
                                    <p:animEffect transition="in" filter="fade">
                                      <p:cBhvr>
                                        <p:cTn id="7" dur="1000"/>
                                        <p:tgtEl>
                                          <p:spTgt spid="18509"/>
                                        </p:tgtEl>
                                      </p:cBhvr>
                                    </p:animEffect>
                                    <p:anim calcmode="lin" valueType="num">
                                      <p:cBhvr>
                                        <p:cTn id="8" dur="1000" fill="hold"/>
                                        <p:tgtEl>
                                          <p:spTgt spid="18509"/>
                                        </p:tgtEl>
                                        <p:attrNameLst>
                                          <p:attrName>ppt_x</p:attrName>
                                        </p:attrNameLst>
                                      </p:cBhvr>
                                      <p:tavLst>
                                        <p:tav tm="0">
                                          <p:val>
                                            <p:strVal val="#ppt_x"/>
                                          </p:val>
                                        </p:tav>
                                        <p:tav tm="100000">
                                          <p:val>
                                            <p:strVal val="#ppt_x"/>
                                          </p:val>
                                        </p:tav>
                                      </p:tavLst>
                                    </p:anim>
                                    <p:anim calcmode="lin" valueType="num">
                                      <p:cBhvr>
                                        <p:cTn id="9" dur="1000" fill="hold"/>
                                        <p:tgtEl>
                                          <p:spTgt spid="1850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750"/>
                                        <p:tgtEl>
                                          <p:spTgt spid="14"/>
                                        </p:tgtEl>
                                      </p:cBhvr>
                                    </p:animEffect>
                                    <p:anim calcmode="lin" valueType="num">
                                      <p:cBhvr>
                                        <p:cTn id="20" dur="750" fill="hold"/>
                                        <p:tgtEl>
                                          <p:spTgt spid="14"/>
                                        </p:tgtEl>
                                        <p:attrNameLst>
                                          <p:attrName>ppt_x</p:attrName>
                                        </p:attrNameLst>
                                      </p:cBhvr>
                                      <p:tavLst>
                                        <p:tav tm="0">
                                          <p:val>
                                            <p:strVal val="#ppt_x"/>
                                          </p:val>
                                        </p:tav>
                                        <p:tav tm="100000">
                                          <p:val>
                                            <p:strVal val="#ppt_x"/>
                                          </p:val>
                                        </p:tav>
                                      </p:tavLst>
                                    </p:anim>
                                    <p:anim calcmode="lin" valueType="num">
                                      <p:cBhvr>
                                        <p:cTn id="21" dur="750" fill="hold"/>
                                        <p:tgtEl>
                                          <p:spTgt spid="14"/>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750"/>
                            </p:stCondLst>
                            <p:childTnLst>
                              <p:par>
                                <p:cTn id="23" presetID="42"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750"/>
                                        <p:tgtEl>
                                          <p:spTgt spid="15"/>
                                        </p:tgtEl>
                                      </p:cBhvr>
                                    </p:animEffect>
                                    <p:anim calcmode="lin" valueType="num">
                                      <p:cBhvr>
                                        <p:cTn id="26" dur="750" fill="hold"/>
                                        <p:tgtEl>
                                          <p:spTgt spid="15"/>
                                        </p:tgtEl>
                                        <p:attrNameLst>
                                          <p:attrName>ppt_x</p:attrName>
                                        </p:attrNameLst>
                                      </p:cBhvr>
                                      <p:tavLst>
                                        <p:tav tm="0">
                                          <p:val>
                                            <p:strVal val="#ppt_x"/>
                                          </p:val>
                                        </p:tav>
                                        <p:tav tm="100000">
                                          <p:val>
                                            <p:strVal val="#ppt_x"/>
                                          </p:val>
                                        </p:tav>
                                      </p:tavLst>
                                    </p:anim>
                                    <p:anim calcmode="lin" valueType="num">
                                      <p:cBhvr>
                                        <p:cTn id="27"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750"/>
                                        <p:tgtEl>
                                          <p:spTgt spid="16"/>
                                        </p:tgtEl>
                                      </p:cBhvr>
                                    </p:animEffect>
                                    <p:anim calcmode="lin" valueType="num">
                                      <p:cBhvr>
                                        <p:cTn id="33" dur="750" fill="hold"/>
                                        <p:tgtEl>
                                          <p:spTgt spid="16"/>
                                        </p:tgtEl>
                                        <p:attrNameLst>
                                          <p:attrName>ppt_x</p:attrName>
                                        </p:attrNameLst>
                                      </p:cBhvr>
                                      <p:tavLst>
                                        <p:tav tm="0">
                                          <p:val>
                                            <p:strVal val="#ppt_x"/>
                                          </p:val>
                                        </p:tav>
                                        <p:tav tm="100000">
                                          <p:val>
                                            <p:strVal val="#ppt_x"/>
                                          </p:val>
                                        </p:tav>
                                      </p:tavLst>
                                    </p:anim>
                                    <p:anim calcmode="lin" valueType="num">
                                      <p:cBhvr>
                                        <p:cTn id="3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randombar(horizontal)">
                                      <p:cBhvr>
                                        <p:cTn id="39" dur="500"/>
                                        <p:tgtEl>
                                          <p:spTgt spid="2"/>
                                        </p:tgtEl>
                                      </p:cBhvr>
                                    </p:animEffect>
                                  </p:childTnLst>
                                </p:cTn>
                              </p:par>
                              <p:par>
                                <p:cTn id="40" presetID="14" presetClass="entr" presetSubtype="1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randombar(horizontal)">
                                      <p:cBhvr>
                                        <p:cTn id="42" dur="500"/>
                                        <p:tgtEl>
                                          <p:spTgt spid="5"/>
                                        </p:tgtEl>
                                      </p:cBhvr>
                                    </p:animEffect>
                                  </p:childTnLst>
                                </p:cTn>
                              </p:par>
                              <p:par>
                                <p:cTn id="43" presetID="14" presetClass="entr" presetSubtype="1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randombar(horizontal)">
                                      <p:cBhvr>
                                        <p:cTn id="45" dur="500"/>
                                        <p:tgtEl>
                                          <p:spTgt spid="8"/>
                                        </p:tgtEl>
                                      </p:cBhvr>
                                    </p:animEffect>
                                  </p:childTnLst>
                                </p:cTn>
                              </p:par>
                              <p:par>
                                <p:cTn id="46" presetID="14" presetClass="entr" presetSubtype="1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randombar(horizontal)">
                                      <p:cBhvr>
                                        <p:cTn id="48" dur="500"/>
                                        <p:tgtEl>
                                          <p:spTgt spid="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4" presetClass="entr" presetSubtype="10"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randombar(horizontal)">
                                      <p:cBhvr>
                                        <p:cTn id="53" dur="500"/>
                                        <p:tgtEl>
                                          <p:spTgt spid="3"/>
                                        </p:tgtEl>
                                      </p:cBhvr>
                                    </p:animEffect>
                                  </p:childTnLst>
                                </p:cTn>
                              </p:par>
                              <p:par>
                                <p:cTn id="54" presetID="14" presetClass="entr" presetSubtype="1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randombar(horizontal)">
                                      <p:cBhvr>
                                        <p:cTn id="56" dur="500"/>
                                        <p:tgtEl>
                                          <p:spTgt spid="6"/>
                                        </p:tgtEl>
                                      </p:cBhvr>
                                    </p:animEffect>
                                  </p:childTnLst>
                                </p:cTn>
                              </p:par>
                              <p:par>
                                <p:cTn id="57" presetID="14" presetClass="entr" presetSubtype="10"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randombar(horizontal)">
                                      <p:cBhvr>
                                        <p:cTn id="59" dur="500"/>
                                        <p:tgtEl>
                                          <p:spTgt spid="9"/>
                                        </p:tgtEl>
                                      </p:cBhvr>
                                    </p:animEffect>
                                  </p:childTnLst>
                                </p:cTn>
                              </p:par>
                              <p:par>
                                <p:cTn id="60" presetID="14" presetClass="entr" presetSubtype="1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randombar(horizontal)">
                                      <p:cBhvr>
                                        <p:cTn id="62" dur="500"/>
                                        <p:tgtEl>
                                          <p:spTgt spid="12"/>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4" presetClass="entr" presetSubtype="10" fill="hold"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randombar(horizontal)">
                                      <p:cBhvr>
                                        <p:cTn id="67" dur="500"/>
                                        <p:tgtEl>
                                          <p:spTgt spid="4"/>
                                        </p:tgtEl>
                                      </p:cBhvr>
                                    </p:animEffect>
                                  </p:childTnLst>
                                </p:cTn>
                              </p:par>
                              <p:par>
                                <p:cTn id="68" presetID="14" presetClass="entr" presetSubtype="10" fill="hold" nodeType="with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randombar(horizontal)">
                                      <p:cBhvr>
                                        <p:cTn id="70" dur="500"/>
                                        <p:tgtEl>
                                          <p:spTgt spid="7"/>
                                        </p:tgtEl>
                                      </p:cBhvr>
                                    </p:animEffect>
                                  </p:childTnLst>
                                </p:cTn>
                              </p:par>
                              <p:par>
                                <p:cTn id="71" presetID="14" presetClass="entr" presetSubtype="10" fill="hold" nodeType="with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randombar(horizontal)">
                                      <p:cBhvr>
                                        <p:cTn id="73" dur="500"/>
                                        <p:tgtEl>
                                          <p:spTgt spid="10"/>
                                        </p:tgtEl>
                                      </p:cBhvr>
                                    </p:animEffect>
                                  </p:childTnLst>
                                </p:cTn>
                              </p:par>
                              <p:par>
                                <p:cTn id="74" presetID="14" presetClass="entr" presetSubtype="10" fill="hold" nodeType="with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randombar(horizontal)">
                                      <p:cBhvr>
                                        <p:cTn id="7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509" name="Group 77"/>
          <p:cNvGraphicFramePr>
            <a:graphicFrameLocks noGrp="1"/>
          </p:cNvGraphicFramePr>
          <p:nvPr>
            <p:extLst>
              <p:ext uri="{D42A27DB-BD31-4B8C-83A1-F6EECF244321}">
                <p14:modId xmlns:p14="http://schemas.microsoft.com/office/powerpoint/2010/main" val="3439759308"/>
              </p:ext>
            </p:extLst>
          </p:nvPr>
        </p:nvGraphicFramePr>
        <p:xfrm>
          <a:off x="1142998" y="1143000"/>
          <a:ext cx="5638802" cy="3535188"/>
        </p:xfrm>
        <a:graphic>
          <a:graphicData uri="http://schemas.openxmlformats.org/drawingml/2006/table">
            <a:tbl>
              <a:tblPr/>
              <a:tblGrid>
                <a:gridCol w="2819401">
                  <a:extLst>
                    <a:ext uri="{9D8B030D-6E8A-4147-A177-3AD203B41FA5}">
                      <a16:colId xmlns:a16="http://schemas.microsoft.com/office/drawing/2014/main" val="20000"/>
                    </a:ext>
                  </a:extLst>
                </a:gridCol>
                <a:gridCol w="2819401">
                  <a:extLst>
                    <a:ext uri="{9D8B030D-6E8A-4147-A177-3AD203B41FA5}">
                      <a16:colId xmlns:a16="http://schemas.microsoft.com/office/drawing/2014/main" val="20001"/>
                    </a:ext>
                  </a:extLst>
                </a:gridCol>
              </a:tblGrid>
              <a:tr h="4846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hlink"/>
                          </a:solidFill>
                          <a:effectLst/>
                          <a:latin typeface="Trebuchet MS" pitchFamily="34" charset="0"/>
                        </a:rPr>
                        <a:t>Work of antiquity</a:t>
                      </a:r>
                    </a:p>
                  </a:txBody>
                  <a:tcPr marL="76200" marR="76200" marT="38059" marB="380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hlink"/>
                          </a:solidFill>
                          <a:effectLst/>
                          <a:latin typeface="Trebuchet MS" pitchFamily="34" charset="0"/>
                        </a:rPr>
                        <a:t>Number of surviving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hlink"/>
                          </a:solidFill>
                          <a:effectLst/>
                          <a:latin typeface="Trebuchet MS" pitchFamily="34" charset="0"/>
                        </a:rPr>
                        <a:t>manuscripts</a:t>
                      </a:r>
                    </a:p>
                  </a:txBody>
                  <a:tcPr marL="76200" marR="76200" marT="38059" marB="380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48759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700" b="0" i="0" u="none" strike="noStrike" cap="none" normalizeH="0" baseline="0" dirty="0">
                        <a:ln>
                          <a:noFill/>
                        </a:ln>
                        <a:solidFill>
                          <a:srgbClr val="8D3C15"/>
                        </a:solidFill>
                        <a:effectLst/>
                        <a:latin typeface="Trebuchet MS" pitchFamily="34" charset="0"/>
                      </a:endParaRPr>
                    </a:p>
                  </a:txBody>
                  <a:tcPr marL="76200" marR="76200" marT="38059" marB="380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79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700" b="0" i="0" u="none" strike="noStrike" cap="none" normalizeH="0" baseline="0" dirty="0">
                        <a:ln>
                          <a:noFill/>
                        </a:ln>
                        <a:solidFill>
                          <a:srgbClr val="FFFFFF"/>
                        </a:solidFill>
                        <a:effectLst/>
                        <a:latin typeface="Trebuchet MS" pitchFamily="34" charset="0"/>
                      </a:endParaRPr>
                    </a:p>
                  </a:txBody>
                  <a:tcPr marL="76200" marR="76200" marT="38059" marB="380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7950"/>
                    </a:solidFill>
                  </a:tcPr>
                </a:tc>
                <a:extLst>
                  <a:ext uri="{0D108BD9-81ED-4DB2-BD59-A6C34878D82A}">
                    <a16:rowId xmlns:a16="http://schemas.microsoft.com/office/drawing/2014/main" val="10001"/>
                  </a:ext>
                </a:extLst>
              </a:tr>
              <a:tr h="48759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700" b="0" i="0" u="none" strike="noStrike" cap="none" normalizeH="0" baseline="0">
                        <a:ln>
                          <a:noFill/>
                        </a:ln>
                        <a:solidFill>
                          <a:srgbClr val="8D3C15"/>
                        </a:solidFill>
                        <a:effectLst/>
                        <a:latin typeface="Trebuchet MS" pitchFamily="34" charset="0"/>
                      </a:endParaRPr>
                    </a:p>
                  </a:txBody>
                  <a:tcPr marL="76200" marR="76200" marT="38059" marB="380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700" b="0" i="0" u="none" strike="noStrike" cap="none" normalizeH="0" baseline="0" dirty="0">
                        <a:ln>
                          <a:noFill/>
                        </a:ln>
                        <a:solidFill>
                          <a:srgbClr val="FFFFFF"/>
                        </a:solidFill>
                        <a:effectLst/>
                        <a:latin typeface="Trebuchet MS" pitchFamily="34" charset="0"/>
                      </a:endParaRPr>
                    </a:p>
                  </a:txBody>
                  <a:tcPr marL="76200" marR="76200" marT="38059" marB="380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2"/>
                  </a:ext>
                </a:extLst>
              </a:tr>
              <a:tr h="48759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700" b="0" i="0" u="none" strike="noStrike" cap="none" normalizeH="0" baseline="0">
                        <a:ln>
                          <a:noFill/>
                        </a:ln>
                        <a:solidFill>
                          <a:srgbClr val="8D3C15"/>
                        </a:solidFill>
                        <a:effectLst/>
                        <a:latin typeface="Trebuchet MS" pitchFamily="34" charset="0"/>
                      </a:endParaRPr>
                    </a:p>
                  </a:txBody>
                  <a:tcPr marL="76200" marR="76200" marT="38059" marB="380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79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700" b="0" i="0" u="none" strike="noStrike" cap="none" normalizeH="0" baseline="0">
                        <a:ln>
                          <a:noFill/>
                        </a:ln>
                        <a:solidFill>
                          <a:srgbClr val="FFFFFF"/>
                        </a:solidFill>
                        <a:effectLst/>
                        <a:latin typeface="Trebuchet MS" pitchFamily="34" charset="0"/>
                      </a:endParaRPr>
                    </a:p>
                  </a:txBody>
                  <a:tcPr marL="76200" marR="76200" marT="38059" marB="380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7950"/>
                    </a:solidFill>
                  </a:tcPr>
                </a:tc>
                <a:extLst>
                  <a:ext uri="{0D108BD9-81ED-4DB2-BD59-A6C34878D82A}">
                    <a16:rowId xmlns:a16="http://schemas.microsoft.com/office/drawing/2014/main" val="10003"/>
                  </a:ext>
                </a:extLst>
              </a:tr>
              <a:tr h="48759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700" b="0" i="0" u="none" strike="noStrike" cap="none" normalizeH="0" baseline="0">
                        <a:ln>
                          <a:noFill/>
                        </a:ln>
                        <a:solidFill>
                          <a:srgbClr val="8D3C15"/>
                        </a:solidFill>
                        <a:effectLst/>
                        <a:latin typeface="Trebuchet MS" pitchFamily="34" charset="0"/>
                      </a:endParaRPr>
                    </a:p>
                  </a:txBody>
                  <a:tcPr marL="76200" marR="76200" marT="38059" marB="380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700" b="0" i="0" u="none" strike="noStrike" cap="none" normalizeH="0" baseline="0">
                        <a:ln>
                          <a:noFill/>
                        </a:ln>
                        <a:solidFill>
                          <a:srgbClr val="FFFFFF"/>
                        </a:solidFill>
                        <a:effectLst/>
                        <a:latin typeface="Trebuchet MS" pitchFamily="34" charset="0"/>
                      </a:endParaRPr>
                    </a:p>
                  </a:txBody>
                  <a:tcPr marL="76200" marR="76200" marT="38059" marB="380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4"/>
                  </a:ext>
                </a:extLst>
              </a:tr>
              <a:tr h="8990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700" b="0" i="0" u="none" strike="noStrike" cap="none" normalizeH="0" baseline="0" dirty="0">
                        <a:ln>
                          <a:noFill/>
                        </a:ln>
                        <a:solidFill>
                          <a:srgbClr val="8D3C15"/>
                        </a:solidFill>
                        <a:effectLst/>
                        <a:latin typeface="Trebuchet MS"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700" b="0" i="0" u="none" strike="noStrike" cap="none" normalizeH="0" baseline="0" dirty="0">
                        <a:ln>
                          <a:noFill/>
                        </a:ln>
                        <a:solidFill>
                          <a:srgbClr val="8D3C15"/>
                        </a:solidFill>
                        <a:effectLst/>
                        <a:latin typeface="Trebuchet MS" pitchFamily="34" charset="0"/>
                      </a:endParaRPr>
                    </a:p>
                  </a:txBody>
                  <a:tcPr marL="76200" marR="76200" marT="38059" marB="380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79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700" b="0" i="0" u="none" strike="noStrike" cap="none" normalizeH="0" baseline="0" dirty="0">
                        <a:ln>
                          <a:noFill/>
                        </a:ln>
                        <a:solidFill>
                          <a:srgbClr val="8D3C15"/>
                        </a:solidFill>
                        <a:effectLst/>
                        <a:latin typeface="Trebuchet MS" pitchFamily="34" charset="0"/>
                      </a:endParaRPr>
                    </a:p>
                  </a:txBody>
                  <a:tcPr marL="76200" marR="76200" marT="38059" marB="3805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7950"/>
                    </a:solidFill>
                  </a:tcPr>
                </a:tc>
                <a:extLst>
                  <a:ext uri="{0D108BD9-81ED-4DB2-BD59-A6C34878D82A}">
                    <a16:rowId xmlns:a16="http://schemas.microsoft.com/office/drawing/2014/main" val="10005"/>
                  </a:ext>
                </a:extLst>
              </a:tr>
            </a:tbl>
          </a:graphicData>
        </a:graphic>
      </p:graphicFrame>
      <p:sp>
        <p:nvSpPr>
          <p:cNvPr id="30750" name="Title 1"/>
          <p:cNvSpPr>
            <a:spLocks noGrp="1"/>
          </p:cNvSpPr>
          <p:nvPr>
            <p:ph type="title" idx="4294967295"/>
          </p:nvPr>
        </p:nvSpPr>
        <p:spPr>
          <a:xfrm>
            <a:off x="990600" y="0"/>
            <a:ext cx="7696200" cy="762000"/>
          </a:xfrm>
        </p:spPr>
        <p:txBody>
          <a:bodyPr/>
          <a:lstStyle/>
          <a:p>
            <a:pPr eaLnBrk="1" hangingPunct="1"/>
            <a:r>
              <a:rPr lang="en-US" altLang="en-US" dirty="0">
                <a:effectLst>
                  <a:outerShdw blurRad="38100" dist="38100" dir="2700000" algn="tl">
                    <a:srgbClr val="000000">
                      <a:alpha val="43137"/>
                    </a:srgbClr>
                  </a:outerShdw>
                </a:effectLst>
              </a:rPr>
              <a:t>Comparing ancient writings</a:t>
            </a:r>
          </a:p>
        </p:txBody>
      </p:sp>
      <p:sp>
        <p:nvSpPr>
          <p:cNvPr id="2" name="Rectangle 7"/>
          <p:cNvSpPr>
            <a:spLocks noChangeArrowheads="1"/>
          </p:cNvSpPr>
          <p:nvPr/>
        </p:nvSpPr>
        <p:spPr bwMode="auto">
          <a:xfrm>
            <a:off x="1524000" y="1813190"/>
            <a:ext cx="1989667" cy="481542"/>
          </a:xfrm>
          <a:prstGeom prst="rect">
            <a:avLst/>
          </a:prstGeom>
          <a:noFill/>
          <a:ln>
            <a:noFill/>
          </a:ln>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eaLnBrk="1" hangingPunct="1">
              <a:spcBef>
                <a:spcPct val="0"/>
              </a:spcBef>
              <a:buFontTx/>
              <a:buNone/>
            </a:pPr>
            <a:r>
              <a:rPr lang="en-US" altLang="en-US" sz="2667" dirty="0">
                <a:solidFill>
                  <a:srgbClr val="FFFFFF"/>
                </a:solidFill>
              </a:rPr>
              <a:t>Livy</a:t>
            </a:r>
            <a:endParaRPr lang="en-US" altLang="en-US" sz="2667" dirty="0">
              <a:solidFill>
                <a:srgbClr val="8D3C15"/>
              </a:solidFill>
            </a:endParaRPr>
          </a:p>
        </p:txBody>
      </p:sp>
      <p:sp>
        <p:nvSpPr>
          <p:cNvPr id="3" name="Rectangle 8"/>
          <p:cNvSpPr>
            <a:spLocks noChangeArrowheads="1"/>
          </p:cNvSpPr>
          <p:nvPr/>
        </p:nvSpPr>
        <p:spPr bwMode="auto">
          <a:xfrm>
            <a:off x="4487333" y="1813190"/>
            <a:ext cx="1989667" cy="481542"/>
          </a:xfrm>
          <a:prstGeom prst="rect">
            <a:avLst/>
          </a:prstGeom>
          <a:noFill/>
          <a:ln>
            <a:noFill/>
          </a:ln>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eaLnBrk="1" hangingPunct="1">
              <a:spcBef>
                <a:spcPct val="0"/>
              </a:spcBef>
              <a:buFontTx/>
              <a:buNone/>
            </a:pPr>
            <a:r>
              <a:rPr lang="en-US" altLang="en-US" sz="2667" dirty="0">
                <a:solidFill>
                  <a:srgbClr val="FFFFFF"/>
                </a:solidFill>
              </a:rPr>
              <a:t>27</a:t>
            </a:r>
          </a:p>
        </p:txBody>
      </p:sp>
      <p:sp>
        <p:nvSpPr>
          <p:cNvPr id="5" name="Rectangle 10"/>
          <p:cNvSpPr>
            <a:spLocks noChangeArrowheads="1"/>
          </p:cNvSpPr>
          <p:nvPr/>
        </p:nvSpPr>
        <p:spPr bwMode="auto">
          <a:xfrm>
            <a:off x="1524000" y="2294732"/>
            <a:ext cx="1989667" cy="481542"/>
          </a:xfrm>
          <a:prstGeom prst="rect">
            <a:avLst/>
          </a:prstGeom>
          <a:noFill/>
          <a:ln>
            <a:noFill/>
          </a:ln>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eaLnBrk="1" hangingPunct="1">
              <a:spcBef>
                <a:spcPct val="0"/>
              </a:spcBef>
              <a:buFontTx/>
              <a:buNone/>
            </a:pPr>
            <a:r>
              <a:rPr lang="en-US" altLang="en-US" sz="2667" dirty="0">
                <a:solidFill>
                  <a:srgbClr val="FFFFFF"/>
                </a:solidFill>
              </a:rPr>
              <a:t>Herodotus</a:t>
            </a:r>
            <a:endParaRPr lang="en-US" altLang="en-US" sz="2667" dirty="0">
              <a:solidFill>
                <a:srgbClr val="8D3C15"/>
              </a:solidFill>
            </a:endParaRPr>
          </a:p>
        </p:txBody>
      </p:sp>
      <p:sp>
        <p:nvSpPr>
          <p:cNvPr id="6" name="Rectangle 11"/>
          <p:cNvSpPr>
            <a:spLocks noChangeArrowheads="1"/>
          </p:cNvSpPr>
          <p:nvPr/>
        </p:nvSpPr>
        <p:spPr bwMode="auto">
          <a:xfrm>
            <a:off x="4487333" y="2294732"/>
            <a:ext cx="1989667" cy="481542"/>
          </a:xfrm>
          <a:prstGeom prst="rect">
            <a:avLst/>
          </a:prstGeom>
          <a:noFill/>
          <a:ln>
            <a:noFill/>
          </a:ln>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eaLnBrk="1" hangingPunct="1">
              <a:spcBef>
                <a:spcPct val="0"/>
              </a:spcBef>
              <a:buFontTx/>
              <a:buNone/>
            </a:pPr>
            <a:r>
              <a:rPr lang="en-US" altLang="en-US" sz="2667" dirty="0">
                <a:solidFill>
                  <a:srgbClr val="FFFFFF"/>
                </a:solidFill>
              </a:rPr>
              <a:t>75</a:t>
            </a:r>
          </a:p>
        </p:txBody>
      </p:sp>
      <p:sp>
        <p:nvSpPr>
          <p:cNvPr id="8" name="Rectangle 13"/>
          <p:cNvSpPr>
            <a:spLocks noChangeArrowheads="1"/>
          </p:cNvSpPr>
          <p:nvPr/>
        </p:nvSpPr>
        <p:spPr bwMode="auto">
          <a:xfrm>
            <a:off x="1524000" y="2776273"/>
            <a:ext cx="1989667" cy="481542"/>
          </a:xfrm>
          <a:prstGeom prst="rect">
            <a:avLst/>
          </a:prstGeom>
          <a:noFill/>
          <a:ln>
            <a:noFill/>
          </a:ln>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eaLnBrk="1" hangingPunct="1">
              <a:spcBef>
                <a:spcPct val="0"/>
              </a:spcBef>
              <a:buFontTx/>
              <a:buNone/>
            </a:pPr>
            <a:r>
              <a:rPr lang="en-US" altLang="en-US" sz="2667" dirty="0">
                <a:solidFill>
                  <a:srgbClr val="FFFFFF"/>
                </a:solidFill>
              </a:rPr>
              <a:t>Suetonius</a:t>
            </a:r>
            <a:endParaRPr lang="en-US" altLang="en-US" sz="2667" dirty="0">
              <a:solidFill>
                <a:srgbClr val="8D3C15"/>
              </a:solidFill>
            </a:endParaRPr>
          </a:p>
        </p:txBody>
      </p:sp>
      <p:sp>
        <p:nvSpPr>
          <p:cNvPr id="9" name="Rectangle 14"/>
          <p:cNvSpPr>
            <a:spLocks noChangeArrowheads="1"/>
          </p:cNvSpPr>
          <p:nvPr/>
        </p:nvSpPr>
        <p:spPr bwMode="auto">
          <a:xfrm>
            <a:off x="4487333" y="2781300"/>
            <a:ext cx="1989667" cy="481542"/>
          </a:xfrm>
          <a:prstGeom prst="rect">
            <a:avLst/>
          </a:prstGeom>
          <a:noFill/>
          <a:ln>
            <a:noFill/>
          </a:ln>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eaLnBrk="1" hangingPunct="1">
              <a:spcBef>
                <a:spcPct val="0"/>
              </a:spcBef>
              <a:buFontTx/>
              <a:buNone/>
            </a:pPr>
            <a:r>
              <a:rPr lang="en-US" altLang="en-US" sz="2667" dirty="0">
                <a:solidFill>
                  <a:srgbClr val="FFFFFF"/>
                </a:solidFill>
              </a:rPr>
              <a:t>200+</a:t>
            </a:r>
          </a:p>
        </p:txBody>
      </p:sp>
      <p:sp>
        <p:nvSpPr>
          <p:cNvPr id="11" name="Rectangle 16"/>
          <p:cNvSpPr>
            <a:spLocks noChangeArrowheads="1"/>
          </p:cNvSpPr>
          <p:nvPr/>
        </p:nvSpPr>
        <p:spPr bwMode="auto">
          <a:xfrm>
            <a:off x="1524000" y="3257815"/>
            <a:ext cx="1989667" cy="481542"/>
          </a:xfrm>
          <a:prstGeom prst="rect">
            <a:avLst/>
          </a:prstGeom>
          <a:noFill/>
          <a:ln>
            <a:noFill/>
          </a:ln>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eaLnBrk="1" hangingPunct="1">
              <a:spcBef>
                <a:spcPct val="0"/>
              </a:spcBef>
              <a:buFontTx/>
              <a:buNone/>
            </a:pPr>
            <a:r>
              <a:rPr lang="en-US" altLang="en-US" sz="2667">
                <a:solidFill>
                  <a:srgbClr val="FFFFFF"/>
                </a:solidFill>
              </a:rPr>
              <a:t>Tacitus</a:t>
            </a:r>
            <a:endParaRPr lang="en-US" altLang="en-US" sz="2667">
              <a:solidFill>
                <a:srgbClr val="8D3C15"/>
              </a:solidFill>
            </a:endParaRPr>
          </a:p>
        </p:txBody>
      </p:sp>
      <p:sp>
        <p:nvSpPr>
          <p:cNvPr id="12" name="Rectangle 17"/>
          <p:cNvSpPr>
            <a:spLocks noChangeArrowheads="1"/>
          </p:cNvSpPr>
          <p:nvPr/>
        </p:nvSpPr>
        <p:spPr bwMode="auto">
          <a:xfrm>
            <a:off x="4487333" y="3290358"/>
            <a:ext cx="1989667" cy="481542"/>
          </a:xfrm>
          <a:prstGeom prst="rect">
            <a:avLst/>
          </a:prstGeom>
          <a:noFill/>
          <a:ln>
            <a:noFill/>
          </a:ln>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eaLnBrk="1" hangingPunct="1">
              <a:spcBef>
                <a:spcPct val="0"/>
              </a:spcBef>
              <a:buFontTx/>
              <a:buNone/>
            </a:pPr>
            <a:r>
              <a:rPr lang="en-US" altLang="en-US" sz="2667" dirty="0">
                <a:solidFill>
                  <a:srgbClr val="000000"/>
                </a:solidFill>
                <a:latin typeface="Century Gothic" panose="020B0502020202020204" pitchFamily="34" charset="0"/>
              </a:rPr>
              <a:t>  </a:t>
            </a:r>
            <a:r>
              <a:rPr lang="en-US" altLang="en-US" sz="2667" dirty="0">
                <a:solidFill>
                  <a:srgbClr val="FFFFFF"/>
                </a:solidFill>
              </a:rPr>
              <a:t>3</a:t>
            </a:r>
          </a:p>
        </p:txBody>
      </p:sp>
      <p:sp>
        <p:nvSpPr>
          <p:cNvPr id="14" name="Rectangle 19"/>
          <p:cNvSpPr>
            <a:spLocks noChangeArrowheads="1"/>
          </p:cNvSpPr>
          <p:nvPr/>
        </p:nvSpPr>
        <p:spPr bwMode="auto">
          <a:xfrm>
            <a:off x="1524000" y="3812130"/>
            <a:ext cx="1989667" cy="887678"/>
          </a:xfrm>
          <a:prstGeom prst="rect">
            <a:avLst/>
          </a:prstGeom>
          <a:noFill/>
          <a:ln>
            <a:noFill/>
          </a:ln>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eaLnBrk="1" hangingPunct="1">
              <a:lnSpc>
                <a:spcPct val="90000"/>
              </a:lnSpc>
              <a:spcBef>
                <a:spcPct val="0"/>
              </a:spcBef>
              <a:buFontTx/>
              <a:buNone/>
            </a:pPr>
            <a:r>
              <a:rPr lang="en-US" altLang="en-US" sz="2667" dirty="0">
                <a:solidFill>
                  <a:srgbClr val="FFFFFF"/>
                </a:solidFill>
              </a:rPr>
              <a:t>New Testament</a:t>
            </a:r>
            <a:endParaRPr lang="en-US" altLang="en-US" sz="2667" dirty="0">
              <a:solidFill>
                <a:srgbClr val="8D3C15"/>
              </a:solidFill>
            </a:endParaRPr>
          </a:p>
        </p:txBody>
      </p:sp>
      <p:sp>
        <p:nvSpPr>
          <p:cNvPr id="15" name="Rectangle 20"/>
          <p:cNvSpPr>
            <a:spLocks noChangeArrowheads="1"/>
          </p:cNvSpPr>
          <p:nvPr/>
        </p:nvSpPr>
        <p:spPr bwMode="auto">
          <a:xfrm>
            <a:off x="4341812" y="3951023"/>
            <a:ext cx="1989667" cy="887677"/>
          </a:xfrm>
          <a:prstGeom prst="rect">
            <a:avLst/>
          </a:prstGeom>
          <a:noFill/>
          <a:ln>
            <a:noFill/>
          </a:ln>
        </p:spPr>
        <p:txBody>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eaLnBrk="1" hangingPunct="1">
              <a:spcBef>
                <a:spcPct val="0"/>
              </a:spcBef>
              <a:buFontTx/>
              <a:buNone/>
            </a:pPr>
            <a:r>
              <a:rPr lang="en-US" altLang="en-US" sz="2667" dirty="0">
                <a:solidFill>
                  <a:srgbClr val="FFFFFF"/>
                </a:solidFill>
              </a:rPr>
              <a:t>5,800+</a:t>
            </a:r>
          </a:p>
        </p:txBody>
      </p:sp>
    </p:spTree>
    <p:custDataLst>
      <p:tags r:id="rId1"/>
    </p:custDataLst>
    <p:extLst>
      <p:ext uri="{BB962C8B-B14F-4D97-AF65-F5344CB8AC3E}">
        <p14:creationId xmlns:p14="http://schemas.microsoft.com/office/powerpoint/2010/main" val="1251278483"/>
      </p:ext>
    </p:extLst>
  </p:cSld>
  <p:clrMapOvr>
    <a:masterClrMapping/>
  </p:clrMapOvr>
  <p:transition spd="slow" advTm="97341">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8509"/>
                                        </p:tgtEl>
                                        <p:attrNameLst>
                                          <p:attrName>style.visibility</p:attrName>
                                        </p:attrNameLst>
                                      </p:cBhvr>
                                      <p:to>
                                        <p:strVal val="visible"/>
                                      </p:to>
                                    </p:set>
                                    <p:animEffect transition="in" filter="fade">
                                      <p:cBhvr>
                                        <p:cTn id="7" dur="1000"/>
                                        <p:tgtEl>
                                          <p:spTgt spid="18509"/>
                                        </p:tgtEl>
                                      </p:cBhvr>
                                    </p:animEffect>
                                    <p:anim calcmode="lin" valueType="num">
                                      <p:cBhvr>
                                        <p:cTn id="8" dur="1000" fill="hold"/>
                                        <p:tgtEl>
                                          <p:spTgt spid="18509"/>
                                        </p:tgtEl>
                                        <p:attrNameLst>
                                          <p:attrName>ppt_x</p:attrName>
                                        </p:attrNameLst>
                                      </p:cBhvr>
                                      <p:tavLst>
                                        <p:tav tm="0">
                                          <p:val>
                                            <p:strVal val="#ppt_x"/>
                                          </p:val>
                                        </p:tav>
                                        <p:tav tm="100000">
                                          <p:val>
                                            <p:strVal val="#ppt_x"/>
                                          </p:val>
                                        </p:tav>
                                      </p:tavLst>
                                    </p:anim>
                                    <p:anim calcmode="lin" valueType="num">
                                      <p:cBhvr>
                                        <p:cTn id="9" dur="1000" fill="hold"/>
                                        <p:tgtEl>
                                          <p:spTgt spid="1850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750"/>
                                        <p:tgtEl>
                                          <p:spTgt spid="14"/>
                                        </p:tgtEl>
                                      </p:cBhvr>
                                    </p:animEffect>
                                    <p:anim calcmode="lin" valueType="num">
                                      <p:cBhvr>
                                        <p:cTn id="15" dur="750" fill="hold"/>
                                        <p:tgtEl>
                                          <p:spTgt spid="14"/>
                                        </p:tgtEl>
                                        <p:attrNameLst>
                                          <p:attrName>ppt_x</p:attrName>
                                        </p:attrNameLst>
                                      </p:cBhvr>
                                      <p:tavLst>
                                        <p:tav tm="0">
                                          <p:val>
                                            <p:strVal val="#ppt_x"/>
                                          </p:val>
                                        </p:tav>
                                        <p:tav tm="100000">
                                          <p:val>
                                            <p:strVal val="#ppt_x"/>
                                          </p:val>
                                        </p:tav>
                                      </p:tavLst>
                                    </p:anim>
                                    <p:anim calcmode="lin" valueType="num">
                                      <p:cBhvr>
                                        <p:cTn id="16" dur="750" fill="hold"/>
                                        <p:tgtEl>
                                          <p:spTgt spid="14"/>
                                        </p:tgtEl>
                                        <p:attrNameLst>
                                          <p:attrName>ppt_y</p:attrName>
                                        </p:attrNameLst>
                                      </p:cBhvr>
                                      <p:tavLst>
                                        <p:tav tm="0">
                                          <p:val>
                                            <p:strVal val="#ppt_y+.1"/>
                                          </p:val>
                                        </p:tav>
                                        <p:tav tm="100000">
                                          <p:val>
                                            <p:strVal val="#ppt_y"/>
                                          </p:val>
                                        </p:tav>
                                      </p:tavLst>
                                    </p:anim>
                                  </p:childTnLst>
                                </p:cTn>
                              </p:par>
                            </p:childTnLst>
                          </p:cTn>
                        </p:par>
                        <p:par>
                          <p:cTn id="17" fill="hold" nodeType="afterGroup">
                            <p:stCondLst>
                              <p:cond delay="750"/>
                            </p:stCondLst>
                            <p:childTnLst>
                              <p:par>
                                <p:cTn id="18" presetID="42"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750"/>
                                        <p:tgtEl>
                                          <p:spTgt spid="15"/>
                                        </p:tgtEl>
                                      </p:cBhvr>
                                    </p:animEffect>
                                    <p:anim calcmode="lin" valueType="num">
                                      <p:cBhvr>
                                        <p:cTn id="21" dur="750" fill="hold"/>
                                        <p:tgtEl>
                                          <p:spTgt spid="15"/>
                                        </p:tgtEl>
                                        <p:attrNameLst>
                                          <p:attrName>ppt_x</p:attrName>
                                        </p:attrNameLst>
                                      </p:cBhvr>
                                      <p:tavLst>
                                        <p:tav tm="0">
                                          <p:val>
                                            <p:strVal val="#ppt_x"/>
                                          </p:val>
                                        </p:tav>
                                        <p:tav tm="100000">
                                          <p:val>
                                            <p:strVal val="#ppt_x"/>
                                          </p:val>
                                        </p:tav>
                                      </p:tavLst>
                                    </p:anim>
                                    <p:anim calcmode="lin" valueType="num">
                                      <p:cBhvr>
                                        <p:cTn id="22"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par>
                                <p:cTn id="28" presetID="14" presetClass="entr" presetSubtype="1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randombar(horizontal)">
                                      <p:cBhvr>
                                        <p:cTn id="30" dur="500"/>
                                        <p:tgtEl>
                                          <p:spTgt spid="5"/>
                                        </p:tgtEl>
                                      </p:cBhvr>
                                    </p:animEffect>
                                  </p:childTnLst>
                                </p:cTn>
                              </p:par>
                              <p:par>
                                <p:cTn id="31" presetID="14" presetClass="entr" presetSubtype="1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horizontal)">
                                      <p:cBhvr>
                                        <p:cTn id="33" dur="500"/>
                                        <p:tgtEl>
                                          <p:spTgt spid="8"/>
                                        </p:tgtEl>
                                      </p:cBhvr>
                                    </p:animEffect>
                                  </p:childTnLst>
                                </p:cTn>
                              </p:par>
                              <p:par>
                                <p:cTn id="34" presetID="14" presetClass="entr" presetSubtype="1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4" presetClass="entr" presetSubtype="1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randombar(horizontal)">
                                      <p:cBhvr>
                                        <p:cTn id="41" dur="500"/>
                                        <p:tgtEl>
                                          <p:spTgt spid="3"/>
                                        </p:tgtEl>
                                      </p:cBhvr>
                                    </p:animEffect>
                                  </p:childTnLst>
                                </p:cTn>
                              </p:par>
                              <p:par>
                                <p:cTn id="42" presetID="14" presetClass="entr" presetSubtype="10"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randombar(horizontal)">
                                      <p:cBhvr>
                                        <p:cTn id="44" dur="500"/>
                                        <p:tgtEl>
                                          <p:spTgt spid="6"/>
                                        </p:tgtEl>
                                      </p:cBhvr>
                                    </p:animEffect>
                                  </p:childTnLst>
                                </p:cTn>
                              </p:par>
                              <p:par>
                                <p:cTn id="45" presetID="14" presetClass="entr" presetSubtype="1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par>
                                <p:cTn id="48" presetID="14" presetClass="entr" presetSubtype="1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randombar(horizontal)">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Title 1"/>
          <p:cNvSpPr>
            <a:spLocks noGrp="1"/>
          </p:cNvSpPr>
          <p:nvPr>
            <p:ph type="title" idx="4294967295"/>
          </p:nvPr>
        </p:nvSpPr>
        <p:spPr/>
        <p:txBody>
          <a:bodyPr/>
          <a:lstStyle/>
          <a:p>
            <a:r>
              <a:rPr lang="en-US" altLang="en-US">
                <a:effectLst>
                  <a:outerShdw blurRad="38100" dist="38100" dir="2700000" algn="tl">
                    <a:srgbClr val="000000">
                      <a:alpha val="43137"/>
                    </a:srgbClr>
                  </a:outerShdw>
                </a:effectLst>
              </a:rPr>
              <a:t>An embarrassment of riches</a:t>
            </a:r>
          </a:p>
        </p:txBody>
      </p:sp>
      <p:sp>
        <p:nvSpPr>
          <p:cNvPr id="3" name="Content Placeholder 2"/>
          <p:cNvSpPr>
            <a:spLocks noGrp="1"/>
          </p:cNvSpPr>
          <p:nvPr>
            <p:ph idx="4294967295"/>
          </p:nvPr>
        </p:nvSpPr>
        <p:spPr>
          <a:xfrm>
            <a:off x="457200" y="952500"/>
            <a:ext cx="7391400" cy="4572000"/>
          </a:xfrm>
        </p:spPr>
        <p:txBody>
          <a:bodyPr/>
          <a:lstStyle/>
          <a:p>
            <a:pPr>
              <a:spcBef>
                <a:spcPts val="1200"/>
              </a:spcBef>
            </a:pPr>
            <a:r>
              <a:rPr lang="en-US" altLang="en-US" dirty="0">
                <a:effectLst>
                  <a:outerShdw blurRad="38100" dist="38100" dir="2700000" algn="tl">
                    <a:srgbClr val="000000">
                      <a:alpha val="43137"/>
                    </a:srgbClr>
                  </a:outerShdw>
                </a:effectLst>
              </a:rPr>
              <a:t>Over 5,800 Greek manuscripts</a:t>
            </a:r>
          </a:p>
          <a:p>
            <a:pPr>
              <a:spcBef>
                <a:spcPts val="1200"/>
              </a:spcBef>
            </a:pPr>
            <a:r>
              <a:rPr lang="en-US" altLang="en-US" dirty="0">
                <a:effectLst>
                  <a:outerShdw blurRad="38100" dist="38100" dir="2700000" algn="tl">
                    <a:srgbClr val="000000">
                      <a:alpha val="43137"/>
                    </a:srgbClr>
                  </a:outerShdw>
                </a:effectLst>
              </a:rPr>
              <a:t>Over 10,000 Latin manuscripts</a:t>
            </a:r>
          </a:p>
          <a:p>
            <a:pPr>
              <a:spcBef>
                <a:spcPts val="1200"/>
              </a:spcBef>
            </a:pPr>
            <a:r>
              <a:rPr lang="en-US" altLang="en-US" dirty="0">
                <a:effectLst>
                  <a:outerShdw blurRad="38100" dist="38100" dir="2700000" algn="tl">
                    <a:srgbClr val="000000">
                      <a:alpha val="43137"/>
                    </a:srgbClr>
                  </a:outerShdw>
                </a:effectLst>
              </a:rPr>
              <a:t>Another 5,000-10,000 manuscripts in other ancient languages</a:t>
            </a:r>
          </a:p>
          <a:p>
            <a:pPr>
              <a:spcBef>
                <a:spcPts val="1200"/>
              </a:spcBef>
            </a:pPr>
            <a:r>
              <a:rPr lang="en-US" altLang="en-US" dirty="0">
                <a:effectLst>
                  <a:outerShdw blurRad="38100" dist="38100" dir="2700000" algn="tl">
                    <a:srgbClr val="000000">
                      <a:alpha val="43137"/>
                    </a:srgbClr>
                  </a:outerShdw>
                </a:effectLst>
              </a:rPr>
              <a:t>Over 1,000,000 quotations of New Testament verses by early church fathers…</a:t>
            </a:r>
          </a:p>
          <a:p>
            <a:pPr>
              <a:spcBef>
                <a:spcPts val="1200"/>
              </a:spcBef>
            </a:pPr>
            <a:r>
              <a:rPr lang="en-US" altLang="en-US" dirty="0">
                <a:effectLst>
                  <a:outerShdw blurRad="38100" dist="38100" dir="2700000" algn="tl">
                    <a:srgbClr val="000000">
                      <a:alpha val="43137"/>
                    </a:srgbClr>
                  </a:outerShdw>
                </a:effectLst>
              </a:rPr>
              <a:t>… enough to reproduce almost the entire New Testament many times over just by quotations alone.</a:t>
            </a:r>
          </a:p>
          <a:p>
            <a:pPr>
              <a:spcBef>
                <a:spcPts val="1200"/>
              </a:spcBef>
            </a:pPr>
            <a:endParaRPr lang="en-US" altLang="en-US" dirty="0">
              <a:effectLst>
                <a:outerShdw blurRad="38100" dist="38100" dir="2700000" algn="tl">
                  <a:srgbClr val="000000">
                    <a:alpha val="43137"/>
                  </a:srgbClr>
                </a:outerShdw>
              </a:effectLst>
            </a:endParaRPr>
          </a:p>
        </p:txBody>
      </p:sp>
    </p:spTree>
    <p:custDataLst>
      <p:tags r:id="rId1"/>
    </p:custDataLst>
  </p:cSld>
  <p:clrMapOvr>
    <a:masterClrMapping/>
  </p:clrMapOvr>
  <p:transition spd="slow" advTm="68908">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up)">
                                      <p:cBhvr>
                                        <p:cTn id="7" dur="500"/>
                                        <p:tgtEl>
                                          <p:spTgt spid="3">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up)">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Title 1"/>
          <p:cNvSpPr>
            <a:spLocks noGrp="1"/>
          </p:cNvSpPr>
          <p:nvPr>
            <p:ph type="title" idx="4294967295"/>
          </p:nvPr>
        </p:nvSpPr>
        <p:spPr>
          <a:xfrm>
            <a:off x="914400" y="0"/>
            <a:ext cx="7772400" cy="762000"/>
          </a:xfrm>
        </p:spPr>
        <p:txBody>
          <a:bodyPr/>
          <a:lstStyle/>
          <a:p>
            <a:r>
              <a:rPr lang="en-US" altLang="en-US" dirty="0">
                <a:effectLst>
                  <a:outerShdw blurRad="38100" dist="38100" dir="2700000" algn="tl">
                    <a:srgbClr val="000000">
                      <a:alpha val="43137"/>
                    </a:srgbClr>
                  </a:outerShdw>
                </a:effectLst>
              </a:rPr>
              <a:t>How many variants?</a:t>
            </a:r>
          </a:p>
        </p:txBody>
      </p:sp>
      <p:sp>
        <p:nvSpPr>
          <p:cNvPr id="3" name="Content Placeholder 2"/>
          <p:cNvSpPr>
            <a:spLocks noGrp="1"/>
          </p:cNvSpPr>
          <p:nvPr>
            <p:ph idx="4294967295"/>
          </p:nvPr>
        </p:nvSpPr>
        <p:spPr>
          <a:xfrm>
            <a:off x="1206500" y="952500"/>
            <a:ext cx="6667500" cy="4572000"/>
          </a:xfrm>
        </p:spPr>
        <p:txBody>
          <a:bodyPr/>
          <a:lstStyle/>
          <a:p>
            <a:r>
              <a:rPr lang="en-US" altLang="en-US">
                <a:effectLst>
                  <a:outerShdw blurRad="38100" dist="38100" dir="2700000" algn="tl">
                    <a:srgbClr val="000000">
                      <a:alpha val="43137"/>
                    </a:srgbClr>
                  </a:outerShdw>
                </a:effectLst>
              </a:rPr>
              <a:t>5,800+ Greek manuscripts of the New Testament still exist</a:t>
            </a:r>
          </a:p>
          <a:p>
            <a:r>
              <a:rPr lang="en-US" altLang="en-US">
                <a:effectLst>
                  <a:outerShdw blurRad="38100" dist="38100" dir="2700000" algn="tl">
                    <a:srgbClr val="000000">
                      <a:alpha val="43137"/>
                    </a:srgbClr>
                  </a:outerShdw>
                </a:effectLst>
              </a:rPr>
              <a:t>Approximately 400,000 textual variants</a:t>
            </a:r>
          </a:p>
          <a:p>
            <a:r>
              <a:rPr lang="en-US" altLang="en-US">
                <a:effectLst>
                  <a:outerShdw blurRad="38100" dist="38100" dir="2700000" algn="tl">
                    <a:srgbClr val="000000">
                      <a:alpha val="43137"/>
                    </a:srgbClr>
                  </a:outerShdw>
                </a:effectLst>
              </a:rPr>
              <a:t>138,162 (Greek) words in the New Testament</a:t>
            </a:r>
          </a:p>
          <a:p>
            <a:endParaRPr lang="en-US" altLang="en-US">
              <a:effectLst>
                <a:outerShdw blurRad="38100" dist="38100" dir="2700000" algn="tl">
                  <a:srgbClr val="000000">
                    <a:alpha val="43137"/>
                  </a:srgbClr>
                </a:outerShdw>
              </a:effectLst>
            </a:endParaRPr>
          </a:p>
          <a:p>
            <a:r>
              <a:rPr lang="en-US" altLang="en-US">
                <a:effectLst>
                  <a:outerShdw blurRad="38100" dist="38100" dir="2700000" algn="tl">
                    <a:srgbClr val="000000">
                      <a:alpha val="43137"/>
                    </a:srgbClr>
                  </a:outerShdw>
                </a:effectLst>
              </a:rPr>
              <a:t>3 possible choices for every word in the New Testament??</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anim calcmode="lin" valueType="num">
                                      <p:cBhvr>
                                        <p:cTn id="8"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750"/>
                                        <p:tgtEl>
                                          <p:spTgt spid="3">
                                            <p:txEl>
                                              <p:pRg st="1" end="1"/>
                                            </p:txEl>
                                          </p:spTgt>
                                        </p:tgtEl>
                                      </p:cBhvr>
                                    </p:animEffect>
                                    <p:anim calcmode="lin" valueType="num">
                                      <p:cBhvr>
                                        <p:cTn id="15" dur="7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7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750"/>
                                        <p:tgtEl>
                                          <p:spTgt spid="3">
                                            <p:txEl>
                                              <p:pRg st="2" end="2"/>
                                            </p:txEl>
                                          </p:spTgt>
                                        </p:tgtEl>
                                      </p:cBhvr>
                                    </p:animEffect>
                                    <p:anim calcmode="lin" valueType="num">
                                      <p:cBhvr>
                                        <p:cTn id="22" dur="7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7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750"/>
                                        <p:tgtEl>
                                          <p:spTgt spid="3">
                                            <p:txEl>
                                              <p:pRg st="4" end="4"/>
                                            </p:txEl>
                                          </p:spTgt>
                                        </p:tgtEl>
                                      </p:cBhvr>
                                    </p:animEffect>
                                    <p:anim calcmode="lin" valueType="num">
                                      <p:cBhvr>
                                        <p:cTn id="29" dur="75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75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fabric&#10;&#10;Description automatically generated">
            <a:extLst>
              <a:ext uri="{FF2B5EF4-FFF2-40B4-BE49-F238E27FC236}">
                <a16:creationId xmlns:a16="http://schemas.microsoft.com/office/drawing/2014/main" id="{1B780267-F798-9986-A203-F8C421792D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33795" name="Rectangle 2"/>
          <p:cNvSpPr>
            <a:spLocks noGrp="1" noChangeArrowheads="1"/>
          </p:cNvSpPr>
          <p:nvPr>
            <p:ph type="title"/>
          </p:nvPr>
        </p:nvSpPr>
        <p:spPr>
          <a:xfrm>
            <a:off x="1143000" y="127000"/>
            <a:ext cx="6858000" cy="762000"/>
          </a:xfrm>
        </p:spPr>
        <p:txBody>
          <a:bodyPr/>
          <a:lstStyle/>
          <a:p>
            <a:pPr algn="ctr" eaLnBrk="1" hangingPunct="1"/>
            <a:r>
              <a:rPr lang="en-US" altLang="en-US">
                <a:solidFill>
                  <a:srgbClr val="993300"/>
                </a:solidFill>
              </a:rPr>
              <a:t>How many variants?</a:t>
            </a:r>
          </a:p>
        </p:txBody>
      </p:sp>
      <p:pic>
        <p:nvPicPr>
          <p:cNvPr id="33796" name="Picture 6" descr="tv char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8896" y="1239587"/>
            <a:ext cx="5646208" cy="3235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7" name="Rectangle 11"/>
          <p:cNvSpPr>
            <a:spLocks noChangeArrowheads="1"/>
          </p:cNvSpPr>
          <p:nvPr/>
        </p:nvSpPr>
        <p:spPr bwMode="auto">
          <a:xfrm>
            <a:off x="3107165" y="2095515"/>
            <a:ext cx="293099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a:spcBef>
                <a:spcPct val="0"/>
              </a:spcBef>
              <a:buFontTx/>
              <a:buNone/>
            </a:pPr>
            <a:r>
              <a:rPr lang="en-US" altLang="en-US" sz="3000">
                <a:solidFill>
                  <a:schemeClr val="hlink"/>
                </a:solidFill>
              </a:rPr>
              <a:t>400,000</a:t>
            </a:r>
            <a:br>
              <a:rPr lang="en-US" altLang="en-US" sz="3000">
                <a:solidFill>
                  <a:schemeClr val="hlink"/>
                </a:solidFill>
              </a:rPr>
            </a:br>
            <a:r>
              <a:rPr lang="en-US" altLang="en-US" sz="3000">
                <a:solidFill>
                  <a:schemeClr val="hlink"/>
                </a:solidFill>
              </a:rPr>
              <a:t>Textual Variants</a:t>
            </a:r>
          </a:p>
        </p:txBody>
      </p:sp>
    </p:spTree>
    <p:custDataLst>
      <p:tags r:id="rId1"/>
    </p:custDataLst>
  </p:cSld>
  <p:clrMapOvr>
    <a:masterClrMapping/>
  </p:clrMapOvr>
  <p:transition spd="slow" advTm="10196">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467"/>
                                        </p:tgtEl>
                                        <p:attrNameLst>
                                          <p:attrName>style.visibility</p:attrName>
                                        </p:attrNameLst>
                                      </p:cBhvr>
                                      <p:to>
                                        <p:strVal val="visible"/>
                                      </p:to>
                                    </p:set>
                                    <p:animEffect transition="in" filter="randombar(horizontal)">
                                      <p:cBhvr>
                                        <p:cTn id="7" dur="500"/>
                                        <p:tgtEl>
                                          <p:spTgt spid="19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7" grpId="0"/>
    </p:bldLst>
  </p:timing>
</p:sld>
</file>

<file path=ppt/slides/slide4.xml><?xml version="1.0" encoding="utf-8"?>
<p:sld xmlns:a="http://schemas.openxmlformats.org/drawingml/2006/main" xmlns:r="http://schemas.openxmlformats.org/officeDocument/2006/relationships" xmlns:p="http://schemas.openxmlformats.org/presentationml/2006/main" show="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387355"/>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fabric&#10;&#10;Description automatically generated">
            <a:extLst>
              <a:ext uri="{FF2B5EF4-FFF2-40B4-BE49-F238E27FC236}">
                <a16:creationId xmlns:a16="http://schemas.microsoft.com/office/drawing/2014/main" id="{077000AB-815B-BD97-0BC4-9D457B7285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34819" name="Picture 6" descr="tv char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5084" y="1230326"/>
            <a:ext cx="5646208" cy="3235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6" descr="tv char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8896" y="1239587"/>
            <a:ext cx="5646208" cy="3235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9" name="Rectangle 11"/>
          <p:cNvSpPr>
            <a:spLocks noChangeArrowheads="1"/>
          </p:cNvSpPr>
          <p:nvPr/>
        </p:nvSpPr>
        <p:spPr bwMode="auto">
          <a:xfrm>
            <a:off x="1079500" y="178767"/>
            <a:ext cx="413446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000" b="1">
                <a:solidFill>
                  <a:srgbClr val="2D16C4"/>
                </a:solidFill>
              </a:rPr>
              <a:t>Spelling differences </a:t>
            </a:r>
            <a:r>
              <a:rPr lang="en-US" altLang="en-US" sz="3000" b="1">
                <a:solidFill>
                  <a:srgbClr val="2D16C4"/>
                </a:solidFill>
                <a:latin typeface="Calibri" panose="020F0502020204030204" pitchFamily="34" charset="0"/>
              </a:rPr>
              <a:t>&amp;</a:t>
            </a:r>
            <a:br>
              <a:rPr lang="en-US" altLang="en-US" sz="3000" b="1">
                <a:solidFill>
                  <a:srgbClr val="2D16C4"/>
                </a:solidFill>
              </a:rPr>
            </a:br>
            <a:r>
              <a:rPr lang="en-US" altLang="en-US" sz="3000" b="1">
                <a:solidFill>
                  <a:srgbClr val="2D16C4"/>
                </a:solidFill>
              </a:rPr>
              <a:t>nonsense errors</a:t>
            </a:r>
          </a:p>
        </p:txBody>
      </p:sp>
      <p:sp>
        <p:nvSpPr>
          <p:cNvPr id="12300" name="Line 12"/>
          <p:cNvSpPr>
            <a:spLocks noChangeShapeType="1"/>
          </p:cNvSpPr>
          <p:nvPr/>
        </p:nvSpPr>
        <p:spPr bwMode="auto">
          <a:xfrm>
            <a:off x="1587500" y="1143000"/>
            <a:ext cx="952500" cy="444500"/>
          </a:xfrm>
          <a:prstGeom prst="line">
            <a:avLst/>
          </a:prstGeom>
          <a:noFill/>
          <a:ln w="76200">
            <a:solidFill>
              <a:srgbClr val="2D16C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01" name="Rectangle 13"/>
          <p:cNvSpPr>
            <a:spLocks noChangeArrowheads="1"/>
          </p:cNvSpPr>
          <p:nvPr/>
        </p:nvSpPr>
        <p:spPr bwMode="auto">
          <a:xfrm>
            <a:off x="3429015" y="1831732"/>
            <a:ext cx="89960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000" b="1">
                <a:solidFill>
                  <a:schemeClr val="bg1"/>
                </a:solidFill>
              </a:rPr>
              <a:t>70%</a:t>
            </a:r>
          </a:p>
        </p:txBody>
      </p:sp>
    </p:spTree>
    <p:custDataLst>
      <p:tags r:id="rId1"/>
    </p:custDataLst>
  </p:cSld>
  <p:clrMapOvr>
    <a:masterClrMapping/>
  </p:clrMapOvr>
  <p:transition advTm="9470">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randombar(horizontal)">
                                      <p:cBhvr>
                                        <p:cTn id="7" dur="1000"/>
                                        <p:tgtEl>
                                          <p:spTgt spid="35843"/>
                                        </p:tgtEl>
                                      </p:cBhvr>
                                    </p:animEffect>
                                  </p:childTnLst>
                                </p:cTn>
                              </p:par>
                            </p:childTnLst>
                          </p:cTn>
                        </p:par>
                        <p:par>
                          <p:cTn id="8" fill="hold" nodeType="afterGroup">
                            <p:stCondLst>
                              <p:cond delay="1000"/>
                            </p:stCondLst>
                            <p:childTnLst>
                              <p:par>
                                <p:cTn id="9" presetID="52" presetClass="entr" presetSubtype="0" fill="hold" nodeType="afterEffect">
                                  <p:stCondLst>
                                    <p:cond delay="0"/>
                                  </p:stCondLst>
                                  <p:childTnLst>
                                    <p:set>
                                      <p:cBhvr>
                                        <p:cTn id="10" dur="1" fill="hold">
                                          <p:stCondLst>
                                            <p:cond delay="0"/>
                                          </p:stCondLst>
                                        </p:cTn>
                                        <p:tgtEl>
                                          <p:spTgt spid="12301">
                                            <p:txEl>
                                              <p:pRg st="0" end="0"/>
                                            </p:txEl>
                                          </p:spTgt>
                                        </p:tgtEl>
                                        <p:attrNameLst>
                                          <p:attrName>style.visibility</p:attrName>
                                        </p:attrNameLst>
                                      </p:cBhvr>
                                      <p:to>
                                        <p:strVal val="visible"/>
                                      </p:to>
                                    </p:set>
                                    <p:animScale>
                                      <p:cBhvr>
                                        <p:cTn id="11" dur="1000" decel="50000" fill="hold">
                                          <p:stCondLst>
                                            <p:cond delay="0"/>
                                          </p:stCondLst>
                                        </p:cTn>
                                        <p:tgtEl>
                                          <p:spTgt spid="12301">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2301">
                                            <p:txEl>
                                              <p:pRg st="0" end="0"/>
                                            </p:txEl>
                                          </p:spTgt>
                                        </p:tgtEl>
                                        <p:attrNameLst>
                                          <p:attrName>ppt_x</p:attrName>
                                          <p:attrName>ppt_y</p:attrName>
                                        </p:attrNameLst>
                                      </p:cBhvr>
                                    </p:animMotion>
                                    <p:animEffect transition="in" filter="fade">
                                      <p:cBhvr>
                                        <p:cTn id="13" dur="1000"/>
                                        <p:tgtEl>
                                          <p:spTgt spid="1230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299"/>
                                        </p:tgtEl>
                                        <p:attrNameLst>
                                          <p:attrName>style.visibility</p:attrName>
                                        </p:attrNameLst>
                                      </p:cBhvr>
                                      <p:to>
                                        <p:strVal val="visible"/>
                                      </p:to>
                                    </p:set>
                                    <p:animEffect transition="in" filter="randombar(horizontal)">
                                      <p:cBhvr>
                                        <p:cTn id="18" dur="500"/>
                                        <p:tgtEl>
                                          <p:spTgt spid="12299"/>
                                        </p:tgtEl>
                                      </p:cBhvr>
                                    </p:animEffect>
                                  </p:childTnLst>
                                </p:cTn>
                              </p:par>
                              <p:par>
                                <p:cTn id="19" presetID="14" presetClass="entr" presetSubtype="10" fill="hold" nodeType="withEffect">
                                  <p:stCondLst>
                                    <p:cond delay="0"/>
                                  </p:stCondLst>
                                  <p:childTnLst>
                                    <p:set>
                                      <p:cBhvr>
                                        <p:cTn id="20" dur="1" fill="hold">
                                          <p:stCondLst>
                                            <p:cond delay="0"/>
                                          </p:stCondLst>
                                        </p:cTn>
                                        <p:tgtEl>
                                          <p:spTgt spid="12300"/>
                                        </p:tgtEl>
                                        <p:attrNameLst>
                                          <p:attrName>style.visibility</p:attrName>
                                        </p:attrNameLst>
                                      </p:cBhvr>
                                      <p:to>
                                        <p:strVal val="visible"/>
                                      </p:to>
                                    </p:set>
                                    <p:animEffect transition="in" filter="randombar(horizontal)">
                                      <p:cBhvr>
                                        <p:cTn id="21" dur="500"/>
                                        <p:tgtEl>
                                          <p:spTgt spid="12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9" grpId="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1" name="Group 9"/>
          <p:cNvGrpSpPr>
            <a:grpSpLocks/>
          </p:cNvGrpSpPr>
          <p:nvPr/>
        </p:nvGrpSpPr>
        <p:grpSpPr bwMode="auto">
          <a:xfrm>
            <a:off x="952500" y="1143000"/>
            <a:ext cx="3619500" cy="4524375"/>
            <a:chOff x="336" y="1296"/>
            <a:chExt cx="2544" cy="2883"/>
          </a:xfrm>
        </p:grpSpPr>
        <p:pic>
          <p:nvPicPr>
            <p:cNvPr id="36871" name="Picture 10" descr="blank Parchment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 y="1296"/>
              <a:ext cx="2544" cy="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Text Box 11"/>
            <p:cNvSpPr txBox="1">
              <a:spLocks noChangeArrowheads="1"/>
            </p:cNvSpPr>
            <p:nvPr/>
          </p:nvSpPr>
          <p:spPr bwMode="auto">
            <a:xfrm>
              <a:off x="480" y="1441"/>
              <a:ext cx="2266" cy="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667" dirty="0">
                  <a:solidFill>
                    <a:srgbClr val="000000"/>
                  </a:solidFill>
                  <a:latin typeface="BlackChancery" pitchFamily="2" charset="0"/>
                </a:rPr>
                <a:t>James 3:1</a:t>
              </a:r>
            </a:p>
            <a:p>
              <a:pPr>
                <a:spcBef>
                  <a:spcPct val="0"/>
                </a:spcBef>
                <a:buFontTx/>
                <a:buNone/>
              </a:pPr>
              <a:r>
                <a:rPr lang="en-US" altLang="en-US" sz="833" dirty="0">
                  <a:solidFill>
                    <a:srgbClr val="000000"/>
                  </a:solidFill>
                  <a:latin typeface="BlackChancery" pitchFamily="2" charset="0"/>
                </a:rPr>
                <a:t>	</a:t>
              </a:r>
            </a:p>
            <a:p>
              <a:pPr>
                <a:spcBef>
                  <a:spcPct val="0"/>
                </a:spcBef>
                <a:buFontTx/>
                <a:buNone/>
              </a:pPr>
              <a:r>
                <a:rPr lang="en-US" altLang="en-US" sz="2667" dirty="0">
                  <a:solidFill>
                    <a:srgbClr val="000000"/>
                  </a:solidFill>
                  <a:latin typeface="BlackChancery" pitchFamily="2" charset="0"/>
                </a:rPr>
                <a:t>…for you know that</a:t>
              </a:r>
              <a:br>
                <a:rPr lang="en-US" altLang="en-US" sz="2667" dirty="0">
                  <a:solidFill>
                    <a:srgbClr val="000000"/>
                  </a:solidFill>
                  <a:latin typeface="BlackChancery" pitchFamily="2" charset="0"/>
                </a:rPr>
              </a:br>
              <a:r>
                <a:rPr lang="en-US" altLang="en-US" sz="2667" dirty="0">
                  <a:solidFill>
                    <a:srgbClr val="000000"/>
                  </a:solidFill>
                  <a:latin typeface="BlackChancery" pitchFamily="2" charset="0"/>
                </a:rPr>
                <a:t>we who teach </a:t>
              </a:r>
              <a:r>
                <a:rPr lang="en-US" altLang="en-US" sz="2667" dirty="0">
                  <a:solidFill>
                    <a:srgbClr val="FF0000"/>
                  </a:solidFill>
                  <a:latin typeface="BlackChancery" pitchFamily="2" charset="0"/>
                </a:rPr>
                <a:t>will be</a:t>
              </a:r>
            </a:p>
            <a:p>
              <a:pPr>
                <a:spcBef>
                  <a:spcPct val="0"/>
                </a:spcBef>
                <a:buFontTx/>
                <a:buNone/>
              </a:pPr>
              <a:r>
                <a:rPr lang="en-US" altLang="en-US" sz="2667" dirty="0">
                  <a:solidFill>
                    <a:srgbClr val="FF0000"/>
                  </a:solidFill>
                  <a:latin typeface="BlackChancery" pitchFamily="2" charset="0"/>
                </a:rPr>
                <a:t> judged</a:t>
              </a:r>
              <a:r>
                <a:rPr lang="en-US" altLang="en-US" sz="2667" dirty="0">
                  <a:solidFill>
                    <a:srgbClr val="000000"/>
                  </a:solidFill>
                  <a:latin typeface="BlackChancery" pitchFamily="2" charset="0"/>
                </a:rPr>
                <a:t> with greater</a:t>
              </a:r>
              <a:br>
                <a:rPr lang="en-US" altLang="en-US" sz="2667" dirty="0">
                  <a:solidFill>
                    <a:srgbClr val="000000"/>
                  </a:solidFill>
                  <a:latin typeface="BlackChancery" pitchFamily="2" charset="0"/>
                </a:rPr>
              </a:br>
              <a:r>
                <a:rPr lang="en-US" altLang="en-US" sz="2667" dirty="0">
                  <a:solidFill>
                    <a:srgbClr val="000000"/>
                  </a:solidFill>
                  <a:latin typeface="BlackChancery" pitchFamily="2" charset="0"/>
                </a:rPr>
                <a:t> strictness.</a:t>
              </a:r>
            </a:p>
            <a:p>
              <a:pPr>
                <a:spcBef>
                  <a:spcPct val="0"/>
                </a:spcBef>
                <a:buFontTx/>
                <a:buNone/>
              </a:pPr>
              <a:endParaRPr lang="en-US" altLang="en-US" sz="1000" dirty="0">
                <a:solidFill>
                  <a:srgbClr val="000000"/>
                </a:solidFill>
                <a:latin typeface="BlackChancery" pitchFamily="2" charset="0"/>
              </a:endParaRPr>
            </a:p>
            <a:p>
              <a:pPr>
                <a:spcBef>
                  <a:spcPct val="0"/>
                </a:spcBef>
                <a:buFontTx/>
                <a:buNone/>
              </a:pPr>
              <a:r>
                <a:rPr lang="en-US" altLang="en-US" sz="2667" dirty="0">
                  <a:solidFill>
                    <a:srgbClr val="000000"/>
                  </a:solidFill>
                  <a:latin typeface="BlackChancery" pitchFamily="2" charset="0"/>
                </a:rPr>
                <a:t>    </a:t>
              </a:r>
              <a:r>
                <a:rPr lang="el-GR" altLang="en-US" sz="2667" dirty="0">
                  <a:solidFill>
                    <a:srgbClr val="000000"/>
                  </a:solidFill>
                  <a:latin typeface="BlackChancery" pitchFamily="2" charset="0"/>
                </a:rPr>
                <a:t>μου ειδοτες οτι</a:t>
              </a:r>
              <a:br>
                <a:rPr lang="en-US" altLang="en-US" sz="2667" dirty="0">
                  <a:solidFill>
                    <a:srgbClr val="000000"/>
                  </a:solidFill>
                  <a:latin typeface="BlackChancery" pitchFamily="2" charset="0"/>
                </a:rPr>
              </a:br>
              <a:r>
                <a:rPr lang="en-US" altLang="en-US" sz="2667" dirty="0">
                  <a:solidFill>
                    <a:srgbClr val="000000"/>
                  </a:solidFill>
                  <a:latin typeface="BlackChancery" pitchFamily="2" charset="0"/>
                </a:rPr>
                <a:t>    </a:t>
              </a:r>
              <a:r>
                <a:rPr lang="el-GR" altLang="en-US" sz="2667" dirty="0">
                  <a:solidFill>
                    <a:srgbClr val="000000"/>
                  </a:solidFill>
                  <a:latin typeface="BlackChancery" pitchFamily="2" charset="0"/>
                </a:rPr>
                <a:t>μειζον κριμα</a:t>
              </a:r>
              <a:br>
                <a:rPr lang="en-US" altLang="en-US" sz="2667" dirty="0">
                  <a:solidFill>
                    <a:srgbClr val="000000"/>
                  </a:solidFill>
                  <a:latin typeface="BlackChancery" pitchFamily="2" charset="0"/>
                </a:rPr>
              </a:br>
              <a:r>
                <a:rPr lang="en-US" altLang="en-US" sz="2667" dirty="0">
                  <a:solidFill>
                    <a:srgbClr val="000000"/>
                  </a:solidFill>
                  <a:latin typeface="BlackChancery" pitchFamily="2" charset="0"/>
                </a:rPr>
                <a:t>    </a:t>
              </a:r>
              <a:r>
                <a:rPr lang="el-GR" altLang="en-US" sz="2667" dirty="0">
                  <a:solidFill>
                    <a:srgbClr val="000000"/>
                  </a:solidFill>
                  <a:latin typeface="BlackChancery" pitchFamily="2" charset="0"/>
                </a:rPr>
                <a:t>ληψομεθα</a:t>
              </a:r>
              <a:endParaRPr lang="en-US" altLang="en-US" sz="2667" dirty="0">
                <a:solidFill>
                  <a:srgbClr val="000000"/>
                </a:solidFill>
                <a:latin typeface="BlackChancery" pitchFamily="2" charset="0"/>
              </a:endParaRPr>
            </a:p>
            <a:p>
              <a:pPr>
                <a:spcBef>
                  <a:spcPct val="0"/>
                </a:spcBef>
                <a:buFontTx/>
                <a:buNone/>
              </a:pPr>
              <a:endParaRPr lang="en-US" altLang="en-US" sz="2667" dirty="0">
                <a:solidFill>
                  <a:srgbClr val="000000"/>
                </a:solidFill>
                <a:latin typeface="BlackChancery" pitchFamily="2" charset="0"/>
              </a:endParaRPr>
            </a:p>
          </p:txBody>
        </p:sp>
      </p:grpSp>
      <p:grpSp>
        <p:nvGrpSpPr>
          <p:cNvPr id="14" name="Group 9"/>
          <p:cNvGrpSpPr>
            <a:grpSpLocks/>
          </p:cNvGrpSpPr>
          <p:nvPr/>
        </p:nvGrpSpPr>
        <p:grpSpPr bwMode="auto">
          <a:xfrm>
            <a:off x="4572000" y="1143000"/>
            <a:ext cx="3619500" cy="4524375"/>
            <a:chOff x="336" y="1296"/>
            <a:chExt cx="2544" cy="2883"/>
          </a:xfrm>
        </p:grpSpPr>
        <p:pic>
          <p:nvPicPr>
            <p:cNvPr id="36869" name="Picture 10" descr="blank Parchment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 y="1296"/>
              <a:ext cx="2544" cy="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 Box 11"/>
            <p:cNvSpPr txBox="1">
              <a:spLocks noChangeArrowheads="1"/>
            </p:cNvSpPr>
            <p:nvPr/>
          </p:nvSpPr>
          <p:spPr bwMode="auto">
            <a:xfrm>
              <a:off x="480" y="1441"/>
              <a:ext cx="2266" cy="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667" dirty="0">
                  <a:solidFill>
                    <a:srgbClr val="000000"/>
                  </a:solidFill>
                  <a:latin typeface="BlackChancery" pitchFamily="2" charset="0"/>
                </a:rPr>
                <a:t>James 3:1</a:t>
              </a:r>
            </a:p>
            <a:p>
              <a:pPr>
                <a:spcBef>
                  <a:spcPct val="0"/>
                </a:spcBef>
                <a:buFontTx/>
                <a:buNone/>
              </a:pPr>
              <a:r>
                <a:rPr lang="en-US" altLang="en-US" sz="1167" dirty="0">
                  <a:solidFill>
                    <a:srgbClr val="000000"/>
                  </a:solidFill>
                  <a:latin typeface="BlackChancery" pitchFamily="2" charset="0"/>
                </a:rPr>
                <a:t>	</a:t>
              </a:r>
            </a:p>
            <a:p>
              <a:pPr>
                <a:spcBef>
                  <a:spcPct val="0"/>
                </a:spcBef>
                <a:buFontTx/>
                <a:buNone/>
              </a:pPr>
              <a:r>
                <a:rPr lang="en-US" altLang="en-US" sz="2667" dirty="0">
                  <a:solidFill>
                    <a:srgbClr val="000000"/>
                  </a:solidFill>
                  <a:latin typeface="BlackChancery" pitchFamily="2" charset="0"/>
                </a:rPr>
                <a:t>…for you know that</a:t>
              </a:r>
              <a:br>
                <a:rPr lang="en-US" altLang="en-US" sz="2667" dirty="0">
                  <a:solidFill>
                    <a:srgbClr val="000000"/>
                  </a:solidFill>
                  <a:latin typeface="BlackChancery" pitchFamily="2" charset="0"/>
                </a:rPr>
              </a:br>
              <a:r>
                <a:rPr lang="en-US" altLang="en-US" sz="2667" dirty="0">
                  <a:solidFill>
                    <a:srgbClr val="000000"/>
                  </a:solidFill>
                  <a:latin typeface="BlackChancery" pitchFamily="2" charset="0"/>
                </a:rPr>
                <a:t>we who teach </a:t>
              </a:r>
              <a:r>
                <a:rPr lang="en-US" altLang="en-US" sz="2667" dirty="0">
                  <a:solidFill>
                    <a:srgbClr val="FF0000"/>
                  </a:solidFill>
                  <a:latin typeface="BlackChancery" pitchFamily="2" charset="0"/>
                </a:rPr>
                <a:t>will be</a:t>
              </a:r>
            </a:p>
            <a:p>
              <a:pPr>
                <a:spcBef>
                  <a:spcPct val="0"/>
                </a:spcBef>
                <a:buFontTx/>
                <a:buNone/>
              </a:pPr>
              <a:r>
                <a:rPr lang="en-US" altLang="en-US" sz="2667" dirty="0">
                  <a:solidFill>
                    <a:srgbClr val="FF0000"/>
                  </a:solidFill>
                  <a:latin typeface="BlackChancery" pitchFamily="2" charset="0"/>
                </a:rPr>
                <a:t> judged</a:t>
              </a:r>
              <a:r>
                <a:rPr lang="en-US" altLang="en-US" sz="2667" dirty="0">
                  <a:solidFill>
                    <a:srgbClr val="000000"/>
                  </a:solidFill>
                  <a:latin typeface="BlackChancery" pitchFamily="2" charset="0"/>
                </a:rPr>
                <a:t> with greater</a:t>
              </a:r>
              <a:br>
                <a:rPr lang="en-US" altLang="en-US" sz="2667" dirty="0">
                  <a:solidFill>
                    <a:srgbClr val="000000"/>
                  </a:solidFill>
                  <a:latin typeface="BlackChancery" pitchFamily="2" charset="0"/>
                </a:rPr>
              </a:br>
              <a:r>
                <a:rPr lang="en-US" altLang="en-US" sz="2667" dirty="0">
                  <a:solidFill>
                    <a:srgbClr val="000000"/>
                  </a:solidFill>
                  <a:latin typeface="BlackChancery" pitchFamily="2" charset="0"/>
                </a:rPr>
                <a:t> strictness.</a:t>
              </a:r>
            </a:p>
            <a:p>
              <a:pPr>
                <a:spcBef>
                  <a:spcPct val="0"/>
                </a:spcBef>
                <a:buFontTx/>
                <a:buNone/>
              </a:pPr>
              <a:endParaRPr lang="en-US" altLang="en-US" sz="1000" dirty="0">
                <a:solidFill>
                  <a:srgbClr val="000000"/>
                </a:solidFill>
                <a:latin typeface="BlackChancery" pitchFamily="2" charset="0"/>
              </a:endParaRPr>
            </a:p>
            <a:p>
              <a:pPr>
                <a:spcBef>
                  <a:spcPct val="0"/>
                </a:spcBef>
                <a:buFontTx/>
                <a:buNone/>
              </a:pPr>
              <a:r>
                <a:rPr lang="en-US" altLang="en-US" sz="2667" dirty="0">
                  <a:solidFill>
                    <a:srgbClr val="000000"/>
                  </a:solidFill>
                  <a:latin typeface="BlackChancery" pitchFamily="2" charset="0"/>
                </a:rPr>
                <a:t>    </a:t>
              </a:r>
              <a:r>
                <a:rPr lang="el-GR" altLang="en-US" sz="2667" dirty="0">
                  <a:solidFill>
                    <a:srgbClr val="000000"/>
                  </a:solidFill>
                  <a:latin typeface="BlackChancery" pitchFamily="2" charset="0"/>
                </a:rPr>
                <a:t>μου ειδοτες οτι</a:t>
              </a:r>
              <a:br>
                <a:rPr lang="en-US" altLang="en-US" sz="2667" dirty="0">
                  <a:solidFill>
                    <a:srgbClr val="000000"/>
                  </a:solidFill>
                  <a:latin typeface="BlackChancery" pitchFamily="2" charset="0"/>
                </a:rPr>
              </a:br>
              <a:r>
                <a:rPr lang="en-US" altLang="en-US" sz="2667" dirty="0">
                  <a:solidFill>
                    <a:srgbClr val="000000"/>
                  </a:solidFill>
                  <a:latin typeface="BlackChancery" pitchFamily="2" charset="0"/>
                </a:rPr>
                <a:t>    </a:t>
              </a:r>
              <a:r>
                <a:rPr lang="el-GR" altLang="en-US" sz="2667" dirty="0">
                  <a:solidFill>
                    <a:srgbClr val="000000"/>
                  </a:solidFill>
                  <a:latin typeface="BlackChancery" pitchFamily="2" charset="0"/>
                </a:rPr>
                <a:t>μειζον κριμα</a:t>
              </a:r>
              <a:br>
                <a:rPr lang="en-US" altLang="en-US" sz="2667" dirty="0">
                  <a:solidFill>
                    <a:srgbClr val="000000"/>
                  </a:solidFill>
                  <a:latin typeface="BlackChancery" pitchFamily="2" charset="0"/>
                </a:rPr>
              </a:br>
              <a:r>
                <a:rPr lang="en-US" altLang="en-US" sz="2667" dirty="0">
                  <a:solidFill>
                    <a:srgbClr val="000000"/>
                  </a:solidFill>
                  <a:latin typeface="BlackChancery" pitchFamily="2" charset="0"/>
                </a:rPr>
                <a:t>    </a:t>
              </a:r>
              <a:r>
                <a:rPr lang="el-GR" altLang="en-US" sz="2667" dirty="0">
                  <a:solidFill>
                    <a:srgbClr val="000000"/>
                  </a:solidFill>
                  <a:latin typeface="BlackChancery" pitchFamily="2" charset="0"/>
                </a:rPr>
                <a:t>λη</a:t>
              </a:r>
              <a:r>
                <a:rPr lang="el-GR" altLang="en-US" sz="2667" dirty="0">
                  <a:solidFill>
                    <a:srgbClr val="FF0000"/>
                  </a:solidFill>
                  <a:latin typeface="BlackChancery" pitchFamily="2" charset="0"/>
                </a:rPr>
                <a:t>μ</a:t>
              </a:r>
              <a:r>
                <a:rPr lang="el-GR" altLang="en-US" sz="2667" dirty="0">
                  <a:solidFill>
                    <a:srgbClr val="000000"/>
                  </a:solidFill>
                  <a:latin typeface="BlackChancery" pitchFamily="2" charset="0"/>
                </a:rPr>
                <a:t>ψομεθα</a:t>
              </a:r>
              <a:endParaRPr lang="en-US" altLang="en-US" sz="2667" dirty="0">
                <a:solidFill>
                  <a:srgbClr val="000000"/>
                </a:solidFill>
                <a:latin typeface="BlackChancery" pitchFamily="2" charset="0"/>
              </a:endParaRPr>
            </a:p>
          </p:txBody>
        </p:sp>
      </p:grpSp>
      <p:sp>
        <p:nvSpPr>
          <p:cNvPr id="36868" name="Title 1"/>
          <p:cNvSpPr>
            <a:spLocks noGrp="1"/>
          </p:cNvSpPr>
          <p:nvPr>
            <p:ph type="title"/>
          </p:nvPr>
        </p:nvSpPr>
        <p:spPr>
          <a:xfrm>
            <a:off x="952500" y="0"/>
            <a:ext cx="7734300" cy="762000"/>
          </a:xfrm>
        </p:spPr>
        <p:txBody>
          <a:bodyPr/>
          <a:lstStyle/>
          <a:p>
            <a:r>
              <a:rPr lang="en-US" altLang="en-US" dirty="0">
                <a:effectLst>
                  <a:outerShdw blurRad="38100" dist="38100" dir="2700000" algn="tl">
                    <a:srgbClr val="000000">
                      <a:alpha val="43137"/>
                    </a:srgbClr>
                  </a:outerShdw>
                </a:effectLst>
              </a:rPr>
              <a:t>Spelling Differences</a:t>
            </a:r>
          </a:p>
        </p:txBody>
      </p:sp>
    </p:spTree>
    <p:extLst>
      <p:ext uri="{BB962C8B-B14F-4D97-AF65-F5344CB8AC3E}">
        <p14:creationId xmlns:p14="http://schemas.microsoft.com/office/powerpoint/2010/main" val="1870820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143000" y="0"/>
            <a:ext cx="7543800" cy="762000"/>
          </a:xfrm>
        </p:spPr>
        <p:txBody>
          <a:bodyPr/>
          <a:lstStyle/>
          <a:p>
            <a:r>
              <a:rPr lang="en-US" altLang="en-US" dirty="0">
                <a:effectLst>
                  <a:outerShdw blurRad="38100" dist="38100" dir="2700000" algn="tl">
                    <a:srgbClr val="000000">
                      <a:alpha val="43137"/>
                    </a:srgbClr>
                  </a:outerShdw>
                </a:effectLst>
              </a:rPr>
              <a:t>Oops.</a:t>
            </a:r>
          </a:p>
        </p:txBody>
      </p:sp>
      <p:grpSp>
        <p:nvGrpSpPr>
          <p:cNvPr id="2" name="Group 9"/>
          <p:cNvGrpSpPr>
            <a:grpSpLocks/>
          </p:cNvGrpSpPr>
          <p:nvPr/>
        </p:nvGrpSpPr>
        <p:grpSpPr bwMode="auto">
          <a:xfrm>
            <a:off x="1143000" y="825516"/>
            <a:ext cx="3365500" cy="3813969"/>
            <a:chOff x="336" y="1296"/>
            <a:chExt cx="2544" cy="2883"/>
          </a:xfrm>
        </p:grpSpPr>
        <p:pic>
          <p:nvPicPr>
            <p:cNvPr id="35848" name="Picture 10" descr="blank Parchment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 y="1296"/>
              <a:ext cx="2544" cy="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9" name="Text Box 11"/>
            <p:cNvSpPr txBox="1">
              <a:spLocks noChangeArrowheads="1"/>
            </p:cNvSpPr>
            <p:nvPr/>
          </p:nvSpPr>
          <p:spPr bwMode="auto">
            <a:xfrm>
              <a:off x="672" y="1441"/>
              <a:ext cx="2016" cy="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667" dirty="0">
                  <a:solidFill>
                    <a:srgbClr val="000000"/>
                  </a:solidFill>
                  <a:latin typeface="BlackChancery" pitchFamily="2" charset="0"/>
                </a:rPr>
                <a:t>1 Thessalonians 2:7</a:t>
              </a:r>
            </a:p>
            <a:p>
              <a:pPr>
                <a:spcBef>
                  <a:spcPct val="0"/>
                </a:spcBef>
                <a:buFontTx/>
                <a:buNone/>
              </a:pPr>
              <a:endParaRPr lang="en-US" altLang="en-US" sz="833" dirty="0">
                <a:solidFill>
                  <a:srgbClr val="000000"/>
                </a:solidFill>
                <a:latin typeface="BlackChancery" pitchFamily="2" charset="0"/>
              </a:endParaRPr>
            </a:p>
            <a:p>
              <a:pPr>
                <a:spcBef>
                  <a:spcPct val="0"/>
                </a:spcBef>
                <a:buFontTx/>
                <a:buNone/>
              </a:pPr>
              <a:r>
                <a:rPr lang="en-US" altLang="en-US" sz="2667" dirty="0">
                  <a:solidFill>
                    <a:srgbClr val="000000"/>
                  </a:solidFill>
                  <a:latin typeface="BlackChancery" pitchFamily="2" charset="0"/>
                </a:rPr>
                <a:t>But we were gentle among you, like a nursing mother taking care of her own children.</a:t>
              </a:r>
            </a:p>
          </p:txBody>
        </p:sp>
      </p:grpSp>
      <p:grpSp>
        <p:nvGrpSpPr>
          <p:cNvPr id="3" name="Group 12"/>
          <p:cNvGrpSpPr>
            <a:grpSpLocks/>
          </p:cNvGrpSpPr>
          <p:nvPr/>
        </p:nvGrpSpPr>
        <p:grpSpPr bwMode="auto">
          <a:xfrm>
            <a:off x="4762500" y="825515"/>
            <a:ext cx="3365500" cy="3813969"/>
            <a:chOff x="3072" y="1344"/>
            <a:chExt cx="2544" cy="2883"/>
          </a:xfrm>
        </p:grpSpPr>
        <p:pic>
          <p:nvPicPr>
            <p:cNvPr id="35846" name="Picture 13" descr="blank Parchment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2" y="1344"/>
              <a:ext cx="2544" cy="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Text Box 14"/>
            <p:cNvSpPr txBox="1">
              <a:spLocks noChangeArrowheads="1"/>
            </p:cNvSpPr>
            <p:nvPr/>
          </p:nvSpPr>
          <p:spPr bwMode="auto">
            <a:xfrm>
              <a:off x="3408" y="1489"/>
              <a:ext cx="2016" cy="2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667" dirty="0">
                  <a:solidFill>
                    <a:srgbClr val="000000"/>
                  </a:solidFill>
                  <a:latin typeface="BlackChancery" pitchFamily="2" charset="0"/>
                </a:rPr>
                <a:t>1 Thessalonians 2:7</a:t>
              </a:r>
            </a:p>
            <a:p>
              <a:pPr>
                <a:spcBef>
                  <a:spcPct val="0"/>
                </a:spcBef>
                <a:buFontTx/>
                <a:buNone/>
              </a:pPr>
              <a:endParaRPr lang="en-US" altLang="en-US" sz="833" dirty="0">
                <a:solidFill>
                  <a:srgbClr val="000000"/>
                </a:solidFill>
                <a:latin typeface="BlackChancery" pitchFamily="2" charset="0"/>
              </a:endParaRPr>
            </a:p>
            <a:p>
              <a:pPr>
                <a:spcBef>
                  <a:spcPct val="0"/>
                </a:spcBef>
                <a:buFontTx/>
                <a:buNone/>
              </a:pPr>
              <a:r>
                <a:rPr lang="en-US" altLang="en-US" sz="2667" dirty="0">
                  <a:solidFill>
                    <a:srgbClr val="000000"/>
                  </a:solidFill>
                  <a:latin typeface="BlackChancery" pitchFamily="2" charset="0"/>
                </a:rPr>
                <a:t>But we were </a:t>
              </a:r>
              <a:r>
                <a:rPr lang="en-US" altLang="en-US" sz="2667" dirty="0">
                  <a:solidFill>
                    <a:srgbClr val="FF0000"/>
                  </a:solidFill>
                  <a:latin typeface="BlackChancery" pitchFamily="2" charset="0"/>
                </a:rPr>
                <a:t>horses</a:t>
              </a:r>
              <a:r>
                <a:rPr lang="en-US" altLang="en-US" sz="2667" dirty="0">
                  <a:solidFill>
                    <a:srgbClr val="000000"/>
                  </a:solidFill>
                  <a:latin typeface="BlackChancery" pitchFamily="2" charset="0"/>
                </a:rPr>
                <a:t> among you, like a nursing mother taking care of her own children.</a:t>
              </a:r>
            </a:p>
            <a:p>
              <a:pPr>
                <a:spcBef>
                  <a:spcPct val="0"/>
                </a:spcBef>
                <a:buFontTx/>
                <a:buNone/>
              </a:pPr>
              <a:endParaRPr lang="en-US" altLang="en-US" sz="833" dirty="0">
                <a:solidFill>
                  <a:srgbClr val="000000"/>
                </a:solidFill>
                <a:latin typeface="BlackChancery" pitchFamily="2" charset="0"/>
              </a:endParaRPr>
            </a:p>
          </p:txBody>
        </p:sp>
      </p:grpSp>
      <p:sp>
        <p:nvSpPr>
          <p:cNvPr id="10" name="Rectangle 9"/>
          <p:cNvSpPr/>
          <p:nvPr/>
        </p:nvSpPr>
        <p:spPr>
          <a:xfrm>
            <a:off x="2019293" y="4637181"/>
            <a:ext cx="1612942" cy="913007"/>
          </a:xfrm>
          <a:prstGeom prst="rect">
            <a:avLst/>
          </a:prstGeom>
        </p:spPr>
        <p:txBody>
          <a:bodyPr wrap="none">
            <a:spAutoFit/>
          </a:bodyPr>
          <a:lstStyle/>
          <a:p>
            <a:pPr algn="ctr">
              <a:defRPr/>
            </a:pPr>
            <a:r>
              <a:rPr lang="en-US" sz="3333" dirty="0" err="1">
                <a:solidFill>
                  <a:schemeClr val="accent6">
                    <a:lumMod val="60000"/>
                    <a:lumOff val="40000"/>
                  </a:schemeClr>
                </a:solidFill>
                <a:latin typeface="P39" panose="02000000000000000000" pitchFamily="2" charset="0"/>
              </a:rPr>
              <a:t>hpioi</a:t>
            </a:r>
            <a:endParaRPr lang="en-US" sz="2000" dirty="0">
              <a:solidFill>
                <a:schemeClr val="accent6">
                  <a:lumMod val="60000"/>
                  <a:lumOff val="40000"/>
                </a:schemeClr>
              </a:solidFill>
              <a:latin typeface="Trebuchet MS"/>
            </a:endParaRPr>
          </a:p>
          <a:p>
            <a:pPr lvl="0" algn="ctr">
              <a:defRPr/>
            </a:pPr>
            <a:r>
              <a:rPr lang="en-US" sz="2000" dirty="0">
                <a:solidFill>
                  <a:srgbClr val="FED39A"/>
                </a:solidFill>
                <a:latin typeface="Trebuchet MS"/>
              </a:rPr>
              <a:t>(“gentle”)</a:t>
            </a:r>
          </a:p>
        </p:txBody>
      </p:sp>
      <p:sp>
        <p:nvSpPr>
          <p:cNvPr id="11" name="Rectangle 10"/>
          <p:cNvSpPr/>
          <p:nvPr/>
        </p:nvSpPr>
        <p:spPr>
          <a:xfrm>
            <a:off x="5594697" y="4637181"/>
            <a:ext cx="1701107" cy="913007"/>
          </a:xfrm>
          <a:prstGeom prst="rect">
            <a:avLst/>
          </a:prstGeom>
        </p:spPr>
        <p:txBody>
          <a:bodyPr wrap="none">
            <a:spAutoFit/>
          </a:bodyPr>
          <a:lstStyle/>
          <a:p>
            <a:pPr algn="ctr">
              <a:defRPr/>
            </a:pPr>
            <a:r>
              <a:rPr lang="en-US" sz="3333" dirty="0" err="1">
                <a:solidFill>
                  <a:schemeClr val="accent6">
                    <a:lumMod val="60000"/>
                    <a:lumOff val="40000"/>
                  </a:schemeClr>
                </a:solidFill>
                <a:latin typeface="P39" panose="02000000000000000000" pitchFamily="2" charset="0"/>
              </a:rPr>
              <a:t>ippoi</a:t>
            </a:r>
            <a:endParaRPr lang="en-US" sz="2000" dirty="0">
              <a:solidFill>
                <a:schemeClr val="accent6">
                  <a:lumMod val="60000"/>
                  <a:lumOff val="40000"/>
                </a:schemeClr>
              </a:solidFill>
              <a:latin typeface="Trebuchet MS"/>
            </a:endParaRPr>
          </a:p>
          <a:p>
            <a:pPr lvl="0" algn="ctr">
              <a:defRPr/>
            </a:pPr>
            <a:r>
              <a:rPr lang="en-US" sz="2000" dirty="0">
                <a:solidFill>
                  <a:srgbClr val="FED39A"/>
                </a:solidFill>
                <a:latin typeface="Trebuchet MS"/>
              </a:rPr>
              <a:t>(“horses”)</a:t>
            </a:r>
          </a:p>
        </p:txBody>
      </p:sp>
    </p:spTree>
    <p:custDataLst>
      <p:tags r:id="rId1"/>
    </p:custDataLst>
  </p:cSld>
  <p:clrMapOvr>
    <a:masterClrMapping/>
  </p:clrMapOvr>
  <p:transition spd="slow" advTm="29726">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750"/>
                                        <p:tgtEl>
                                          <p:spTgt spid="10"/>
                                        </p:tgtEl>
                                      </p:cBhvr>
                                    </p:animEffect>
                                    <p:anim calcmode="lin" valueType="num">
                                      <p:cBhvr>
                                        <p:cTn id="22" dur="750" fill="hold"/>
                                        <p:tgtEl>
                                          <p:spTgt spid="10"/>
                                        </p:tgtEl>
                                        <p:attrNameLst>
                                          <p:attrName>ppt_x</p:attrName>
                                        </p:attrNameLst>
                                      </p:cBhvr>
                                      <p:tavLst>
                                        <p:tav tm="0">
                                          <p:val>
                                            <p:strVal val="#ppt_x"/>
                                          </p:val>
                                        </p:tav>
                                        <p:tav tm="100000">
                                          <p:val>
                                            <p:strVal val="#ppt_x"/>
                                          </p:val>
                                        </p:tav>
                                      </p:tavLst>
                                    </p:anim>
                                    <p:anim calcmode="lin" valueType="num">
                                      <p:cBhvr>
                                        <p:cTn id="23" dur="750" fill="hold"/>
                                        <p:tgtEl>
                                          <p:spTgt spid="1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750"/>
                                        <p:tgtEl>
                                          <p:spTgt spid="11"/>
                                        </p:tgtEl>
                                      </p:cBhvr>
                                    </p:animEffect>
                                    <p:anim calcmode="lin" valueType="num">
                                      <p:cBhvr>
                                        <p:cTn id="27" dur="750" fill="hold"/>
                                        <p:tgtEl>
                                          <p:spTgt spid="11"/>
                                        </p:tgtEl>
                                        <p:attrNameLst>
                                          <p:attrName>ppt_x</p:attrName>
                                        </p:attrNameLst>
                                      </p:cBhvr>
                                      <p:tavLst>
                                        <p:tav tm="0">
                                          <p:val>
                                            <p:strVal val="#ppt_x"/>
                                          </p:val>
                                        </p:tav>
                                        <p:tav tm="100000">
                                          <p:val>
                                            <p:strVal val="#ppt_x"/>
                                          </p:val>
                                        </p:tav>
                                      </p:tavLst>
                                    </p:anim>
                                    <p:anim calcmode="lin" valueType="num">
                                      <p:cBhvr>
                                        <p:cTn id="28"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CBA642-CB34-0FA9-5557-6E0E67EBF988}"/>
              </a:ext>
            </a:extLst>
          </p:cNvPr>
          <p:cNvPicPr>
            <a:picLocks noChangeAspect="1"/>
          </p:cNvPicPr>
          <p:nvPr/>
        </p:nvPicPr>
        <p:blipFill>
          <a:blip r:embed="rId3"/>
          <a:stretch>
            <a:fillRect/>
          </a:stretch>
        </p:blipFill>
        <p:spPr>
          <a:xfrm>
            <a:off x="0" y="0"/>
            <a:ext cx="9144000" cy="5715000"/>
          </a:xfrm>
          <a:prstGeom prst="rect">
            <a:avLst/>
          </a:prstGeom>
        </p:spPr>
      </p:pic>
      <p:pic>
        <p:nvPicPr>
          <p:cNvPr id="37891" name="Picture 6" descr="tv char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8896" y="1239587"/>
            <a:ext cx="5646208" cy="3235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11"/>
          <p:cNvSpPr>
            <a:spLocks noChangeArrowheads="1"/>
          </p:cNvSpPr>
          <p:nvPr/>
        </p:nvSpPr>
        <p:spPr bwMode="auto">
          <a:xfrm>
            <a:off x="1079500" y="178767"/>
            <a:ext cx="413446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000" b="1">
                <a:solidFill>
                  <a:srgbClr val="2D16C4"/>
                </a:solidFill>
              </a:rPr>
              <a:t>Spelling differences </a:t>
            </a:r>
            <a:r>
              <a:rPr lang="en-US" altLang="en-US" sz="3000" b="1">
                <a:solidFill>
                  <a:srgbClr val="2D16C4"/>
                </a:solidFill>
                <a:latin typeface="Calibri" panose="020F0502020204030204" pitchFamily="34" charset="0"/>
              </a:rPr>
              <a:t>&amp;</a:t>
            </a:r>
            <a:br>
              <a:rPr lang="en-US" altLang="en-US" sz="3000" b="1">
                <a:solidFill>
                  <a:srgbClr val="2D16C4"/>
                </a:solidFill>
              </a:rPr>
            </a:br>
            <a:r>
              <a:rPr lang="en-US" altLang="en-US" sz="3000" b="1">
                <a:solidFill>
                  <a:srgbClr val="2D16C4"/>
                </a:solidFill>
              </a:rPr>
              <a:t>nonsense errors</a:t>
            </a:r>
          </a:p>
        </p:txBody>
      </p:sp>
      <p:sp>
        <p:nvSpPr>
          <p:cNvPr id="37893" name="Line 12"/>
          <p:cNvSpPr>
            <a:spLocks noChangeShapeType="1"/>
          </p:cNvSpPr>
          <p:nvPr/>
        </p:nvSpPr>
        <p:spPr bwMode="auto">
          <a:xfrm>
            <a:off x="1587500" y="1143000"/>
            <a:ext cx="952500" cy="444500"/>
          </a:xfrm>
          <a:prstGeom prst="line">
            <a:avLst/>
          </a:prstGeom>
          <a:noFill/>
          <a:ln w="76200">
            <a:solidFill>
              <a:srgbClr val="2D16C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894" name="Rectangle 13"/>
          <p:cNvSpPr>
            <a:spLocks noChangeArrowheads="1"/>
          </p:cNvSpPr>
          <p:nvPr/>
        </p:nvSpPr>
        <p:spPr bwMode="auto">
          <a:xfrm>
            <a:off x="3429015" y="1831732"/>
            <a:ext cx="89960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000" b="1">
                <a:solidFill>
                  <a:schemeClr val="bg1"/>
                </a:solidFill>
              </a:rPr>
              <a:t>70%</a:t>
            </a:r>
          </a:p>
        </p:txBody>
      </p:sp>
    </p:spTree>
  </p:cSld>
  <p:clrMapOvr>
    <a:masterClrMapping/>
  </p:clrMapOvr>
  <p:transition advTm="8363">
    <p:randomBa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5AD465-927F-5F3C-AF43-D359EFDA52B7}"/>
              </a:ext>
            </a:extLst>
          </p:cNvPr>
          <p:cNvPicPr>
            <a:picLocks noChangeAspect="1"/>
          </p:cNvPicPr>
          <p:nvPr/>
        </p:nvPicPr>
        <p:blipFill>
          <a:blip r:embed="rId4"/>
          <a:stretch>
            <a:fillRect/>
          </a:stretch>
        </p:blipFill>
        <p:spPr>
          <a:xfrm>
            <a:off x="0" y="0"/>
            <a:ext cx="9144000" cy="5715000"/>
          </a:xfrm>
          <a:prstGeom prst="rect">
            <a:avLst/>
          </a:prstGeom>
        </p:spPr>
      </p:pic>
      <p:pic>
        <p:nvPicPr>
          <p:cNvPr id="38917" name="Picture 4" descr="tv char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8896" y="1239587"/>
            <a:ext cx="5646208" cy="3235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Line 10"/>
          <p:cNvSpPr>
            <a:spLocks noChangeShapeType="1"/>
          </p:cNvSpPr>
          <p:nvPr/>
        </p:nvSpPr>
        <p:spPr bwMode="auto">
          <a:xfrm>
            <a:off x="1587500" y="1143000"/>
            <a:ext cx="952500" cy="444500"/>
          </a:xfrm>
          <a:prstGeom prst="line">
            <a:avLst/>
          </a:prstGeom>
          <a:noFill/>
          <a:ln w="76200">
            <a:solidFill>
              <a:srgbClr val="2D16C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23" name="Rectangle 11"/>
          <p:cNvSpPr>
            <a:spLocks noChangeArrowheads="1"/>
          </p:cNvSpPr>
          <p:nvPr/>
        </p:nvSpPr>
        <p:spPr bwMode="auto">
          <a:xfrm>
            <a:off x="5588001" y="178767"/>
            <a:ext cx="253947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000" b="1">
                <a:solidFill>
                  <a:srgbClr val="348C3A"/>
                </a:solidFill>
              </a:rPr>
              <a:t>Do not affect</a:t>
            </a:r>
          </a:p>
          <a:p>
            <a:pPr>
              <a:spcBef>
                <a:spcPct val="0"/>
              </a:spcBef>
              <a:buFontTx/>
              <a:buNone/>
            </a:pPr>
            <a:r>
              <a:rPr lang="en-US" altLang="en-US" sz="3000" b="1">
                <a:solidFill>
                  <a:srgbClr val="348C3A"/>
                </a:solidFill>
              </a:rPr>
              <a:t>translation</a:t>
            </a:r>
          </a:p>
        </p:txBody>
      </p:sp>
      <p:sp>
        <p:nvSpPr>
          <p:cNvPr id="13324" name="Line 12"/>
          <p:cNvSpPr>
            <a:spLocks noChangeShapeType="1"/>
          </p:cNvSpPr>
          <p:nvPr/>
        </p:nvSpPr>
        <p:spPr bwMode="auto">
          <a:xfrm flipH="1">
            <a:off x="6794500" y="1206500"/>
            <a:ext cx="254000" cy="1397000"/>
          </a:xfrm>
          <a:prstGeom prst="line">
            <a:avLst/>
          </a:prstGeom>
          <a:noFill/>
          <a:ln w="762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8921" name="Rectangle 13"/>
          <p:cNvSpPr>
            <a:spLocks noChangeArrowheads="1"/>
          </p:cNvSpPr>
          <p:nvPr/>
        </p:nvSpPr>
        <p:spPr bwMode="auto">
          <a:xfrm>
            <a:off x="3429015" y="1831732"/>
            <a:ext cx="89960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000" b="1">
                <a:solidFill>
                  <a:schemeClr val="bg1"/>
                </a:solidFill>
              </a:rPr>
              <a:t>70%</a:t>
            </a:r>
          </a:p>
        </p:txBody>
      </p:sp>
      <p:sp>
        <p:nvSpPr>
          <p:cNvPr id="13326" name="Rectangle 14"/>
          <p:cNvSpPr>
            <a:spLocks noChangeArrowheads="1"/>
          </p:cNvSpPr>
          <p:nvPr/>
        </p:nvSpPr>
        <p:spPr bwMode="auto">
          <a:xfrm>
            <a:off x="5524515" y="2884773"/>
            <a:ext cx="89960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000" b="1">
                <a:solidFill>
                  <a:schemeClr val="bg1"/>
                </a:solidFill>
              </a:rPr>
              <a:t>20%</a:t>
            </a:r>
          </a:p>
        </p:txBody>
      </p:sp>
      <p:sp>
        <p:nvSpPr>
          <p:cNvPr id="38923" name="Rectangle 15"/>
          <p:cNvSpPr>
            <a:spLocks noChangeArrowheads="1"/>
          </p:cNvSpPr>
          <p:nvPr/>
        </p:nvSpPr>
        <p:spPr bwMode="auto">
          <a:xfrm>
            <a:off x="1079500" y="178767"/>
            <a:ext cx="413446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000" b="1">
                <a:solidFill>
                  <a:srgbClr val="2D16C4"/>
                </a:solidFill>
              </a:rPr>
              <a:t>Spelling differences </a:t>
            </a:r>
            <a:r>
              <a:rPr lang="en-US" altLang="en-US" sz="3000" b="1">
                <a:solidFill>
                  <a:srgbClr val="2D16C4"/>
                </a:solidFill>
                <a:latin typeface="Calibri" panose="020F0502020204030204" pitchFamily="34" charset="0"/>
              </a:rPr>
              <a:t>&amp;</a:t>
            </a:r>
            <a:br>
              <a:rPr lang="en-US" altLang="en-US" sz="3000" b="1">
                <a:solidFill>
                  <a:srgbClr val="2D16C4"/>
                </a:solidFill>
              </a:rPr>
            </a:br>
            <a:r>
              <a:rPr lang="en-US" altLang="en-US" sz="3000" b="1">
                <a:solidFill>
                  <a:srgbClr val="2D16C4"/>
                </a:solidFill>
              </a:rPr>
              <a:t>nonsense errors</a:t>
            </a:r>
          </a:p>
        </p:txBody>
      </p:sp>
    </p:spTree>
    <p:custDataLst>
      <p:tags r:id="rId1"/>
    </p:custDataLst>
  </p:cSld>
  <p:clrMapOvr>
    <a:masterClrMapping/>
  </p:clrMapOvr>
  <p:transition spd="med" advTm="27781">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13326"/>
                                        </p:tgtEl>
                                        <p:attrNameLst>
                                          <p:attrName>style.visibility</p:attrName>
                                        </p:attrNameLst>
                                      </p:cBhvr>
                                      <p:to>
                                        <p:strVal val="visible"/>
                                      </p:to>
                                    </p:set>
                                    <p:animScale>
                                      <p:cBhvr>
                                        <p:cTn id="7" dur="1000" decel="50000" fill="hold">
                                          <p:stCondLst>
                                            <p:cond delay="0"/>
                                          </p:stCondLst>
                                        </p:cTn>
                                        <p:tgtEl>
                                          <p:spTgt spid="133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3326"/>
                                        </p:tgtEl>
                                        <p:attrNameLst>
                                          <p:attrName>ppt_x</p:attrName>
                                          <p:attrName>ppt_y</p:attrName>
                                        </p:attrNameLst>
                                      </p:cBhvr>
                                    </p:animMotion>
                                    <p:animEffect transition="in" filter="fade">
                                      <p:cBhvr>
                                        <p:cTn id="9" dur="1000"/>
                                        <p:tgtEl>
                                          <p:spTgt spid="13326"/>
                                        </p:tgtEl>
                                      </p:cBhvr>
                                    </p:animEffect>
                                  </p:childTnLst>
                                </p:cTn>
                              </p:par>
                            </p:childTnLst>
                          </p:cTn>
                        </p:par>
                        <p:par>
                          <p:cTn id="10" fill="hold" nodeType="withGroup">
                            <p:stCondLst>
                              <p:cond delay="1000"/>
                            </p:stCondLst>
                            <p:childTnLst>
                              <p:par>
                                <p:cTn id="11" presetID="14" presetClass="entr" presetSubtype="10" fill="hold" grpId="0" nodeType="afterEffect">
                                  <p:stCondLst>
                                    <p:cond delay="500"/>
                                  </p:stCondLst>
                                  <p:childTnLst>
                                    <p:set>
                                      <p:cBhvr>
                                        <p:cTn id="12" dur="1" fill="hold">
                                          <p:stCondLst>
                                            <p:cond delay="0"/>
                                          </p:stCondLst>
                                        </p:cTn>
                                        <p:tgtEl>
                                          <p:spTgt spid="13323"/>
                                        </p:tgtEl>
                                        <p:attrNameLst>
                                          <p:attrName>style.visibility</p:attrName>
                                        </p:attrNameLst>
                                      </p:cBhvr>
                                      <p:to>
                                        <p:strVal val="visible"/>
                                      </p:to>
                                    </p:set>
                                    <p:animEffect transition="in" filter="randombar(horizontal)">
                                      <p:cBhvr>
                                        <p:cTn id="13" dur="500"/>
                                        <p:tgtEl>
                                          <p:spTgt spid="13323"/>
                                        </p:tgtEl>
                                      </p:cBhvr>
                                    </p:animEffect>
                                  </p:childTnLst>
                                </p:cTn>
                              </p:par>
                              <p:par>
                                <p:cTn id="14" presetID="14" presetClass="entr" presetSubtype="10" fill="hold" nodeType="withEffect">
                                  <p:stCondLst>
                                    <p:cond delay="500"/>
                                  </p:stCondLst>
                                  <p:childTnLst>
                                    <p:set>
                                      <p:cBhvr>
                                        <p:cTn id="15" dur="1" fill="hold">
                                          <p:stCondLst>
                                            <p:cond delay="0"/>
                                          </p:stCondLst>
                                        </p:cTn>
                                        <p:tgtEl>
                                          <p:spTgt spid="13324"/>
                                        </p:tgtEl>
                                        <p:attrNameLst>
                                          <p:attrName>style.visibility</p:attrName>
                                        </p:attrNameLst>
                                      </p:cBhvr>
                                      <p:to>
                                        <p:strVal val="visible"/>
                                      </p:to>
                                    </p:set>
                                    <p:animEffect transition="in" filter="randombar(horizontal)">
                                      <p:cBhvr>
                                        <p:cTn id="16" dur="500"/>
                                        <p:tgtEl>
                                          <p:spTgt spid="13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3" grpId="0"/>
      <p:bldP spid="13326" grpId="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Title 1"/>
          <p:cNvSpPr>
            <a:spLocks noGrp="1"/>
          </p:cNvSpPr>
          <p:nvPr>
            <p:ph type="title"/>
          </p:nvPr>
        </p:nvSpPr>
        <p:spPr>
          <a:xfrm>
            <a:off x="952500" y="190500"/>
            <a:ext cx="7048500" cy="762000"/>
          </a:xfrm>
        </p:spPr>
        <p:txBody>
          <a:bodyPr/>
          <a:lstStyle/>
          <a:p>
            <a:r>
              <a:rPr lang="en-US" altLang="en-US" dirty="0">
                <a:effectLst>
                  <a:outerShdw blurRad="38100" dist="38100" dir="2700000" algn="tl">
                    <a:srgbClr val="000000">
                      <a:alpha val="43137"/>
                    </a:srgbClr>
                  </a:outerShdw>
                </a:effectLst>
              </a:rPr>
              <a:t>Variants that do not affect translation</a:t>
            </a:r>
          </a:p>
        </p:txBody>
      </p:sp>
      <p:grpSp>
        <p:nvGrpSpPr>
          <p:cNvPr id="11" name="Group 9"/>
          <p:cNvGrpSpPr>
            <a:grpSpLocks/>
          </p:cNvGrpSpPr>
          <p:nvPr/>
        </p:nvGrpSpPr>
        <p:grpSpPr bwMode="auto">
          <a:xfrm>
            <a:off x="952500" y="1143001"/>
            <a:ext cx="3619500" cy="4524375"/>
            <a:chOff x="336" y="1296"/>
            <a:chExt cx="2544" cy="2883"/>
          </a:xfrm>
        </p:grpSpPr>
        <p:pic>
          <p:nvPicPr>
            <p:cNvPr id="39943" name="Picture 10" descr="blank Parchment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 y="1296"/>
              <a:ext cx="2544" cy="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Text Box 11"/>
            <p:cNvSpPr txBox="1">
              <a:spLocks noChangeArrowheads="1"/>
            </p:cNvSpPr>
            <p:nvPr/>
          </p:nvSpPr>
          <p:spPr bwMode="auto">
            <a:xfrm>
              <a:off x="480" y="1441"/>
              <a:ext cx="2266" cy="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667">
                  <a:solidFill>
                    <a:srgbClr val="000000"/>
                  </a:solidFill>
                  <a:latin typeface="BlackChancery" pitchFamily="2" charset="0"/>
                </a:rPr>
                <a:t>James 3:5</a:t>
              </a:r>
            </a:p>
            <a:p>
              <a:pPr>
                <a:spcBef>
                  <a:spcPct val="0"/>
                </a:spcBef>
                <a:buFontTx/>
                <a:buNone/>
              </a:pPr>
              <a:r>
                <a:rPr lang="en-US" altLang="en-US" sz="833">
                  <a:solidFill>
                    <a:srgbClr val="000000"/>
                  </a:solidFill>
                  <a:latin typeface="BlackChancery" pitchFamily="2" charset="0"/>
                </a:rPr>
                <a:t>	</a:t>
              </a:r>
            </a:p>
            <a:p>
              <a:pPr>
                <a:spcBef>
                  <a:spcPct val="0"/>
                </a:spcBef>
                <a:buFontTx/>
                <a:buNone/>
              </a:pPr>
              <a:r>
                <a:rPr lang="el-GR" altLang="en-US" sz="2667">
                  <a:solidFill>
                    <a:srgbClr val="000000"/>
                  </a:solidFill>
                  <a:latin typeface="BlackChancery" pitchFamily="2" charset="0"/>
                </a:rPr>
                <a:t>ουτως και η γλωσσα μικρον μελος εστιν και </a:t>
              </a:r>
              <a:r>
                <a:rPr lang="el-GR" altLang="en-US" sz="2667">
                  <a:solidFill>
                    <a:srgbClr val="FF0000"/>
                  </a:solidFill>
                  <a:latin typeface="BlackChancery" pitchFamily="2" charset="0"/>
                </a:rPr>
                <a:t>μεγαλα αυχει</a:t>
              </a:r>
              <a:endParaRPr lang="en-US" altLang="en-US" sz="2667">
                <a:solidFill>
                  <a:srgbClr val="FF0000"/>
                </a:solidFill>
                <a:latin typeface="BlackChancery" pitchFamily="2" charset="0"/>
              </a:endParaRPr>
            </a:p>
            <a:p>
              <a:pPr>
                <a:spcBef>
                  <a:spcPct val="0"/>
                </a:spcBef>
                <a:buFontTx/>
                <a:buNone/>
              </a:pPr>
              <a:endParaRPr lang="en-US" altLang="en-US" sz="2667">
                <a:solidFill>
                  <a:srgbClr val="000000"/>
                </a:solidFill>
                <a:latin typeface="BlackChancery" pitchFamily="2" charset="0"/>
              </a:endParaRPr>
            </a:p>
            <a:p>
              <a:pPr>
                <a:spcBef>
                  <a:spcPct val="0"/>
                </a:spcBef>
                <a:buFontTx/>
                <a:buNone/>
              </a:pPr>
              <a:r>
                <a:rPr lang="en-US" altLang="en-US" sz="2667">
                  <a:solidFill>
                    <a:srgbClr val="000000"/>
                  </a:solidFill>
                  <a:latin typeface="BlackChancery" pitchFamily="2" charset="0"/>
                </a:rPr>
                <a:t>So also the tongue is a small member, yet it </a:t>
              </a:r>
              <a:r>
                <a:rPr lang="en-US" altLang="en-US" sz="2667">
                  <a:solidFill>
                    <a:srgbClr val="FF0000"/>
                  </a:solidFill>
                  <a:latin typeface="BlackChancery" pitchFamily="2" charset="0"/>
                </a:rPr>
                <a:t>boasts of great things.</a:t>
              </a:r>
              <a:endParaRPr lang="el-GR" altLang="en-US" sz="2667">
                <a:solidFill>
                  <a:srgbClr val="FF0000"/>
                </a:solidFill>
                <a:latin typeface="BlackChancery" pitchFamily="2" charset="0"/>
              </a:endParaRPr>
            </a:p>
          </p:txBody>
        </p:sp>
      </p:grpSp>
      <p:grpSp>
        <p:nvGrpSpPr>
          <p:cNvPr id="14" name="Group 9"/>
          <p:cNvGrpSpPr>
            <a:grpSpLocks/>
          </p:cNvGrpSpPr>
          <p:nvPr/>
        </p:nvGrpSpPr>
        <p:grpSpPr bwMode="auto">
          <a:xfrm>
            <a:off x="4572000" y="1143001"/>
            <a:ext cx="3619500" cy="4524375"/>
            <a:chOff x="336" y="1296"/>
            <a:chExt cx="2544" cy="2883"/>
          </a:xfrm>
        </p:grpSpPr>
        <p:pic>
          <p:nvPicPr>
            <p:cNvPr id="39941" name="Picture 10" descr="blank Parchment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 y="1296"/>
              <a:ext cx="2544" cy="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 Box 11"/>
            <p:cNvSpPr txBox="1">
              <a:spLocks noChangeArrowheads="1"/>
            </p:cNvSpPr>
            <p:nvPr/>
          </p:nvSpPr>
          <p:spPr bwMode="auto">
            <a:xfrm>
              <a:off x="480" y="1441"/>
              <a:ext cx="2266" cy="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667">
                  <a:solidFill>
                    <a:srgbClr val="000000"/>
                  </a:solidFill>
                  <a:latin typeface="BlackChancery" pitchFamily="2" charset="0"/>
                </a:rPr>
                <a:t>James 3:5</a:t>
              </a:r>
            </a:p>
            <a:p>
              <a:pPr>
                <a:spcBef>
                  <a:spcPct val="0"/>
                </a:spcBef>
                <a:buFontTx/>
                <a:buNone/>
              </a:pPr>
              <a:r>
                <a:rPr lang="en-US" altLang="en-US" sz="833">
                  <a:solidFill>
                    <a:srgbClr val="000000"/>
                  </a:solidFill>
                  <a:latin typeface="BlackChancery" pitchFamily="2" charset="0"/>
                </a:rPr>
                <a:t>	</a:t>
              </a:r>
            </a:p>
            <a:p>
              <a:pPr>
                <a:spcBef>
                  <a:spcPct val="0"/>
                </a:spcBef>
                <a:buFontTx/>
                <a:buNone/>
              </a:pPr>
              <a:r>
                <a:rPr lang="el-GR" altLang="en-US" sz="2667">
                  <a:solidFill>
                    <a:srgbClr val="000000"/>
                  </a:solidFill>
                  <a:latin typeface="BlackChancery" pitchFamily="2" charset="0"/>
                </a:rPr>
                <a:t>ουτως και η γλωσσα μικρον μελος εστιν και </a:t>
              </a:r>
              <a:r>
                <a:rPr lang="el-GR" altLang="en-US" sz="2667">
                  <a:solidFill>
                    <a:srgbClr val="FF0000"/>
                  </a:solidFill>
                  <a:latin typeface="BlackChancery" pitchFamily="2" charset="0"/>
                </a:rPr>
                <a:t>μεγαλαυχει</a:t>
              </a:r>
            </a:p>
            <a:p>
              <a:pPr>
                <a:spcBef>
                  <a:spcPct val="0"/>
                </a:spcBef>
                <a:buFontTx/>
                <a:buNone/>
              </a:pPr>
              <a:endParaRPr lang="en-US" altLang="en-US" sz="2667">
                <a:solidFill>
                  <a:srgbClr val="000000"/>
                </a:solidFill>
                <a:latin typeface="BlackChancery" pitchFamily="2" charset="0"/>
              </a:endParaRPr>
            </a:p>
            <a:p>
              <a:pPr>
                <a:spcBef>
                  <a:spcPct val="0"/>
                </a:spcBef>
                <a:buFontTx/>
                <a:buNone/>
              </a:pPr>
              <a:r>
                <a:rPr lang="en-US" altLang="en-US" sz="2667">
                  <a:solidFill>
                    <a:srgbClr val="000000"/>
                  </a:solidFill>
                  <a:latin typeface="BlackChancery" pitchFamily="2" charset="0"/>
                </a:rPr>
                <a:t>So also the tongue is a small member, yet it </a:t>
              </a:r>
              <a:r>
                <a:rPr lang="en-US" altLang="en-US" sz="2667">
                  <a:solidFill>
                    <a:srgbClr val="FF0000"/>
                  </a:solidFill>
                  <a:latin typeface="BlackChancery" pitchFamily="2" charset="0"/>
                </a:rPr>
                <a:t>boasts of great things</a:t>
              </a:r>
              <a:r>
                <a:rPr lang="en-US" altLang="en-US" sz="2667">
                  <a:solidFill>
                    <a:srgbClr val="000000"/>
                  </a:solidFill>
                  <a:latin typeface="BlackChancery" pitchFamily="2" charset="0"/>
                </a:rPr>
                <a:t>.</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8" name="Title 1"/>
          <p:cNvSpPr>
            <a:spLocks noGrp="1"/>
          </p:cNvSpPr>
          <p:nvPr>
            <p:ph type="title"/>
          </p:nvPr>
        </p:nvSpPr>
        <p:spPr>
          <a:xfrm>
            <a:off x="990600" y="0"/>
            <a:ext cx="7696200" cy="762000"/>
          </a:xfrm>
        </p:spPr>
        <p:txBody>
          <a:bodyPr/>
          <a:lstStyle/>
          <a:p>
            <a:r>
              <a:rPr lang="en-US" altLang="en-US" sz="3000" dirty="0">
                <a:effectLst>
                  <a:outerShdw blurRad="38100" dist="38100" dir="2700000" algn="tl">
                    <a:srgbClr val="000000">
                      <a:alpha val="43137"/>
                    </a:srgbClr>
                  </a:outerShdw>
                </a:effectLst>
              </a:rPr>
              <a:t>How do you write “John loves Mary” ?</a:t>
            </a:r>
          </a:p>
        </p:txBody>
      </p:sp>
      <p:grpSp>
        <p:nvGrpSpPr>
          <p:cNvPr id="20" name="Group 9"/>
          <p:cNvGrpSpPr>
            <a:grpSpLocks/>
          </p:cNvGrpSpPr>
          <p:nvPr/>
        </p:nvGrpSpPr>
        <p:grpSpPr bwMode="auto">
          <a:xfrm>
            <a:off x="952500" y="1143000"/>
            <a:ext cx="3619500" cy="4524375"/>
            <a:chOff x="336" y="1296"/>
            <a:chExt cx="2544" cy="2883"/>
          </a:xfrm>
        </p:grpSpPr>
        <p:pic>
          <p:nvPicPr>
            <p:cNvPr id="21" name="Picture 10" descr="blank Parchment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 y="1296"/>
              <a:ext cx="2544" cy="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1"/>
            <p:cNvSpPr txBox="1">
              <a:spLocks noChangeArrowheads="1"/>
            </p:cNvSpPr>
            <p:nvPr/>
          </p:nvSpPr>
          <p:spPr bwMode="auto">
            <a:xfrm>
              <a:off x="467" y="1458"/>
              <a:ext cx="2390" cy="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marL="190484" indent="-190484">
                <a:spcBef>
                  <a:spcPct val="0"/>
                </a:spcBef>
                <a:buFont typeface="+mj-lt"/>
                <a:buAutoNum type="arabicPeriod"/>
              </a:pPr>
              <a:r>
                <a:rPr lang="el-GR" altLang="en-US" sz="1833" dirty="0">
                  <a:solidFill>
                    <a:srgbClr val="000000"/>
                  </a:solidFill>
                  <a:latin typeface="BlackChancery" pitchFamily="2" charset="0"/>
                </a:rPr>
                <a:t>Ἰωά</a:t>
              </a:r>
              <a:r>
                <a:rPr lang="el-GR" altLang="en-US" sz="1833" dirty="0">
                  <a:solidFill>
                    <a:srgbClr val="FF0000"/>
                  </a:solidFill>
                  <a:latin typeface="BlackChancery" pitchFamily="2" charset="0"/>
                </a:rPr>
                <a:t>νν</a:t>
              </a:r>
              <a:r>
                <a:rPr lang="el-GR" altLang="en-US" sz="1833" dirty="0">
                  <a:solidFill>
                    <a:srgbClr val="000000"/>
                  </a:solidFill>
                  <a:latin typeface="BlackChancery" pitchFamily="2" charset="0"/>
                </a:rPr>
                <a:t>ης ἀγαπᾷ Μαρίαν</a:t>
              </a:r>
              <a:endParaRPr lang="en-US" altLang="en-US" sz="1833" dirty="0">
                <a:solidFill>
                  <a:srgbClr val="000000"/>
                </a:solidFill>
                <a:latin typeface="BlackChancery" pitchFamily="2" charset="0"/>
              </a:endParaRPr>
            </a:p>
            <a:p>
              <a:pPr marL="190484" indent="-190484">
                <a:spcBef>
                  <a:spcPct val="0"/>
                </a:spcBef>
                <a:buFont typeface="+mj-lt"/>
                <a:buAutoNum type="arabicPeriod"/>
              </a:pPr>
              <a:r>
                <a:rPr lang="el-GR" altLang="en-US" sz="1833" dirty="0">
                  <a:solidFill>
                    <a:srgbClr val="000000"/>
                  </a:solidFill>
                  <a:latin typeface="BlackChancery" pitchFamily="2" charset="0"/>
                </a:rPr>
                <a:t>Ἰωά</a:t>
              </a:r>
              <a:r>
                <a:rPr lang="el-GR" altLang="en-US" sz="1833" dirty="0">
                  <a:solidFill>
                    <a:srgbClr val="FF0000"/>
                  </a:solidFill>
                  <a:latin typeface="BlackChancery" pitchFamily="2" charset="0"/>
                </a:rPr>
                <a:t>ν</a:t>
              </a:r>
              <a:r>
                <a:rPr lang="el-GR" altLang="en-US" sz="1833" dirty="0">
                  <a:solidFill>
                    <a:srgbClr val="000000"/>
                  </a:solidFill>
                  <a:latin typeface="BlackChancery" pitchFamily="2" charset="0"/>
                </a:rPr>
                <a:t>ης ἀγαπᾷ Μαρίαν</a:t>
              </a:r>
            </a:p>
            <a:p>
              <a:pPr marL="190484" indent="-190484">
                <a:spcBef>
                  <a:spcPct val="0"/>
                </a:spcBef>
                <a:buFont typeface="+mj-lt"/>
                <a:buAutoNum type="arabicPeriod"/>
              </a:pPr>
              <a:r>
                <a:rPr lang="el-GR" altLang="en-US" sz="1833" dirty="0">
                  <a:solidFill>
                    <a:srgbClr val="000000"/>
                  </a:solidFill>
                  <a:latin typeface="BlackChancery" pitchFamily="2" charset="0"/>
                </a:rPr>
                <a:t>ὁ Ἰωάννης ἀγαπᾷ Μαρίαν</a:t>
              </a:r>
            </a:p>
            <a:p>
              <a:pPr marL="190484" indent="-190484">
                <a:spcBef>
                  <a:spcPct val="0"/>
                </a:spcBef>
                <a:buFont typeface="+mj-lt"/>
                <a:buAutoNum type="arabicPeriod"/>
              </a:pPr>
              <a:r>
                <a:rPr lang="el-GR" altLang="en-US" sz="1833" dirty="0">
                  <a:solidFill>
                    <a:srgbClr val="000000"/>
                  </a:solidFill>
                  <a:latin typeface="BlackChancery" pitchFamily="2" charset="0"/>
                </a:rPr>
                <a:t>ὁ Ἰωάννης ἀγαπᾷ </a:t>
              </a:r>
              <a:r>
                <a:rPr lang="el-GR" altLang="en-US" sz="1833" dirty="0">
                  <a:solidFill>
                    <a:srgbClr val="FF0000"/>
                  </a:solidFill>
                  <a:latin typeface="BlackChancery" pitchFamily="2" charset="0"/>
                </a:rPr>
                <a:t>τὴν</a:t>
              </a:r>
              <a:r>
                <a:rPr lang="el-GR" altLang="en-US" sz="1833" dirty="0">
                  <a:solidFill>
                    <a:srgbClr val="000000"/>
                  </a:solidFill>
                  <a:latin typeface="BlackChancery" pitchFamily="2" charset="0"/>
                </a:rPr>
                <a:t> Μαρίαν</a:t>
              </a:r>
            </a:p>
            <a:p>
              <a:pPr marL="190484" indent="-190484">
                <a:spcBef>
                  <a:spcPct val="0"/>
                </a:spcBef>
                <a:buFont typeface="+mj-lt"/>
                <a:buAutoNum type="arabicPeriod"/>
              </a:pPr>
              <a:r>
                <a:rPr lang="el-GR" altLang="en-US" sz="1833" dirty="0">
                  <a:solidFill>
                    <a:srgbClr val="000000"/>
                  </a:solidFill>
                  <a:latin typeface="BlackChancery" pitchFamily="2" charset="0"/>
                </a:rPr>
                <a:t>Μαρίαν Ἰωάννης ἀγαπᾷ </a:t>
              </a:r>
            </a:p>
            <a:p>
              <a:pPr marL="190484" indent="-190484">
                <a:spcBef>
                  <a:spcPct val="0"/>
                </a:spcBef>
                <a:buFont typeface="+mj-lt"/>
                <a:buAutoNum type="arabicPeriod"/>
              </a:pPr>
              <a:r>
                <a:rPr lang="el-GR" altLang="en-US" sz="1833" dirty="0">
                  <a:solidFill>
                    <a:srgbClr val="000000"/>
                  </a:solidFill>
                  <a:latin typeface="BlackChancery" pitchFamily="2" charset="0"/>
                </a:rPr>
                <a:t>τὴν Μαρίαν Ἰωάννης ἀγαπᾷ </a:t>
              </a:r>
            </a:p>
            <a:p>
              <a:pPr marL="190484" indent="-190484">
                <a:spcBef>
                  <a:spcPct val="0"/>
                </a:spcBef>
                <a:buFont typeface="+mj-lt"/>
                <a:buAutoNum type="arabicPeriod"/>
              </a:pPr>
              <a:r>
                <a:rPr lang="el-GR" altLang="en-US" sz="1833" dirty="0">
                  <a:solidFill>
                    <a:srgbClr val="000000"/>
                  </a:solidFill>
                  <a:latin typeface="BlackChancery" pitchFamily="2" charset="0"/>
                </a:rPr>
                <a:t>Μαρίαν ὁ Ἰωάννης ἀγαπᾷ </a:t>
              </a:r>
            </a:p>
            <a:p>
              <a:pPr marL="190484" indent="-190484">
                <a:spcBef>
                  <a:spcPct val="0"/>
                </a:spcBef>
                <a:buFont typeface="+mj-lt"/>
                <a:buAutoNum type="arabicPeriod"/>
              </a:pPr>
              <a:r>
                <a:rPr lang="el-GR" altLang="en-US" sz="1833" dirty="0">
                  <a:solidFill>
                    <a:srgbClr val="000000"/>
                  </a:solidFill>
                  <a:latin typeface="BlackChancery" pitchFamily="2" charset="0"/>
                </a:rPr>
                <a:t>τὴν Μαρίαν ὁ Ἰωάννης ἀγαπᾷ</a:t>
              </a:r>
              <a:endParaRPr lang="en-US" altLang="en-US" sz="1833" dirty="0">
                <a:solidFill>
                  <a:srgbClr val="000000"/>
                </a:solidFill>
                <a:latin typeface="BlackChancery" pitchFamily="2" charset="0"/>
              </a:endParaRPr>
            </a:p>
            <a:p>
              <a:pPr marL="190484" indent="-190484">
                <a:spcBef>
                  <a:spcPct val="0"/>
                </a:spcBef>
                <a:buFont typeface="+mj-lt"/>
                <a:buAutoNum type="arabicPeriod"/>
              </a:pPr>
              <a:r>
                <a:rPr lang="el-GR" altLang="en-US" sz="1833" dirty="0">
                  <a:solidFill>
                    <a:srgbClr val="000000"/>
                  </a:solidFill>
                  <a:latin typeface="BlackChancery" pitchFamily="2" charset="0"/>
                </a:rPr>
                <a:t>ἀγαπᾷ Ἰωάννης Μαρίαν</a:t>
              </a:r>
            </a:p>
            <a:p>
              <a:pPr marL="190484" indent="-190484">
                <a:spcBef>
                  <a:spcPct val="0"/>
                </a:spcBef>
                <a:buFont typeface="+mj-lt"/>
                <a:buAutoNum type="arabicPeriod"/>
              </a:pPr>
              <a:r>
                <a:rPr lang="el-GR" altLang="en-US" sz="1833" dirty="0">
                  <a:solidFill>
                    <a:srgbClr val="000000"/>
                  </a:solidFill>
                  <a:latin typeface="BlackChancery" pitchFamily="2" charset="0"/>
                </a:rPr>
                <a:t>ἀγαπᾷ Ἰωάννης τὴν Μαρίαν</a:t>
              </a:r>
            </a:p>
            <a:p>
              <a:pPr marL="190484" indent="-190484">
                <a:spcBef>
                  <a:spcPct val="0"/>
                </a:spcBef>
                <a:buFont typeface="+mj-lt"/>
                <a:buAutoNum type="arabicPeriod"/>
              </a:pPr>
              <a:r>
                <a:rPr lang="el-GR" altLang="en-US" sz="1833" dirty="0">
                  <a:solidFill>
                    <a:srgbClr val="000000"/>
                  </a:solidFill>
                  <a:latin typeface="BlackChancery" pitchFamily="2" charset="0"/>
                </a:rPr>
                <a:t>ἀγαπᾷ ὁ Ἰωάννης Μαρίαν</a:t>
              </a:r>
            </a:p>
            <a:p>
              <a:pPr marL="190484" indent="-190484">
                <a:spcBef>
                  <a:spcPct val="0"/>
                </a:spcBef>
                <a:buFont typeface="+mj-lt"/>
                <a:buAutoNum type="arabicPeriod"/>
              </a:pPr>
              <a:r>
                <a:rPr lang="el-GR" altLang="en-US" sz="1833" dirty="0">
                  <a:solidFill>
                    <a:srgbClr val="000000"/>
                  </a:solidFill>
                  <a:latin typeface="BlackChancery" pitchFamily="2" charset="0"/>
                </a:rPr>
                <a:t>ἀγαπᾷ ὁ Ἰωάννης τὴν Μαρίαν</a:t>
              </a:r>
            </a:p>
            <a:p>
              <a:pPr>
                <a:spcBef>
                  <a:spcPct val="0"/>
                </a:spcBef>
                <a:buFontTx/>
                <a:buNone/>
              </a:pPr>
              <a:endParaRPr lang="en-US" altLang="en-US" sz="2667" dirty="0">
                <a:solidFill>
                  <a:srgbClr val="000000"/>
                </a:solidFill>
                <a:latin typeface="BlackChancery" pitchFamily="2" charset="0"/>
              </a:endParaRPr>
            </a:p>
          </p:txBody>
        </p:sp>
      </p:grpSp>
      <p:grpSp>
        <p:nvGrpSpPr>
          <p:cNvPr id="2" name="Group 1"/>
          <p:cNvGrpSpPr/>
          <p:nvPr/>
        </p:nvGrpSpPr>
        <p:grpSpPr>
          <a:xfrm>
            <a:off x="4572000" y="1143001"/>
            <a:ext cx="3619500" cy="4524375"/>
            <a:chOff x="4572000" y="1371600"/>
            <a:chExt cx="4343400" cy="5429250"/>
          </a:xfrm>
        </p:grpSpPr>
        <p:grpSp>
          <p:nvGrpSpPr>
            <p:cNvPr id="23" name="Group 9"/>
            <p:cNvGrpSpPr>
              <a:grpSpLocks/>
            </p:cNvGrpSpPr>
            <p:nvPr/>
          </p:nvGrpSpPr>
          <p:grpSpPr bwMode="auto">
            <a:xfrm>
              <a:off x="4572000" y="1371600"/>
              <a:ext cx="4343400" cy="5429250"/>
              <a:chOff x="336" y="1296"/>
              <a:chExt cx="2544" cy="2883"/>
            </a:xfrm>
          </p:grpSpPr>
          <p:pic>
            <p:nvPicPr>
              <p:cNvPr id="24" name="Picture 10" descr="blank Parchment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 y="1296"/>
                <a:ext cx="2544" cy="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1"/>
              <p:cNvSpPr txBox="1">
                <a:spLocks noChangeArrowheads="1"/>
              </p:cNvSpPr>
              <p:nvPr/>
            </p:nvSpPr>
            <p:spPr bwMode="auto">
              <a:xfrm>
                <a:off x="480" y="1441"/>
                <a:ext cx="2266"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en-US" altLang="en-US" sz="2667" dirty="0">
                  <a:solidFill>
                    <a:srgbClr val="000000"/>
                  </a:solidFill>
                  <a:latin typeface="BlackChancery" pitchFamily="2" charset="0"/>
                </a:endParaRPr>
              </a:p>
            </p:txBody>
          </p:sp>
        </p:grpSp>
        <p:sp>
          <p:nvSpPr>
            <p:cNvPr id="32" name="Text Box 11"/>
            <p:cNvSpPr txBox="1">
              <a:spLocks noChangeArrowheads="1"/>
            </p:cNvSpPr>
            <p:nvPr/>
          </p:nvSpPr>
          <p:spPr bwMode="auto">
            <a:xfrm>
              <a:off x="4805333" y="1676400"/>
              <a:ext cx="4038240" cy="4172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marL="190484" indent="-190484">
                <a:spcBef>
                  <a:spcPct val="0"/>
                </a:spcBef>
                <a:buFont typeface="+mj-lt"/>
                <a:buAutoNum type="arabicPeriod" startAt="13"/>
              </a:pPr>
              <a:r>
                <a:rPr lang="el-GR" altLang="en-US" sz="1833" dirty="0">
                  <a:solidFill>
                    <a:srgbClr val="000000"/>
                  </a:solidFill>
                  <a:latin typeface="BlackChancery" pitchFamily="2" charset="0"/>
                </a:rPr>
                <a:t>ἀγαπᾷ Μαρίαν Ἰωάννης</a:t>
              </a:r>
            </a:p>
            <a:p>
              <a:pPr marL="190484" indent="-190484">
                <a:spcBef>
                  <a:spcPct val="0"/>
                </a:spcBef>
                <a:buFont typeface="+mj-lt"/>
                <a:buAutoNum type="arabicPeriod" startAt="13"/>
              </a:pPr>
              <a:r>
                <a:rPr lang="el-GR" altLang="en-US" sz="1833" dirty="0">
                  <a:solidFill>
                    <a:srgbClr val="000000"/>
                  </a:solidFill>
                  <a:latin typeface="BlackChancery" pitchFamily="2" charset="0"/>
                </a:rPr>
                <a:t>ἀγαπᾷ τὴν Μαρίαν Ἰωάννης</a:t>
              </a:r>
            </a:p>
            <a:p>
              <a:pPr marL="190484" indent="-190484">
                <a:spcBef>
                  <a:spcPct val="0"/>
                </a:spcBef>
                <a:buFont typeface="+mj-lt"/>
                <a:buAutoNum type="arabicPeriod" startAt="13"/>
              </a:pPr>
              <a:r>
                <a:rPr lang="el-GR" altLang="en-US" sz="1833" dirty="0">
                  <a:solidFill>
                    <a:srgbClr val="000000"/>
                  </a:solidFill>
                  <a:latin typeface="BlackChancery" pitchFamily="2" charset="0"/>
                </a:rPr>
                <a:t>ἀγαπᾷ Μαρίαν ὁ Ἰωάννης</a:t>
              </a:r>
            </a:p>
            <a:p>
              <a:pPr marL="190484" indent="-190484">
                <a:spcBef>
                  <a:spcPct val="0"/>
                </a:spcBef>
                <a:buFont typeface="+mj-lt"/>
                <a:buAutoNum type="arabicPeriod" startAt="13"/>
              </a:pPr>
              <a:r>
                <a:rPr lang="el-GR" altLang="en-US" sz="1833" dirty="0">
                  <a:solidFill>
                    <a:srgbClr val="000000"/>
                  </a:solidFill>
                  <a:latin typeface="BlackChancery" pitchFamily="2" charset="0"/>
                </a:rPr>
                <a:t>ἀγαπᾷ τὴν Μαρίαν ὁ Ἰωάννης</a:t>
              </a:r>
              <a:endParaRPr lang="en-US" altLang="en-US" sz="1833" dirty="0">
                <a:solidFill>
                  <a:srgbClr val="000000"/>
                </a:solidFill>
                <a:latin typeface="BlackChancery" pitchFamily="2" charset="0"/>
              </a:endParaRPr>
            </a:p>
            <a:p>
              <a:pPr marL="190484" indent="-190484">
                <a:spcBef>
                  <a:spcPct val="0"/>
                </a:spcBef>
                <a:buFont typeface="+mj-lt"/>
                <a:buAutoNum type="arabicPeriod" startAt="13"/>
              </a:pPr>
              <a:r>
                <a:rPr lang="el-GR" altLang="en-US" sz="1833" dirty="0">
                  <a:solidFill>
                    <a:srgbClr val="000000"/>
                  </a:solidFill>
                  <a:latin typeface="BlackChancery" pitchFamily="2" charset="0"/>
                </a:rPr>
                <a:t>Ἰωάννης ἀγαπᾷ τὴν Μαρίαν</a:t>
              </a:r>
            </a:p>
            <a:p>
              <a:pPr marL="190484" indent="-190484">
                <a:spcBef>
                  <a:spcPct val="0"/>
                </a:spcBef>
                <a:buFont typeface="+mj-lt"/>
                <a:buAutoNum type="arabicPeriod" startAt="13"/>
              </a:pPr>
              <a:r>
                <a:rPr lang="el-GR" altLang="en-US" sz="1833" dirty="0">
                  <a:solidFill>
                    <a:srgbClr val="000000"/>
                  </a:solidFill>
                  <a:latin typeface="BlackChancery" pitchFamily="2" charset="0"/>
                </a:rPr>
                <a:t>Ἰωάνης ἀγαπᾷ τὴν Μαρίαν</a:t>
              </a:r>
            </a:p>
            <a:p>
              <a:pPr marL="190484" indent="-190484">
                <a:spcBef>
                  <a:spcPct val="0"/>
                </a:spcBef>
                <a:buFont typeface="+mj-lt"/>
                <a:buAutoNum type="arabicPeriod" startAt="13"/>
              </a:pPr>
              <a:r>
                <a:rPr lang="el-GR" altLang="en-US" sz="1833" dirty="0">
                  <a:solidFill>
                    <a:srgbClr val="000000"/>
                  </a:solidFill>
                  <a:latin typeface="BlackChancery" pitchFamily="2" charset="0"/>
                </a:rPr>
                <a:t>ὁ Ἰωάνης ἀγαπᾷ Μαρίαν</a:t>
              </a:r>
            </a:p>
            <a:p>
              <a:pPr marL="190484" indent="-190484">
                <a:spcBef>
                  <a:spcPct val="0"/>
                </a:spcBef>
                <a:buFont typeface="+mj-lt"/>
                <a:buAutoNum type="arabicPeriod" startAt="13"/>
              </a:pPr>
              <a:r>
                <a:rPr lang="el-GR" altLang="en-US" sz="1833" dirty="0">
                  <a:solidFill>
                    <a:srgbClr val="000000"/>
                  </a:solidFill>
                  <a:latin typeface="BlackChancery" pitchFamily="2" charset="0"/>
                </a:rPr>
                <a:t>ὁ Ἰωάνης ἀγαπᾷ τὴν Μαρίαν</a:t>
              </a:r>
            </a:p>
            <a:p>
              <a:pPr marL="190484" indent="-190484">
                <a:spcBef>
                  <a:spcPct val="0"/>
                </a:spcBef>
                <a:buFont typeface="+mj-lt"/>
                <a:buAutoNum type="arabicPeriod" startAt="13"/>
              </a:pPr>
              <a:r>
                <a:rPr lang="el-GR" altLang="en-US" sz="1833" dirty="0">
                  <a:solidFill>
                    <a:srgbClr val="000000"/>
                  </a:solidFill>
                  <a:latin typeface="BlackChancery" pitchFamily="2" charset="0"/>
                </a:rPr>
                <a:t>Μαρίαν Ἰωάνης ἀγαπᾷ </a:t>
              </a:r>
            </a:p>
            <a:p>
              <a:pPr marL="190484" indent="-190484">
                <a:spcBef>
                  <a:spcPct val="0"/>
                </a:spcBef>
                <a:buFont typeface="+mj-lt"/>
                <a:buAutoNum type="arabicPeriod" startAt="13"/>
              </a:pPr>
              <a:r>
                <a:rPr lang="el-GR" altLang="en-US" sz="1833" dirty="0">
                  <a:solidFill>
                    <a:srgbClr val="000000"/>
                  </a:solidFill>
                  <a:latin typeface="BlackChancery" pitchFamily="2" charset="0"/>
                </a:rPr>
                <a:t>τὴν Μαρίαν Ἰωάνης ἀγαπᾷ </a:t>
              </a:r>
            </a:p>
            <a:p>
              <a:pPr marL="190484" indent="-190484">
                <a:spcBef>
                  <a:spcPct val="0"/>
                </a:spcBef>
                <a:buFont typeface="+mj-lt"/>
                <a:buAutoNum type="arabicPeriod" startAt="13"/>
              </a:pPr>
              <a:r>
                <a:rPr lang="el-GR" altLang="en-US" sz="1833" dirty="0">
                  <a:solidFill>
                    <a:srgbClr val="000000"/>
                  </a:solidFill>
                  <a:latin typeface="BlackChancery" pitchFamily="2" charset="0"/>
                </a:rPr>
                <a:t>Μαρίαν ὁ Ἰωάνης ἀγαπᾷ </a:t>
              </a:r>
            </a:p>
            <a:p>
              <a:pPr marL="190484" indent="-190484">
                <a:spcBef>
                  <a:spcPct val="0"/>
                </a:spcBef>
                <a:buFont typeface="+mj-lt"/>
                <a:buAutoNum type="arabicPeriod" startAt="13"/>
              </a:pPr>
              <a:r>
                <a:rPr lang="el-GR" altLang="en-US" sz="1833" dirty="0">
                  <a:solidFill>
                    <a:srgbClr val="000000"/>
                  </a:solidFill>
                  <a:latin typeface="BlackChancery" pitchFamily="2" charset="0"/>
                </a:rPr>
                <a:t>τὴν Μαρίαν ὁ Ἰωάνης ἀγαπᾷ</a:t>
              </a:r>
            </a:p>
          </p:txBody>
        </p:sp>
      </p:grpSp>
    </p:spTree>
    <p:extLst>
      <p:ext uri="{BB962C8B-B14F-4D97-AF65-F5344CB8AC3E}">
        <p14:creationId xmlns:p14="http://schemas.microsoft.com/office/powerpoint/2010/main" val="11648390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Title 1"/>
          <p:cNvSpPr>
            <a:spLocks noGrp="1"/>
          </p:cNvSpPr>
          <p:nvPr>
            <p:ph type="title"/>
          </p:nvPr>
        </p:nvSpPr>
        <p:spPr>
          <a:xfrm>
            <a:off x="990600" y="190500"/>
            <a:ext cx="7010400" cy="762000"/>
          </a:xfrm>
        </p:spPr>
        <p:txBody>
          <a:bodyPr/>
          <a:lstStyle/>
          <a:p>
            <a:r>
              <a:rPr lang="en-US" altLang="en-US" dirty="0">
                <a:effectLst>
                  <a:outerShdw blurRad="38100" dist="38100" dir="2700000" algn="tl">
                    <a:srgbClr val="000000">
                      <a:alpha val="43137"/>
                    </a:srgbClr>
                  </a:outerShdw>
                </a:effectLst>
              </a:rPr>
              <a:t>Variants that do not affect translation</a:t>
            </a:r>
          </a:p>
        </p:txBody>
      </p:sp>
      <p:grpSp>
        <p:nvGrpSpPr>
          <p:cNvPr id="11" name="Group 9"/>
          <p:cNvGrpSpPr>
            <a:grpSpLocks/>
          </p:cNvGrpSpPr>
          <p:nvPr/>
        </p:nvGrpSpPr>
        <p:grpSpPr bwMode="auto">
          <a:xfrm>
            <a:off x="952500" y="1143001"/>
            <a:ext cx="3619500" cy="4524375"/>
            <a:chOff x="336" y="1296"/>
            <a:chExt cx="2544" cy="2883"/>
          </a:xfrm>
        </p:grpSpPr>
        <p:pic>
          <p:nvPicPr>
            <p:cNvPr id="40967" name="Picture 10" descr="blank Parchment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 y="1296"/>
              <a:ext cx="2544" cy="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Text Box 11"/>
            <p:cNvSpPr txBox="1">
              <a:spLocks noChangeArrowheads="1"/>
            </p:cNvSpPr>
            <p:nvPr/>
          </p:nvSpPr>
          <p:spPr bwMode="auto">
            <a:xfrm>
              <a:off x="480" y="1441"/>
              <a:ext cx="2266" cy="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667" dirty="0">
                  <a:solidFill>
                    <a:srgbClr val="000000"/>
                  </a:solidFill>
                  <a:latin typeface="BlackChancery" pitchFamily="2" charset="0"/>
                </a:rPr>
                <a:t>Revelation 19:10</a:t>
              </a:r>
            </a:p>
            <a:p>
              <a:pPr>
                <a:spcBef>
                  <a:spcPct val="0"/>
                </a:spcBef>
                <a:buFontTx/>
                <a:buNone/>
              </a:pPr>
              <a:r>
                <a:rPr lang="en-US" altLang="en-US" sz="833" dirty="0">
                  <a:solidFill>
                    <a:srgbClr val="000000"/>
                  </a:solidFill>
                  <a:latin typeface="BlackChancery" pitchFamily="2" charset="0"/>
                </a:rPr>
                <a:t>	</a:t>
              </a:r>
            </a:p>
            <a:p>
              <a:pPr>
                <a:spcBef>
                  <a:spcPct val="0"/>
                </a:spcBef>
                <a:buFontTx/>
                <a:buNone/>
              </a:pPr>
              <a:r>
                <a:rPr lang="el-GR" altLang="en-US" sz="2667" dirty="0">
                  <a:solidFill>
                    <a:srgbClr val="000000"/>
                  </a:solidFill>
                  <a:latin typeface="BlackChancery" pitchFamily="2" charset="0"/>
                </a:rPr>
                <a:t>η γαρ μαρτυρια</a:t>
              </a:r>
              <a:br>
                <a:rPr lang="en-US" altLang="en-US" sz="2667" dirty="0">
                  <a:solidFill>
                    <a:srgbClr val="000000"/>
                  </a:solidFill>
                  <a:latin typeface="BlackChancery" pitchFamily="2" charset="0"/>
                </a:rPr>
              </a:br>
              <a:r>
                <a:rPr lang="el-GR" altLang="en-US" sz="2667" dirty="0">
                  <a:solidFill>
                    <a:srgbClr val="FF0000"/>
                  </a:solidFill>
                  <a:latin typeface="BlackChancery" pitchFamily="2" charset="0"/>
                </a:rPr>
                <a:t>ιησου</a:t>
              </a:r>
              <a:r>
                <a:rPr lang="el-GR" altLang="en-US" sz="2667" dirty="0">
                  <a:solidFill>
                    <a:srgbClr val="000000"/>
                  </a:solidFill>
                  <a:latin typeface="BlackChancery" pitchFamily="2" charset="0"/>
                </a:rPr>
                <a:t> εστιν το πνευμα της προφητειας</a:t>
              </a:r>
              <a:endParaRPr lang="en-US" altLang="en-US" sz="2667" dirty="0">
                <a:solidFill>
                  <a:srgbClr val="000000"/>
                </a:solidFill>
                <a:latin typeface="BlackChancery" pitchFamily="2" charset="0"/>
              </a:endParaRPr>
            </a:p>
            <a:p>
              <a:pPr>
                <a:spcBef>
                  <a:spcPct val="0"/>
                </a:spcBef>
                <a:buFontTx/>
                <a:buNone/>
              </a:pPr>
              <a:endParaRPr lang="en-US" altLang="en-US" sz="2667" dirty="0">
                <a:solidFill>
                  <a:srgbClr val="000000"/>
                </a:solidFill>
                <a:latin typeface="BlackChancery" pitchFamily="2" charset="0"/>
              </a:endParaRPr>
            </a:p>
            <a:p>
              <a:pPr>
                <a:spcBef>
                  <a:spcPct val="0"/>
                </a:spcBef>
                <a:buFontTx/>
                <a:buNone/>
              </a:pPr>
              <a:r>
                <a:rPr lang="en-US" altLang="en-US" sz="2667" dirty="0">
                  <a:solidFill>
                    <a:srgbClr val="000000"/>
                  </a:solidFill>
                  <a:latin typeface="BlackChancery" pitchFamily="2" charset="0"/>
                </a:rPr>
                <a:t>For the testimony of </a:t>
              </a:r>
              <a:r>
                <a:rPr lang="en-US" altLang="en-US" sz="2667" dirty="0">
                  <a:solidFill>
                    <a:srgbClr val="FF0000"/>
                  </a:solidFill>
                  <a:latin typeface="BlackChancery" pitchFamily="2" charset="0"/>
                </a:rPr>
                <a:t>Jesus </a:t>
              </a:r>
              <a:r>
                <a:rPr lang="en-US" altLang="en-US" sz="2667" dirty="0">
                  <a:solidFill>
                    <a:srgbClr val="000000"/>
                  </a:solidFill>
                  <a:latin typeface="BlackChancery" pitchFamily="2" charset="0"/>
                </a:rPr>
                <a:t>is the spirit of</a:t>
              </a:r>
              <a:br>
                <a:rPr lang="en-US" altLang="en-US" sz="2667" dirty="0">
                  <a:solidFill>
                    <a:srgbClr val="000000"/>
                  </a:solidFill>
                  <a:latin typeface="BlackChancery" pitchFamily="2" charset="0"/>
                </a:rPr>
              </a:br>
              <a:r>
                <a:rPr lang="en-US" altLang="en-US" sz="2667" dirty="0">
                  <a:solidFill>
                    <a:srgbClr val="000000"/>
                  </a:solidFill>
                  <a:latin typeface="BlackChancery" pitchFamily="2" charset="0"/>
                </a:rPr>
                <a:t>     prophecy.</a:t>
              </a:r>
              <a:endParaRPr lang="el-GR" altLang="en-US" sz="2667" dirty="0">
                <a:solidFill>
                  <a:srgbClr val="FF0000"/>
                </a:solidFill>
                <a:latin typeface="BlackChancery" pitchFamily="2" charset="0"/>
              </a:endParaRPr>
            </a:p>
          </p:txBody>
        </p:sp>
      </p:grpSp>
      <p:grpSp>
        <p:nvGrpSpPr>
          <p:cNvPr id="14" name="Group 9"/>
          <p:cNvGrpSpPr>
            <a:grpSpLocks/>
          </p:cNvGrpSpPr>
          <p:nvPr/>
        </p:nvGrpSpPr>
        <p:grpSpPr bwMode="auto">
          <a:xfrm>
            <a:off x="4572000" y="1143001"/>
            <a:ext cx="3619500" cy="4524375"/>
            <a:chOff x="336" y="1296"/>
            <a:chExt cx="2544" cy="2883"/>
          </a:xfrm>
        </p:grpSpPr>
        <p:pic>
          <p:nvPicPr>
            <p:cNvPr id="40965" name="Picture 10" descr="blank Parchment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 y="1296"/>
              <a:ext cx="2544" cy="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 Box 11"/>
            <p:cNvSpPr txBox="1">
              <a:spLocks noChangeArrowheads="1"/>
            </p:cNvSpPr>
            <p:nvPr/>
          </p:nvSpPr>
          <p:spPr bwMode="auto">
            <a:xfrm>
              <a:off x="480" y="1441"/>
              <a:ext cx="2266" cy="2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667" dirty="0">
                  <a:solidFill>
                    <a:srgbClr val="000000"/>
                  </a:solidFill>
                  <a:latin typeface="BlackChancery" pitchFamily="2" charset="0"/>
                </a:rPr>
                <a:t>Revelation 19:10</a:t>
              </a:r>
            </a:p>
            <a:p>
              <a:pPr>
                <a:spcBef>
                  <a:spcPct val="0"/>
                </a:spcBef>
                <a:buFontTx/>
                <a:buNone/>
              </a:pPr>
              <a:r>
                <a:rPr lang="en-US" altLang="en-US" sz="1167" dirty="0">
                  <a:solidFill>
                    <a:srgbClr val="000000"/>
                  </a:solidFill>
                  <a:latin typeface="BlackChancery" pitchFamily="2" charset="0"/>
                </a:rPr>
                <a:t>	</a:t>
              </a:r>
            </a:p>
            <a:p>
              <a:pPr>
                <a:spcBef>
                  <a:spcPct val="0"/>
                </a:spcBef>
                <a:buFontTx/>
                <a:buNone/>
              </a:pPr>
              <a:r>
                <a:rPr lang="el-GR" altLang="en-US" sz="2667" dirty="0">
                  <a:solidFill>
                    <a:srgbClr val="000000"/>
                  </a:solidFill>
                  <a:latin typeface="BlackChancery" pitchFamily="2" charset="0"/>
                </a:rPr>
                <a:t>η γαρ μαρτυρια </a:t>
              </a:r>
              <a:r>
                <a:rPr lang="el-GR" altLang="en-US" sz="2667" dirty="0">
                  <a:solidFill>
                    <a:srgbClr val="FF0000"/>
                  </a:solidFill>
                  <a:latin typeface="BlackChancery" pitchFamily="2" charset="0"/>
                </a:rPr>
                <a:t>του ιησου</a:t>
              </a:r>
              <a:r>
                <a:rPr lang="el-GR" altLang="en-US" sz="2667" dirty="0">
                  <a:solidFill>
                    <a:srgbClr val="000000"/>
                  </a:solidFill>
                  <a:latin typeface="BlackChancery" pitchFamily="2" charset="0"/>
                </a:rPr>
                <a:t> εστιν το πνευμα της προφητειας</a:t>
              </a:r>
              <a:endParaRPr lang="el-GR" altLang="en-US" sz="2667" dirty="0">
                <a:solidFill>
                  <a:srgbClr val="FF0000"/>
                </a:solidFill>
                <a:latin typeface="BlackChancery" pitchFamily="2" charset="0"/>
              </a:endParaRPr>
            </a:p>
            <a:p>
              <a:pPr>
                <a:spcBef>
                  <a:spcPct val="0"/>
                </a:spcBef>
                <a:buFontTx/>
                <a:buNone/>
              </a:pPr>
              <a:endParaRPr lang="en-US" altLang="en-US" sz="2667" dirty="0">
                <a:solidFill>
                  <a:srgbClr val="000000"/>
                </a:solidFill>
                <a:latin typeface="BlackChancery" pitchFamily="2" charset="0"/>
              </a:endParaRPr>
            </a:p>
            <a:p>
              <a:pPr>
                <a:spcBef>
                  <a:spcPct val="0"/>
                </a:spcBef>
                <a:buFontTx/>
                <a:buNone/>
              </a:pPr>
              <a:r>
                <a:rPr lang="en-US" altLang="en-US" sz="2667" dirty="0">
                  <a:solidFill>
                    <a:srgbClr val="000000"/>
                  </a:solidFill>
                  <a:latin typeface="BlackChancery" pitchFamily="2" charset="0"/>
                </a:rPr>
                <a:t>For the testimony of </a:t>
              </a:r>
              <a:r>
                <a:rPr lang="en-US" altLang="en-US" sz="2667" dirty="0">
                  <a:solidFill>
                    <a:srgbClr val="FF0000"/>
                  </a:solidFill>
                  <a:latin typeface="BlackChancery" pitchFamily="2" charset="0"/>
                </a:rPr>
                <a:t>Jesus</a:t>
              </a:r>
              <a:r>
                <a:rPr lang="en-US" altLang="en-US" sz="2667" dirty="0">
                  <a:solidFill>
                    <a:srgbClr val="000000"/>
                  </a:solidFill>
                  <a:latin typeface="BlackChancery" pitchFamily="2" charset="0"/>
                </a:rPr>
                <a:t> is the spirit of</a:t>
              </a:r>
              <a:br>
                <a:rPr lang="en-US" altLang="en-US" sz="2667" dirty="0">
                  <a:solidFill>
                    <a:srgbClr val="000000"/>
                  </a:solidFill>
                  <a:latin typeface="BlackChancery" pitchFamily="2" charset="0"/>
                </a:rPr>
              </a:br>
              <a:r>
                <a:rPr lang="en-US" altLang="en-US" sz="2667" dirty="0">
                  <a:solidFill>
                    <a:srgbClr val="000000"/>
                  </a:solidFill>
                  <a:latin typeface="BlackChancery" pitchFamily="2" charset="0"/>
                </a:rPr>
                <a:t>     prophecy.</a:t>
              </a:r>
              <a:endParaRPr lang="el-GR" altLang="en-US" sz="2667" dirty="0">
                <a:solidFill>
                  <a:srgbClr val="FF0000"/>
                </a:solidFill>
                <a:latin typeface="BlackChancery" pitchFamily="2"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F08D71-0A1C-1A11-A3BD-9B3B51B97171}"/>
              </a:ext>
            </a:extLst>
          </p:cNvPr>
          <p:cNvPicPr>
            <a:picLocks noChangeAspect="1"/>
          </p:cNvPicPr>
          <p:nvPr/>
        </p:nvPicPr>
        <p:blipFill>
          <a:blip r:embed="rId4"/>
          <a:stretch>
            <a:fillRect/>
          </a:stretch>
        </p:blipFill>
        <p:spPr>
          <a:xfrm>
            <a:off x="0" y="0"/>
            <a:ext cx="9144000" cy="5715000"/>
          </a:xfrm>
          <a:prstGeom prst="rect">
            <a:avLst/>
          </a:prstGeom>
        </p:spPr>
      </p:pic>
      <p:pic>
        <p:nvPicPr>
          <p:cNvPr id="41989" name="Picture 4" descr="tv char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8896" y="1239587"/>
            <a:ext cx="5646208" cy="3235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Line 10"/>
          <p:cNvSpPr>
            <a:spLocks noChangeShapeType="1"/>
          </p:cNvSpPr>
          <p:nvPr/>
        </p:nvSpPr>
        <p:spPr bwMode="auto">
          <a:xfrm>
            <a:off x="1587500" y="1143000"/>
            <a:ext cx="952500" cy="444500"/>
          </a:xfrm>
          <a:prstGeom prst="line">
            <a:avLst/>
          </a:prstGeom>
          <a:noFill/>
          <a:ln w="76200">
            <a:solidFill>
              <a:srgbClr val="2D16C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991" name="Rectangle 11"/>
          <p:cNvSpPr>
            <a:spLocks noChangeArrowheads="1"/>
          </p:cNvSpPr>
          <p:nvPr/>
        </p:nvSpPr>
        <p:spPr bwMode="auto">
          <a:xfrm>
            <a:off x="5588001" y="178767"/>
            <a:ext cx="253947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000" b="1">
                <a:solidFill>
                  <a:srgbClr val="348C3A"/>
                </a:solidFill>
              </a:rPr>
              <a:t>Do not affect</a:t>
            </a:r>
          </a:p>
          <a:p>
            <a:pPr>
              <a:spcBef>
                <a:spcPct val="0"/>
              </a:spcBef>
              <a:buFontTx/>
              <a:buNone/>
            </a:pPr>
            <a:r>
              <a:rPr lang="en-US" altLang="en-US" sz="3000" b="1">
                <a:solidFill>
                  <a:srgbClr val="348C3A"/>
                </a:solidFill>
              </a:rPr>
              <a:t>translation</a:t>
            </a:r>
          </a:p>
        </p:txBody>
      </p:sp>
      <p:sp>
        <p:nvSpPr>
          <p:cNvPr id="41992" name="Line 12"/>
          <p:cNvSpPr>
            <a:spLocks noChangeShapeType="1"/>
          </p:cNvSpPr>
          <p:nvPr/>
        </p:nvSpPr>
        <p:spPr bwMode="auto">
          <a:xfrm flipH="1">
            <a:off x="6794500" y="1206500"/>
            <a:ext cx="254000" cy="1397000"/>
          </a:xfrm>
          <a:prstGeom prst="line">
            <a:avLst/>
          </a:prstGeom>
          <a:noFill/>
          <a:ln w="762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993" name="Rectangle 13"/>
          <p:cNvSpPr>
            <a:spLocks noChangeArrowheads="1"/>
          </p:cNvSpPr>
          <p:nvPr/>
        </p:nvSpPr>
        <p:spPr bwMode="auto">
          <a:xfrm>
            <a:off x="3429015" y="1831732"/>
            <a:ext cx="89960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000" b="1">
                <a:solidFill>
                  <a:schemeClr val="bg1"/>
                </a:solidFill>
              </a:rPr>
              <a:t>70%</a:t>
            </a:r>
          </a:p>
        </p:txBody>
      </p:sp>
      <p:sp>
        <p:nvSpPr>
          <p:cNvPr id="41994" name="Rectangle 14"/>
          <p:cNvSpPr>
            <a:spLocks noChangeArrowheads="1"/>
          </p:cNvSpPr>
          <p:nvPr/>
        </p:nvSpPr>
        <p:spPr bwMode="auto">
          <a:xfrm>
            <a:off x="5524515" y="2884773"/>
            <a:ext cx="89960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000" b="1">
                <a:solidFill>
                  <a:schemeClr val="bg1"/>
                </a:solidFill>
              </a:rPr>
              <a:t>20%</a:t>
            </a:r>
          </a:p>
        </p:txBody>
      </p:sp>
      <p:sp>
        <p:nvSpPr>
          <p:cNvPr id="41995" name="Rectangle 15"/>
          <p:cNvSpPr>
            <a:spLocks noChangeArrowheads="1"/>
          </p:cNvSpPr>
          <p:nvPr/>
        </p:nvSpPr>
        <p:spPr bwMode="auto">
          <a:xfrm>
            <a:off x="1079500" y="178767"/>
            <a:ext cx="413446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000" b="1">
                <a:solidFill>
                  <a:srgbClr val="2D16C4"/>
                </a:solidFill>
              </a:rPr>
              <a:t>Spelling differences </a:t>
            </a:r>
            <a:r>
              <a:rPr lang="en-US" altLang="en-US" sz="3000" b="1">
                <a:solidFill>
                  <a:srgbClr val="2D16C4"/>
                </a:solidFill>
                <a:latin typeface="Calibri" panose="020F0502020204030204" pitchFamily="34" charset="0"/>
              </a:rPr>
              <a:t>&amp;</a:t>
            </a:r>
            <a:br>
              <a:rPr lang="en-US" altLang="en-US" sz="3000" b="1">
                <a:solidFill>
                  <a:srgbClr val="2D16C4"/>
                </a:solidFill>
              </a:rPr>
            </a:br>
            <a:r>
              <a:rPr lang="en-US" altLang="en-US" sz="3000" b="1">
                <a:solidFill>
                  <a:srgbClr val="2D16C4"/>
                </a:solidFill>
              </a:rPr>
              <a:t>nonsense errors</a:t>
            </a:r>
          </a:p>
        </p:txBody>
      </p:sp>
    </p:spTree>
    <p:custDataLst>
      <p:tags r:id="rId1"/>
    </p:custDataLst>
  </p:cSld>
  <p:clrMapOvr>
    <a:masterClrMapping/>
  </p:clrMapOvr>
  <p:transition spd="med" advTm="27781">
    <p:randomBa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C9D5E6-2FED-50C9-E14A-A67AD87C05CC}"/>
              </a:ext>
            </a:extLst>
          </p:cNvPr>
          <p:cNvPicPr>
            <a:picLocks noChangeAspect="1"/>
          </p:cNvPicPr>
          <p:nvPr/>
        </p:nvPicPr>
        <p:blipFill>
          <a:blip r:embed="rId4"/>
          <a:stretch>
            <a:fillRect/>
          </a:stretch>
        </p:blipFill>
        <p:spPr>
          <a:xfrm>
            <a:off x="0" y="0"/>
            <a:ext cx="9144000" cy="5715000"/>
          </a:xfrm>
          <a:prstGeom prst="rect">
            <a:avLst/>
          </a:prstGeom>
        </p:spPr>
      </p:pic>
      <p:pic>
        <p:nvPicPr>
          <p:cNvPr id="43013" name="Picture 4" descr="tv char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8896" y="1239587"/>
            <a:ext cx="5646208" cy="3235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Line 10"/>
          <p:cNvSpPr>
            <a:spLocks noChangeShapeType="1"/>
          </p:cNvSpPr>
          <p:nvPr/>
        </p:nvSpPr>
        <p:spPr bwMode="auto">
          <a:xfrm>
            <a:off x="1587500" y="1143000"/>
            <a:ext cx="952500" cy="444500"/>
          </a:xfrm>
          <a:prstGeom prst="line">
            <a:avLst/>
          </a:prstGeom>
          <a:noFill/>
          <a:ln w="76200">
            <a:solidFill>
              <a:srgbClr val="2D16C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15" name="Rectangle 11"/>
          <p:cNvSpPr>
            <a:spLocks noChangeArrowheads="1"/>
          </p:cNvSpPr>
          <p:nvPr/>
        </p:nvSpPr>
        <p:spPr bwMode="auto">
          <a:xfrm>
            <a:off x="5588001" y="178767"/>
            <a:ext cx="253947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000" b="1">
                <a:solidFill>
                  <a:srgbClr val="348C3A"/>
                </a:solidFill>
              </a:rPr>
              <a:t>Do not affect</a:t>
            </a:r>
          </a:p>
          <a:p>
            <a:pPr>
              <a:spcBef>
                <a:spcPct val="0"/>
              </a:spcBef>
              <a:buFontTx/>
              <a:buNone/>
            </a:pPr>
            <a:r>
              <a:rPr lang="en-US" altLang="en-US" sz="3000" b="1">
                <a:solidFill>
                  <a:srgbClr val="348C3A"/>
                </a:solidFill>
              </a:rPr>
              <a:t>translation</a:t>
            </a:r>
          </a:p>
        </p:txBody>
      </p:sp>
      <p:sp>
        <p:nvSpPr>
          <p:cNvPr id="43016" name="Line 12"/>
          <p:cNvSpPr>
            <a:spLocks noChangeShapeType="1"/>
          </p:cNvSpPr>
          <p:nvPr/>
        </p:nvSpPr>
        <p:spPr bwMode="auto">
          <a:xfrm flipH="1">
            <a:off x="6794500" y="1206500"/>
            <a:ext cx="254000" cy="1397000"/>
          </a:xfrm>
          <a:prstGeom prst="line">
            <a:avLst/>
          </a:prstGeom>
          <a:noFill/>
          <a:ln w="762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49" name="Rectangle 13"/>
          <p:cNvSpPr>
            <a:spLocks noChangeArrowheads="1"/>
          </p:cNvSpPr>
          <p:nvPr/>
        </p:nvSpPr>
        <p:spPr bwMode="auto">
          <a:xfrm>
            <a:off x="5270500" y="4496778"/>
            <a:ext cx="28648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000" b="1" dirty="0">
                <a:solidFill>
                  <a:srgbClr val="949707"/>
                </a:solidFill>
              </a:rPr>
              <a:t>Meaningful but</a:t>
            </a:r>
          </a:p>
          <a:p>
            <a:pPr>
              <a:spcBef>
                <a:spcPct val="0"/>
              </a:spcBef>
              <a:buFontTx/>
              <a:buNone/>
            </a:pPr>
            <a:r>
              <a:rPr lang="en-US" altLang="en-US" sz="3000" b="1" dirty="0">
                <a:solidFill>
                  <a:srgbClr val="949707"/>
                </a:solidFill>
              </a:rPr>
              <a:t>not viable</a:t>
            </a:r>
          </a:p>
        </p:txBody>
      </p:sp>
      <p:sp>
        <p:nvSpPr>
          <p:cNvPr id="14350" name="Line 14"/>
          <p:cNvSpPr>
            <a:spLocks noChangeShapeType="1"/>
          </p:cNvSpPr>
          <p:nvPr/>
        </p:nvSpPr>
        <p:spPr bwMode="auto">
          <a:xfrm flipH="1" flipV="1">
            <a:off x="4762500" y="4508500"/>
            <a:ext cx="508000" cy="571500"/>
          </a:xfrm>
          <a:prstGeom prst="line">
            <a:avLst/>
          </a:prstGeom>
          <a:noFill/>
          <a:ln w="76200">
            <a:solidFill>
              <a:srgbClr val="ACB64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19" name="Rectangle 15"/>
          <p:cNvSpPr>
            <a:spLocks noChangeArrowheads="1"/>
          </p:cNvSpPr>
          <p:nvPr/>
        </p:nvSpPr>
        <p:spPr bwMode="auto">
          <a:xfrm>
            <a:off x="3429015" y="1831732"/>
            <a:ext cx="89960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000" b="1">
                <a:solidFill>
                  <a:schemeClr val="bg1"/>
                </a:solidFill>
              </a:rPr>
              <a:t>70%</a:t>
            </a:r>
          </a:p>
        </p:txBody>
      </p:sp>
      <p:sp>
        <p:nvSpPr>
          <p:cNvPr id="43020" name="Rectangle 16"/>
          <p:cNvSpPr>
            <a:spLocks noChangeArrowheads="1"/>
          </p:cNvSpPr>
          <p:nvPr/>
        </p:nvSpPr>
        <p:spPr bwMode="auto">
          <a:xfrm>
            <a:off x="5524515" y="2884773"/>
            <a:ext cx="89960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000" b="1">
                <a:solidFill>
                  <a:schemeClr val="bg1"/>
                </a:solidFill>
              </a:rPr>
              <a:t>20%</a:t>
            </a:r>
          </a:p>
        </p:txBody>
      </p:sp>
      <p:sp>
        <p:nvSpPr>
          <p:cNvPr id="14353" name="Rectangle 17"/>
          <p:cNvSpPr>
            <a:spLocks noChangeArrowheads="1"/>
          </p:cNvSpPr>
          <p:nvPr/>
        </p:nvSpPr>
        <p:spPr bwMode="auto">
          <a:xfrm>
            <a:off x="4381514" y="3392773"/>
            <a:ext cx="6735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000" b="1" dirty="0">
                <a:solidFill>
                  <a:srgbClr val="C40000"/>
                </a:solidFill>
              </a:rPr>
              <a:t>9%</a:t>
            </a:r>
          </a:p>
        </p:txBody>
      </p:sp>
      <p:sp>
        <p:nvSpPr>
          <p:cNvPr id="43022" name="Rectangle 18"/>
          <p:cNvSpPr>
            <a:spLocks noChangeArrowheads="1"/>
          </p:cNvSpPr>
          <p:nvPr/>
        </p:nvSpPr>
        <p:spPr bwMode="auto">
          <a:xfrm>
            <a:off x="1079500" y="178767"/>
            <a:ext cx="413446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000" b="1">
                <a:solidFill>
                  <a:srgbClr val="2D16C4"/>
                </a:solidFill>
              </a:rPr>
              <a:t>Spelling differences </a:t>
            </a:r>
            <a:r>
              <a:rPr lang="en-US" altLang="en-US" sz="3000" b="1">
                <a:solidFill>
                  <a:srgbClr val="2D16C4"/>
                </a:solidFill>
                <a:latin typeface="Calibri" panose="020F0502020204030204" pitchFamily="34" charset="0"/>
              </a:rPr>
              <a:t>&amp;</a:t>
            </a:r>
            <a:br>
              <a:rPr lang="en-US" altLang="en-US" sz="3000" b="1">
                <a:solidFill>
                  <a:srgbClr val="2D16C4"/>
                </a:solidFill>
              </a:rPr>
            </a:br>
            <a:r>
              <a:rPr lang="en-US" altLang="en-US" sz="3000" b="1">
                <a:solidFill>
                  <a:srgbClr val="2D16C4"/>
                </a:solidFill>
              </a:rPr>
              <a:t>nonsense errors</a:t>
            </a:r>
          </a:p>
        </p:txBody>
      </p:sp>
    </p:spTree>
    <p:custDataLst>
      <p:tags r:id="rId1"/>
    </p:custDataLst>
  </p:cSld>
  <p:clrMapOvr>
    <a:masterClrMapping/>
  </p:clrMapOvr>
  <p:transition spd="med" advTm="14859">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14353"/>
                                        </p:tgtEl>
                                        <p:attrNameLst>
                                          <p:attrName>style.visibility</p:attrName>
                                        </p:attrNameLst>
                                      </p:cBhvr>
                                      <p:to>
                                        <p:strVal val="visible"/>
                                      </p:to>
                                    </p:set>
                                    <p:animScale>
                                      <p:cBhvr>
                                        <p:cTn id="7" dur="1000" decel="50000" fill="hold">
                                          <p:stCondLst>
                                            <p:cond delay="0"/>
                                          </p:stCondLst>
                                        </p:cTn>
                                        <p:tgtEl>
                                          <p:spTgt spid="1435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353"/>
                                        </p:tgtEl>
                                        <p:attrNameLst>
                                          <p:attrName>ppt_x</p:attrName>
                                          <p:attrName>ppt_y</p:attrName>
                                        </p:attrNameLst>
                                      </p:cBhvr>
                                    </p:animMotion>
                                    <p:animEffect transition="in" filter="fade">
                                      <p:cBhvr>
                                        <p:cTn id="9" dur="1000"/>
                                        <p:tgtEl>
                                          <p:spTgt spid="14353"/>
                                        </p:tgtEl>
                                      </p:cBhvr>
                                    </p:animEffect>
                                  </p:childTnLst>
                                </p:cTn>
                              </p:par>
                            </p:childTnLst>
                          </p:cTn>
                        </p:par>
                        <p:par>
                          <p:cTn id="10" fill="hold" nodeType="withGroup">
                            <p:stCondLst>
                              <p:cond delay="1000"/>
                            </p:stCondLst>
                            <p:childTnLst>
                              <p:par>
                                <p:cTn id="11" presetID="14" presetClass="entr" presetSubtype="10" fill="hold" grpId="0" nodeType="afterEffect">
                                  <p:stCondLst>
                                    <p:cond delay="500"/>
                                  </p:stCondLst>
                                  <p:childTnLst>
                                    <p:set>
                                      <p:cBhvr>
                                        <p:cTn id="12" dur="1" fill="hold">
                                          <p:stCondLst>
                                            <p:cond delay="0"/>
                                          </p:stCondLst>
                                        </p:cTn>
                                        <p:tgtEl>
                                          <p:spTgt spid="14349"/>
                                        </p:tgtEl>
                                        <p:attrNameLst>
                                          <p:attrName>style.visibility</p:attrName>
                                        </p:attrNameLst>
                                      </p:cBhvr>
                                      <p:to>
                                        <p:strVal val="visible"/>
                                      </p:to>
                                    </p:set>
                                    <p:animEffect transition="in" filter="randombar(horizontal)">
                                      <p:cBhvr>
                                        <p:cTn id="13" dur="500"/>
                                        <p:tgtEl>
                                          <p:spTgt spid="14349"/>
                                        </p:tgtEl>
                                      </p:cBhvr>
                                    </p:animEffect>
                                  </p:childTnLst>
                                </p:cTn>
                              </p:par>
                              <p:par>
                                <p:cTn id="14" presetID="14" presetClass="entr" presetSubtype="10" fill="hold" nodeType="withEffect">
                                  <p:stCondLst>
                                    <p:cond delay="500"/>
                                  </p:stCondLst>
                                  <p:childTnLst>
                                    <p:set>
                                      <p:cBhvr>
                                        <p:cTn id="15" dur="1" fill="hold">
                                          <p:stCondLst>
                                            <p:cond delay="0"/>
                                          </p:stCondLst>
                                        </p:cTn>
                                        <p:tgtEl>
                                          <p:spTgt spid="14350"/>
                                        </p:tgtEl>
                                        <p:attrNameLst>
                                          <p:attrName>style.visibility</p:attrName>
                                        </p:attrNameLst>
                                      </p:cBhvr>
                                      <p:to>
                                        <p:strVal val="visible"/>
                                      </p:to>
                                    </p:set>
                                    <p:animEffect transition="in" filter="randombar(horizontal)">
                                      <p:cBhvr>
                                        <p:cTn id="16" dur="500"/>
                                        <p:tgtEl>
                                          <p:spTgt spid="14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9" grpId="0"/>
      <p:bldP spid="14353"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dwhite2\Documents\Sunday School\The Authority of Scripture\Cover - Reinventing Jesus.jpg"/>
          <p:cNvPicPr>
            <a:picLocks noChangeAspect="1" noChangeArrowheads="1"/>
          </p:cNvPicPr>
          <p:nvPr/>
        </p:nvPicPr>
        <p:blipFill>
          <a:blip r:embed="rId4"/>
          <a:srcRect/>
          <a:stretch>
            <a:fillRect/>
          </a:stretch>
        </p:blipFill>
        <p:spPr bwMode="auto">
          <a:xfrm>
            <a:off x="3048000" y="505354"/>
            <a:ext cx="3048000" cy="4704292"/>
          </a:xfrm>
          <a:prstGeom prst="rect">
            <a:avLst/>
          </a:prstGeom>
          <a:noFill/>
          <a:effectLst>
            <a:outerShdw blurRad="114300" dist="88900" dir="2700000" algn="tl" rotWithShape="0">
              <a:prstClr val="black">
                <a:alpha val="51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advTm="2184">
    <p:randomBar/>
  </p:transition>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Title 1"/>
          <p:cNvSpPr>
            <a:spLocks noGrp="1"/>
          </p:cNvSpPr>
          <p:nvPr>
            <p:ph type="title"/>
          </p:nvPr>
        </p:nvSpPr>
        <p:spPr>
          <a:xfrm>
            <a:off x="1143000" y="0"/>
            <a:ext cx="7543799" cy="762000"/>
          </a:xfrm>
        </p:spPr>
        <p:txBody>
          <a:bodyPr/>
          <a:lstStyle/>
          <a:p>
            <a:r>
              <a:rPr lang="en-US" altLang="en-US" dirty="0">
                <a:effectLst>
                  <a:outerShdw blurRad="38100" dist="38100" dir="2700000" algn="tl">
                    <a:srgbClr val="000000">
                      <a:alpha val="43137"/>
                    </a:srgbClr>
                  </a:outerShdw>
                </a:effectLst>
              </a:rPr>
              <a:t>Meaningful but not viable</a:t>
            </a:r>
          </a:p>
        </p:txBody>
      </p:sp>
      <p:grpSp>
        <p:nvGrpSpPr>
          <p:cNvPr id="2" name="Group 12"/>
          <p:cNvGrpSpPr>
            <a:grpSpLocks/>
          </p:cNvGrpSpPr>
          <p:nvPr/>
        </p:nvGrpSpPr>
        <p:grpSpPr bwMode="auto">
          <a:xfrm>
            <a:off x="1143001" y="1397015"/>
            <a:ext cx="3365500" cy="3813969"/>
            <a:chOff x="457200" y="1676400"/>
            <a:chExt cx="4038600" cy="4576763"/>
          </a:xfrm>
        </p:grpSpPr>
        <p:grpSp>
          <p:nvGrpSpPr>
            <p:cNvPr id="44042" name="Group 9"/>
            <p:cNvGrpSpPr>
              <a:grpSpLocks/>
            </p:cNvGrpSpPr>
            <p:nvPr/>
          </p:nvGrpSpPr>
          <p:grpSpPr bwMode="auto">
            <a:xfrm>
              <a:off x="457200" y="1676400"/>
              <a:ext cx="4038600" cy="4576763"/>
              <a:chOff x="336" y="1296"/>
              <a:chExt cx="2544" cy="2883"/>
            </a:xfrm>
          </p:grpSpPr>
          <p:pic>
            <p:nvPicPr>
              <p:cNvPr id="44044" name="Picture 10" descr="blank Parchment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 y="1296"/>
                <a:ext cx="2544" cy="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5" name="Text Box 11"/>
              <p:cNvSpPr txBox="1">
                <a:spLocks noChangeArrowheads="1"/>
              </p:cNvSpPr>
              <p:nvPr/>
            </p:nvSpPr>
            <p:spPr bwMode="auto">
              <a:xfrm>
                <a:off x="576" y="1532"/>
                <a:ext cx="2112" cy="1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667">
                    <a:solidFill>
                      <a:srgbClr val="000000"/>
                    </a:solidFill>
                    <a:latin typeface="BlackChancery" pitchFamily="2" charset="0"/>
                  </a:rPr>
                  <a:t>1 Thessalonians 2:9</a:t>
                </a:r>
              </a:p>
              <a:p>
                <a:pPr>
                  <a:spcBef>
                    <a:spcPct val="0"/>
                  </a:spcBef>
                  <a:buFontTx/>
                  <a:buNone/>
                </a:pPr>
                <a:r>
                  <a:rPr lang="en-US" altLang="en-US" sz="833">
                    <a:solidFill>
                      <a:srgbClr val="000000"/>
                    </a:solidFill>
                    <a:latin typeface="BlackChancery" pitchFamily="2" charset="0"/>
                  </a:rPr>
                  <a:t>	</a:t>
                </a:r>
              </a:p>
              <a:p>
                <a:pPr>
                  <a:spcBef>
                    <a:spcPct val="0"/>
                  </a:spcBef>
                  <a:buFontTx/>
                  <a:buNone/>
                </a:pPr>
                <a:r>
                  <a:rPr lang="en-US" altLang="en-US" sz="2667">
                    <a:solidFill>
                      <a:srgbClr val="000000"/>
                    </a:solidFill>
                    <a:latin typeface="BlackChancery" pitchFamily="2" charset="0"/>
                  </a:rPr>
                  <a:t>… while we proclaimed to you the gospel of God.</a:t>
                </a:r>
              </a:p>
            </p:txBody>
          </p:sp>
        </p:grpSp>
        <p:sp>
          <p:nvSpPr>
            <p:cNvPr id="11" name="TextBox 10"/>
            <p:cNvSpPr txBox="1"/>
            <p:nvPr/>
          </p:nvSpPr>
          <p:spPr>
            <a:xfrm>
              <a:off x="874714" y="4673601"/>
              <a:ext cx="3062762" cy="480132"/>
            </a:xfrm>
            <a:prstGeom prst="rect">
              <a:avLst/>
            </a:prstGeom>
            <a:noFill/>
          </p:spPr>
          <p:txBody>
            <a:bodyPr wrap="none">
              <a:spAutoFit/>
            </a:bodyPr>
            <a:lstStyle/>
            <a:p>
              <a:pPr>
                <a:defRPr/>
              </a:pPr>
              <a:r>
                <a:rPr lang="en-US" sz="2000" dirty="0">
                  <a:solidFill>
                    <a:schemeClr val="accent6">
                      <a:lumMod val="75000"/>
                    </a:schemeClr>
                  </a:solidFill>
                  <a:latin typeface="+mn-lt"/>
                </a:rPr>
                <a:t>(3</a:t>
              </a:r>
              <a:r>
                <a:rPr lang="en-US" sz="2000" baseline="30000" dirty="0">
                  <a:solidFill>
                    <a:schemeClr val="accent6">
                      <a:lumMod val="75000"/>
                    </a:schemeClr>
                  </a:solidFill>
                  <a:latin typeface="+mn-lt"/>
                </a:rPr>
                <a:t>rd</a:t>
              </a:r>
              <a:r>
                <a:rPr lang="en-US" sz="2000" dirty="0">
                  <a:solidFill>
                    <a:schemeClr val="accent6">
                      <a:lumMod val="75000"/>
                    </a:schemeClr>
                  </a:solidFill>
                  <a:latin typeface="+mn-lt"/>
                </a:rPr>
                <a:t> century reading)</a:t>
              </a:r>
            </a:p>
          </p:txBody>
        </p:sp>
      </p:grpSp>
      <p:grpSp>
        <p:nvGrpSpPr>
          <p:cNvPr id="4" name="Group 13"/>
          <p:cNvGrpSpPr>
            <a:grpSpLocks/>
          </p:cNvGrpSpPr>
          <p:nvPr/>
        </p:nvGrpSpPr>
        <p:grpSpPr bwMode="auto">
          <a:xfrm>
            <a:off x="4762500" y="1397015"/>
            <a:ext cx="3365500" cy="3813969"/>
            <a:chOff x="4800600" y="1676400"/>
            <a:chExt cx="4038600" cy="4576763"/>
          </a:xfrm>
        </p:grpSpPr>
        <p:grpSp>
          <p:nvGrpSpPr>
            <p:cNvPr id="44038" name="Group 12"/>
            <p:cNvGrpSpPr>
              <a:grpSpLocks/>
            </p:cNvGrpSpPr>
            <p:nvPr/>
          </p:nvGrpSpPr>
          <p:grpSpPr bwMode="auto">
            <a:xfrm>
              <a:off x="4800600" y="1676400"/>
              <a:ext cx="4038600" cy="4576763"/>
              <a:chOff x="3072" y="1344"/>
              <a:chExt cx="2544" cy="2883"/>
            </a:xfrm>
          </p:grpSpPr>
          <p:pic>
            <p:nvPicPr>
              <p:cNvPr id="44040" name="Picture 13" descr="blank Parchment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2" y="1344"/>
                <a:ext cx="2544" cy="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1" name="Text Box 14"/>
              <p:cNvSpPr txBox="1">
                <a:spLocks noChangeArrowheads="1"/>
              </p:cNvSpPr>
              <p:nvPr/>
            </p:nvSpPr>
            <p:spPr bwMode="auto">
              <a:xfrm>
                <a:off x="3312" y="1584"/>
                <a:ext cx="2112" cy="1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667">
                    <a:solidFill>
                      <a:srgbClr val="000000"/>
                    </a:solidFill>
                    <a:latin typeface="BlackChancery" pitchFamily="2" charset="0"/>
                  </a:rPr>
                  <a:t>1 Thessalonians 2:9</a:t>
                </a:r>
              </a:p>
              <a:p>
                <a:pPr>
                  <a:spcBef>
                    <a:spcPct val="0"/>
                  </a:spcBef>
                  <a:buFontTx/>
                  <a:buNone/>
                </a:pPr>
                <a:r>
                  <a:rPr lang="en-US" altLang="en-US" sz="833">
                    <a:solidFill>
                      <a:srgbClr val="000000"/>
                    </a:solidFill>
                    <a:latin typeface="BlackChancery" pitchFamily="2" charset="0"/>
                  </a:rPr>
                  <a:t>	</a:t>
                </a:r>
              </a:p>
              <a:p>
                <a:pPr>
                  <a:spcBef>
                    <a:spcPct val="0"/>
                  </a:spcBef>
                  <a:buFontTx/>
                  <a:buNone/>
                </a:pPr>
                <a:r>
                  <a:rPr lang="en-US" altLang="en-US" sz="2667">
                    <a:solidFill>
                      <a:srgbClr val="000000"/>
                    </a:solidFill>
                    <a:latin typeface="BlackChancery" pitchFamily="2" charset="0"/>
                  </a:rPr>
                  <a:t>… while we proclaimed to you the gospel of </a:t>
                </a:r>
                <a:r>
                  <a:rPr lang="en-US" altLang="en-US" sz="2667">
                    <a:solidFill>
                      <a:srgbClr val="FF0000"/>
                    </a:solidFill>
                    <a:latin typeface="BlackChancery" pitchFamily="2" charset="0"/>
                  </a:rPr>
                  <a:t>Christ.</a:t>
                </a:r>
              </a:p>
            </p:txBody>
          </p:sp>
        </p:grpSp>
        <p:sp>
          <p:nvSpPr>
            <p:cNvPr id="12" name="TextBox 11"/>
            <p:cNvSpPr txBox="1"/>
            <p:nvPr/>
          </p:nvSpPr>
          <p:spPr>
            <a:xfrm>
              <a:off x="5268913" y="4673601"/>
              <a:ext cx="3224345" cy="480132"/>
            </a:xfrm>
            <a:prstGeom prst="rect">
              <a:avLst/>
            </a:prstGeom>
            <a:noFill/>
          </p:spPr>
          <p:txBody>
            <a:bodyPr wrap="none">
              <a:spAutoFit/>
            </a:bodyPr>
            <a:lstStyle/>
            <a:p>
              <a:pPr>
                <a:defRPr/>
              </a:pPr>
              <a:r>
                <a:rPr lang="en-US" sz="2000" dirty="0">
                  <a:solidFill>
                    <a:schemeClr val="accent6">
                      <a:lumMod val="75000"/>
                    </a:schemeClr>
                  </a:solidFill>
                  <a:latin typeface="+mn-lt"/>
                </a:rPr>
                <a:t>(13</a:t>
              </a:r>
              <a:r>
                <a:rPr lang="en-US" sz="2000" baseline="30000" dirty="0">
                  <a:solidFill>
                    <a:schemeClr val="accent6">
                      <a:lumMod val="75000"/>
                    </a:schemeClr>
                  </a:solidFill>
                  <a:latin typeface="+mn-lt"/>
                </a:rPr>
                <a:t>th</a:t>
              </a:r>
              <a:r>
                <a:rPr lang="en-US" sz="2000" dirty="0">
                  <a:solidFill>
                    <a:schemeClr val="accent6">
                      <a:lumMod val="75000"/>
                    </a:schemeClr>
                  </a:solidFill>
                  <a:latin typeface="+mn-lt"/>
                </a:rPr>
                <a:t> century reading)</a:t>
              </a:r>
            </a:p>
          </p:txBody>
        </p:sp>
      </p:grpSp>
    </p:spTree>
    <p:custDataLst>
      <p:tags r:id="rId1"/>
    </p:custDataLst>
  </p:cSld>
  <p:clrMapOvr>
    <a:masterClrMapping/>
  </p:clrMapOvr>
  <p:transition spd="slow" advTm="65438">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952500" y="0"/>
            <a:ext cx="7734300" cy="762000"/>
          </a:xfrm>
        </p:spPr>
        <p:txBody>
          <a:bodyPr/>
          <a:lstStyle/>
          <a:p>
            <a:r>
              <a:rPr lang="en-US" altLang="en-US" dirty="0">
                <a:effectLst>
                  <a:outerShdw blurRad="38100" dist="38100" dir="2700000" algn="tl">
                    <a:srgbClr val="000000">
                      <a:alpha val="43137"/>
                    </a:srgbClr>
                  </a:outerShdw>
                </a:effectLst>
              </a:rPr>
              <a:t>Meaningful but not viable</a:t>
            </a:r>
          </a:p>
        </p:txBody>
      </p:sp>
      <p:grpSp>
        <p:nvGrpSpPr>
          <p:cNvPr id="14" name="Group 9"/>
          <p:cNvGrpSpPr>
            <a:grpSpLocks/>
          </p:cNvGrpSpPr>
          <p:nvPr/>
        </p:nvGrpSpPr>
        <p:grpSpPr bwMode="auto">
          <a:xfrm>
            <a:off x="952500" y="762001"/>
            <a:ext cx="3619500" cy="4905374"/>
            <a:chOff x="336" y="1296"/>
            <a:chExt cx="2544" cy="2883"/>
          </a:xfrm>
        </p:grpSpPr>
        <p:pic>
          <p:nvPicPr>
            <p:cNvPr id="45065" name="Picture 10" descr="blank Parchmen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1296"/>
              <a:ext cx="2544" cy="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6" name="Text Box 11"/>
            <p:cNvSpPr txBox="1">
              <a:spLocks noChangeArrowheads="1"/>
            </p:cNvSpPr>
            <p:nvPr/>
          </p:nvSpPr>
          <p:spPr bwMode="auto">
            <a:xfrm>
              <a:off x="480" y="1441"/>
              <a:ext cx="2266" cy="2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667" dirty="0">
                  <a:solidFill>
                    <a:srgbClr val="000000"/>
                  </a:solidFill>
                  <a:latin typeface="BlackChancery" pitchFamily="2" charset="0"/>
                </a:rPr>
                <a:t>Luke 6:22</a:t>
              </a:r>
            </a:p>
            <a:p>
              <a:pPr>
                <a:spcBef>
                  <a:spcPct val="0"/>
                </a:spcBef>
                <a:buFontTx/>
                <a:buNone/>
              </a:pPr>
              <a:r>
                <a:rPr lang="en-US" altLang="en-US" sz="833" dirty="0">
                  <a:solidFill>
                    <a:srgbClr val="000000"/>
                  </a:solidFill>
                  <a:latin typeface="BlackChancery" pitchFamily="2" charset="0"/>
                </a:rPr>
                <a:t>	</a:t>
              </a:r>
            </a:p>
            <a:p>
              <a:pPr>
                <a:spcBef>
                  <a:spcPct val="0"/>
                </a:spcBef>
                <a:buFontTx/>
                <a:buNone/>
              </a:pPr>
              <a:r>
                <a:rPr lang="en-US" altLang="en-US" sz="2667" dirty="0">
                  <a:solidFill>
                    <a:srgbClr val="000000"/>
                  </a:solidFill>
                  <a:latin typeface="BlackChancery" pitchFamily="2" charset="0"/>
                </a:rPr>
                <a:t>Blessed are you when people hate you and when they exclude you and revile you and spurn your name as evil, </a:t>
              </a:r>
              <a:r>
                <a:rPr lang="en-US" altLang="en-US" sz="2667" dirty="0">
                  <a:solidFill>
                    <a:srgbClr val="FF0000"/>
                  </a:solidFill>
                  <a:latin typeface="BlackChancery" pitchFamily="2" charset="0"/>
                </a:rPr>
                <a:t>on account of the Son of Man.</a:t>
              </a:r>
            </a:p>
          </p:txBody>
        </p:sp>
      </p:grpSp>
      <p:grpSp>
        <p:nvGrpSpPr>
          <p:cNvPr id="17" name="Group 9"/>
          <p:cNvGrpSpPr>
            <a:grpSpLocks/>
          </p:cNvGrpSpPr>
          <p:nvPr/>
        </p:nvGrpSpPr>
        <p:grpSpPr bwMode="auto">
          <a:xfrm>
            <a:off x="4572000" y="762001"/>
            <a:ext cx="3619500" cy="4905375"/>
            <a:chOff x="336" y="1296"/>
            <a:chExt cx="2544" cy="2883"/>
          </a:xfrm>
        </p:grpSpPr>
        <p:pic>
          <p:nvPicPr>
            <p:cNvPr id="45063" name="Picture 10" descr="blank Parchmen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1296"/>
              <a:ext cx="2544" cy="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Text Box 11"/>
            <p:cNvSpPr txBox="1">
              <a:spLocks noChangeArrowheads="1"/>
            </p:cNvSpPr>
            <p:nvPr/>
          </p:nvSpPr>
          <p:spPr bwMode="auto">
            <a:xfrm>
              <a:off x="480" y="1441"/>
              <a:ext cx="2266" cy="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667">
                  <a:solidFill>
                    <a:srgbClr val="000000"/>
                  </a:solidFill>
                  <a:latin typeface="BlackChancery" pitchFamily="2" charset="0"/>
                </a:rPr>
                <a:t>Luke 6:22</a:t>
              </a:r>
            </a:p>
            <a:p>
              <a:pPr>
                <a:spcBef>
                  <a:spcPct val="0"/>
                </a:spcBef>
                <a:buFontTx/>
                <a:buNone/>
              </a:pPr>
              <a:r>
                <a:rPr lang="en-US" altLang="en-US" sz="833">
                  <a:solidFill>
                    <a:srgbClr val="000000"/>
                  </a:solidFill>
                  <a:latin typeface="BlackChancery" pitchFamily="2" charset="0"/>
                </a:rPr>
                <a:t>	</a:t>
              </a:r>
            </a:p>
            <a:p>
              <a:pPr>
                <a:spcBef>
                  <a:spcPct val="0"/>
                </a:spcBef>
                <a:buFontTx/>
                <a:buNone/>
              </a:pPr>
              <a:r>
                <a:rPr lang="en-US" altLang="en-US" sz="2667">
                  <a:solidFill>
                    <a:srgbClr val="000000"/>
                  </a:solidFill>
                  <a:latin typeface="BlackChancery" pitchFamily="2" charset="0"/>
                </a:rPr>
                <a:t>Blessed are you when people hate you and when they exclude you and revile you and spurn your name as evil.</a:t>
              </a:r>
            </a:p>
          </p:txBody>
        </p:sp>
      </p:grpSp>
      <p:sp>
        <p:nvSpPr>
          <p:cNvPr id="20" name="TextBox 19"/>
          <p:cNvSpPr txBox="1"/>
          <p:nvPr/>
        </p:nvSpPr>
        <p:spPr bwMode="auto">
          <a:xfrm>
            <a:off x="1468452" y="4445013"/>
            <a:ext cx="2552302" cy="400110"/>
          </a:xfrm>
          <a:prstGeom prst="rect">
            <a:avLst/>
          </a:prstGeom>
          <a:noFill/>
        </p:spPr>
        <p:txBody>
          <a:bodyPr wrap="none">
            <a:spAutoFit/>
          </a:bodyPr>
          <a:lstStyle/>
          <a:p>
            <a:pPr>
              <a:defRPr/>
            </a:pPr>
            <a:r>
              <a:rPr lang="en-US" sz="2000" dirty="0">
                <a:solidFill>
                  <a:schemeClr val="accent6">
                    <a:lumMod val="75000"/>
                  </a:schemeClr>
                </a:solidFill>
                <a:latin typeface="+mn-lt"/>
              </a:rPr>
              <a:t>(3</a:t>
            </a:r>
            <a:r>
              <a:rPr lang="en-US" sz="2000" baseline="30000" dirty="0">
                <a:solidFill>
                  <a:schemeClr val="accent6">
                    <a:lumMod val="75000"/>
                  </a:schemeClr>
                </a:solidFill>
                <a:latin typeface="+mn-lt"/>
              </a:rPr>
              <a:t>rd</a:t>
            </a:r>
            <a:r>
              <a:rPr lang="en-US" sz="2000" dirty="0">
                <a:solidFill>
                  <a:schemeClr val="accent6">
                    <a:lumMod val="75000"/>
                  </a:schemeClr>
                </a:solidFill>
                <a:latin typeface="+mn-lt"/>
              </a:rPr>
              <a:t> century reading)</a:t>
            </a:r>
          </a:p>
        </p:txBody>
      </p:sp>
      <p:sp>
        <p:nvSpPr>
          <p:cNvPr id="21" name="TextBox 20"/>
          <p:cNvSpPr txBox="1"/>
          <p:nvPr/>
        </p:nvSpPr>
        <p:spPr bwMode="auto">
          <a:xfrm>
            <a:off x="5080001" y="4445013"/>
            <a:ext cx="2686954" cy="400110"/>
          </a:xfrm>
          <a:prstGeom prst="rect">
            <a:avLst/>
          </a:prstGeom>
          <a:noFill/>
        </p:spPr>
        <p:txBody>
          <a:bodyPr wrap="none">
            <a:spAutoFit/>
          </a:bodyPr>
          <a:lstStyle/>
          <a:p>
            <a:pPr>
              <a:defRPr/>
            </a:pPr>
            <a:r>
              <a:rPr lang="en-US" sz="2000" dirty="0">
                <a:solidFill>
                  <a:schemeClr val="accent6">
                    <a:lumMod val="75000"/>
                  </a:schemeClr>
                </a:solidFill>
                <a:latin typeface="+mn-lt"/>
              </a:rPr>
              <a:t>(11</a:t>
            </a:r>
            <a:r>
              <a:rPr lang="en-US" sz="2000" baseline="30000" dirty="0">
                <a:solidFill>
                  <a:schemeClr val="accent6">
                    <a:lumMod val="75000"/>
                  </a:schemeClr>
                </a:solidFill>
                <a:latin typeface="+mn-lt"/>
              </a:rPr>
              <a:t>th</a:t>
            </a:r>
            <a:r>
              <a:rPr lang="en-US" sz="2000" dirty="0">
                <a:solidFill>
                  <a:schemeClr val="accent6">
                    <a:lumMod val="75000"/>
                  </a:schemeClr>
                </a:solidFill>
                <a:latin typeface="+mn-lt"/>
              </a:rPr>
              <a:t> century reading)</a:t>
            </a:r>
          </a:p>
        </p:txBody>
      </p:sp>
    </p:spTree>
    <p:custDataLst>
      <p:tags r:id="rId1"/>
    </p:custDataLst>
  </p:cSld>
  <p:clrMapOvr>
    <a:masterClrMapping/>
  </p:clrMapOvr>
  <p:transition spd="slow" advTm="65438">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060EA9-9183-0653-8942-0F20AE63F4FC}"/>
              </a:ext>
            </a:extLst>
          </p:cNvPr>
          <p:cNvPicPr>
            <a:picLocks noChangeAspect="1"/>
          </p:cNvPicPr>
          <p:nvPr/>
        </p:nvPicPr>
        <p:blipFill>
          <a:blip r:embed="rId3"/>
          <a:stretch>
            <a:fillRect/>
          </a:stretch>
        </p:blipFill>
        <p:spPr>
          <a:xfrm>
            <a:off x="0" y="0"/>
            <a:ext cx="9144000" cy="5715000"/>
          </a:xfrm>
          <a:prstGeom prst="rect">
            <a:avLst/>
          </a:prstGeom>
        </p:spPr>
      </p:pic>
      <p:pic>
        <p:nvPicPr>
          <p:cNvPr id="46085" name="Picture 4" descr="tv char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8896" y="1239587"/>
            <a:ext cx="5646208" cy="3235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Line 10"/>
          <p:cNvSpPr>
            <a:spLocks noChangeShapeType="1"/>
          </p:cNvSpPr>
          <p:nvPr/>
        </p:nvSpPr>
        <p:spPr bwMode="auto">
          <a:xfrm>
            <a:off x="1587500" y="1143000"/>
            <a:ext cx="952500" cy="444500"/>
          </a:xfrm>
          <a:prstGeom prst="line">
            <a:avLst/>
          </a:prstGeom>
          <a:noFill/>
          <a:ln w="76200">
            <a:solidFill>
              <a:srgbClr val="2D16C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087" name="Rectangle 11"/>
          <p:cNvSpPr>
            <a:spLocks noChangeArrowheads="1"/>
          </p:cNvSpPr>
          <p:nvPr/>
        </p:nvSpPr>
        <p:spPr bwMode="auto">
          <a:xfrm>
            <a:off x="5588001" y="178767"/>
            <a:ext cx="253947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000" b="1">
                <a:solidFill>
                  <a:srgbClr val="348C3A"/>
                </a:solidFill>
              </a:rPr>
              <a:t>Do not affect</a:t>
            </a:r>
          </a:p>
          <a:p>
            <a:pPr>
              <a:spcBef>
                <a:spcPct val="0"/>
              </a:spcBef>
              <a:buFontTx/>
              <a:buNone/>
            </a:pPr>
            <a:r>
              <a:rPr lang="en-US" altLang="en-US" sz="3000" b="1">
                <a:solidFill>
                  <a:srgbClr val="348C3A"/>
                </a:solidFill>
              </a:rPr>
              <a:t>translation</a:t>
            </a:r>
          </a:p>
        </p:txBody>
      </p:sp>
      <p:sp>
        <p:nvSpPr>
          <p:cNvPr id="46088" name="Line 12"/>
          <p:cNvSpPr>
            <a:spLocks noChangeShapeType="1"/>
          </p:cNvSpPr>
          <p:nvPr/>
        </p:nvSpPr>
        <p:spPr bwMode="auto">
          <a:xfrm flipH="1">
            <a:off x="6794500" y="1206500"/>
            <a:ext cx="254000" cy="1397000"/>
          </a:xfrm>
          <a:prstGeom prst="line">
            <a:avLst/>
          </a:prstGeom>
          <a:noFill/>
          <a:ln w="762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089" name="Rectangle 13"/>
          <p:cNvSpPr>
            <a:spLocks noChangeArrowheads="1"/>
          </p:cNvSpPr>
          <p:nvPr/>
        </p:nvSpPr>
        <p:spPr bwMode="auto">
          <a:xfrm>
            <a:off x="5270500" y="4496778"/>
            <a:ext cx="28648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000" b="1">
                <a:solidFill>
                  <a:srgbClr val="949707"/>
                </a:solidFill>
              </a:rPr>
              <a:t>Meaningful but</a:t>
            </a:r>
          </a:p>
          <a:p>
            <a:pPr>
              <a:spcBef>
                <a:spcPct val="0"/>
              </a:spcBef>
              <a:buFontTx/>
              <a:buNone/>
            </a:pPr>
            <a:r>
              <a:rPr lang="en-US" altLang="en-US" sz="3000" b="1">
                <a:solidFill>
                  <a:srgbClr val="949707"/>
                </a:solidFill>
              </a:rPr>
              <a:t>not viable</a:t>
            </a:r>
          </a:p>
        </p:txBody>
      </p:sp>
      <p:sp>
        <p:nvSpPr>
          <p:cNvPr id="46090" name="Line 14"/>
          <p:cNvSpPr>
            <a:spLocks noChangeShapeType="1"/>
          </p:cNvSpPr>
          <p:nvPr/>
        </p:nvSpPr>
        <p:spPr bwMode="auto">
          <a:xfrm flipH="1" flipV="1">
            <a:off x="4762500" y="4508500"/>
            <a:ext cx="508000" cy="571500"/>
          </a:xfrm>
          <a:prstGeom prst="line">
            <a:avLst/>
          </a:prstGeom>
          <a:noFill/>
          <a:ln w="76200">
            <a:solidFill>
              <a:srgbClr val="ACB64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091" name="Rectangle 15"/>
          <p:cNvSpPr>
            <a:spLocks noChangeArrowheads="1"/>
          </p:cNvSpPr>
          <p:nvPr/>
        </p:nvSpPr>
        <p:spPr bwMode="auto">
          <a:xfrm>
            <a:off x="3429015" y="1831732"/>
            <a:ext cx="89960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000" b="1">
                <a:solidFill>
                  <a:schemeClr val="bg1"/>
                </a:solidFill>
              </a:rPr>
              <a:t>70%</a:t>
            </a:r>
          </a:p>
        </p:txBody>
      </p:sp>
      <p:sp>
        <p:nvSpPr>
          <p:cNvPr id="46092" name="Rectangle 16"/>
          <p:cNvSpPr>
            <a:spLocks noChangeArrowheads="1"/>
          </p:cNvSpPr>
          <p:nvPr/>
        </p:nvSpPr>
        <p:spPr bwMode="auto">
          <a:xfrm>
            <a:off x="5524515" y="2884773"/>
            <a:ext cx="89960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000" b="1">
                <a:solidFill>
                  <a:schemeClr val="bg1"/>
                </a:solidFill>
              </a:rPr>
              <a:t>20%</a:t>
            </a:r>
          </a:p>
        </p:txBody>
      </p:sp>
      <p:sp>
        <p:nvSpPr>
          <p:cNvPr id="46093" name="Rectangle 17"/>
          <p:cNvSpPr>
            <a:spLocks noChangeArrowheads="1"/>
          </p:cNvSpPr>
          <p:nvPr/>
        </p:nvSpPr>
        <p:spPr bwMode="auto">
          <a:xfrm>
            <a:off x="4381514" y="3392773"/>
            <a:ext cx="6735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000" b="1">
                <a:solidFill>
                  <a:srgbClr val="C40000"/>
                </a:solidFill>
              </a:rPr>
              <a:t>9%</a:t>
            </a:r>
          </a:p>
        </p:txBody>
      </p:sp>
      <p:sp>
        <p:nvSpPr>
          <p:cNvPr id="46094" name="Rectangle 18"/>
          <p:cNvSpPr>
            <a:spLocks noChangeArrowheads="1"/>
          </p:cNvSpPr>
          <p:nvPr/>
        </p:nvSpPr>
        <p:spPr bwMode="auto">
          <a:xfrm>
            <a:off x="1079500" y="178767"/>
            <a:ext cx="413446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000" b="1">
                <a:solidFill>
                  <a:srgbClr val="2D16C4"/>
                </a:solidFill>
              </a:rPr>
              <a:t>Spelling differences </a:t>
            </a:r>
            <a:r>
              <a:rPr lang="en-US" altLang="en-US" sz="3000" b="1">
                <a:solidFill>
                  <a:srgbClr val="2D16C4"/>
                </a:solidFill>
                <a:latin typeface="Calibri" panose="020F0502020204030204" pitchFamily="34" charset="0"/>
              </a:rPr>
              <a:t>&amp;</a:t>
            </a:r>
            <a:br>
              <a:rPr lang="en-US" altLang="en-US" sz="3000" b="1">
                <a:solidFill>
                  <a:srgbClr val="2D16C4"/>
                </a:solidFill>
              </a:rPr>
            </a:br>
            <a:r>
              <a:rPr lang="en-US" altLang="en-US" sz="3000" b="1">
                <a:solidFill>
                  <a:srgbClr val="2D16C4"/>
                </a:solidFill>
              </a:rPr>
              <a:t>nonsense errors</a:t>
            </a:r>
          </a:p>
        </p:txBody>
      </p:sp>
    </p:spTree>
  </p:cSld>
  <p:clrMapOvr>
    <a:masterClrMapping/>
  </p:clrMapOvr>
  <p:transition spd="med" advTm="3832">
    <p:randomBa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a:t>Key #1</a:t>
            </a: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354" y="1143000"/>
            <a:ext cx="7138458" cy="365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15347">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88FF4F-B076-767F-3169-DBCD5E14C6B8}"/>
              </a:ext>
            </a:extLst>
          </p:cNvPr>
          <p:cNvPicPr>
            <a:picLocks noChangeAspect="1"/>
          </p:cNvPicPr>
          <p:nvPr/>
        </p:nvPicPr>
        <p:blipFill>
          <a:blip r:embed="rId4"/>
          <a:stretch>
            <a:fillRect/>
          </a:stretch>
        </p:blipFill>
        <p:spPr>
          <a:xfrm>
            <a:off x="0" y="0"/>
            <a:ext cx="9144000" cy="5715000"/>
          </a:xfrm>
          <a:prstGeom prst="rect">
            <a:avLst/>
          </a:prstGeom>
        </p:spPr>
      </p:pic>
      <p:pic>
        <p:nvPicPr>
          <p:cNvPr id="47107" name="Picture 4" descr="tv char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8896" y="1239587"/>
            <a:ext cx="5646208" cy="3235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Rectangle 11"/>
          <p:cNvSpPr>
            <a:spLocks noChangeArrowheads="1"/>
          </p:cNvSpPr>
          <p:nvPr/>
        </p:nvSpPr>
        <p:spPr bwMode="auto">
          <a:xfrm>
            <a:off x="5270500" y="4496778"/>
            <a:ext cx="28648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000" b="1">
                <a:solidFill>
                  <a:srgbClr val="949707"/>
                </a:solidFill>
              </a:rPr>
              <a:t>Meaningful but</a:t>
            </a:r>
          </a:p>
          <a:p>
            <a:pPr>
              <a:spcBef>
                <a:spcPct val="0"/>
              </a:spcBef>
              <a:buFontTx/>
              <a:buNone/>
            </a:pPr>
            <a:r>
              <a:rPr lang="en-US" altLang="en-US" sz="3000" b="1">
                <a:solidFill>
                  <a:srgbClr val="949707"/>
                </a:solidFill>
              </a:rPr>
              <a:t>not viable</a:t>
            </a:r>
          </a:p>
        </p:txBody>
      </p:sp>
      <p:sp>
        <p:nvSpPr>
          <p:cNvPr id="15372" name="Rectangle 12"/>
          <p:cNvSpPr>
            <a:spLocks noChangeArrowheads="1"/>
          </p:cNvSpPr>
          <p:nvPr/>
        </p:nvSpPr>
        <p:spPr bwMode="auto">
          <a:xfrm>
            <a:off x="1016015" y="4242778"/>
            <a:ext cx="214513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000" b="1">
                <a:solidFill>
                  <a:srgbClr val="C40000"/>
                </a:solidFill>
              </a:rPr>
              <a:t>Meaningful</a:t>
            </a:r>
          </a:p>
          <a:p>
            <a:pPr>
              <a:spcBef>
                <a:spcPct val="0"/>
              </a:spcBef>
              <a:buFontTx/>
              <a:buNone/>
            </a:pPr>
            <a:r>
              <a:rPr lang="en-US" altLang="en-US" sz="3000" b="1">
                <a:solidFill>
                  <a:srgbClr val="C40000"/>
                </a:solidFill>
              </a:rPr>
              <a:t>and viable</a:t>
            </a:r>
          </a:p>
        </p:txBody>
      </p:sp>
      <p:sp>
        <p:nvSpPr>
          <p:cNvPr id="47110" name="Line 13"/>
          <p:cNvSpPr>
            <a:spLocks noChangeShapeType="1"/>
          </p:cNvSpPr>
          <p:nvPr/>
        </p:nvSpPr>
        <p:spPr bwMode="auto">
          <a:xfrm>
            <a:off x="1587500" y="1143000"/>
            <a:ext cx="952500" cy="444500"/>
          </a:xfrm>
          <a:prstGeom prst="line">
            <a:avLst/>
          </a:prstGeom>
          <a:noFill/>
          <a:ln w="76200">
            <a:solidFill>
              <a:srgbClr val="2D16C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111" name="Line 15"/>
          <p:cNvSpPr>
            <a:spLocks noChangeShapeType="1"/>
          </p:cNvSpPr>
          <p:nvPr/>
        </p:nvSpPr>
        <p:spPr bwMode="auto">
          <a:xfrm flipH="1">
            <a:off x="6794500" y="1206500"/>
            <a:ext cx="254000" cy="1397000"/>
          </a:xfrm>
          <a:prstGeom prst="line">
            <a:avLst/>
          </a:prstGeom>
          <a:noFill/>
          <a:ln w="762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112" name="Line 16"/>
          <p:cNvSpPr>
            <a:spLocks noChangeShapeType="1"/>
          </p:cNvSpPr>
          <p:nvPr/>
        </p:nvSpPr>
        <p:spPr bwMode="auto">
          <a:xfrm flipH="1" flipV="1">
            <a:off x="4762500" y="4508500"/>
            <a:ext cx="508000" cy="571500"/>
          </a:xfrm>
          <a:prstGeom prst="line">
            <a:avLst/>
          </a:prstGeom>
          <a:noFill/>
          <a:ln w="76200">
            <a:solidFill>
              <a:srgbClr val="ACB64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7" name="Line 17"/>
          <p:cNvSpPr>
            <a:spLocks noChangeShapeType="1"/>
          </p:cNvSpPr>
          <p:nvPr/>
        </p:nvSpPr>
        <p:spPr bwMode="auto">
          <a:xfrm flipV="1">
            <a:off x="3111500" y="4508500"/>
            <a:ext cx="635000" cy="508000"/>
          </a:xfrm>
          <a:prstGeom prst="line">
            <a:avLst/>
          </a:prstGeom>
          <a:noFill/>
          <a:ln w="76200">
            <a:solidFill>
              <a:srgbClr val="C4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114" name="Rectangle 18"/>
          <p:cNvSpPr>
            <a:spLocks noChangeArrowheads="1"/>
          </p:cNvSpPr>
          <p:nvPr/>
        </p:nvSpPr>
        <p:spPr bwMode="auto">
          <a:xfrm>
            <a:off x="3429015" y="1831732"/>
            <a:ext cx="89960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000" b="1">
                <a:solidFill>
                  <a:schemeClr val="bg1"/>
                </a:solidFill>
              </a:rPr>
              <a:t>70%</a:t>
            </a:r>
          </a:p>
        </p:txBody>
      </p:sp>
      <p:sp>
        <p:nvSpPr>
          <p:cNvPr id="47115" name="Rectangle 19"/>
          <p:cNvSpPr>
            <a:spLocks noChangeArrowheads="1"/>
          </p:cNvSpPr>
          <p:nvPr/>
        </p:nvSpPr>
        <p:spPr bwMode="auto">
          <a:xfrm>
            <a:off x="5524515" y="2884773"/>
            <a:ext cx="89960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000" b="1">
                <a:solidFill>
                  <a:schemeClr val="bg1"/>
                </a:solidFill>
              </a:rPr>
              <a:t>20%</a:t>
            </a:r>
          </a:p>
        </p:txBody>
      </p:sp>
      <p:sp>
        <p:nvSpPr>
          <p:cNvPr id="47116" name="Rectangle 20"/>
          <p:cNvSpPr>
            <a:spLocks noChangeArrowheads="1"/>
          </p:cNvSpPr>
          <p:nvPr/>
        </p:nvSpPr>
        <p:spPr bwMode="auto">
          <a:xfrm>
            <a:off x="4381514" y="3392773"/>
            <a:ext cx="6735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000" b="1">
                <a:solidFill>
                  <a:srgbClr val="C40000"/>
                </a:solidFill>
              </a:rPr>
              <a:t>9%</a:t>
            </a:r>
          </a:p>
        </p:txBody>
      </p:sp>
      <p:sp>
        <p:nvSpPr>
          <p:cNvPr id="15382" name="Rectangle 22"/>
          <p:cNvSpPr>
            <a:spLocks noChangeArrowheads="1"/>
          </p:cNvSpPr>
          <p:nvPr/>
        </p:nvSpPr>
        <p:spPr bwMode="auto">
          <a:xfrm>
            <a:off x="3299369" y="3419232"/>
            <a:ext cx="67358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000" b="1">
                <a:solidFill>
                  <a:srgbClr val="FF0000"/>
                </a:solidFill>
              </a:rPr>
              <a:t>1%</a:t>
            </a:r>
          </a:p>
        </p:txBody>
      </p:sp>
      <p:sp>
        <p:nvSpPr>
          <p:cNvPr id="47118" name="Rectangle 23"/>
          <p:cNvSpPr>
            <a:spLocks noChangeArrowheads="1"/>
          </p:cNvSpPr>
          <p:nvPr/>
        </p:nvSpPr>
        <p:spPr bwMode="auto">
          <a:xfrm>
            <a:off x="1079500" y="178767"/>
            <a:ext cx="413446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000" b="1">
                <a:solidFill>
                  <a:srgbClr val="2D16C4"/>
                </a:solidFill>
              </a:rPr>
              <a:t>Spelling differences </a:t>
            </a:r>
            <a:r>
              <a:rPr lang="en-US" altLang="en-US" sz="3000" b="1">
                <a:solidFill>
                  <a:srgbClr val="2D16C4"/>
                </a:solidFill>
                <a:latin typeface="Calibri" panose="020F0502020204030204" pitchFamily="34" charset="0"/>
              </a:rPr>
              <a:t>&amp;</a:t>
            </a:r>
            <a:br>
              <a:rPr lang="en-US" altLang="en-US" sz="3000" b="1">
                <a:solidFill>
                  <a:srgbClr val="2D16C4"/>
                </a:solidFill>
              </a:rPr>
            </a:br>
            <a:r>
              <a:rPr lang="en-US" altLang="en-US" sz="3000" b="1">
                <a:solidFill>
                  <a:srgbClr val="2D16C4"/>
                </a:solidFill>
              </a:rPr>
              <a:t>nonsense errors</a:t>
            </a:r>
          </a:p>
        </p:txBody>
      </p:sp>
      <p:sp>
        <p:nvSpPr>
          <p:cNvPr id="47119" name="Rectangle 11"/>
          <p:cNvSpPr>
            <a:spLocks noChangeArrowheads="1"/>
          </p:cNvSpPr>
          <p:nvPr/>
        </p:nvSpPr>
        <p:spPr bwMode="auto">
          <a:xfrm>
            <a:off x="5588001" y="178767"/>
            <a:ext cx="253947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000" b="1">
                <a:solidFill>
                  <a:srgbClr val="348C3A"/>
                </a:solidFill>
              </a:rPr>
              <a:t>Do not affect</a:t>
            </a:r>
          </a:p>
          <a:p>
            <a:pPr>
              <a:spcBef>
                <a:spcPct val="0"/>
              </a:spcBef>
              <a:buFontTx/>
              <a:buNone/>
            </a:pPr>
            <a:r>
              <a:rPr lang="en-US" altLang="en-US" sz="3000" b="1">
                <a:solidFill>
                  <a:srgbClr val="348C3A"/>
                </a:solidFill>
              </a:rPr>
              <a:t>translation</a:t>
            </a:r>
          </a:p>
        </p:txBody>
      </p:sp>
    </p:spTree>
    <p:custDataLst>
      <p:tags r:id="rId1"/>
    </p:custDataLst>
    <p:extLst>
      <p:ext uri="{BB962C8B-B14F-4D97-AF65-F5344CB8AC3E}">
        <p14:creationId xmlns:p14="http://schemas.microsoft.com/office/powerpoint/2010/main" val="3142053641"/>
      </p:ext>
    </p:extLst>
  </p:cSld>
  <p:clrMapOvr>
    <a:masterClrMapping/>
  </p:clrMapOvr>
  <p:transition spd="med" advTm="8975">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15382"/>
                                        </p:tgtEl>
                                        <p:attrNameLst>
                                          <p:attrName>style.visibility</p:attrName>
                                        </p:attrNameLst>
                                      </p:cBhvr>
                                      <p:to>
                                        <p:strVal val="visible"/>
                                      </p:to>
                                    </p:set>
                                    <p:animScale>
                                      <p:cBhvr>
                                        <p:cTn id="7" dur="1000" decel="50000" fill="hold">
                                          <p:stCondLst>
                                            <p:cond delay="0"/>
                                          </p:stCondLst>
                                        </p:cTn>
                                        <p:tgtEl>
                                          <p:spTgt spid="1538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382"/>
                                        </p:tgtEl>
                                        <p:attrNameLst>
                                          <p:attrName>ppt_x</p:attrName>
                                          <p:attrName>ppt_y</p:attrName>
                                        </p:attrNameLst>
                                      </p:cBhvr>
                                    </p:animMotion>
                                    <p:animEffect transition="in" filter="fade">
                                      <p:cBhvr>
                                        <p:cTn id="9" dur="1000"/>
                                        <p:tgtEl>
                                          <p:spTgt spid="1538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372"/>
                                        </p:tgtEl>
                                        <p:attrNameLst>
                                          <p:attrName>style.visibility</p:attrName>
                                        </p:attrNameLst>
                                      </p:cBhvr>
                                      <p:to>
                                        <p:strVal val="visible"/>
                                      </p:to>
                                    </p:set>
                                    <p:animEffect transition="in" filter="randombar(horizontal)">
                                      <p:cBhvr>
                                        <p:cTn id="14" dur="500"/>
                                        <p:tgtEl>
                                          <p:spTgt spid="15372"/>
                                        </p:tgtEl>
                                      </p:cBhvr>
                                    </p:animEffect>
                                  </p:childTnLst>
                                </p:cTn>
                              </p:par>
                              <p:par>
                                <p:cTn id="15" presetID="14" presetClass="entr" presetSubtype="10" fill="hold" nodeType="withEffect">
                                  <p:stCondLst>
                                    <p:cond delay="0"/>
                                  </p:stCondLst>
                                  <p:childTnLst>
                                    <p:set>
                                      <p:cBhvr>
                                        <p:cTn id="16" dur="1" fill="hold">
                                          <p:stCondLst>
                                            <p:cond delay="0"/>
                                          </p:stCondLst>
                                        </p:cTn>
                                        <p:tgtEl>
                                          <p:spTgt spid="15377"/>
                                        </p:tgtEl>
                                        <p:attrNameLst>
                                          <p:attrName>style.visibility</p:attrName>
                                        </p:attrNameLst>
                                      </p:cBhvr>
                                      <p:to>
                                        <p:strVal val="visible"/>
                                      </p:to>
                                    </p:set>
                                    <p:animEffect transition="in" filter="randombar(horizontal)">
                                      <p:cBhvr>
                                        <p:cTn id="17" dur="500"/>
                                        <p:tgtEl>
                                          <p:spTgt spid="15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2" grpId="0"/>
      <p:bldP spid="1538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dirty="0">
                <a:effectLst>
                  <a:outerShdw blurRad="38100" dist="38100" dir="2700000" algn="tl">
                    <a:srgbClr val="000000">
                      <a:alpha val="43137"/>
                    </a:srgbClr>
                  </a:outerShdw>
                </a:effectLst>
              </a:rPr>
              <a:t>Meaningful and viable</a:t>
            </a:r>
          </a:p>
        </p:txBody>
      </p:sp>
      <p:grpSp>
        <p:nvGrpSpPr>
          <p:cNvPr id="2" name="Group 9"/>
          <p:cNvGrpSpPr>
            <a:grpSpLocks/>
          </p:cNvGrpSpPr>
          <p:nvPr/>
        </p:nvGrpSpPr>
        <p:grpSpPr bwMode="auto">
          <a:xfrm>
            <a:off x="1143000" y="1143000"/>
            <a:ext cx="3365500" cy="4064000"/>
            <a:chOff x="336" y="1296"/>
            <a:chExt cx="2544" cy="2883"/>
          </a:xfrm>
        </p:grpSpPr>
        <p:pic>
          <p:nvPicPr>
            <p:cNvPr id="49160" name="Picture 10" descr="blank Parchment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 y="1296"/>
              <a:ext cx="2544" cy="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1" name="Text Box 11"/>
            <p:cNvSpPr txBox="1">
              <a:spLocks noChangeArrowheads="1"/>
            </p:cNvSpPr>
            <p:nvPr/>
          </p:nvSpPr>
          <p:spPr bwMode="auto">
            <a:xfrm>
              <a:off x="576" y="1532"/>
              <a:ext cx="2112" cy="2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667">
                  <a:solidFill>
                    <a:srgbClr val="000000"/>
                  </a:solidFill>
                  <a:latin typeface="BlackChancery" pitchFamily="2" charset="0"/>
                </a:rPr>
                <a:t>Romans 5:1</a:t>
              </a:r>
            </a:p>
            <a:p>
              <a:pPr>
                <a:spcBef>
                  <a:spcPct val="0"/>
                </a:spcBef>
                <a:buFontTx/>
                <a:buNone/>
              </a:pPr>
              <a:endParaRPr lang="en-US" altLang="en-US" sz="833">
                <a:solidFill>
                  <a:srgbClr val="000000"/>
                </a:solidFill>
                <a:latin typeface="BlackChancery" pitchFamily="2" charset="0"/>
              </a:endParaRPr>
            </a:p>
            <a:p>
              <a:pPr>
                <a:spcBef>
                  <a:spcPct val="0"/>
                </a:spcBef>
                <a:buFontTx/>
                <a:buNone/>
              </a:pPr>
              <a:r>
                <a:rPr lang="en-US" altLang="en-US" sz="2667">
                  <a:solidFill>
                    <a:srgbClr val="000000"/>
                  </a:solidFill>
                  <a:latin typeface="BlackChancery" pitchFamily="2" charset="0"/>
                </a:rPr>
                <a:t>Therefore, having been justified by faith, </a:t>
              </a:r>
              <a:r>
                <a:rPr lang="en-US" altLang="en-US" sz="2667">
                  <a:solidFill>
                    <a:srgbClr val="FF0000"/>
                  </a:solidFill>
                  <a:latin typeface="BlackChancery" pitchFamily="2" charset="0"/>
                </a:rPr>
                <a:t>we have </a:t>
              </a:r>
              <a:r>
                <a:rPr lang="en-US" altLang="en-US" sz="2667">
                  <a:solidFill>
                    <a:srgbClr val="000000"/>
                  </a:solidFill>
                  <a:latin typeface="BlackChancery" pitchFamily="2" charset="0"/>
                </a:rPr>
                <a:t>peace with God through our Lord Jesus Christ</a:t>
              </a:r>
            </a:p>
          </p:txBody>
        </p:sp>
      </p:grpSp>
      <p:grpSp>
        <p:nvGrpSpPr>
          <p:cNvPr id="3" name="Group 12"/>
          <p:cNvGrpSpPr>
            <a:grpSpLocks/>
          </p:cNvGrpSpPr>
          <p:nvPr/>
        </p:nvGrpSpPr>
        <p:grpSpPr bwMode="auto">
          <a:xfrm>
            <a:off x="4762500" y="1143000"/>
            <a:ext cx="3365500" cy="4127501"/>
            <a:chOff x="3072" y="1344"/>
            <a:chExt cx="2544" cy="2883"/>
          </a:xfrm>
        </p:grpSpPr>
        <p:pic>
          <p:nvPicPr>
            <p:cNvPr id="49158" name="Picture 13" descr="blank Parchment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2" y="1344"/>
              <a:ext cx="2544" cy="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 Box 14"/>
            <p:cNvSpPr txBox="1">
              <a:spLocks noChangeArrowheads="1"/>
            </p:cNvSpPr>
            <p:nvPr/>
          </p:nvSpPr>
          <p:spPr bwMode="auto">
            <a:xfrm>
              <a:off x="3312" y="1584"/>
              <a:ext cx="2112" cy="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667" dirty="0">
                  <a:solidFill>
                    <a:srgbClr val="000000"/>
                  </a:solidFill>
                  <a:latin typeface="BlackChancery" pitchFamily="2" charset="0"/>
                </a:rPr>
                <a:t>Romans 5:1</a:t>
              </a:r>
            </a:p>
            <a:p>
              <a:pPr>
                <a:spcBef>
                  <a:spcPct val="0"/>
                </a:spcBef>
                <a:buFontTx/>
                <a:buNone/>
              </a:pPr>
              <a:endParaRPr lang="en-US" altLang="en-US" sz="833" dirty="0">
                <a:solidFill>
                  <a:srgbClr val="000000"/>
                </a:solidFill>
                <a:latin typeface="BlackChancery" pitchFamily="2" charset="0"/>
              </a:endParaRPr>
            </a:p>
            <a:p>
              <a:pPr>
                <a:spcBef>
                  <a:spcPct val="0"/>
                </a:spcBef>
                <a:buFontTx/>
                <a:buNone/>
              </a:pPr>
              <a:r>
                <a:rPr lang="en-US" altLang="en-US" sz="2667" dirty="0">
                  <a:solidFill>
                    <a:srgbClr val="000000"/>
                  </a:solidFill>
                  <a:latin typeface="BlackChancery" pitchFamily="2" charset="0"/>
                </a:rPr>
                <a:t>Therefore, having been justified by faith, </a:t>
              </a:r>
              <a:r>
                <a:rPr lang="en-US" altLang="en-US" sz="2667" dirty="0">
                  <a:solidFill>
                    <a:srgbClr val="FF0000"/>
                  </a:solidFill>
                  <a:latin typeface="BlackChancery" pitchFamily="2" charset="0"/>
                </a:rPr>
                <a:t>let us have</a:t>
              </a:r>
              <a:r>
                <a:rPr lang="en-US" altLang="en-US" sz="2667" dirty="0">
                  <a:solidFill>
                    <a:srgbClr val="000000"/>
                  </a:solidFill>
                  <a:latin typeface="BlackChancery" pitchFamily="2" charset="0"/>
                </a:rPr>
                <a:t> peace with God through our Lord Jesus Christ</a:t>
              </a:r>
            </a:p>
          </p:txBody>
        </p:sp>
      </p:grpSp>
    </p:spTree>
    <p:custDataLst>
      <p:tags r:id="rId1"/>
    </p:custDataLst>
  </p:cSld>
  <p:clrMapOvr>
    <a:masterClrMapping/>
  </p:clrMapOvr>
  <p:transition spd="slow" advTm="85614">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23E71D-3EAA-F75D-FDC5-750C22BB1947}"/>
              </a:ext>
            </a:extLst>
          </p:cNvPr>
          <p:cNvPicPr>
            <a:picLocks noChangeAspect="1"/>
          </p:cNvPicPr>
          <p:nvPr/>
        </p:nvPicPr>
        <p:blipFill>
          <a:blip r:embed="rId3"/>
          <a:stretch>
            <a:fillRect/>
          </a:stretch>
        </p:blipFill>
        <p:spPr>
          <a:xfrm>
            <a:off x="0" y="0"/>
            <a:ext cx="9144000" cy="5715000"/>
          </a:xfrm>
          <a:prstGeom prst="rect">
            <a:avLst/>
          </a:prstGeom>
        </p:spPr>
      </p:pic>
      <p:pic>
        <p:nvPicPr>
          <p:cNvPr id="50179" name="Picture 2" descr="C:\Users\dwhite2\Documents\Sunday School\The Reliability of the New Testament\slide - definitions - p11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8917" y="381000"/>
            <a:ext cx="332978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578616" y="2171579"/>
            <a:ext cx="3422385" cy="187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552157" y="4230701"/>
            <a:ext cx="3475302" cy="1118127"/>
          </a:xfrm>
          <a:prstGeom prst="rect">
            <a:avLst/>
          </a:prstGeom>
          <a:noFill/>
        </p:spPr>
        <p:txBody>
          <a:bodyPr>
            <a:spAutoFit/>
          </a:bodyPr>
          <a:lstStyle/>
          <a:p>
            <a:pPr algn="ctr">
              <a:defRPr/>
            </a:pPr>
            <a:r>
              <a:rPr lang="en-US" sz="3333" b="1" dirty="0">
                <a:solidFill>
                  <a:schemeClr val="accent6">
                    <a:lumMod val="50000"/>
                  </a:schemeClr>
                </a:solidFill>
                <a:effectLst>
                  <a:outerShdw blurRad="38100" dist="38100" dir="2700000" algn="tl">
                    <a:srgbClr val="000000">
                      <a:alpha val="43137"/>
                    </a:srgbClr>
                  </a:outerShdw>
                </a:effectLst>
                <a:latin typeface="BlackChancery" pitchFamily="2" charset="0"/>
              </a:rPr>
              <a:t>Codex </a:t>
            </a:r>
            <a:r>
              <a:rPr lang="en-US" sz="3333" b="1" dirty="0" err="1">
                <a:solidFill>
                  <a:schemeClr val="accent6">
                    <a:lumMod val="50000"/>
                  </a:schemeClr>
                </a:solidFill>
                <a:effectLst>
                  <a:outerShdw blurRad="38100" dist="38100" dir="2700000" algn="tl">
                    <a:srgbClr val="000000">
                      <a:alpha val="43137"/>
                    </a:srgbClr>
                  </a:outerShdw>
                </a:effectLst>
                <a:latin typeface="BlackChancery" pitchFamily="2" charset="0"/>
              </a:rPr>
              <a:t>Ephraemi</a:t>
            </a:r>
            <a:r>
              <a:rPr lang="en-US" sz="3333" b="1" dirty="0">
                <a:solidFill>
                  <a:schemeClr val="accent6">
                    <a:lumMod val="50000"/>
                  </a:schemeClr>
                </a:solidFill>
                <a:effectLst>
                  <a:outerShdw blurRad="38100" dist="38100" dir="2700000" algn="tl">
                    <a:srgbClr val="000000">
                      <a:alpha val="43137"/>
                    </a:srgbClr>
                  </a:outerShdw>
                </a:effectLst>
                <a:latin typeface="BlackChancery" pitchFamily="2" charset="0"/>
              </a:rPr>
              <a:t> </a:t>
            </a:r>
            <a:r>
              <a:rPr lang="en-US" sz="3333" b="1" dirty="0" err="1">
                <a:solidFill>
                  <a:schemeClr val="accent6">
                    <a:lumMod val="50000"/>
                  </a:schemeClr>
                </a:solidFill>
                <a:effectLst>
                  <a:outerShdw blurRad="38100" dist="38100" dir="2700000" algn="tl">
                    <a:srgbClr val="000000">
                      <a:alpha val="43137"/>
                    </a:srgbClr>
                  </a:outerShdw>
                </a:effectLst>
                <a:latin typeface="BlackChancery" pitchFamily="2" charset="0"/>
              </a:rPr>
              <a:t>Rescriptus</a:t>
            </a:r>
            <a:endParaRPr lang="en-US" sz="3333" b="1" dirty="0">
              <a:solidFill>
                <a:schemeClr val="accent6">
                  <a:lumMod val="50000"/>
                </a:schemeClr>
              </a:solidFill>
              <a:effectLst>
                <a:outerShdw blurRad="38100" dist="38100" dir="2700000" algn="tl">
                  <a:srgbClr val="000000">
                    <a:alpha val="43137"/>
                  </a:srgbClr>
                </a:outerShdw>
              </a:effectLst>
              <a:latin typeface="BlackChancery" pitchFamily="2" charset="0"/>
            </a:endParaRPr>
          </a:p>
        </p:txBody>
      </p:sp>
      <p:grpSp>
        <p:nvGrpSpPr>
          <p:cNvPr id="3" name="Group 2"/>
          <p:cNvGrpSpPr/>
          <p:nvPr/>
        </p:nvGrpSpPr>
        <p:grpSpPr>
          <a:xfrm>
            <a:off x="1877219" y="4184815"/>
            <a:ext cx="1931458" cy="1220975"/>
            <a:chOff x="1338263" y="5021759"/>
            <a:chExt cx="2317750" cy="1465170"/>
          </a:xfrm>
        </p:grpSpPr>
        <p:sp>
          <p:nvSpPr>
            <p:cNvPr id="6" name="TextBox 5"/>
            <p:cNvSpPr txBox="1"/>
            <p:nvPr/>
          </p:nvSpPr>
          <p:spPr>
            <a:xfrm>
              <a:off x="1795462" y="5021759"/>
              <a:ext cx="1252537" cy="1465170"/>
            </a:xfrm>
            <a:prstGeom prst="rect">
              <a:avLst/>
            </a:prstGeom>
            <a:noFill/>
          </p:spPr>
          <p:txBody>
            <a:bodyPr wrap="square">
              <a:spAutoFit/>
            </a:bodyPr>
            <a:lstStyle/>
            <a:p>
              <a:pPr>
                <a:defRPr/>
              </a:pPr>
              <a:r>
                <a:rPr lang="en-US" sz="3667" b="1" dirty="0">
                  <a:solidFill>
                    <a:schemeClr val="accent6">
                      <a:lumMod val="50000"/>
                    </a:schemeClr>
                  </a:solidFill>
                  <a:effectLst>
                    <a:outerShdw blurRad="38100" dist="38100" dir="2700000" algn="tl">
                      <a:srgbClr val="000000">
                        <a:alpha val="43137"/>
                      </a:srgbClr>
                    </a:outerShdw>
                  </a:effectLst>
                  <a:latin typeface="BlackChancery" pitchFamily="2" charset="0"/>
                </a:rPr>
                <a:t>P115</a:t>
              </a:r>
            </a:p>
          </p:txBody>
        </p:sp>
        <p:sp>
          <p:nvSpPr>
            <p:cNvPr id="7" name="TextBox 6"/>
            <p:cNvSpPr txBox="1"/>
            <p:nvPr/>
          </p:nvSpPr>
          <p:spPr>
            <a:xfrm>
              <a:off x="1338263" y="5554662"/>
              <a:ext cx="2317750" cy="787986"/>
            </a:xfrm>
            <a:prstGeom prst="rect">
              <a:avLst/>
            </a:prstGeom>
            <a:noFill/>
          </p:spPr>
          <p:txBody>
            <a:bodyPr>
              <a:spAutoFit/>
            </a:bodyPr>
            <a:lstStyle/>
            <a:p>
              <a:pPr>
                <a:defRPr/>
              </a:pPr>
              <a:r>
                <a:rPr lang="en-US" sz="3667" b="1" dirty="0">
                  <a:solidFill>
                    <a:schemeClr val="accent6">
                      <a:lumMod val="50000"/>
                    </a:schemeClr>
                  </a:solidFill>
                  <a:effectLst>
                    <a:outerShdw blurRad="38100" dist="38100" dir="2700000" algn="tl">
                      <a:srgbClr val="000000">
                        <a:alpha val="43137"/>
                      </a:srgbClr>
                    </a:outerShdw>
                  </a:effectLst>
                  <a:latin typeface="BlackChancery" pitchFamily="2" charset="0"/>
                </a:rPr>
                <a:t>c.275 </a:t>
              </a:r>
              <a:r>
                <a:rPr lang="en-US" sz="2667" b="1" dirty="0">
                  <a:solidFill>
                    <a:schemeClr val="accent6">
                      <a:lumMod val="50000"/>
                    </a:schemeClr>
                  </a:solidFill>
                  <a:effectLst>
                    <a:outerShdw blurRad="38100" dist="38100" dir="2700000" algn="tl">
                      <a:srgbClr val="000000">
                        <a:alpha val="43137"/>
                      </a:srgbClr>
                    </a:outerShdw>
                  </a:effectLst>
                  <a:latin typeface="BlackChancery" pitchFamily="2" charset="0"/>
                </a:rPr>
                <a:t>AD</a:t>
              </a:r>
            </a:p>
          </p:txBody>
        </p:sp>
      </p:grpSp>
    </p:spTree>
  </p:cSld>
  <p:clrMapOvr>
    <a:masterClrMapping/>
  </p:clrMapOvr>
  <p:transition spd="med" advTm="2184">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Scale>
                                      <p:cBhvr>
                                        <p:cTn id="14"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8"/>
                                        </p:tgtEl>
                                        <p:attrNameLst>
                                          <p:attrName>ppt_x</p:attrName>
                                          <p:attrName>ppt_y</p:attrName>
                                        </p:attrNameLst>
                                      </p:cBhvr>
                                    </p:animMotion>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915DC2-63DC-2AFE-7DB2-E340E4738289}"/>
              </a:ext>
            </a:extLst>
          </p:cNvPr>
          <p:cNvPicPr>
            <a:picLocks noChangeAspect="1"/>
          </p:cNvPicPr>
          <p:nvPr/>
        </p:nvPicPr>
        <p:blipFill>
          <a:blip r:embed="rId3"/>
          <a:stretch>
            <a:fillRect/>
          </a:stretch>
        </p:blipFill>
        <p:spPr>
          <a:xfrm>
            <a:off x="0" y="0"/>
            <a:ext cx="9144000" cy="5715000"/>
          </a:xfrm>
          <a:prstGeom prst="rect">
            <a:avLst/>
          </a:prstGeom>
        </p:spPr>
      </p:pic>
      <p:sp>
        <p:nvSpPr>
          <p:cNvPr id="8" name="TextBox 7"/>
          <p:cNvSpPr txBox="1"/>
          <p:nvPr/>
        </p:nvSpPr>
        <p:spPr>
          <a:xfrm>
            <a:off x="952500" y="190502"/>
            <a:ext cx="7112000" cy="1067087"/>
          </a:xfrm>
          <a:prstGeom prst="rect">
            <a:avLst/>
          </a:prstGeom>
          <a:noFill/>
        </p:spPr>
        <p:txBody>
          <a:bodyPr>
            <a:spAutoFit/>
          </a:bodyPr>
          <a:lstStyle/>
          <a:p>
            <a:pPr algn="ctr">
              <a:defRPr/>
            </a:pPr>
            <a:r>
              <a:rPr lang="en-US" sz="3167" b="1" dirty="0">
                <a:solidFill>
                  <a:schemeClr val="accent6">
                    <a:lumMod val="50000"/>
                  </a:schemeClr>
                </a:solidFill>
                <a:effectLst>
                  <a:outerShdw blurRad="38100" dist="38100" dir="2700000" algn="tl">
                    <a:srgbClr val="000000">
                      <a:alpha val="43137"/>
                    </a:srgbClr>
                  </a:outerShdw>
                </a:effectLst>
                <a:latin typeface="BlackChancery" pitchFamily="2" charset="0"/>
              </a:rPr>
              <a:t>Codex </a:t>
            </a:r>
            <a:r>
              <a:rPr lang="en-US" sz="3167" b="1" dirty="0" err="1">
                <a:solidFill>
                  <a:schemeClr val="accent6">
                    <a:lumMod val="50000"/>
                  </a:schemeClr>
                </a:solidFill>
                <a:effectLst>
                  <a:outerShdw blurRad="38100" dist="38100" dir="2700000" algn="tl">
                    <a:srgbClr val="000000">
                      <a:alpha val="43137"/>
                    </a:srgbClr>
                  </a:outerShdw>
                </a:effectLst>
                <a:latin typeface="BlackChancery" pitchFamily="2" charset="0"/>
              </a:rPr>
              <a:t>Ephraemi</a:t>
            </a:r>
            <a:r>
              <a:rPr lang="en-US" sz="3167" b="1" dirty="0">
                <a:solidFill>
                  <a:schemeClr val="accent6">
                    <a:lumMod val="50000"/>
                  </a:schemeClr>
                </a:solidFill>
                <a:effectLst>
                  <a:outerShdw blurRad="38100" dist="38100" dir="2700000" algn="tl">
                    <a:srgbClr val="000000">
                      <a:alpha val="43137"/>
                    </a:srgbClr>
                  </a:outerShdw>
                </a:effectLst>
                <a:latin typeface="BlackChancery" pitchFamily="2" charset="0"/>
              </a:rPr>
              <a:t> </a:t>
            </a:r>
            <a:r>
              <a:rPr lang="en-US" sz="3167" b="1" dirty="0" err="1">
                <a:solidFill>
                  <a:schemeClr val="accent6">
                    <a:lumMod val="50000"/>
                  </a:schemeClr>
                </a:solidFill>
                <a:effectLst>
                  <a:outerShdw blurRad="38100" dist="38100" dir="2700000" algn="tl">
                    <a:srgbClr val="000000">
                      <a:alpha val="43137"/>
                    </a:srgbClr>
                  </a:outerShdw>
                </a:effectLst>
                <a:latin typeface="BlackChancery" pitchFamily="2" charset="0"/>
              </a:rPr>
              <a:t>Rescriptus</a:t>
            </a:r>
            <a:br>
              <a:rPr lang="en-US" sz="3167" b="1" dirty="0">
                <a:solidFill>
                  <a:schemeClr val="accent6">
                    <a:lumMod val="50000"/>
                  </a:schemeClr>
                </a:solidFill>
                <a:effectLst>
                  <a:outerShdw blurRad="38100" dist="38100" dir="2700000" algn="tl">
                    <a:srgbClr val="000000">
                      <a:alpha val="43137"/>
                    </a:srgbClr>
                  </a:outerShdw>
                </a:effectLst>
                <a:latin typeface="BlackChancery" pitchFamily="2" charset="0"/>
              </a:rPr>
            </a:br>
            <a:r>
              <a:rPr lang="en-US" sz="3167" b="1" dirty="0">
                <a:solidFill>
                  <a:schemeClr val="accent6">
                    <a:lumMod val="50000"/>
                  </a:schemeClr>
                </a:solidFill>
                <a:effectLst>
                  <a:outerShdw blurRad="38100" dist="38100" dir="2700000" algn="tl">
                    <a:srgbClr val="000000">
                      <a:alpha val="43137"/>
                    </a:srgbClr>
                  </a:outerShdw>
                </a:effectLst>
                <a:latin typeface="BlackChancery" pitchFamily="2" charset="0"/>
              </a:rPr>
              <a:t>(a palimpsest)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00" y="1432733"/>
            <a:ext cx="6604000" cy="3627438"/>
          </a:xfrm>
          <a:prstGeom prst="rect">
            <a:avLst/>
          </a:prstGeom>
        </p:spPr>
      </p:pic>
    </p:spTree>
    <p:extLst>
      <p:ext uri="{BB962C8B-B14F-4D97-AF65-F5344CB8AC3E}">
        <p14:creationId xmlns:p14="http://schemas.microsoft.com/office/powerpoint/2010/main" val="3071767750"/>
      </p:ext>
    </p:extLst>
  </p:cSld>
  <p:clrMapOvr>
    <a:masterClrMapping/>
  </p:clrMapOvr>
  <p:transition spd="med" advTm="2184">
    <p:fade/>
  </p:transition>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9D45AD-CCEB-FCC0-5772-AB8F906AD734}"/>
              </a:ext>
            </a:extLst>
          </p:cNvPr>
          <p:cNvPicPr>
            <a:picLocks noChangeAspect="1"/>
          </p:cNvPicPr>
          <p:nvPr/>
        </p:nvPicPr>
        <p:blipFill>
          <a:blip r:embed="rId3"/>
          <a:stretch>
            <a:fillRect/>
          </a:stretch>
        </p:blipFill>
        <p:spPr>
          <a:xfrm>
            <a:off x="0" y="0"/>
            <a:ext cx="9144000" cy="5715000"/>
          </a:xfrm>
          <a:prstGeom prst="rect">
            <a:avLst/>
          </a:prstGeom>
        </p:spPr>
      </p:pic>
      <p:pic>
        <p:nvPicPr>
          <p:cNvPr id="52227" name="Picture 2" descr="C:\Users\dwhite2\Documents\Sunday School\The Reliability of the New Testament\slide - definitions - p11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8917" y="381000"/>
            <a:ext cx="332978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258234" y="4114271"/>
            <a:ext cx="1170781" cy="656655"/>
          </a:xfrm>
          <a:prstGeom prst="rect">
            <a:avLst/>
          </a:prstGeom>
          <a:noFill/>
        </p:spPr>
        <p:txBody>
          <a:bodyPr>
            <a:spAutoFit/>
          </a:bodyPr>
          <a:lstStyle/>
          <a:p>
            <a:pPr algn="ctr">
              <a:defRPr/>
            </a:pPr>
            <a:r>
              <a:rPr lang="en-US" sz="3667" b="1" dirty="0">
                <a:solidFill>
                  <a:schemeClr val="accent6">
                    <a:lumMod val="50000"/>
                  </a:schemeClr>
                </a:solidFill>
                <a:effectLst>
                  <a:outerShdw blurRad="38100" dist="38100" dir="2700000" algn="tl">
                    <a:srgbClr val="000000">
                      <a:alpha val="43137"/>
                    </a:srgbClr>
                  </a:outerShdw>
                </a:effectLst>
                <a:latin typeface="BlackChancery" pitchFamily="2" charset="0"/>
              </a:rPr>
              <a:t>P115</a:t>
            </a:r>
          </a:p>
        </p:txBody>
      </p:sp>
      <p:pic>
        <p:nvPicPr>
          <p:cNvPr id="52229"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578616" y="2044579"/>
            <a:ext cx="3422385" cy="187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552157" y="4103688"/>
            <a:ext cx="3475302" cy="1220975"/>
          </a:xfrm>
          <a:prstGeom prst="rect">
            <a:avLst/>
          </a:prstGeom>
          <a:noFill/>
        </p:spPr>
        <p:txBody>
          <a:bodyPr>
            <a:spAutoFit/>
          </a:bodyPr>
          <a:lstStyle/>
          <a:p>
            <a:pPr algn="ctr">
              <a:defRPr/>
            </a:pPr>
            <a:r>
              <a:rPr lang="en-US" sz="3667" b="1" dirty="0">
                <a:solidFill>
                  <a:schemeClr val="accent6">
                    <a:lumMod val="50000"/>
                  </a:schemeClr>
                </a:solidFill>
                <a:effectLst>
                  <a:outerShdw blurRad="38100" dist="38100" dir="2700000" algn="tl">
                    <a:srgbClr val="000000">
                      <a:alpha val="43137"/>
                    </a:srgbClr>
                  </a:outerShdw>
                </a:effectLst>
                <a:latin typeface="BlackChancery" pitchFamily="2" charset="0"/>
              </a:rPr>
              <a:t>Codex </a:t>
            </a:r>
            <a:r>
              <a:rPr lang="en-US" sz="3667" b="1" dirty="0" err="1">
                <a:solidFill>
                  <a:schemeClr val="accent6">
                    <a:lumMod val="50000"/>
                  </a:schemeClr>
                </a:solidFill>
                <a:effectLst>
                  <a:outerShdw blurRad="38100" dist="38100" dir="2700000" algn="tl">
                    <a:srgbClr val="000000">
                      <a:alpha val="43137"/>
                    </a:srgbClr>
                  </a:outerShdw>
                </a:effectLst>
                <a:latin typeface="BlackChancery" pitchFamily="2" charset="0"/>
              </a:rPr>
              <a:t>Ephraemi</a:t>
            </a:r>
            <a:r>
              <a:rPr lang="en-US" sz="3667" b="1" dirty="0">
                <a:solidFill>
                  <a:schemeClr val="accent6">
                    <a:lumMod val="50000"/>
                  </a:schemeClr>
                </a:solidFill>
                <a:effectLst>
                  <a:outerShdw blurRad="38100" dist="38100" dir="2700000" algn="tl">
                    <a:srgbClr val="000000">
                      <a:alpha val="43137"/>
                    </a:srgbClr>
                  </a:outerShdw>
                </a:effectLst>
                <a:latin typeface="BlackChancery" pitchFamily="2" charset="0"/>
              </a:rPr>
              <a:t> </a:t>
            </a:r>
            <a:r>
              <a:rPr lang="en-US" sz="3667" b="1" dirty="0" err="1">
                <a:solidFill>
                  <a:schemeClr val="accent6">
                    <a:lumMod val="50000"/>
                  </a:schemeClr>
                </a:solidFill>
                <a:effectLst>
                  <a:outerShdw blurRad="38100" dist="38100" dir="2700000" algn="tl">
                    <a:srgbClr val="000000">
                      <a:alpha val="43137"/>
                    </a:srgbClr>
                  </a:outerShdw>
                </a:effectLst>
                <a:latin typeface="BlackChancery" pitchFamily="2" charset="0"/>
              </a:rPr>
              <a:t>Rescriptus</a:t>
            </a:r>
            <a:endParaRPr lang="en-US" sz="3667" b="1" dirty="0">
              <a:solidFill>
                <a:schemeClr val="accent6">
                  <a:lumMod val="50000"/>
                </a:schemeClr>
              </a:solidFill>
              <a:effectLst>
                <a:outerShdw blurRad="38100" dist="38100" dir="2700000" algn="tl">
                  <a:srgbClr val="000000">
                    <a:alpha val="43137"/>
                  </a:srgbClr>
                </a:outerShdw>
              </a:effectLst>
              <a:latin typeface="BlackChancery" pitchFamily="2" charset="0"/>
            </a:endParaRPr>
          </a:p>
        </p:txBody>
      </p:sp>
      <p:sp>
        <p:nvSpPr>
          <p:cNvPr id="2" name="TextBox 1"/>
          <p:cNvSpPr txBox="1"/>
          <p:nvPr/>
        </p:nvSpPr>
        <p:spPr>
          <a:xfrm>
            <a:off x="4064000" y="571501"/>
            <a:ext cx="3810000" cy="810350"/>
          </a:xfrm>
          <a:prstGeom prst="rect">
            <a:avLst/>
          </a:prstGeom>
          <a:noFill/>
        </p:spPr>
        <p:txBody>
          <a:bodyPr>
            <a:spAutoFit/>
          </a:bodyPr>
          <a:lstStyle/>
          <a:p>
            <a:pPr>
              <a:defRPr/>
            </a:pPr>
            <a:r>
              <a:rPr lang="en-US" sz="2333" b="1" dirty="0">
                <a:solidFill>
                  <a:schemeClr val="accent6">
                    <a:lumMod val="50000"/>
                  </a:schemeClr>
                </a:solidFill>
                <a:latin typeface="+mn-lt"/>
              </a:rPr>
              <a:t>Revelation 13:18</a:t>
            </a:r>
          </a:p>
          <a:p>
            <a:pPr>
              <a:defRPr/>
            </a:pPr>
            <a:r>
              <a:rPr lang="en-US" sz="2333" b="1" dirty="0">
                <a:solidFill>
                  <a:schemeClr val="accent6">
                    <a:lumMod val="50000"/>
                  </a:schemeClr>
                </a:solidFill>
                <a:latin typeface="+mn-lt"/>
              </a:rPr>
              <a:t>The Number of the Beast   </a:t>
            </a:r>
            <a:endParaRPr lang="en-US" sz="2333" b="1" dirty="0">
              <a:solidFill>
                <a:schemeClr val="accent6">
                  <a:lumMod val="50000"/>
                </a:schemeClr>
              </a:solidFill>
              <a:latin typeface="P39" panose="02000000000000000000" pitchFamily="2" charset="0"/>
            </a:endParaRPr>
          </a:p>
        </p:txBody>
      </p:sp>
      <p:sp>
        <p:nvSpPr>
          <p:cNvPr id="3" name="Left Arrow 2"/>
          <p:cNvSpPr/>
          <p:nvPr/>
        </p:nvSpPr>
        <p:spPr bwMode="auto">
          <a:xfrm>
            <a:off x="3924888" y="1439333"/>
            <a:ext cx="615362" cy="190500"/>
          </a:xfrm>
          <a:prstGeom prst="leftArrow">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lstStyle/>
          <a:p>
            <a:pPr>
              <a:defRPr/>
            </a:pPr>
            <a:endParaRPr lang="en-US">
              <a:solidFill>
                <a:schemeClr val="tx1"/>
              </a:solidFill>
              <a:latin typeface="Century Gothic" pitchFamily="34" charset="0"/>
            </a:endParaRPr>
          </a:p>
        </p:txBody>
      </p:sp>
      <p:sp>
        <p:nvSpPr>
          <p:cNvPr id="5" name="Rectangle 4"/>
          <p:cNvSpPr>
            <a:spLocks noChangeArrowheads="1"/>
          </p:cNvSpPr>
          <p:nvPr/>
        </p:nvSpPr>
        <p:spPr bwMode="auto">
          <a:xfrm>
            <a:off x="4635513" y="1291167"/>
            <a:ext cx="1802096"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667" b="1">
                <a:solidFill>
                  <a:srgbClr val="8D3C15"/>
                </a:solidFill>
                <a:latin typeface="P39" panose="02000000000000000000" pitchFamily="2" charset="0"/>
              </a:rPr>
              <a:t>XIS</a:t>
            </a:r>
            <a:r>
              <a:rPr lang="en-US" altLang="en-US" sz="2667" b="1">
                <a:solidFill>
                  <a:srgbClr val="8D3C15"/>
                </a:solidFill>
              </a:rPr>
              <a:t> = </a:t>
            </a:r>
            <a:r>
              <a:rPr lang="en-US" altLang="en-US" sz="2667" b="1">
                <a:solidFill>
                  <a:srgbClr val="FF0000"/>
                </a:solidFill>
              </a:rPr>
              <a:t>616</a:t>
            </a:r>
            <a:endParaRPr lang="en-US" altLang="en-US" sz="2667" b="1">
              <a:solidFill>
                <a:srgbClr val="FF0000"/>
              </a:solidFill>
              <a:latin typeface="P39" panose="02000000000000000000" pitchFamily="2" charset="0"/>
            </a:endParaRPr>
          </a:p>
        </p:txBody>
      </p:sp>
      <p:sp>
        <p:nvSpPr>
          <p:cNvPr id="12" name="TextBox 11"/>
          <p:cNvSpPr txBox="1"/>
          <p:nvPr/>
        </p:nvSpPr>
        <p:spPr>
          <a:xfrm>
            <a:off x="1877219" y="4572000"/>
            <a:ext cx="1931458" cy="656655"/>
          </a:xfrm>
          <a:prstGeom prst="rect">
            <a:avLst/>
          </a:prstGeom>
          <a:noFill/>
        </p:spPr>
        <p:txBody>
          <a:bodyPr>
            <a:spAutoFit/>
          </a:bodyPr>
          <a:lstStyle/>
          <a:p>
            <a:pPr>
              <a:defRPr/>
            </a:pPr>
            <a:r>
              <a:rPr lang="en-US" sz="3667" b="1" dirty="0">
                <a:solidFill>
                  <a:schemeClr val="accent6">
                    <a:lumMod val="50000"/>
                  </a:schemeClr>
                </a:solidFill>
                <a:effectLst>
                  <a:outerShdw blurRad="38100" dist="38100" dir="2700000" algn="tl">
                    <a:srgbClr val="000000">
                      <a:alpha val="43137"/>
                    </a:srgbClr>
                  </a:outerShdw>
                </a:effectLst>
                <a:latin typeface="BlackChancery" pitchFamily="2" charset="0"/>
              </a:rPr>
              <a:t>c.275 </a:t>
            </a:r>
            <a:r>
              <a:rPr lang="en-US" sz="2667" b="1" dirty="0">
                <a:solidFill>
                  <a:schemeClr val="accent6">
                    <a:lumMod val="50000"/>
                  </a:schemeClr>
                </a:solidFill>
                <a:effectLst>
                  <a:outerShdw blurRad="38100" dist="38100" dir="2700000" algn="tl">
                    <a:srgbClr val="000000">
                      <a:alpha val="43137"/>
                    </a:srgbClr>
                  </a:outerShdw>
                </a:effectLst>
                <a:latin typeface="BlackChancery" pitchFamily="2" charset="0"/>
              </a:rPr>
              <a:t>AD</a:t>
            </a:r>
          </a:p>
        </p:txBody>
      </p:sp>
    </p:spTree>
  </p:cSld>
  <p:clrMapOvr>
    <a:masterClrMapping/>
  </p:clrMapOvr>
  <p:transition spd="med" advTm="2184">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Scale>
                                      <p:cBhvr>
                                        <p:cTn id="14"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tgtEl>
                                        <p:attrNameLst>
                                          <p:attrName>ppt_x</p:attrName>
                                          <p:attrName>ppt_y</p:attrName>
                                        </p:attrNameLst>
                                      </p:cBhvr>
                                    </p:animMotion>
                                    <p:animEffect transition="in" filter="fade">
                                      <p:cBhvr>
                                        <p:cTn id="16" dur="10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dirty="0">
                <a:effectLst>
                  <a:outerShdw blurRad="38100" dist="38100" dir="2700000" algn="tl">
                    <a:srgbClr val="000000">
                      <a:alpha val="43137"/>
                    </a:srgbClr>
                  </a:outerShdw>
                </a:effectLst>
              </a:rPr>
              <a:t>Key #2</a:t>
            </a:r>
            <a:endParaRPr lang="en-US" altLang="en-US" dirty="0">
              <a:effectLst>
                <a:outerShdw blurRad="38100" dist="38100" dir="2700000" algn="tl">
                  <a:srgbClr val="000000">
                    <a:alpha val="43137"/>
                  </a:srgbClr>
                </a:outerShdw>
              </a:effectLst>
              <a:latin typeface="BlackChancery" pitchFamily="2" charset="0"/>
            </a:endParaRPr>
          </a:p>
        </p:txBody>
      </p:sp>
      <p:sp>
        <p:nvSpPr>
          <p:cNvPr id="53251" name="Content Placeholder 2"/>
          <p:cNvSpPr>
            <a:spLocks noGrp="1"/>
          </p:cNvSpPr>
          <p:nvPr>
            <p:ph idx="1"/>
          </p:nvPr>
        </p:nvSpPr>
        <p:spPr/>
        <p:txBody>
          <a:bodyPr/>
          <a:lstStyle/>
          <a:p>
            <a:endParaRPr lang="en-US" altLang="en-US"/>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354" y="1143000"/>
            <a:ext cx="7138458" cy="365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29845">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Title 1"/>
          <p:cNvSpPr>
            <a:spLocks noGrp="1"/>
          </p:cNvSpPr>
          <p:nvPr>
            <p:ph type="title"/>
          </p:nvPr>
        </p:nvSpPr>
        <p:spPr>
          <a:xfrm>
            <a:off x="609600" y="-63500"/>
            <a:ext cx="6858000" cy="762000"/>
          </a:xfrm>
        </p:spPr>
        <p:txBody>
          <a:bodyPr/>
          <a:lstStyle/>
          <a:p>
            <a:r>
              <a:rPr lang="en-US" altLang="en-US" i="1" dirty="0">
                <a:effectLst>
                  <a:outerShdw blurRad="38100" dist="38100" dir="2700000" algn="tl">
                    <a:srgbClr val="000000">
                      <a:alpha val="43137"/>
                    </a:srgbClr>
                  </a:outerShdw>
                </a:effectLst>
              </a:rPr>
              <a:t>Reinventing Jesus</a:t>
            </a:r>
          </a:p>
        </p:txBody>
      </p:sp>
      <p:sp>
        <p:nvSpPr>
          <p:cNvPr id="11267" name="Content Placeholder 2"/>
          <p:cNvSpPr>
            <a:spLocks noGrp="1"/>
          </p:cNvSpPr>
          <p:nvPr>
            <p:ph idx="1"/>
          </p:nvPr>
        </p:nvSpPr>
        <p:spPr>
          <a:xfrm>
            <a:off x="482600" y="635000"/>
            <a:ext cx="7442200" cy="4572000"/>
          </a:xfrm>
        </p:spPr>
        <p:txBody>
          <a:bodyPr/>
          <a:lstStyle/>
          <a:p>
            <a:pPr>
              <a:lnSpc>
                <a:spcPct val="95000"/>
              </a:lnSpc>
              <a:spcBef>
                <a:spcPts val="1000"/>
              </a:spcBef>
            </a:pPr>
            <a:r>
              <a:rPr lang="en-US" altLang="en-US" sz="2500" dirty="0">
                <a:effectLst>
                  <a:outerShdw blurRad="38100" dist="38100" dir="2700000" algn="tl">
                    <a:srgbClr val="000000">
                      <a:alpha val="43137"/>
                    </a:srgbClr>
                  </a:outerShdw>
                </a:effectLst>
              </a:rPr>
              <a:t>How do we know the authors of the NT got the story right, decades after Jesus’ life?</a:t>
            </a:r>
          </a:p>
          <a:p>
            <a:pPr>
              <a:lnSpc>
                <a:spcPct val="95000"/>
              </a:lnSpc>
              <a:spcBef>
                <a:spcPts val="1000"/>
              </a:spcBef>
            </a:pPr>
            <a:r>
              <a:rPr lang="en-US" altLang="en-US" sz="2500" dirty="0">
                <a:effectLst>
                  <a:outerShdw blurRad="38100" dist="38100" dir="2700000" algn="tl">
                    <a:srgbClr val="000000">
                      <a:alpha val="43137"/>
                    </a:srgbClr>
                  </a:outerShdw>
                </a:effectLst>
              </a:rPr>
              <a:t>How do we know the gospels and epistles were copied correctly?  Is the Bible so full of copying errors that it’s hopelessly corrupted?</a:t>
            </a:r>
          </a:p>
          <a:p>
            <a:pPr>
              <a:lnSpc>
                <a:spcPct val="95000"/>
              </a:lnSpc>
              <a:spcBef>
                <a:spcPts val="1000"/>
              </a:spcBef>
            </a:pPr>
            <a:r>
              <a:rPr lang="en-US" altLang="en-US" sz="2500" dirty="0">
                <a:effectLst>
                  <a:outerShdw blurRad="38100" dist="38100" dir="2700000" algn="tl">
                    <a:srgbClr val="000000">
                      <a:alpha val="43137"/>
                    </a:srgbClr>
                  </a:outerShdw>
                </a:effectLst>
              </a:rPr>
              <a:t>How do we know the Bible contains the right books?  Was there a conspiracy to keep some books out of the Bible?</a:t>
            </a:r>
          </a:p>
          <a:p>
            <a:pPr>
              <a:lnSpc>
                <a:spcPct val="95000"/>
              </a:lnSpc>
              <a:spcBef>
                <a:spcPts val="1000"/>
              </a:spcBef>
            </a:pPr>
            <a:r>
              <a:rPr lang="en-US" altLang="en-US" sz="2500" dirty="0">
                <a:effectLst>
                  <a:outerShdw blurRad="38100" dist="38100" dir="2700000" algn="tl">
                    <a:srgbClr val="000000">
                      <a:alpha val="43137"/>
                    </a:srgbClr>
                  </a:outerShdw>
                </a:effectLst>
              </a:rPr>
              <a:t>Did Jesus’ earliest followers believe He was divine, or just a great (but mortal) man?</a:t>
            </a:r>
          </a:p>
          <a:p>
            <a:pPr>
              <a:lnSpc>
                <a:spcPct val="95000"/>
              </a:lnSpc>
              <a:spcBef>
                <a:spcPts val="1000"/>
              </a:spcBef>
            </a:pPr>
            <a:r>
              <a:rPr lang="en-US" altLang="en-US" sz="2500" dirty="0">
                <a:effectLst>
                  <a:outerShdw blurRad="38100" dist="38100" dir="2700000" algn="tl">
                    <a:srgbClr val="000000">
                      <a:alpha val="43137"/>
                    </a:srgbClr>
                  </a:outerShdw>
                </a:effectLst>
              </a:rPr>
              <a:t>How do we know that Christianity wasn’t plagiarized from other competing religions?</a:t>
            </a:r>
          </a:p>
        </p:txBody>
      </p:sp>
    </p:spTree>
  </p:cSld>
  <p:clrMapOvr>
    <a:masterClrMapping/>
  </p:clrMapOvr>
  <p:transition spd="slow" advTm="33471">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fade">
                                      <p:cBhvr>
                                        <p:cTn id="7" dur="1000"/>
                                        <p:tgtEl>
                                          <p:spTgt spid="11267"/>
                                        </p:tgtEl>
                                      </p:cBhvr>
                                    </p:animEffect>
                                    <p:anim calcmode="lin" valueType="num">
                                      <p:cBhvr>
                                        <p:cTn id="8" dur="1000" fill="hold"/>
                                        <p:tgtEl>
                                          <p:spTgt spid="11267"/>
                                        </p:tgtEl>
                                        <p:attrNameLst>
                                          <p:attrName>ppt_x</p:attrName>
                                        </p:attrNameLst>
                                      </p:cBhvr>
                                      <p:tavLst>
                                        <p:tav tm="0">
                                          <p:val>
                                            <p:strVal val="#ppt_x"/>
                                          </p:val>
                                        </p:tav>
                                        <p:tav tm="100000">
                                          <p:val>
                                            <p:strVal val="#ppt_x"/>
                                          </p:val>
                                        </p:tav>
                                      </p:tavLst>
                                    </p:anim>
                                    <p:anim calcmode="lin" valueType="num">
                                      <p:cBhvr>
                                        <p:cTn id="9" dur="1000" fill="hold"/>
                                        <p:tgtEl>
                                          <p:spTgt spid="1126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1267">
                                            <p:txEl>
                                              <p:pRg st="0" end="0"/>
                                            </p:txEl>
                                          </p:spTgt>
                                        </p:tgtEl>
                                        <p:attrNameLst>
                                          <p:attrName>style.visibility</p:attrName>
                                        </p:attrNameLst>
                                      </p:cBhvr>
                                      <p:to>
                                        <p:strVal val="visible"/>
                                      </p:to>
                                    </p:set>
                                    <p:animEffect transition="in" filter="fade">
                                      <p:cBhvr>
                                        <p:cTn id="14" dur="750"/>
                                        <p:tgtEl>
                                          <p:spTgt spid="11267">
                                            <p:txEl>
                                              <p:pRg st="0" end="0"/>
                                            </p:txEl>
                                          </p:spTgt>
                                        </p:tgtEl>
                                      </p:cBhvr>
                                    </p:animEffect>
                                    <p:anim calcmode="lin" valueType="num">
                                      <p:cBhvr>
                                        <p:cTn id="15" dur="750" fill="hold"/>
                                        <p:tgtEl>
                                          <p:spTgt spid="11267">
                                            <p:txEl>
                                              <p:pRg st="0" end="0"/>
                                            </p:txEl>
                                          </p:spTgt>
                                        </p:tgtEl>
                                        <p:attrNameLst>
                                          <p:attrName>ppt_x</p:attrName>
                                        </p:attrNameLst>
                                      </p:cBhvr>
                                      <p:tavLst>
                                        <p:tav tm="0">
                                          <p:val>
                                            <p:strVal val="#ppt_x"/>
                                          </p:val>
                                        </p:tav>
                                        <p:tav tm="100000">
                                          <p:val>
                                            <p:strVal val="#ppt_x"/>
                                          </p:val>
                                        </p:tav>
                                      </p:tavLst>
                                    </p:anim>
                                    <p:anim calcmode="lin" valueType="num">
                                      <p:cBhvr>
                                        <p:cTn id="16" dur="750" fill="hold"/>
                                        <p:tgtEl>
                                          <p:spTgt spid="1126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1267">
                                            <p:txEl>
                                              <p:pRg st="1" end="1"/>
                                            </p:txEl>
                                          </p:spTgt>
                                        </p:tgtEl>
                                        <p:attrNameLst>
                                          <p:attrName>style.visibility</p:attrName>
                                        </p:attrNameLst>
                                      </p:cBhvr>
                                      <p:to>
                                        <p:strVal val="visible"/>
                                      </p:to>
                                    </p:set>
                                    <p:animEffect transition="in" filter="fade">
                                      <p:cBhvr>
                                        <p:cTn id="21" dur="750"/>
                                        <p:tgtEl>
                                          <p:spTgt spid="11267">
                                            <p:txEl>
                                              <p:pRg st="1" end="1"/>
                                            </p:txEl>
                                          </p:spTgt>
                                        </p:tgtEl>
                                      </p:cBhvr>
                                    </p:animEffect>
                                    <p:anim calcmode="lin" valueType="num">
                                      <p:cBhvr>
                                        <p:cTn id="22" dur="750" fill="hold"/>
                                        <p:tgtEl>
                                          <p:spTgt spid="11267">
                                            <p:txEl>
                                              <p:pRg st="1" end="1"/>
                                            </p:txEl>
                                          </p:spTgt>
                                        </p:tgtEl>
                                        <p:attrNameLst>
                                          <p:attrName>ppt_x</p:attrName>
                                        </p:attrNameLst>
                                      </p:cBhvr>
                                      <p:tavLst>
                                        <p:tav tm="0">
                                          <p:val>
                                            <p:strVal val="#ppt_x"/>
                                          </p:val>
                                        </p:tav>
                                        <p:tav tm="100000">
                                          <p:val>
                                            <p:strVal val="#ppt_x"/>
                                          </p:val>
                                        </p:tav>
                                      </p:tavLst>
                                    </p:anim>
                                    <p:anim calcmode="lin" valueType="num">
                                      <p:cBhvr>
                                        <p:cTn id="23" dur="750" fill="hold"/>
                                        <p:tgtEl>
                                          <p:spTgt spid="1126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1267">
                                            <p:txEl>
                                              <p:pRg st="2" end="2"/>
                                            </p:txEl>
                                          </p:spTgt>
                                        </p:tgtEl>
                                        <p:attrNameLst>
                                          <p:attrName>style.visibility</p:attrName>
                                        </p:attrNameLst>
                                      </p:cBhvr>
                                      <p:to>
                                        <p:strVal val="visible"/>
                                      </p:to>
                                    </p:set>
                                    <p:animEffect transition="in" filter="fade">
                                      <p:cBhvr>
                                        <p:cTn id="28" dur="750"/>
                                        <p:tgtEl>
                                          <p:spTgt spid="11267">
                                            <p:txEl>
                                              <p:pRg st="2" end="2"/>
                                            </p:txEl>
                                          </p:spTgt>
                                        </p:tgtEl>
                                      </p:cBhvr>
                                    </p:animEffect>
                                    <p:anim calcmode="lin" valueType="num">
                                      <p:cBhvr>
                                        <p:cTn id="29" dur="75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30" dur="750" fill="hold"/>
                                        <p:tgtEl>
                                          <p:spTgt spid="1126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11267">
                                            <p:txEl>
                                              <p:pRg st="3" end="3"/>
                                            </p:txEl>
                                          </p:spTgt>
                                        </p:tgtEl>
                                        <p:attrNameLst>
                                          <p:attrName>style.visibility</p:attrName>
                                        </p:attrNameLst>
                                      </p:cBhvr>
                                      <p:to>
                                        <p:strVal val="visible"/>
                                      </p:to>
                                    </p:set>
                                    <p:animEffect transition="in" filter="fade">
                                      <p:cBhvr>
                                        <p:cTn id="35" dur="750"/>
                                        <p:tgtEl>
                                          <p:spTgt spid="11267">
                                            <p:txEl>
                                              <p:pRg st="3" end="3"/>
                                            </p:txEl>
                                          </p:spTgt>
                                        </p:tgtEl>
                                      </p:cBhvr>
                                    </p:animEffect>
                                    <p:anim calcmode="lin" valueType="num">
                                      <p:cBhvr>
                                        <p:cTn id="36" dur="750" fill="hold"/>
                                        <p:tgtEl>
                                          <p:spTgt spid="11267">
                                            <p:txEl>
                                              <p:pRg st="3" end="3"/>
                                            </p:txEl>
                                          </p:spTgt>
                                        </p:tgtEl>
                                        <p:attrNameLst>
                                          <p:attrName>ppt_x</p:attrName>
                                        </p:attrNameLst>
                                      </p:cBhvr>
                                      <p:tavLst>
                                        <p:tav tm="0">
                                          <p:val>
                                            <p:strVal val="#ppt_x"/>
                                          </p:val>
                                        </p:tav>
                                        <p:tav tm="100000">
                                          <p:val>
                                            <p:strVal val="#ppt_x"/>
                                          </p:val>
                                        </p:tav>
                                      </p:tavLst>
                                    </p:anim>
                                    <p:anim calcmode="lin" valueType="num">
                                      <p:cBhvr>
                                        <p:cTn id="37" dur="750" fill="hold"/>
                                        <p:tgtEl>
                                          <p:spTgt spid="1126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11267">
                                            <p:txEl>
                                              <p:pRg st="4" end="4"/>
                                            </p:txEl>
                                          </p:spTgt>
                                        </p:tgtEl>
                                        <p:attrNameLst>
                                          <p:attrName>style.visibility</p:attrName>
                                        </p:attrNameLst>
                                      </p:cBhvr>
                                      <p:to>
                                        <p:strVal val="visible"/>
                                      </p:to>
                                    </p:set>
                                    <p:animEffect transition="in" filter="fade">
                                      <p:cBhvr>
                                        <p:cTn id="42" dur="750"/>
                                        <p:tgtEl>
                                          <p:spTgt spid="11267">
                                            <p:txEl>
                                              <p:pRg st="4" end="4"/>
                                            </p:txEl>
                                          </p:spTgt>
                                        </p:tgtEl>
                                      </p:cBhvr>
                                    </p:animEffect>
                                    <p:anim calcmode="lin" valueType="num">
                                      <p:cBhvr>
                                        <p:cTn id="43" dur="750" fill="hold"/>
                                        <p:tgtEl>
                                          <p:spTgt spid="11267">
                                            <p:txEl>
                                              <p:pRg st="4" end="4"/>
                                            </p:txEl>
                                          </p:spTgt>
                                        </p:tgtEl>
                                        <p:attrNameLst>
                                          <p:attrName>ppt_x</p:attrName>
                                        </p:attrNameLst>
                                      </p:cBhvr>
                                      <p:tavLst>
                                        <p:tav tm="0">
                                          <p:val>
                                            <p:strVal val="#ppt_x"/>
                                          </p:val>
                                        </p:tav>
                                        <p:tav tm="100000">
                                          <p:val>
                                            <p:strVal val="#ppt_x"/>
                                          </p:val>
                                        </p:tav>
                                      </p:tavLst>
                                    </p:anim>
                                    <p:anim calcmode="lin" valueType="num">
                                      <p:cBhvr>
                                        <p:cTn id="44" dur="750" fill="hold"/>
                                        <p:tgtEl>
                                          <p:spTgt spid="1126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5" name="Rectangle 3">
            <a:extLst>
              <a:ext uri="{FF2B5EF4-FFF2-40B4-BE49-F238E27FC236}">
                <a16:creationId xmlns:a16="http://schemas.microsoft.com/office/drawing/2014/main" id="{F6D2CBC2-9033-2312-8D34-9222D3CAF773}"/>
              </a:ext>
            </a:extLst>
          </p:cNvPr>
          <p:cNvSpPr>
            <a:spLocks noChangeArrowheads="1"/>
          </p:cNvSpPr>
          <p:nvPr/>
        </p:nvSpPr>
        <p:spPr bwMode="auto">
          <a:xfrm>
            <a:off x="-9524" y="0"/>
            <a:ext cx="9153524" cy="5714999"/>
          </a:xfrm>
          <a:prstGeom prst="rect">
            <a:avLst/>
          </a:prstGeom>
          <a:solidFill>
            <a:srgbClr val="000000"/>
          </a:solidFill>
          <a:ln w="12700" cap="sq" algn="ctr">
            <a:noFill/>
            <a:round/>
            <a:headEnd type="none" w="sm" len="sm"/>
            <a:tailEnd type="none" w="sm" len="sm"/>
          </a:ln>
        </p:spPr>
        <p:txBody>
          <a:bodyPr wrap="none"/>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en-US" altLang="en-US" sz="1500" dirty="0">
              <a:latin typeface="Arial" panose="020B0604020202020204" pitchFamily="34" charset="0"/>
            </a:endParaRPr>
          </a:p>
        </p:txBody>
      </p:sp>
    </p:spTree>
    <p:extLst>
      <p:ext uri="{BB962C8B-B14F-4D97-AF65-F5344CB8AC3E}">
        <p14:creationId xmlns:p14="http://schemas.microsoft.com/office/powerpoint/2010/main" val="3756419664"/>
      </p:ext>
    </p:extLst>
  </p:cSld>
  <p:clrMapOvr>
    <a:masterClrMapping/>
  </p:clrMapOvr>
  <p:transition spd="slow">
    <p:fade thruBlk="1"/>
  </p:transition>
</p:sld>
</file>

<file path=ppt/slides/slide61.xml><?xml version="1.0" encoding="utf-8"?>
<p:sld xmlns:a="http://schemas.openxmlformats.org/drawingml/2006/main" xmlns:r="http://schemas.openxmlformats.org/officeDocument/2006/relationships" xmlns:p="http://schemas.openxmlformats.org/presentationml/2006/main" show="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pPr eaLnBrk="1" hangingPunct="1"/>
            <a:endParaRPr lang="en-US" altLang="en-US"/>
          </a:p>
        </p:txBody>
      </p:sp>
      <p:sp>
        <p:nvSpPr>
          <p:cNvPr id="4099" name="Rectangle 3"/>
          <p:cNvSpPr>
            <a:spLocks noGrp="1" noChangeArrowheads="1"/>
          </p:cNvSpPr>
          <p:nvPr>
            <p:ph type="subTitle" idx="1"/>
          </p:nvPr>
        </p:nvSpPr>
        <p:spPr/>
        <p:txBody>
          <a:bodyPr/>
          <a:lstStyle/>
          <a:p>
            <a:pPr eaLnBrk="1" hangingPunct="1"/>
            <a:endParaRPr lang="en-US" altLang="en-US"/>
          </a:p>
        </p:txBody>
      </p:sp>
    </p:spTree>
    <p:extLst>
      <p:ext uri="{BB962C8B-B14F-4D97-AF65-F5344CB8AC3E}">
        <p14:creationId xmlns:p14="http://schemas.microsoft.com/office/powerpoint/2010/main" val="4067121940"/>
      </p:ext>
    </p:extLst>
  </p:cSld>
  <p:clrMapOvr>
    <a:masterClrMapping/>
  </p:clrMapOvr>
  <p:transition spd="slow" advTm="142358">
    <p:fade/>
  </p:transition>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99AB56-4A42-0101-3AA6-A0E96CE5D34F}"/>
              </a:ext>
            </a:extLst>
          </p:cNvPr>
          <p:cNvPicPr>
            <a:picLocks noChangeAspect="1"/>
          </p:cNvPicPr>
          <p:nvPr/>
        </p:nvPicPr>
        <p:blipFill>
          <a:blip r:embed="rId3"/>
          <a:stretch>
            <a:fillRect/>
          </a:stretch>
        </p:blipFill>
        <p:spPr>
          <a:xfrm>
            <a:off x="0" y="0"/>
            <a:ext cx="9144000" cy="5715000"/>
          </a:xfrm>
          <a:prstGeom prst="rect">
            <a:avLst/>
          </a:prstGeom>
        </p:spPr>
      </p:pic>
      <p:pic>
        <p:nvPicPr>
          <p:cNvPr id="5" name="Picture 2" descr="C:\Users\dwhite2\Documents\Sunday School\The Authority of Scripture\Cover - Reinventing Jesus.jpg"/>
          <p:cNvPicPr>
            <a:picLocks noChangeAspect="1" noChangeArrowheads="1"/>
          </p:cNvPicPr>
          <p:nvPr/>
        </p:nvPicPr>
        <p:blipFill>
          <a:blip r:embed="rId4"/>
          <a:srcRect/>
          <a:stretch>
            <a:fillRect/>
          </a:stretch>
        </p:blipFill>
        <p:spPr bwMode="auto">
          <a:xfrm>
            <a:off x="1560945" y="698515"/>
            <a:ext cx="2603500" cy="4018249"/>
          </a:xfrm>
          <a:prstGeom prst="rect">
            <a:avLst/>
          </a:prstGeom>
          <a:noFill/>
          <a:effectLst>
            <a:outerShdw blurRad="114300" dist="88900" dir="2700000" algn="tl" rotWithShape="0">
              <a:prstClr val="black">
                <a:alpha val="51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D9FE5D9-55D8-4599-92D2-9535B43A05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5323" y="698515"/>
            <a:ext cx="2754313" cy="4018249"/>
          </a:xfrm>
          <a:prstGeom prst="rect">
            <a:avLst/>
          </a:prstGeom>
        </p:spPr>
      </p:pic>
    </p:spTree>
  </p:cSld>
  <p:clrMapOvr>
    <a:masterClrMapping/>
  </p:clrMapOvr>
  <p:transition spd="med" advTm="2184">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ltLang="en-US" dirty="0">
                <a:effectLst>
                  <a:outerShdw blurRad="38100" dist="38100" dir="2700000" algn="tl">
                    <a:srgbClr val="000000">
                      <a:alpha val="43137"/>
                    </a:srgbClr>
                  </a:outerShdw>
                </a:effectLst>
              </a:rPr>
              <a:t>Previously…</a:t>
            </a:r>
            <a:endParaRPr lang="en-US" altLang="en-US" dirty="0">
              <a:effectLst>
                <a:outerShdw blurRad="38100" dist="38100" dir="2700000" algn="tl">
                  <a:srgbClr val="000000">
                    <a:alpha val="43137"/>
                  </a:srgbClr>
                </a:outerShdw>
              </a:effectLst>
              <a:latin typeface="BlackChancery" pitchFamily="2" charset="0"/>
            </a:endParaRPr>
          </a:p>
        </p:txBody>
      </p:sp>
      <p:sp>
        <p:nvSpPr>
          <p:cNvPr id="53251" name="Content Placeholder 2"/>
          <p:cNvSpPr>
            <a:spLocks noGrp="1"/>
          </p:cNvSpPr>
          <p:nvPr>
            <p:ph idx="1"/>
          </p:nvPr>
        </p:nvSpPr>
        <p:spPr>
          <a:xfrm>
            <a:off x="1143000" y="952500"/>
            <a:ext cx="6096000" cy="4572000"/>
          </a:xfrm>
        </p:spPr>
        <p:txBody>
          <a:bodyPr/>
          <a:lstStyle/>
          <a:p>
            <a:pPr>
              <a:spcBef>
                <a:spcPts val="1667"/>
              </a:spcBef>
            </a:pPr>
            <a:r>
              <a:rPr lang="en-US" altLang="en-US" u="sng" dirty="0">
                <a:effectLst>
                  <a:outerShdw blurRad="38100" dist="38100" dir="2700000" algn="tl">
                    <a:srgbClr val="000000">
                      <a:alpha val="43137"/>
                    </a:srgbClr>
                  </a:outerShdw>
                </a:effectLst>
              </a:rPr>
              <a:t>Textual Variant:</a:t>
            </a:r>
            <a:r>
              <a:rPr lang="en-US" altLang="en-US" dirty="0">
                <a:effectLst>
                  <a:outerShdw blurRad="38100" dist="38100" dir="2700000" algn="tl">
                    <a:srgbClr val="000000">
                      <a:alpha val="43137"/>
                    </a:srgbClr>
                  </a:outerShdw>
                </a:effectLst>
              </a:rPr>
              <a:t> Any place where two manuscripts differ from each other</a:t>
            </a:r>
          </a:p>
          <a:p>
            <a:pPr>
              <a:spcBef>
                <a:spcPts val="1667"/>
              </a:spcBef>
            </a:pPr>
            <a:r>
              <a:rPr lang="en-US" altLang="en-US" u="sng" dirty="0">
                <a:effectLst>
                  <a:outerShdw blurRad="38100" dist="38100" dir="2700000" algn="tl">
                    <a:srgbClr val="000000">
                      <a:alpha val="43137"/>
                    </a:srgbClr>
                  </a:outerShdw>
                </a:effectLst>
              </a:rPr>
              <a:t>Textual Criticism:</a:t>
            </a:r>
            <a:r>
              <a:rPr lang="en-US" altLang="en-US" dirty="0">
                <a:effectLst>
                  <a:outerShdw blurRad="38100" dist="38100" dir="2700000" algn="tl">
                    <a:srgbClr val="000000">
                      <a:alpha val="43137"/>
                    </a:srgbClr>
                  </a:outerShdw>
                </a:effectLst>
              </a:rPr>
              <a:t> The science of comparing different manuscripts</a:t>
            </a:r>
            <a:br>
              <a:rPr lang="en-US" altLang="en-US" dirty="0">
                <a:effectLst>
                  <a:outerShdw blurRad="38100" dist="38100" dir="2700000" algn="tl">
                    <a:srgbClr val="000000">
                      <a:alpha val="43137"/>
                    </a:srgbClr>
                  </a:outerShdw>
                </a:effectLst>
              </a:rPr>
            </a:br>
            <a:r>
              <a:rPr lang="en-US" altLang="en-US" dirty="0">
                <a:effectLst>
                  <a:outerShdw blurRad="38100" dist="38100" dir="2700000" algn="tl">
                    <a:srgbClr val="000000">
                      <a:alpha val="43137"/>
                    </a:srgbClr>
                  </a:outerShdw>
                </a:effectLst>
              </a:rPr>
              <a:t>to determine the original reading when the original document no longer exists.</a:t>
            </a:r>
          </a:p>
        </p:txBody>
      </p:sp>
    </p:spTree>
    <p:custDataLst>
      <p:tags r:id="rId1"/>
    </p:custDataLst>
  </p:cSld>
  <p:clrMapOvr>
    <a:masterClrMapping/>
  </p:clrMapOvr>
  <p:transition spd="slow" advTm="29845">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fade">
                                      <p:cBhvr>
                                        <p:cTn id="7" dur="1000"/>
                                        <p:tgtEl>
                                          <p:spTgt spid="53251">
                                            <p:txEl>
                                              <p:pRg st="0" end="0"/>
                                            </p:txEl>
                                          </p:spTgt>
                                        </p:tgtEl>
                                      </p:cBhvr>
                                    </p:animEffect>
                                    <p:anim calcmode="lin" valueType="num">
                                      <p:cBhvr>
                                        <p:cTn id="8" dur="1000" fill="hold"/>
                                        <p:tgtEl>
                                          <p:spTgt spid="532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325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3251">
                                            <p:txEl>
                                              <p:pRg st="1" end="1"/>
                                            </p:txEl>
                                          </p:spTgt>
                                        </p:tgtEl>
                                        <p:attrNameLst>
                                          <p:attrName>style.visibility</p:attrName>
                                        </p:attrNameLst>
                                      </p:cBhvr>
                                      <p:to>
                                        <p:strVal val="visible"/>
                                      </p:to>
                                    </p:set>
                                    <p:animEffect transition="in" filter="fade">
                                      <p:cBhvr>
                                        <p:cTn id="14" dur="1000"/>
                                        <p:tgtEl>
                                          <p:spTgt spid="53251">
                                            <p:txEl>
                                              <p:pRg st="1" end="1"/>
                                            </p:txEl>
                                          </p:spTgt>
                                        </p:tgtEl>
                                      </p:cBhvr>
                                    </p:animEffect>
                                    <p:anim calcmode="lin" valueType="num">
                                      <p:cBhvr>
                                        <p:cTn id="15" dur="1000" fill="hold"/>
                                        <p:tgtEl>
                                          <p:spTgt spid="5325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325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a:effectLst>
                  <a:outerShdw blurRad="38100" dist="38100" dir="2700000" algn="tl">
                    <a:srgbClr val="000000">
                      <a:alpha val="43137"/>
                    </a:srgbClr>
                  </a:outerShdw>
                </a:effectLst>
              </a:rPr>
              <a:t>Previously…</a:t>
            </a:r>
            <a:endParaRPr lang="en-US" altLang="en-US">
              <a:effectLst>
                <a:outerShdw blurRad="38100" dist="38100" dir="2700000" algn="tl">
                  <a:srgbClr val="000000">
                    <a:alpha val="43137"/>
                  </a:srgbClr>
                </a:outerShdw>
              </a:effectLst>
              <a:latin typeface="BlackChancery" pitchFamily="2" charset="0"/>
            </a:endParaRPr>
          </a:p>
        </p:txBody>
      </p:sp>
      <p:sp>
        <p:nvSpPr>
          <p:cNvPr id="53251" name="Content Placeholder 2"/>
          <p:cNvSpPr>
            <a:spLocks noGrp="1"/>
          </p:cNvSpPr>
          <p:nvPr>
            <p:ph idx="1"/>
          </p:nvPr>
        </p:nvSpPr>
        <p:spPr>
          <a:xfrm>
            <a:off x="457200" y="825500"/>
            <a:ext cx="6096000" cy="4572000"/>
          </a:xfrm>
        </p:spPr>
        <p:txBody>
          <a:bodyPr/>
          <a:lstStyle/>
          <a:p>
            <a:pPr>
              <a:spcBef>
                <a:spcPts val="1667"/>
              </a:spcBef>
            </a:pPr>
            <a:r>
              <a:rPr lang="en-US" altLang="en-US" sz="2333" u="sng" dirty="0">
                <a:effectLst>
                  <a:outerShdw blurRad="38100" dist="38100" dir="2700000" algn="tl">
                    <a:srgbClr val="000000">
                      <a:alpha val="43137"/>
                    </a:srgbClr>
                  </a:outerShdw>
                </a:effectLst>
              </a:rPr>
              <a:t>Key #1:</a:t>
            </a:r>
            <a:br>
              <a:rPr lang="en-US" altLang="en-US" sz="2333" u="sng" dirty="0">
                <a:effectLst>
                  <a:outerShdw blurRad="38100" dist="38100" dir="2700000" algn="tl">
                    <a:srgbClr val="000000">
                      <a:alpha val="43137"/>
                    </a:srgbClr>
                  </a:outerShdw>
                </a:effectLst>
              </a:rPr>
            </a:br>
            <a:r>
              <a:rPr lang="en-US" altLang="en-US" sz="2333" dirty="0">
                <a:effectLst>
                  <a:outerShdw blurRad="38100" dist="38100" dir="2700000" algn="tl">
                    <a:srgbClr val="000000">
                      <a:alpha val="43137"/>
                    </a:srgbClr>
                  </a:outerShdw>
                </a:effectLst>
              </a:rPr>
              <a:t>400,000 textual</a:t>
            </a:r>
            <a:br>
              <a:rPr lang="en-US" altLang="en-US" sz="2333" dirty="0">
                <a:effectLst>
                  <a:outerShdw blurRad="38100" dist="38100" dir="2700000" algn="tl">
                    <a:srgbClr val="000000">
                      <a:alpha val="43137"/>
                    </a:srgbClr>
                  </a:outerShdw>
                </a:effectLst>
              </a:rPr>
            </a:br>
            <a:r>
              <a:rPr lang="en-US" altLang="en-US" sz="2333" dirty="0">
                <a:effectLst>
                  <a:outerShdw blurRad="38100" dist="38100" dir="2700000" algn="tl">
                    <a:srgbClr val="000000">
                      <a:alpha val="43137"/>
                    </a:srgbClr>
                  </a:outerShdw>
                </a:effectLst>
              </a:rPr>
              <a:t>variants, but</a:t>
            </a:r>
            <a:br>
              <a:rPr lang="en-US" altLang="en-US" sz="2333" dirty="0">
                <a:effectLst>
                  <a:outerShdw blurRad="38100" dist="38100" dir="2700000" algn="tl">
                    <a:srgbClr val="000000">
                      <a:alpha val="43137"/>
                    </a:srgbClr>
                  </a:outerShdw>
                </a:effectLst>
              </a:rPr>
            </a:br>
            <a:r>
              <a:rPr lang="en-US" altLang="en-US" sz="2333" dirty="0">
                <a:effectLst>
                  <a:outerShdw blurRad="38100" dist="38100" dir="2700000" algn="tl">
                    <a:srgbClr val="000000">
                      <a:alpha val="43137"/>
                    </a:srgbClr>
                  </a:outerShdw>
                </a:effectLst>
              </a:rPr>
              <a:t>99% of them are</a:t>
            </a:r>
            <a:br>
              <a:rPr lang="en-US" altLang="en-US" sz="2333" dirty="0">
                <a:effectLst>
                  <a:outerShdw blurRad="38100" dist="38100" dir="2700000" algn="tl">
                    <a:srgbClr val="000000">
                      <a:alpha val="43137"/>
                    </a:srgbClr>
                  </a:outerShdw>
                </a:effectLst>
              </a:rPr>
            </a:br>
            <a:r>
              <a:rPr lang="en-US" altLang="en-US" sz="2333" dirty="0">
                <a:effectLst>
                  <a:outerShdw blurRad="38100" dist="38100" dir="2700000" algn="tl">
                    <a:srgbClr val="000000">
                      <a:alpha val="43137"/>
                    </a:srgbClr>
                  </a:outerShdw>
                </a:effectLst>
              </a:rPr>
              <a:t>inconsequential.</a:t>
            </a:r>
          </a:p>
          <a:p>
            <a:pPr>
              <a:spcBef>
                <a:spcPts val="2333"/>
              </a:spcBef>
            </a:pPr>
            <a:r>
              <a:rPr lang="en-US" altLang="en-US" sz="2333" u="sng" dirty="0">
                <a:effectLst>
                  <a:outerShdw blurRad="38100" dist="38100" dir="2700000" algn="tl">
                    <a:srgbClr val="000000">
                      <a:alpha val="43137"/>
                    </a:srgbClr>
                  </a:outerShdw>
                </a:effectLst>
              </a:rPr>
              <a:t>Key #2:</a:t>
            </a:r>
            <a:br>
              <a:rPr lang="en-US" altLang="en-US" sz="2333" u="sng" dirty="0">
                <a:effectLst>
                  <a:outerShdw blurRad="38100" dist="38100" dir="2700000" algn="tl">
                    <a:srgbClr val="000000">
                      <a:alpha val="43137"/>
                    </a:srgbClr>
                  </a:outerShdw>
                </a:effectLst>
              </a:rPr>
            </a:br>
            <a:r>
              <a:rPr lang="en-US" altLang="en-US" sz="2333" dirty="0">
                <a:effectLst>
                  <a:outerShdw blurRad="38100" dist="38100" dir="2700000" algn="tl">
                    <a:srgbClr val="000000">
                      <a:alpha val="43137"/>
                    </a:srgbClr>
                  </a:outerShdw>
                </a:effectLst>
              </a:rPr>
              <a:t>No essential</a:t>
            </a:r>
            <a:br>
              <a:rPr lang="en-US" altLang="en-US" sz="2333" dirty="0">
                <a:effectLst>
                  <a:outerShdw blurRad="38100" dist="38100" dir="2700000" algn="tl">
                    <a:srgbClr val="000000">
                      <a:alpha val="43137"/>
                    </a:srgbClr>
                  </a:outerShdw>
                </a:effectLst>
              </a:rPr>
            </a:br>
            <a:r>
              <a:rPr lang="en-US" altLang="en-US" sz="2333" dirty="0">
                <a:effectLst>
                  <a:outerShdw blurRad="38100" dist="38100" dir="2700000" algn="tl">
                    <a:srgbClr val="000000">
                      <a:alpha val="43137"/>
                    </a:srgbClr>
                  </a:outerShdw>
                </a:effectLst>
              </a:rPr>
              <a:t>doctrines are</a:t>
            </a:r>
            <a:br>
              <a:rPr lang="en-US" altLang="en-US" sz="2333" dirty="0">
                <a:effectLst>
                  <a:outerShdw blurRad="38100" dist="38100" dir="2700000" algn="tl">
                    <a:srgbClr val="000000">
                      <a:alpha val="43137"/>
                    </a:srgbClr>
                  </a:outerShdw>
                </a:effectLst>
              </a:rPr>
            </a:br>
            <a:r>
              <a:rPr lang="en-US" altLang="en-US" sz="2333" dirty="0">
                <a:effectLst>
                  <a:outerShdw blurRad="38100" dist="38100" dir="2700000" algn="tl">
                    <a:srgbClr val="000000">
                      <a:alpha val="43137"/>
                    </a:srgbClr>
                  </a:outerShdw>
                </a:effectLst>
              </a:rPr>
              <a:t>affected by</a:t>
            </a:r>
            <a:br>
              <a:rPr lang="en-US" altLang="en-US" sz="2333" dirty="0">
                <a:effectLst>
                  <a:outerShdw blurRad="38100" dist="38100" dir="2700000" algn="tl">
                    <a:srgbClr val="000000">
                      <a:alpha val="43137"/>
                    </a:srgbClr>
                  </a:outerShdw>
                </a:effectLst>
              </a:rPr>
            </a:br>
            <a:r>
              <a:rPr lang="en-US" altLang="en-US" sz="2333" dirty="0">
                <a:effectLst>
                  <a:outerShdw blurRad="38100" dist="38100" dir="2700000" algn="tl">
                    <a:srgbClr val="000000">
                      <a:alpha val="43137"/>
                    </a:srgbClr>
                  </a:outerShdw>
                </a:effectLst>
              </a:rPr>
              <a:t>any viable</a:t>
            </a:r>
            <a:br>
              <a:rPr lang="en-US" altLang="en-US" sz="2333" dirty="0">
                <a:effectLst>
                  <a:outerShdw blurRad="38100" dist="38100" dir="2700000" algn="tl">
                    <a:srgbClr val="000000">
                      <a:alpha val="43137"/>
                    </a:srgbClr>
                  </a:outerShdw>
                </a:effectLst>
              </a:rPr>
            </a:br>
            <a:r>
              <a:rPr lang="en-US" altLang="en-US" sz="2333" dirty="0">
                <a:effectLst>
                  <a:outerShdw blurRad="38100" dist="38100" dir="2700000" algn="tl">
                    <a:srgbClr val="000000">
                      <a:alpha val="43137"/>
                    </a:srgbClr>
                  </a:outerShdw>
                </a:effectLst>
              </a:rPr>
              <a:t>textual variant.</a:t>
            </a:r>
          </a:p>
        </p:txBody>
      </p:sp>
      <p:grpSp>
        <p:nvGrpSpPr>
          <p:cNvPr id="2" name="Group 1"/>
          <p:cNvGrpSpPr>
            <a:grpSpLocks/>
          </p:cNvGrpSpPr>
          <p:nvPr/>
        </p:nvGrpSpPr>
        <p:grpSpPr bwMode="auto">
          <a:xfrm>
            <a:off x="3170503" y="1206500"/>
            <a:ext cx="4508500" cy="3619500"/>
            <a:chOff x="0" y="0"/>
            <a:chExt cx="9144000" cy="6858000"/>
          </a:xfrm>
        </p:grpSpPr>
        <p:pic>
          <p:nvPicPr>
            <p:cNvPr id="57349" name="Picture 5" descr="parchment Backgro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4" descr="tv char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4275" y="1487488"/>
              <a:ext cx="6775450"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Rectangle 11"/>
            <p:cNvSpPr>
              <a:spLocks noChangeArrowheads="1"/>
            </p:cNvSpPr>
            <p:nvPr/>
          </p:nvSpPr>
          <p:spPr bwMode="auto">
            <a:xfrm>
              <a:off x="5410200" y="5431953"/>
              <a:ext cx="3394863" cy="114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1667" b="1">
                  <a:solidFill>
                    <a:srgbClr val="949707"/>
                  </a:solidFill>
                </a:rPr>
                <a:t>Meaningful but</a:t>
              </a:r>
            </a:p>
            <a:p>
              <a:pPr>
                <a:spcBef>
                  <a:spcPct val="0"/>
                </a:spcBef>
                <a:buFontTx/>
                <a:buNone/>
              </a:pPr>
              <a:r>
                <a:rPr lang="en-US" altLang="en-US" sz="1667" b="1">
                  <a:solidFill>
                    <a:srgbClr val="949707"/>
                  </a:solidFill>
                </a:rPr>
                <a:t>not viable</a:t>
              </a:r>
            </a:p>
          </p:txBody>
        </p:sp>
        <p:sp>
          <p:nvSpPr>
            <p:cNvPr id="57352" name="Rectangle 12"/>
            <p:cNvSpPr>
              <a:spLocks noChangeArrowheads="1"/>
            </p:cNvSpPr>
            <p:nvPr/>
          </p:nvSpPr>
          <p:spPr bwMode="auto">
            <a:xfrm>
              <a:off x="304797" y="5127152"/>
              <a:ext cx="2582072" cy="114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1667" b="1">
                  <a:solidFill>
                    <a:srgbClr val="C40000"/>
                  </a:solidFill>
                </a:rPr>
                <a:t>Meaningful</a:t>
              </a:r>
            </a:p>
            <a:p>
              <a:pPr>
                <a:spcBef>
                  <a:spcPct val="0"/>
                </a:spcBef>
                <a:buFontTx/>
                <a:buNone/>
              </a:pPr>
              <a:r>
                <a:rPr lang="en-US" altLang="en-US" sz="1667" b="1">
                  <a:solidFill>
                    <a:srgbClr val="C40000"/>
                  </a:solidFill>
                </a:rPr>
                <a:t>and viable</a:t>
              </a:r>
            </a:p>
          </p:txBody>
        </p:sp>
        <p:sp>
          <p:nvSpPr>
            <p:cNvPr id="57353" name="Line 13"/>
            <p:cNvSpPr>
              <a:spLocks noChangeShapeType="1"/>
            </p:cNvSpPr>
            <p:nvPr/>
          </p:nvSpPr>
          <p:spPr bwMode="auto">
            <a:xfrm>
              <a:off x="990600" y="1371600"/>
              <a:ext cx="1143000" cy="533400"/>
            </a:xfrm>
            <a:prstGeom prst="line">
              <a:avLst/>
            </a:prstGeom>
            <a:noFill/>
            <a:ln w="76200">
              <a:solidFill>
                <a:srgbClr val="2D16C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354" name="Line 15"/>
            <p:cNvSpPr>
              <a:spLocks noChangeShapeType="1"/>
            </p:cNvSpPr>
            <p:nvPr/>
          </p:nvSpPr>
          <p:spPr bwMode="auto">
            <a:xfrm flipH="1">
              <a:off x="7239000" y="1447800"/>
              <a:ext cx="304800" cy="1676400"/>
            </a:xfrm>
            <a:prstGeom prst="line">
              <a:avLst/>
            </a:prstGeom>
            <a:noFill/>
            <a:ln w="762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355" name="Line 16"/>
            <p:cNvSpPr>
              <a:spLocks noChangeShapeType="1"/>
            </p:cNvSpPr>
            <p:nvPr/>
          </p:nvSpPr>
          <p:spPr bwMode="auto">
            <a:xfrm flipH="1" flipV="1">
              <a:off x="4800600" y="5410200"/>
              <a:ext cx="609600" cy="685800"/>
            </a:xfrm>
            <a:prstGeom prst="line">
              <a:avLst/>
            </a:prstGeom>
            <a:noFill/>
            <a:ln w="76200">
              <a:solidFill>
                <a:srgbClr val="ACB64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356" name="Line 17"/>
            <p:cNvSpPr>
              <a:spLocks noChangeShapeType="1"/>
            </p:cNvSpPr>
            <p:nvPr/>
          </p:nvSpPr>
          <p:spPr bwMode="auto">
            <a:xfrm flipV="1">
              <a:off x="2819400" y="5410200"/>
              <a:ext cx="762000" cy="609600"/>
            </a:xfrm>
            <a:prstGeom prst="line">
              <a:avLst/>
            </a:prstGeom>
            <a:noFill/>
            <a:ln w="76200">
              <a:solidFill>
                <a:srgbClr val="C4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357" name="Rectangle 18"/>
            <p:cNvSpPr>
              <a:spLocks noChangeArrowheads="1"/>
            </p:cNvSpPr>
            <p:nvPr/>
          </p:nvSpPr>
          <p:spPr bwMode="auto">
            <a:xfrm>
              <a:off x="3200400" y="2175779"/>
              <a:ext cx="1258850" cy="70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1833" b="1">
                  <a:solidFill>
                    <a:schemeClr val="bg1"/>
                  </a:solidFill>
                </a:rPr>
                <a:t>70%</a:t>
              </a:r>
            </a:p>
          </p:txBody>
        </p:sp>
        <p:sp>
          <p:nvSpPr>
            <p:cNvPr id="57358" name="Rectangle 19"/>
            <p:cNvSpPr>
              <a:spLocks noChangeArrowheads="1"/>
            </p:cNvSpPr>
            <p:nvPr/>
          </p:nvSpPr>
          <p:spPr bwMode="auto">
            <a:xfrm>
              <a:off x="5715001" y="3439431"/>
              <a:ext cx="1258850" cy="70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1833" b="1">
                  <a:solidFill>
                    <a:schemeClr val="bg1"/>
                  </a:solidFill>
                </a:rPr>
                <a:t>20%</a:t>
              </a:r>
            </a:p>
          </p:txBody>
        </p:sp>
        <p:sp>
          <p:nvSpPr>
            <p:cNvPr id="57359" name="Rectangle 20"/>
            <p:cNvSpPr>
              <a:spLocks noChangeArrowheads="1"/>
            </p:cNvSpPr>
            <p:nvPr/>
          </p:nvSpPr>
          <p:spPr bwMode="auto">
            <a:xfrm>
              <a:off x="4343401" y="4049030"/>
              <a:ext cx="979249" cy="70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1833" b="1">
                  <a:solidFill>
                    <a:srgbClr val="C40000"/>
                  </a:solidFill>
                </a:rPr>
                <a:t>9%</a:t>
              </a:r>
            </a:p>
          </p:txBody>
        </p:sp>
        <p:sp>
          <p:nvSpPr>
            <p:cNvPr id="57360" name="Rectangle 22"/>
            <p:cNvSpPr>
              <a:spLocks noChangeArrowheads="1"/>
            </p:cNvSpPr>
            <p:nvPr/>
          </p:nvSpPr>
          <p:spPr bwMode="auto">
            <a:xfrm>
              <a:off x="2923598" y="4080780"/>
              <a:ext cx="979249" cy="70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1833" b="1">
                  <a:solidFill>
                    <a:srgbClr val="FF0000"/>
                  </a:solidFill>
                </a:rPr>
                <a:t>1%</a:t>
              </a:r>
            </a:p>
          </p:txBody>
        </p:sp>
        <p:sp>
          <p:nvSpPr>
            <p:cNvPr id="57361" name="Rectangle 23"/>
            <p:cNvSpPr>
              <a:spLocks noChangeArrowheads="1"/>
            </p:cNvSpPr>
            <p:nvPr/>
          </p:nvSpPr>
          <p:spPr bwMode="auto">
            <a:xfrm>
              <a:off x="380998" y="250353"/>
              <a:ext cx="4822122" cy="114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1667" b="1">
                  <a:solidFill>
                    <a:srgbClr val="2D16C4"/>
                  </a:solidFill>
                </a:rPr>
                <a:t>Spelling differences </a:t>
              </a:r>
              <a:r>
                <a:rPr lang="en-US" altLang="en-US" sz="1667" b="1">
                  <a:solidFill>
                    <a:srgbClr val="2D16C4"/>
                  </a:solidFill>
                  <a:latin typeface="Calibri" panose="020F0502020204030204" pitchFamily="34" charset="0"/>
                </a:rPr>
                <a:t>&amp;</a:t>
              </a:r>
              <a:br>
                <a:rPr lang="en-US" altLang="en-US" sz="1667" b="1">
                  <a:solidFill>
                    <a:srgbClr val="2D16C4"/>
                  </a:solidFill>
                </a:rPr>
              </a:br>
              <a:r>
                <a:rPr lang="en-US" altLang="en-US" sz="1667" b="1">
                  <a:solidFill>
                    <a:srgbClr val="2D16C4"/>
                  </a:solidFill>
                </a:rPr>
                <a:t>nonsense errors</a:t>
              </a:r>
            </a:p>
          </p:txBody>
        </p:sp>
        <p:sp>
          <p:nvSpPr>
            <p:cNvPr id="57362" name="Rectangle 11"/>
            <p:cNvSpPr>
              <a:spLocks noChangeArrowheads="1"/>
            </p:cNvSpPr>
            <p:nvPr/>
          </p:nvSpPr>
          <p:spPr bwMode="auto">
            <a:xfrm>
              <a:off x="5791197" y="250353"/>
              <a:ext cx="3024231" cy="114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1667" b="1">
                  <a:solidFill>
                    <a:srgbClr val="348C3A"/>
                  </a:solidFill>
                </a:rPr>
                <a:t>Do not affect</a:t>
              </a:r>
            </a:p>
            <a:p>
              <a:pPr>
                <a:spcBef>
                  <a:spcPct val="0"/>
                </a:spcBef>
                <a:buFontTx/>
                <a:buNone/>
              </a:pPr>
              <a:r>
                <a:rPr lang="en-US" altLang="en-US" sz="1667" b="1">
                  <a:solidFill>
                    <a:srgbClr val="348C3A"/>
                  </a:solidFill>
                </a:rPr>
                <a:t>translation</a:t>
              </a:r>
            </a:p>
          </p:txBody>
        </p:sp>
      </p:grpSp>
    </p:spTree>
    <p:custDataLst>
      <p:tags r:id="rId1"/>
    </p:custDataLst>
  </p:cSld>
  <p:clrMapOvr>
    <a:masterClrMapping/>
  </p:clrMapOvr>
  <p:transition spd="slow" advTm="29845">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fade">
                                      <p:cBhvr>
                                        <p:cTn id="7" dur="1000"/>
                                        <p:tgtEl>
                                          <p:spTgt spid="53251">
                                            <p:txEl>
                                              <p:pRg st="0" end="0"/>
                                            </p:txEl>
                                          </p:spTgt>
                                        </p:tgtEl>
                                      </p:cBhvr>
                                    </p:animEffect>
                                    <p:anim calcmode="lin" valueType="num">
                                      <p:cBhvr>
                                        <p:cTn id="8" dur="1000" fill="hold"/>
                                        <p:tgtEl>
                                          <p:spTgt spid="532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3251">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withGroup">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10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3251">
                                            <p:txEl>
                                              <p:pRg st="1" end="1"/>
                                            </p:txEl>
                                          </p:spTgt>
                                        </p:tgtEl>
                                        <p:attrNameLst>
                                          <p:attrName>style.visibility</p:attrName>
                                        </p:attrNameLst>
                                      </p:cBhvr>
                                      <p:to>
                                        <p:strVal val="visible"/>
                                      </p:to>
                                    </p:set>
                                    <p:animEffect transition="in" filter="fade">
                                      <p:cBhvr>
                                        <p:cTn id="18" dur="1000"/>
                                        <p:tgtEl>
                                          <p:spTgt spid="53251">
                                            <p:txEl>
                                              <p:pRg st="1" end="1"/>
                                            </p:txEl>
                                          </p:spTgt>
                                        </p:tgtEl>
                                      </p:cBhvr>
                                    </p:animEffect>
                                    <p:anim calcmode="lin" valueType="num">
                                      <p:cBhvr>
                                        <p:cTn id="19" dur="1000" fill="hold"/>
                                        <p:tgtEl>
                                          <p:spTgt spid="53251">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5325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04567556"/>
              </p:ext>
            </p:extLst>
          </p:nvPr>
        </p:nvGraphicFramePr>
        <p:xfrm>
          <a:off x="920750" y="127000"/>
          <a:ext cx="7270749" cy="4749272"/>
        </p:xfrm>
        <a:graphic>
          <a:graphicData uri="http://schemas.openxmlformats.org/drawingml/2006/table">
            <a:tbl>
              <a:tblPr bandRow="1">
                <a:tableStyleId>{8FD4443E-F989-4FC4-A0C8-D5A2AF1F390B}</a:tableStyleId>
              </a:tblPr>
              <a:tblGrid>
                <a:gridCol w="2423583">
                  <a:extLst>
                    <a:ext uri="{9D8B030D-6E8A-4147-A177-3AD203B41FA5}">
                      <a16:colId xmlns:a16="http://schemas.microsoft.com/office/drawing/2014/main" val="20000"/>
                    </a:ext>
                  </a:extLst>
                </a:gridCol>
                <a:gridCol w="2423583">
                  <a:extLst>
                    <a:ext uri="{9D8B030D-6E8A-4147-A177-3AD203B41FA5}">
                      <a16:colId xmlns:a16="http://schemas.microsoft.com/office/drawing/2014/main" val="20001"/>
                    </a:ext>
                  </a:extLst>
                </a:gridCol>
                <a:gridCol w="2423583">
                  <a:extLst>
                    <a:ext uri="{9D8B030D-6E8A-4147-A177-3AD203B41FA5}">
                      <a16:colId xmlns:a16="http://schemas.microsoft.com/office/drawing/2014/main" val="20002"/>
                    </a:ext>
                  </a:extLst>
                </a:gridCol>
              </a:tblGrid>
              <a:tr h="1523746">
                <a:tc>
                  <a:txBody>
                    <a:bodyPr/>
                    <a:lstStyle/>
                    <a:p>
                      <a:r>
                        <a:rPr lang="en-US" sz="1300" dirty="0">
                          <a:solidFill>
                            <a:srgbClr val="FF0000"/>
                          </a:solidFill>
                        </a:rPr>
                        <a:t>______</a:t>
                      </a:r>
                      <a:r>
                        <a:rPr lang="en-US" sz="1300" dirty="0">
                          <a:solidFill>
                            <a:schemeClr val="tx1">
                              <a:lumMod val="10000"/>
                            </a:schemeClr>
                          </a:solidFill>
                        </a:rPr>
                        <a:t> us</a:t>
                      </a:r>
                      <a:r>
                        <a:rPr lang="en-US" sz="1300" dirty="0">
                          <a:solidFill>
                            <a:srgbClr val="FF0000"/>
                          </a:solidFill>
                        </a:rPr>
                        <a:t>,</a:t>
                      </a:r>
                      <a:r>
                        <a:rPr lang="en-US" sz="1300" dirty="0">
                          <a:solidFill>
                            <a:schemeClr val="tx1">
                              <a:lumMod val="10000"/>
                            </a:schemeClr>
                          </a:solidFill>
                        </a:rPr>
                        <a:t> O God, that we not drift numb and blind and </a:t>
                      </a:r>
                      <a:r>
                        <a:rPr lang="en-US" sz="1300" dirty="0">
                          <a:solidFill>
                            <a:srgbClr val="FF0000"/>
                          </a:solidFill>
                        </a:rPr>
                        <a:t>_______________________</a:t>
                      </a:r>
                      <a:r>
                        <a:rPr lang="en-US" sz="1300" dirty="0">
                          <a:solidFill>
                            <a:schemeClr val="tx1">
                              <a:lumMod val="10000"/>
                            </a:schemeClr>
                          </a:solidFill>
                        </a:rPr>
                        <a:t> short, too painful to waste on </a:t>
                      </a:r>
                      <a:r>
                        <a:rPr lang="en-US" sz="1300" dirty="0">
                          <a:solidFill>
                            <a:srgbClr val="FF0000"/>
                          </a:solidFill>
                        </a:rPr>
                        <a:t>______________________</a:t>
                      </a:r>
                      <a:br>
                        <a:rPr lang="en-US" sz="1300" dirty="0">
                          <a:solidFill>
                            <a:srgbClr val="FF0000"/>
                          </a:solidFill>
                        </a:rPr>
                      </a:br>
                      <a:r>
                        <a:rPr lang="en-US" sz="1300" dirty="0">
                          <a:solidFill>
                            <a:srgbClr val="FF0000"/>
                          </a:solidFill>
                        </a:rPr>
                        <a:t>_________________________</a:t>
                      </a:r>
                      <a:endParaRPr lang="en-US" sz="1300" b="0" dirty="0">
                        <a:solidFill>
                          <a:srgbClr val="FF0000"/>
                        </a:solidFill>
                      </a:endParaRPr>
                    </a:p>
                  </a:txBody>
                  <a:tcPr marL="76200" marR="76200" marT="38090" marB="38090">
                    <a:lnR w="19050" cap="flat" cmpd="sng" algn="ctr">
                      <a:solidFill>
                        <a:schemeClr val="tx1">
                          <a:lumMod val="50000"/>
                        </a:schemeClr>
                      </a:solidFill>
                      <a:prstDash val="solid"/>
                      <a:round/>
                      <a:headEnd type="none" w="med" len="med"/>
                      <a:tailEnd type="none" w="med" len="med"/>
                    </a:lnR>
                    <a:lnB w="19050" cap="flat" cmpd="sng" algn="ctr">
                      <a:solidFill>
                        <a:schemeClr val="tx1">
                          <a:lumMod val="50000"/>
                        </a:schemeClr>
                      </a:solidFill>
                      <a:prstDash val="solid"/>
                      <a:round/>
                      <a:headEnd type="none" w="med" len="med"/>
                      <a:tailEnd type="none" w="med" len="med"/>
                    </a:lnB>
                  </a:tcPr>
                </a:tc>
                <a:tc>
                  <a:txBody>
                    <a:bodyPr/>
                    <a:lstStyle/>
                    <a:p>
                      <a:r>
                        <a:rPr lang="en-US" sz="1300" dirty="0">
                          <a:solidFill>
                            <a:schemeClr val="tx1">
                              <a:lumMod val="10000"/>
                            </a:schemeClr>
                          </a:solidFill>
                        </a:rPr>
                        <a:t>Fight for us O </a:t>
                      </a:r>
                      <a:r>
                        <a:rPr lang="en-US" sz="1300" dirty="0">
                          <a:solidFill>
                            <a:srgbClr val="FF0000"/>
                          </a:solidFill>
                        </a:rPr>
                        <a:t>Lord</a:t>
                      </a:r>
                      <a:r>
                        <a:rPr lang="en-US" sz="1300" baseline="0" dirty="0">
                          <a:solidFill>
                            <a:srgbClr val="FF0000"/>
                          </a:solidFill>
                        </a:rPr>
                        <a:t> </a:t>
                      </a:r>
                      <a:r>
                        <a:rPr lang="en-US" sz="1300" dirty="0">
                          <a:solidFill>
                            <a:schemeClr val="tx1">
                              <a:lumMod val="10000"/>
                            </a:schemeClr>
                          </a:solidFill>
                        </a:rPr>
                        <a:t>God, </a:t>
                      </a:r>
                      <a:r>
                        <a:rPr lang="en-US" sz="1300" dirty="0">
                          <a:solidFill>
                            <a:srgbClr val="FF0000"/>
                          </a:solidFill>
                        </a:rPr>
                        <a:t>_____</a:t>
                      </a:r>
                      <a:r>
                        <a:rPr lang="en-US" sz="1300" dirty="0">
                          <a:solidFill>
                            <a:schemeClr val="tx1">
                              <a:lumMod val="10000"/>
                            </a:schemeClr>
                          </a:solidFill>
                        </a:rPr>
                        <a:t> we not drift numb and </a:t>
                      </a:r>
                      <a:r>
                        <a:rPr lang="en-US" sz="1300" dirty="0">
                          <a:solidFill>
                            <a:srgbClr val="FF0000"/>
                          </a:solidFill>
                        </a:rPr>
                        <a:t>blink ____________________</a:t>
                      </a:r>
                      <a:r>
                        <a:rPr lang="en-US" sz="1300" dirty="0">
                          <a:solidFill>
                            <a:schemeClr val="tx1">
                              <a:lumMod val="10000"/>
                            </a:schemeClr>
                          </a:solidFill>
                        </a:rPr>
                        <a:t>.  </a:t>
                      </a:r>
                      <a:r>
                        <a:rPr lang="en-US" sz="1300" dirty="0">
                          <a:solidFill>
                            <a:srgbClr val="FF0000"/>
                          </a:solidFill>
                        </a:rPr>
                        <a:t>Life</a:t>
                      </a:r>
                      <a:r>
                        <a:rPr lang="en-US" sz="1300" dirty="0">
                          <a:solidFill>
                            <a:schemeClr val="tx1">
                              <a:lumMod val="10000"/>
                            </a:schemeClr>
                          </a:solidFill>
                        </a:rPr>
                        <a:t> is too short, too </a:t>
                      </a:r>
                      <a:r>
                        <a:rPr lang="en-US" sz="1300" dirty="0" err="1">
                          <a:solidFill>
                            <a:srgbClr val="FF0000"/>
                          </a:solidFill>
                        </a:rPr>
                        <a:t>prec</a:t>
                      </a:r>
                      <a:r>
                        <a:rPr lang="en-US" sz="1300" dirty="0">
                          <a:solidFill>
                            <a:srgbClr val="FF0000"/>
                          </a:solidFill>
                        </a:rPr>
                        <a:t>____</a:t>
                      </a:r>
                      <a:r>
                        <a:rPr lang="en-US" sz="1300" dirty="0">
                          <a:solidFill>
                            <a:schemeClr val="tx1">
                              <a:lumMod val="10000"/>
                            </a:schemeClr>
                          </a:solidFill>
                        </a:rPr>
                        <a:t>, too painful to waste on worldly bubbles that burst.</a:t>
                      </a:r>
                      <a:endParaRPr lang="en-US" sz="1300" b="0" dirty="0">
                        <a:solidFill>
                          <a:schemeClr val="tx1">
                            <a:lumMod val="10000"/>
                          </a:schemeClr>
                        </a:solidFill>
                      </a:endParaRPr>
                    </a:p>
                  </a:txBody>
                  <a:tcPr marL="76200" marR="76200" marT="38090" marB="38090">
                    <a:lnL w="19050" cap="flat" cmpd="sng" algn="ctr">
                      <a:solidFill>
                        <a:schemeClr val="tx1">
                          <a:lumMod val="50000"/>
                        </a:schemeClr>
                      </a:solidFill>
                      <a:prstDash val="solid"/>
                      <a:round/>
                      <a:headEnd type="none" w="med" len="med"/>
                      <a:tailEnd type="none" w="med" len="med"/>
                    </a:lnL>
                    <a:lnR w="19050" cap="flat" cmpd="sng" algn="ctr">
                      <a:solidFill>
                        <a:schemeClr val="tx1">
                          <a:lumMod val="50000"/>
                        </a:schemeClr>
                      </a:solidFill>
                      <a:prstDash val="solid"/>
                      <a:round/>
                      <a:headEnd type="none" w="med" len="med"/>
                      <a:tailEnd type="none" w="med" len="med"/>
                    </a:lnR>
                    <a:lnB w="19050" cap="flat" cmpd="sng" algn="ctr">
                      <a:solidFill>
                        <a:schemeClr val="tx1">
                          <a:lumMod val="50000"/>
                        </a:schemeClr>
                      </a:solidFill>
                      <a:prstDash val="solid"/>
                      <a:round/>
                      <a:headEnd type="none" w="med" len="med"/>
                      <a:tailEnd type="none" w="med" len="med"/>
                    </a:lnB>
                    <a:solidFill>
                      <a:schemeClr val="accent5"/>
                    </a:solidFill>
                  </a:tcPr>
                </a:tc>
                <a:tc>
                  <a:txBody>
                    <a:bodyPr/>
                    <a:lstStyle/>
                    <a:p>
                      <a:r>
                        <a:rPr lang="en-US" sz="1300" dirty="0">
                          <a:solidFill>
                            <a:srgbClr val="FF0000"/>
                          </a:solidFill>
                        </a:rPr>
                        <a:t>________</a:t>
                      </a:r>
                      <a:r>
                        <a:rPr lang="en-US" sz="1300" baseline="0" dirty="0">
                          <a:solidFill>
                            <a:schemeClr val="tx1">
                              <a:lumMod val="10000"/>
                            </a:schemeClr>
                          </a:solidFill>
                        </a:rPr>
                        <a:t> </a:t>
                      </a:r>
                      <a:r>
                        <a:rPr lang="en-US" sz="1300" dirty="0">
                          <a:solidFill>
                            <a:schemeClr val="tx1">
                              <a:lumMod val="10000"/>
                            </a:schemeClr>
                          </a:solidFill>
                        </a:rPr>
                        <a:t>us</a:t>
                      </a:r>
                      <a:r>
                        <a:rPr lang="en-US" sz="1300" dirty="0">
                          <a:solidFill>
                            <a:srgbClr val="FF0000"/>
                          </a:solidFill>
                        </a:rPr>
                        <a:t>,</a:t>
                      </a:r>
                      <a:r>
                        <a:rPr lang="en-US" sz="1300" dirty="0">
                          <a:solidFill>
                            <a:schemeClr val="tx1">
                              <a:lumMod val="10000"/>
                            </a:schemeClr>
                          </a:solidFill>
                        </a:rPr>
                        <a:t> O </a:t>
                      </a:r>
                      <a:r>
                        <a:rPr lang="en-US" sz="1300" dirty="0">
                          <a:solidFill>
                            <a:srgbClr val="FF0000"/>
                          </a:solidFill>
                        </a:rPr>
                        <a:t>Lord</a:t>
                      </a:r>
                      <a:r>
                        <a:rPr lang="en-US" sz="1300" baseline="0" dirty="0">
                          <a:solidFill>
                            <a:srgbClr val="FF0000"/>
                          </a:solidFill>
                        </a:rPr>
                        <a:t> </a:t>
                      </a:r>
                      <a:r>
                        <a:rPr lang="en-US" sz="1300" dirty="0">
                          <a:solidFill>
                            <a:schemeClr val="tx1">
                              <a:lumMod val="10000"/>
                            </a:schemeClr>
                          </a:solidFill>
                        </a:rPr>
                        <a:t>God, that we not drift numb </a:t>
                      </a:r>
                      <a:r>
                        <a:rPr lang="en-US" sz="1300" baseline="0" dirty="0">
                          <a:solidFill>
                            <a:srgbClr val="FF0000"/>
                          </a:solidFill>
                        </a:rPr>
                        <a:t>_____</a:t>
                      </a:r>
                      <a:r>
                        <a:rPr lang="en-US" sz="1300" dirty="0">
                          <a:solidFill>
                            <a:schemeClr val="tx1">
                              <a:lumMod val="10000"/>
                            </a:schemeClr>
                          </a:solidFill>
                        </a:rPr>
                        <a:t> </a:t>
                      </a:r>
                      <a:r>
                        <a:rPr lang="en-US" sz="1300" dirty="0">
                          <a:solidFill>
                            <a:srgbClr val="FF0000"/>
                          </a:solidFill>
                        </a:rPr>
                        <a:t>blink </a:t>
                      </a:r>
                      <a:r>
                        <a:rPr lang="en-US" sz="1300" dirty="0">
                          <a:solidFill>
                            <a:schemeClr val="tx1">
                              <a:lumMod val="10000"/>
                            </a:schemeClr>
                          </a:solidFill>
                        </a:rPr>
                        <a:t>and foolish into vain and empty</a:t>
                      </a:r>
                      <a:r>
                        <a:rPr lang="en-US" sz="1300" baseline="0" dirty="0">
                          <a:solidFill>
                            <a:schemeClr val="tx1">
                              <a:lumMod val="10000"/>
                            </a:schemeClr>
                          </a:solidFill>
                        </a:rPr>
                        <a:t> e</a:t>
                      </a:r>
                      <a:r>
                        <a:rPr lang="en-US" sz="1300" dirty="0">
                          <a:solidFill>
                            <a:schemeClr val="tx1">
                              <a:lumMod val="10000"/>
                            </a:schemeClr>
                          </a:solidFill>
                        </a:rPr>
                        <a:t>xcitements.  </a:t>
                      </a:r>
                      <a:r>
                        <a:rPr lang="en-US" sz="1300" dirty="0">
                          <a:solidFill>
                            <a:srgbClr val="FF0000"/>
                          </a:solidFill>
                        </a:rPr>
                        <a:t>Life</a:t>
                      </a:r>
                      <a:r>
                        <a:rPr lang="en-US" sz="1300" dirty="0">
                          <a:solidFill>
                            <a:schemeClr val="tx1">
                              <a:lumMod val="10000"/>
                            </a:schemeClr>
                          </a:solidFill>
                        </a:rPr>
                        <a:t> is too </a:t>
                      </a:r>
                      <a:r>
                        <a:rPr lang="en-US" sz="1300" dirty="0" err="1">
                          <a:solidFill>
                            <a:schemeClr val="tx1">
                              <a:lumMod val="10000"/>
                            </a:schemeClr>
                          </a:solidFill>
                        </a:rPr>
                        <a:t>sho</a:t>
                      </a:r>
                      <a:r>
                        <a:rPr lang="en-US" sz="1300" baseline="0" dirty="0">
                          <a:solidFill>
                            <a:srgbClr val="FF0000"/>
                          </a:solidFill>
                        </a:rPr>
                        <a:t>_____________ </a:t>
                      </a:r>
                      <a:br>
                        <a:rPr lang="en-US" sz="1300" baseline="0" dirty="0">
                          <a:solidFill>
                            <a:srgbClr val="FF0000"/>
                          </a:solidFill>
                        </a:rPr>
                      </a:br>
                      <a:r>
                        <a:rPr lang="en-US" sz="1300" baseline="0" dirty="0">
                          <a:solidFill>
                            <a:srgbClr val="FF0000"/>
                          </a:solidFill>
                        </a:rPr>
                        <a:t>___________ </a:t>
                      </a:r>
                      <a:r>
                        <a:rPr lang="en-US" sz="1300" dirty="0">
                          <a:solidFill>
                            <a:schemeClr val="tx1">
                              <a:lumMod val="10000"/>
                            </a:schemeClr>
                          </a:solidFill>
                        </a:rPr>
                        <a:t>to waste on worldly bubbles that </a:t>
                      </a:r>
                      <a:r>
                        <a:rPr lang="en-US" sz="1300" dirty="0" err="1">
                          <a:solidFill>
                            <a:schemeClr val="tx1">
                              <a:lumMod val="10000"/>
                            </a:schemeClr>
                          </a:solidFill>
                        </a:rPr>
                        <a:t>bu</a:t>
                      </a:r>
                      <a:r>
                        <a:rPr lang="en-US" sz="1300" dirty="0">
                          <a:solidFill>
                            <a:srgbClr val="FF0000"/>
                          </a:solidFill>
                        </a:rPr>
                        <a:t>____</a:t>
                      </a:r>
                      <a:endParaRPr lang="en-US" sz="1300" b="0" dirty="0">
                        <a:solidFill>
                          <a:srgbClr val="FF0000"/>
                        </a:solidFill>
                      </a:endParaRPr>
                    </a:p>
                  </a:txBody>
                  <a:tcPr marL="76200" marR="76200" marT="38090" marB="38090">
                    <a:lnL w="19050" cap="flat" cmpd="sng" algn="ctr">
                      <a:solidFill>
                        <a:schemeClr val="tx1">
                          <a:lumMod val="50000"/>
                        </a:schemeClr>
                      </a:solidFill>
                      <a:prstDash val="solid"/>
                      <a:round/>
                      <a:headEnd type="none" w="med" len="med"/>
                      <a:tailEnd type="none" w="med" len="med"/>
                    </a:lnL>
                    <a:lnB w="19050" cap="flat" cmpd="sng" algn="ctr">
                      <a:solidFill>
                        <a:schemeClr val="tx1">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1523746">
                <a:tc>
                  <a:txBody>
                    <a:bodyPr/>
                    <a:lstStyle/>
                    <a:p>
                      <a:r>
                        <a:rPr lang="en-US" sz="1300" dirty="0">
                          <a:solidFill>
                            <a:schemeClr val="tx1">
                              <a:lumMod val="10000"/>
                            </a:schemeClr>
                          </a:solidFill>
                        </a:rPr>
                        <a:t>Fight for us</a:t>
                      </a:r>
                      <a:r>
                        <a:rPr lang="en-US" sz="1300" dirty="0">
                          <a:solidFill>
                            <a:srgbClr val="FF0000"/>
                          </a:solidFill>
                        </a:rPr>
                        <a:t>,</a:t>
                      </a:r>
                      <a:r>
                        <a:rPr lang="en-US" sz="1300" dirty="0">
                          <a:solidFill>
                            <a:schemeClr val="tx1">
                              <a:lumMod val="10000"/>
                            </a:schemeClr>
                          </a:solidFill>
                        </a:rPr>
                        <a:t> O God, </a:t>
                      </a:r>
                      <a:r>
                        <a:rPr lang="en-US" sz="1300" dirty="0">
                          <a:solidFill>
                            <a:srgbClr val="FF0000"/>
                          </a:solidFill>
                        </a:rPr>
                        <a:t>________</a:t>
                      </a:r>
                      <a:r>
                        <a:rPr lang="en-US" sz="1300" dirty="0">
                          <a:solidFill>
                            <a:schemeClr val="tx1">
                              <a:lumMod val="10000"/>
                            </a:schemeClr>
                          </a:solidFill>
                        </a:rPr>
                        <a:t> not drift </a:t>
                      </a:r>
                      <a:r>
                        <a:rPr lang="en-US" sz="1300" dirty="0">
                          <a:solidFill>
                            <a:srgbClr val="FF0000"/>
                          </a:solidFill>
                        </a:rPr>
                        <a:t>______</a:t>
                      </a:r>
                      <a:r>
                        <a:rPr lang="en-US" sz="1300" dirty="0">
                          <a:solidFill>
                            <a:schemeClr val="tx1">
                              <a:lumMod val="10000"/>
                            </a:schemeClr>
                          </a:solidFill>
                        </a:rPr>
                        <a:t> and blind and foolish into </a:t>
                      </a:r>
                      <a:r>
                        <a:rPr lang="en-US" sz="1300" dirty="0">
                          <a:solidFill>
                            <a:srgbClr val="FF0000"/>
                          </a:solidFill>
                        </a:rPr>
                        <a:t>_______</a:t>
                      </a:r>
                      <a:r>
                        <a:rPr lang="en-US" sz="1300" dirty="0">
                          <a:solidFill>
                            <a:schemeClr val="tx1">
                              <a:lumMod val="10000"/>
                            </a:schemeClr>
                          </a:solidFill>
                        </a:rPr>
                        <a:t> empty</a:t>
                      </a:r>
                      <a:r>
                        <a:rPr lang="en-US" sz="1300" baseline="0" dirty="0">
                          <a:solidFill>
                            <a:schemeClr val="tx1">
                              <a:lumMod val="10000"/>
                            </a:schemeClr>
                          </a:solidFill>
                        </a:rPr>
                        <a:t> e</a:t>
                      </a:r>
                      <a:r>
                        <a:rPr lang="en-US" sz="1300" dirty="0">
                          <a:solidFill>
                            <a:schemeClr val="tx1">
                              <a:lumMod val="10000"/>
                            </a:schemeClr>
                          </a:solidFill>
                        </a:rPr>
                        <a:t>xcitements.  </a:t>
                      </a:r>
                      <a:r>
                        <a:rPr lang="en-US" sz="1300" dirty="0">
                          <a:solidFill>
                            <a:srgbClr val="FF0000"/>
                          </a:solidFill>
                        </a:rPr>
                        <a:t>Life</a:t>
                      </a:r>
                      <a:r>
                        <a:rPr lang="en-US" sz="1300" dirty="0">
                          <a:solidFill>
                            <a:schemeClr val="tx1">
                              <a:lumMod val="10000"/>
                            </a:schemeClr>
                          </a:solidFill>
                        </a:rPr>
                        <a:t> is too short, too precious, too painful to waste on worldly </a:t>
                      </a:r>
                      <a:r>
                        <a:rPr lang="en-US" sz="1300" dirty="0">
                          <a:solidFill>
                            <a:srgbClr val="FF0000"/>
                          </a:solidFill>
                        </a:rPr>
                        <a:t>_______________</a:t>
                      </a:r>
                      <a:endParaRPr lang="en-US" sz="1300" b="0" dirty="0">
                        <a:solidFill>
                          <a:schemeClr val="tx1">
                            <a:lumMod val="10000"/>
                          </a:schemeClr>
                        </a:solidFill>
                      </a:endParaRPr>
                    </a:p>
                  </a:txBody>
                  <a:tcPr marL="76200" marR="76200" marT="38090" marB="38090">
                    <a:lnR w="19050" cap="flat" cmpd="sng" algn="ctr">
                      <a:solidFill>
                        <a:schemeClr val="tx1">
                          <a:lumMod val="50000"/>
                        </a:schemeClr>
                      </a:solidFill>
                      <a:prstDash val="solid"/>
                      <a:round/>
                      <a:headEnd type="none" w="med" len="med"/>
                      <a:tailEnd type="none" w="med" len="med"/>
                    </a:lnR>
                    <a:lnT w="19050" cap="flat" cmpd="sng" algn="ctr">
                      <a:solidFill>
                        <a:schemeClr val="tx1">
                          <a:lumMod val="50000"/>
                        </a:schemeClr>
                      </a:solidFill>
                      <a:prstDash val="solid"/>
                      <a:round/>
                      <a:headEnd type="none" w="med" len="med"/>
                      <a:tailEnd type="none" w="med" len="med"/>
                    </a:lnT>
                    <a:lnB w="19050" cap="flat" cmpd="sng" algn="ctr">
                      <a:solidFill>
                        <a:schemeClr val="tx1">
                          <a:lumMod val="5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tx1">
                              <a:lumMod val="10000"/>
                            </a:schemeClr>
                          </a:solidFill>
                        </a:rPr>
                        <a:t>Fight for us O </a:t>
                      </a:r>
                      <a:r>
                        <a:rPr lang="en-US" sz="1300" dirty="0">
                          <a:solidFill>
                            <a:srgbClr val="FF0000"/>
                          </a:solidFill>
                        </a:rPr>
                        <a:t>Lord</a:t>
                      </a:r>
                      <a:r>
                        <a:rPr lang="en-US" sz="1300" baseline="0" dirty="0">
                          <a:solidFill>
                            <a:srgbClr val="FF0000"/>
                          </a:solidFill>
                        </a:rPr>
                        <a:t> </a:t>
                      </a:r>
                      <a:r>
                        <a:rPr lang="en-US" sz="1300" dirty="0">
                          <a:solidFill>
                            <a:schemeClr val="tx1">
                              <a:lumMod val="10000"/>
                            </a:schemeClr>
                          </a:solidFill>
                        </a:rPr>
                        <a:t>God. </a:t>
                      </a:r>
                      <a:r>
                        <a:rPr lang="en-US" sz="1300" dirty="0">
                          <a:solidFill>
                            <a:srgbClr val="FF0000"/>
                          </a:solidFill>
                        </a:rPr>
                        <a:t>__________</a:t>
                      </a:r>
                      <a:r>
                        <a:rPr lang="en-US" sz="1300" dirty="0">
                          <a:solidFill>
                            <a:schemeClr val="tx1">
                              <a:lumMod val="10000"/>
                            </a:schemeClr>
                          </a:solidFill>
                        </a:rPr>
                        <a:t>  </a:t>
                      </a:r>
                      <a:r>
                        <a:rPr lang="en-US" sz="1300" dirty="0">
                          <a:solidFill>
                            <a:srgbClr val="FF0000"/>
                          </a:solidFill>
                        </a:rPr>
                        <a:t>Life</a:t>
                      </a:r>
                      <a:r>
                        <a:rPr lang="en-US" sz="1300" dirty="0">
                          <a:solidFill>
                            <a:schemeClr val="tx1">
                              <a:lumMod val="10000"/>
                            </a:schemeClr>
                          </a:solidFill>
                        </a:rPr>
                        <a:t> is too </a:t>
                      </a:r>
                      <a:r>
                        <a:rPr lang="en-US" sz="1300" dirty="0" err="1">
                          <a:solidFill>
                            <a:srgbClr val="FF0000"/>
                          </a:solidFill>
                        </a:rPr>
                        <a:t>prec</a:t>
                      </a:r>
                      <a:r>
                        <a:rPr lang="en-US" sz="1300" baseline="0" dirty="0">
                          <a:solidFill>
                            <a:srgbClr val="FF0000"/>
                          </a:solidFill>
                        </a:rPr>
                        <a:t>____</a:t>
                      </a:r>
                      <a:r>
                        <a:rPr lang="en-US" sz="1300" dirty="0">
                          <a:solidFill>
                            <a:schemeClr val="tx1">
                              <a:lumMod val="10000"/>
                            </a:schemeClr>
                          </a:solidFill>
                        </a:rPr>
                        <a:t>, too painful to waste on worldly bubbles that burst.</a:t>
                      </a:r>
                      <a:endParaRPr lang="en-US" sz="1300" b="0" dirty="0">
                        <a:solidFill>
                          <a:schemeClr val="tx1">
                            <a:lumMod val="10000"/>
                          </a:schemeClr>
                        </a:solidFill>
                      </a:endParaRPr>
                    </a:p>
                  </a:txBody>
                  <a:tcPr marL="76200" marR="76200" marT="38090" marB="38090">
                    <a:lnL w="19050" cap="flat" cmpd="sng" algn="ctr">
                      <a:solidFill>
                        <a:schemeClr val="tx1">
                          <a:lumMod val="50000"/>
                        </a:schemeClr>
                      </a:solidFill>
                      <a:prstDash val="solid"/>
                      <a:round/>
                      <a:headEnd type="none" w="med" len="med"/>
                      <a:tailEnd type="none" w="med" len="med"/>
                    </a:lnL>
                    <a:lnR w="19050" cap="flat" cmpd="sng" algn="ctr">
                      <a:solidFill>
                        <a:schemeClr val="tx1">
                          <a:lumMod val="50000"/>
                        </a:schemeClr>
                      </a:solidFill>
                      <a:prstDash val="solid"/>
                      <a:round/>
                      <a:headEnd type="none" w="med" len="med"/>
                      <a:tailEnd type="none" w="med" len="med"/>
                    </a:lnR>
                    <a:lnT w="19050" cap="flat" cmpd="sng" algn="ctr">
                      <a:solidFill>
                        <a:schemeClr val="tx1">
                          <a:lumMod val="50000"/>
                        </a:schemeClr>
                      </a:solidFill>
                      <a:prstDash val="solid"/>
                      <a:round/>
                      <a:headEnd type="none" w="med" len="med"/>
                      <a:tailEnd type="none" w="med" len="med"/>
                    </a:lnT>
                    <a:lnB w="19050" cap="flat" cmpd="sng" algn="ctr">
                      <a:solidFill>
                        <a:schemeClr val="tx1">
                          <a:lumMod val="50000"/>
                        </a:schemeClr>
                      </a:solidFill>
                      <a:prstDash val="solid"/>
                      <a:round/>
                      <a:headEnd type="none" w="med" len="med"/>
                      <a:tailEnd type="none" w="med" len="med"/>
                    </a:lnB>
                    <a:solidFill>
                      <a:srgbClr val="CABC8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0" dirty="0">
                          <a:solidFill>
                            <a:srgbClr val="FF0000"/>
                          </a:solidFill>
                        </a:rPr>
                        <a:t>_________ </a:t>
                      </a:r>
                      <a:r>
                        <a:rPr lang="en-US" sz="1300" dirty="0">
                          <a:solidFill>
                            <a:schemeClr val="tx1">
                              <a:lumMod val="10000"/>
                            </a:schemeClr>
                          </a:solidFill>
                        </a:rPr>
                        <a:t>us</a:t>
                      </a:r>
                      <a:r>
                        <a:rPr lang="en-US" sz="1300" dirty="0">
                          <a:solidFill>
                            <a:srgbClr val="FF0000"/>
                          </a:solidFill>
                        </a:rPr>
                        <a:t>,</a:t>
                      </a:r>
                      <a:r>
                        <a:rPr lang="en-US" sz="1300" dirty="0">
                          <a:solidFill>
                            <a:schemeClr val="tx1">
                              <a:lumMod val="10000"/>
                            </a:schemeClr>
                          </a:solidFill>
                        </a:rPr>
                        <a:t> O </a:t>
                      </a:r>
                      <a:r>
                        <a:rPr lang="en-US" sz="1300" dirty="0">
                          <a:solidFill>
                            <a:srgbClr val="FF0000"/>
                          </a:solidFill>
                        </a:rPr>
                        <a:t>Lord</a:t>
                      </a:r>
                      <a:r>
                        <a:rPr lang="en-US" sz="1300" baseline="0" dirty="0">
                          <a:solidFill>
                            <a:srgbClr val="FF0000"/>
                          </a:solidFill>
                        </a:rPr>
                        <a:t> </a:t>
                      </a:r>
                      <a:r>
                        <a:rPr lang="en-US" sz="1300" dirty="0">
                          <a:solidFill>
                            <a:schemeClr val="tx1">
                              <a:lumMod val="10000"/>
                            </a:schemeClr>
                          </a:solidFill>
                        </a:rPr>
                        <a:t>God, that we not drift numb and blind and foolish into vain and empty</a:t>
                      </a:r>
                      <a:r>
                        <a:rPr lang="en-US" sz="1300" baseline="0" dirty="0">
                          <a:solidFill>
                            <a:schemeClr val="tx1">
                              <a:lumMod val="10000"/>
                            </a:schemeClr>
                          </a:solidFill>
                        </a:rPr>
                        <a:t> </a:t>
                      </a:r>
                      <a:r>
                        <a:rPr lang="en-US" sz="1300" baseline="0" dirty="0" err="1">
                          <a:solidFill>
                            <a:schemeClr val="tx1">
                              <a:lumMod val="10000"/>
                            </a:schemeClr>
                          </a:solidFill>
                        </a:rPr>
                        <a:t>e</a:t>
                      </a:r>
                      <a:r>
                        <a:rPr lang="en-US" sz="1300" dirty="0" err="1">
                          <a:solidFill>
                            <a:schemeClr val="tx1">
                              <a:lumMod val="10000"/>
                            </a:schemeClr>
                          </a:solidFill>
                        </a:rPr>
                        <a:t>xciteme</a:t>
                      </a:r>
                      <a:r>
                        <a:rPr lang="en-US" sz="1300" dirty="0">
                          <a:solidFill>
                            <a:srgbClr val="FF0000"/>
                          </a:solidFill>
                        </a:rPr>
                        <a:t>_______</a:t>
                      </a:r>
                      <a:r>
                        <a:rPr lang="en-US" sz="1300" dirty="0">
                          <a:solidFill>
                            <a:schemeClr val="tx1">
                              <a:lumMod val="10000"/>
                            </a:schemeClr>
                          </a:solidFill>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300" b="0" dirty="0">
                          <a:solidFill>
                            <a:srgbClr val="FF0000"/>
                          </a:solidFill>
                        </a:rPr>
                        <a:t>___________________________________________________________________________</a:t>
                      </a:r>
                    </a:p>
                  </a:txBody>
                  <a:tcPr marL="76200" marR="76200" marT="38090" marB="38090">
                    <a:lnL w="19050" cap="flat" cmpd="sng" algn="ctr">
                      <a:solidFill>
                        <a:schemeClr val="tx1">
                          <a:lumMod val="50000"/>
                        </a:schemeClr>
                      </a:solidFill>
                      <a:prstDash val="solid"/>
                      <a:round/>
                      <a:headEnd type="none" w="med" len="med"/>
                      <a:tailEnd type="none" w="med" len="med"/>
                    </a:lnL>
                    <a:lnT w="19050" cap="flat" cmpd="sng" algn="ctr">
                      <a:solidFill>
                        <a:schemeClr val="tx1">
                          <a:lumMod val="50000"/>
                        </a:schemeClr>
                      </a:solidFill>
                      <a:prstDash val="solid"/>
                      <a:round/>
                      <a:headEnd type="none" w="med" len="med"/>
                      <a:tailEnd type="none" w="med" len="med"/>
                    </a:lnT>
                    <a:lnB w="19050" cap="flat" cmpd="sng" algn="ctr">
                      <a:solidFill>
                        <a:schemeClr val="tx1">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17017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solidFill>
                            <a:srgbClr val="FF0000"/>
                          </a:solidFill>
                        </a:rPr>
                        <a:t>____</a:t>
                      </a:r>
                      <a:r>
                        <a:rPr lang="en-US" sz="1300" dirty="0">
                          <a:solidFill>
                            <a:schemeClr val="tx1">
                              <a:lumMod val="10000"/>
                            </a:schemeClr>
                          </a:solidFill>
                        </a:rPr>
                        <a:t> not drift numb and </a:t>
                      </a:r>
                      <a:r>
                        <a:rPr lang="en-US" sz="1300" dirty="0">
                          <a:solidFill>
                            <a:srgbClr val="FF0000"/>
                          </a:solidFill>
                        </a:rPr>
                        <a:t>blink </a:t>
                      </a:r>
                      <a:r>
                        <a:rPr lang="en-US" sz="1300" dirty="0">
                          <a:solidFill>
                            <a:schemeClr val="tx1">
                              <a:lumMod val="10000"/>
                            </a:schemeClr>
                          </a:solidFill>
                        </a:rPr>
                        <a:t>and foolish into vain and empty</a:t>
                      </a:r>
                      <a:r>
                        <a:rPr lang="en-US" sz="1300" baseline="0" dirty="0">
                          <a:solidFill>
                            <a:schemeClr val="tx1">
                              <a:lumMod val="10000"/>
                            </a:schemeClr>
                          </a:solidFill>
                        </a:rPr>
                        <a:t> e</a:t>
                      </a:r>
                      <a:r>
                        <a:rPr lang="en-US" sz="1300" dirty="0">
                          <a:solidFill>
                            <a:schemeClr val="tx1">
                              <a:lumMod val="10000"/>
                            </a:schemeClr>
                          </a:solidFill>
                        </a:rPr>
                        <a:t>xcitements.  </a:t>
                      </a:r>
                      <a:r>
                        <a:rPr lang="en-US" sz="1300" dirty="0">
                          <a:solidFill>
                            <a:srgbClr val="FF0000"/>
                          </a:solidFill>
                        </a:rPr>
                        <a:t>__________________________________________________</a:t>
                      </a:r>
                      <a:r>
                        <a:rPr lang="en-US" sz="1300" dirty="0">
                          <a:solidFill>
                            <a:schemeClr val="tx1">
                              <a:lumMod val="10000"/>
                            </a:schemeClr>
                          </a:solidFill>
                        </a:rPr>
                        <a:t> worldly bubbles that burst.</a:t>
                      </a:r>
                    </a:p>
                    <a:p>
                      <a:endParaRPr lang="en-US" sz="1300" b="0" dirty="0">
                        <a:solidFill>
                          <a:schemeClr val="tx1">
                            <a:lumMod val="10000"/>
                          </a:schemeClr>
                        </a:solidFill>
                      </a:endParaRPr>
                    </a:p>
                  </a:txBody>
                  <a:tcPr marL="76200" marR="76200" marT="38090" marB="38090">
                    <a:lnR w="19050" cap="flat" cmpd="sng" algn="ctr">
                      <a:solidFill>
                        <a:schemeClr val="tx1">
                          <a:lumMod val="50000"/>
                        </a:schemeClr>
                      </a:solidFill>
                      <a:prstDash val="solid"/>
                      <a:round/>
                      <a:headEnd type="none" w="med" len="med"/>
                      <a:tailEnd type="none" w="med" len="med"/>
                    </a:lnR>
                    <a:lnT w="19050" cap="flat" cmpd="sng" algn="ctr">
                      <a:solidFill>
                        <a:schemeClr val="tx1">
                          <a:lumMod val="50000"/>
                        </a:schemeClr>
                      </a:solidFill>
                      <a:prstDash val="solid"/>
                      <a:round/>
                      <a:headEnd type="none" w="med" len="med"/>
                      <a:tailEnd type="none" w="med" len="med"/>
                    </a:lnT>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tx1">
                              <a:lumMod val="10000"/>
                            </a:schemeClr>
                          </a:solidFill>
                        </a:rPr>
                        <a:t>Fight for us</a:t>
                      </a:r>
                      <a:r>
                        <a:rPr lang="en-US" sz="1300" dirty="0">
                          <a:solidFill>
                            <a:srgbClr val="FF0000"/>
                          </a:solidFill>
                        </a:rPr>
                        <a:t>,</a:t>
                      </a:r>
                      <a:r>
                        <a:rPr lang="en-US" sz="1300" dirty="0">
                          <a:solidFill>
                            <a:schemeClr val="tx1">
                              <a:lumMod val="10000"/>
                            </a:schemeClr>
                          </a:solidFill>
                        </a:rPr>
                        <a:t> O God, that we </a:t>
                      </a:r>
                      <a:r>
                        <a:rPr lang="en-US" sz="1300" dirty="0">
                          <a:solidFill>
                            <a:srgbClr val="FF0000"/>
                          </a:solidFill>
                        </a:rPr>
                        <a:t>________  </a:t>
                      </a:r>
                      <a:r>
                        <a:rPr lang="en-US" sz="1300" dirty="0">
                          <a:solidFill>
                            <a:schemeClr val="tx1">
                              <a:lumMod val="10000"/>
                            </a:schemeClr>
                          </a:solidFill>
                        </a:rPr>
                        <a:t>numb and </a:t>
                      </a:r>
                      <a:r>
                        <a:rPr lang="en-US" sz="1300" dirty="0">
                          <a:solidFill>
                            <a:srgbClr val="FF0000"/>
                          </a:solidFill>
                        </a:rPr>
                        <a:t>blink </a:t>
                      </a:r>
                      <a:r>
                        <a:rPr lang="en-US" sz="1300" dirty="0">
                          <a:solidFill>
                            <a:schemeClr val="tx1">
                              <a:lumMod val="10000"/>
                            </a:schemeClr>
                          </a:solidFill>
                        </a:rPr>
                        <a:t>and foolish into vain and empty</a:t>
                      </a:r>
                      <a:r>
                        <a:rPr lang="en-US" sz="1300" baseline="0" dirty="0">
                          <a:solidFill>
                            <a:schemeClr val="tx1">
                              <a:lumMod val="10000"/>
                            </a:schemeClr>
                          </a:solidFill>
                        </a:rPr>
                        <a:t> e</a:t>
                      </a:r>
                      <a:r>
                        <a:rPr lang="en-US" sz="1300" dirty="0">
                          <a:solidFill>
                            <a:schemeClr val="tx1">
                              <a:lumMod val="10000"/>
                            </a:schemeClr>
                          </a:solidFill>
                        </a:rPr>
                        <a:t>xcitements. </a:t>
                      </a:r>
                      <a:r>
                        <a:rPr lang="en-US" sz="1300" dirty="0">
                          <a:solidFill>
                            <a:srgbClr val="FF0000"/>
                          </a:solidFill>
                        </a:rPr>
                        <a:t>Time</a:t>
                      </a:r>
                      <a:r>
                        <a:rPr lang="en-US" sz="1300" baseline="0" dirty="0">
                          <a:solidFill>
                            <a:schemeClr val="tx1">
                              <a:lumMod val="10000"/>
                            </a:schemeClr>
                          </a:solidFill>
                        </a:rPr>
                        <a:t> </a:t>
                      </a:r>
                      <a:r>
                        <a:rPr lang="en-US" sz="1300" dirty="0">
                          <a:solidFill>
                            <a:schemeClr val="tx1">
                              <a:lumMod val="10000"/>
                            </a:schemeClr>
                          </a:solidFill>
                        </a:rPr>
                        <a:t>is too short, too precious, too </a:t>
                      </a:r>
                      <a:r>
                        <a:rPr lang="en-US" sz="1300" dirty="0">
                          <a:solidFill>
                            <a:srgbClr val="FF0000"/>
                          </a:solidFill>
                        </a:rPr>
                        <a:t>____________________________________________ </a:t>
                      </a:r>
                      <a:r>
                        <a:rPr lang="en-US" sz="1300" dirty="0">
                          <a:solidFill>
                            <a:srgbClr val="000000"/>
                          </a:solidFill>
                        </a:rPr>
                        <a:t>burst.</a:t>
                      </a:r>
                    </a:p>
                    <a:p>
                      <a:endParaRPr lang="en-US" sz="1300" b="0" dirty="0">
                        <a:solidFill>
                          <a:schemeClr val="tx1">
                            <a:lumMod val="10000"/>
                          </a:schemeClr>
                        </a:solidFill>
                      </a:endParaRPr>
                    </a:p>
                  </a:txBody>
                  <a:tcPr marL="76200" marR="76200" marT="38090" marB="38090">
                    <a:lnL w="19050" cap="flat" cmpd="sng" algn="ctr">
                      <a:solidFill>
                        <a:schemeClr val="tx1">
                          <a:lumMod val="50000"/>
                        </a:schemeClr>
                      </a:solidFill>
                      <a:prstDash val="solid"/>
                      <a:round/>
                      <a:headEnd type="none" w="med" len="med"/>
                      <a:tailEnd type="none" w="med" len="med"/>
                    </a:lnL>
                    <a:lnR w="19050" cap="flat" cmpd="sng" algn="ctr">
                      <a:solidFill>
                        <a:schemeClr val="tx1">
                          <a:lumMod val="50000"/>
                        </a:schemeClr>
                      </a:solidFill>
                      <a:prstDash val="solid"/>
                      <a:round/>
                      <a:headEnd type="none" w="med" len="med"/>
                      <a:tailEnd type="none" w="med" len="med"/>
                    </a:lnR>
                    <a:lnT w="19050" cap="flat" cmpd="sng" algn="ctr">
                      <a:solidFill>
                        <a:schemeClr val="tx1">
                          <a:lumMod val="50000"/>
                        </a:schemeClr>
                      </a:solidFill>
                      <a:prstDash val="solid"/>
                      <a:round/>
                      <a:headEnd type="none" w="med" len="med"/>
                      <a:tailEnd type="none" w="med" len="med"/>
                    </a:lnT>
                    <a:solidFill>
                      <a:schemeClr val="accent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tx1">
                              <a:lumMod val="10000"/>
                            </a:schemeClr>
                          </a:solidFill>
                        </a:rPr>
                        <a:t>Fight </a:t>
                      </a:r>
                      <a:r>
                        <a:rPr lang="en-US" sz="1300" dirty="0">
                          <a:solidFill>
                            <a:srgbClr val="FF0000"/>
                          </a:solidFill>
                        </a:rPr>
                        <a:t>_________</a:t>
                      </a:r>
                      <a:r>
                        <a:rPr lang="en-US" sz="1300" dirty="0">
                          <a:solidFill>
                            <a:schemeClr val="tx1">
                              <a:lumMod val="10000"/>
                            </a:schemeClr>
                          </a:solidFill>
                        </a:rPr>
                        <a:t> O God, that we not drift numb and </a:t>
                      </a:r>
                      <a:r>
                        <a:rPr lang="en-US" sz="1300" dirty="0">
                          <a:solidFill>
                            <a:srgbClr val="FF0000"/>
                          </a:solidFill>
                        </a:rPr>
                        <a:t>blink </a:t>
                      </a:r>
                      <a:r>
                        <a:rPr lang="en-US" sz="1300" dirty="0">
                          <a:solidFill>
                            <a:schemeClr val="tx1">
                              <a:lumMod val="10000"/>
                            </a:schemeClr>
                          </a:solidFill>
                        </a:rPr>
                        <a:t>and foolish into </a:t>
                      </a:r>
                      <a:r>
                        <a:rPr lang="en-US" sz="1300" dirty="0">
                          <a:solidFill>
                            <a:srgbClr val="FF0000"/>
                          </a:solidFill>
                        </a:rPr>
                        <a:t>_______</a:t>
                      </a:r>
                    </a:p>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solidFill>
                            <a:srgbClr val="FF0000"/>
                          </a:solidFill>
                        </a:rPr>
                        <a:t>_____</a:t>
                      </a:r>
                      <a:r>
                        <a:rPr lang="en-US" sz="1300" dirty="0">
                          <a:solidFill>
                            <a:schemeClr val="tx1">
                              <a:lumMod val="10000"/>
                            </a:schemeClr>
                          </a:solidFill>
                        </a:rPr>
                        <a:t> </a:t>
                      </a:r>
                      <a:r>
                        <a:rPr lang="en-US" sz="1300" baseline="0" dirty="0">
                          <a:solidFill>
                            <a:schemeClr val="tx1">
                              <a:lumMod val="10000"/>
                            </a:schemeClr>
                          </a:solidFill>
                        </a:rPr>
                        <a:t>e</a:t>
                      </a:r>
                      <a:r>
                        <a:rPr lang="en-US" sz="1300" dirty="0">
                          <a:solidFill>
                            <a:schemeClr val="tx1">
                              <a:lumMod val="10000"/>
                            </a:schemeClr>
                          </a:solidFill>
                        </a:rPr>
                        <a:t>xcitements.  </a:t>
                      </a:r>
                      <a:r>
                        <a:rPr lang="en-US" sz="1300" dirty="0">
                          <a:solidFill>
                            <a:srgbClr val="FF0000"/>
                          </a:solidFill>
                        </a:rPr>
                        <a:t>Life</a:t>
                      </a:r>
                      <a:r>
                        <a:rPr lang="en-US" sz="1300" dirty="0">
                          <a:solidFill>
                            <a:schemeClr val="tx1">
                              <a:lumMod val="10000"/>
                            </a:schemeClr>
                          </a:solidFill>
                        </a:rPr>
                        <a:t> </a:t>
                      </a:r>
                      <a:r>
                        <a:rPr lang="en-US" sz="1300" dirty="0">
                          <a:solidFill>
                            <a:srgbClr val="FF0000"/>
                          </a:solidFill>
                        </a:rPr>
                        <a:t>______</a:t>
                      </a:r>
                      <a:r>
                        <a:rPr lang="en-US" sz="1300" dirty="0">
                          <a:solidFill>
                            <a:schemeClr val="tx1">
                              <a:lumMod val="10000"/>
                            </a:schemeClr>
                          </a:solidFill>
                        </a:rPr>
                        <a:t> short, </a:t>
                      </a:r>
                      <a:r>
                        <a:rPr lang="en-US" sz="1300" dirty="0">
                          <a:solidFill>
                            <a:srgbClr val="FF0000"/>
                          </a:solidFill>
                        </a:rPr>
                        <a:t>___</a:t>
                      </a:r>
                      <a:r>
                        <a:rPr lang="en-US" sz="1300" dirty="0">
                          <a:solidFill>
                            <a:schemeClr val="tx1">
                              <a:lumMod val="10000"/>
                            </a:schemeClr>
                          </a:solidFill>
                        </a:rPr>
                        <a:t> precious, too painful to waste on worldly bubbles that burst.</a:t>
                      </a:r>
                    </a:p>
                    <a:p>
                      <a:endParaRPr lang="en-US" sz="1300" b="0" dirty="0">
                        <a:solidFill>
                          <a:schemeClr val="tx1">
                            <a:lumMod val="10000"/>
                          </a:schemeClr>
                        </a:solidFill>
                      </a:endParaRPr>
                    </a:p>
                  </a:txBody>
                  <a:tcPr marL="76200" marR="76200" marT="38090" marB="38090">
                    <a:lnL w="19050" cap="flat" cmpd="sng" algn="ctr">
                      <a:solidFill>
                        <a:schemeClr val="tx1">
                          <a:lumMod val="50000"/>
                        </a:schemeClr>
                      </a:solidFill>
                      <a:prstDash val="solid"/>
                      <a:round/>
                      <a:headEnd type="none" w="med" len="med"/>
                      <a:tailEnd type="none" w="med" len="med"/>
                    </a:lnL>
                    <a:lnT w="19050" cap="flat" cmpd="sng" algn="ctr">
                      <a:solidFill>
                        <a:schemeClr val="tx1">
                          <a:lumMod val="50000"/>
                        </a:schemeClr>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
        <p:nvSpPr>
          <p:cNvPr id="3" name="Rectangle 2"/>
          <p:cNvSpPr>
            <a:spLocks noChangeArrowheads="1"/>
          </p:cNvSpPr>
          <p:nvPr/>
        </p:nvSpPr>
        <p:spPr bwMode="auto">
          <a:xfrm>
            <a:off x="889000" y="4889513"/>
            <a:ext cx="73025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1500" b="1" i="1" dirty="0">
                <a:effectLst>
                  <a:outerShdw blurRad="38100" dist="38100" dir="2700000" algn="tl">
                    <a:srgbClr val="000000">
                      <a:alpha val="43137"/>
                    </a:srgbClr>
                  </a:outerShdw>
                </a:effectLst>
                <a:latin typeface="Century Gothic" panose="020B0502020202020204" pitchFamily="34" charset="0"/>
              </a:rPr>
              <a:t>Fight for us, O God, that we not drift numb and blind and foolish</a:t>
            </a:r>
            <a:br>
              <a:rPr lang="en-US" altLang="en-US" sz="1500" b="1" i="1" dirty="0">
                <a:effectLst>
                  <a:outerShdw blurRad="38100" dist="38100" dir="2700000" algn="tl">
                    <a:srgbClr val="000000">
                      <a:alpha val="43137"/>
                    </a:srgbClr>
                  </a:outerShdw>
                </a:effectLst>
                <a:latin typeface="Century Gothic" panose="020B0502020202020204" pitchFamily="34" charset="0"/>
              </a:rPr>
            </a:br>
            <a:r>
              <a:rPr lang="en-US" altLang="en-US" sz="1500" b="1" i="1" dirty="0">
                <a:effectLst>
                  <a:outerShdw blurRad="38100" dist="38100" dir="2700000" algn="tl">
                    <a:srgbClr val="000000">
                      <a:alpha val="43137"/>
                    </a:srgbClr>
                  </a:outerShdw>
                </a:effectLst>
                <a:latin typeface="Century Gothic" panose="020B0502020202020204" pitchFamily="34" charset="0"/>
              </a:rPr>
              <a:t>into vain and empty excitements.  Life is too short, too precious,</a:t>
            </a:r>
            <a:br>
              <a:rPr lang="en-US" altLang="en-US" sz="1500" b="1" i="1" dirty="0">
                <a:effectLst>
                  <a:outerShdw blurRad="38100" dist="38100" dir="2700000" algn="tl">
                    <a:srgbClr val="000000">
                      <a:alpha val="43137"/>
                    </a:srgbClr>
                  </a:outerShdw>
                </a:effectLst>
                <a:latin typeface="Century Gothic" panose="020B0502020202020204" pitchFamily="34" charset="0"/>
              </a:rPr>
            </a:br>
            <a:r>
              <a:rPr lang="en-US" altLang="en-US" sz="1500" b="1" i="1" dirty="0">
                <a:effectLst>
                  <a:outerShdw blurRad="38100" dist="38100" dir="2700000" algn="tl">
                    <a:srgbClr val="000000">
                      <a:alpha val="43137"/>
                    </a:srgbClr>
                  </a:outerShdw>
                </a:effectLst>
                <a:latin typeface="Century Gothic" panose="020B0502020202020204" pitchFamily="34" charset="0"/>
              </a:rPr>
              <a:t>too painful to waste on worldly bubbles that burst.</a:t>
            </a:r>
            <a:r>
              <a:rPr lang="en-US" altLang="en-US" sz="1500" b="1" dirty="0">
                <a:effectLst>
                  <a:outerShdw blurRad="38100" dist="38100" dir="2700000" algn="tl">
                    <a:srgbClr val="000000">
                      <a:alpha val="43137"/>
                    </a:srgbClr>
                  </a:outerShdw>
                </a:effectLst>
                <a:latin typeface="Century Gothic" panose="020B0502020202020204" pitchFamily="34" charset="0"/>
              </a:rPr>
              <a:t>        </a:t>
            </a:r>
            <a:r>
              <a:rPr lang="en-US" altLang="en-US" sz="1500" dirty="0">
                <a:effectLst>
                  <a:outerShdw blurRad="38100" dist="38100" dir="2700000" algn="tl">
                    <a:srgbClr val="000000">
                      <a:alpha val="43137"/>
                    </a:srgbClr>
                  </a:outerShdw>
                </a:effectLst>
                <a:latin typeface="Century Gothic" panose="020B0502020202020204" pitchFamily="34" charset="0"/>
              </a:rPr>
              <a:t>– </a:t>
            </a:r>
            <a:r>
              <a:rPr lang="en-US" altLang="en-US" sz="1500" b="1" dirty="0">
                <a:effectLst>
                  <a:outerShdw blurRad="38100" dist="38100" dir="2700000" algn="tl">
                    <a:srgbClr val="000000">
                      <a:alpha val="43137"/>
                    </a:srgbClr>
                  </a:outerShdw>
                </a:effectLst>
                <a:latin typeface="Century Gothic" panose="020B0502020202020204" pitchFamily="34" charset="0"/>
              </a:rPr>
              <a:t>John Piper</a:t>
            </a:r>
          </a:p>
        </p:txBody>
      </p:sp>
      <p:sp>
        <p:nvSpPr>
          <p:cNvPr id="4" name="Title 1">
            <a:extLst>
              <a:ext uri="{FF2B5EF4-FFF2-40B4-BE49-F238E27FC236}">
                <a16:creationId xmlns:a16="http://schemas.microsoft.com/office/drawing/2014/main" id="{360933E3-B4D0-4765-87B1-21B3ACD997F5}"/>
              </a:ext>
            </a:extLst>
          </p:cNvPr>
          <p:cNvSpPr txBox="1">
            <a:spLocks/>
          </p:cNvSpPr>
          <p:nvPr/>
        </p:nvSpPr>
        <p:spPr>
          <a:xfrm>
            <a:off x="1143000" y="63500"/>
            <a:ext cx="6858000" cy="7620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rebuchet MS" pitchFamily="34" charset="0"/>
              </a:defRPr>
            </a:lvl2pPr>
            <a:lvl3pPr algn="l" rtl="0" eaLnBrk="0" fontAlgn="base" hangingPunct="0">
              <a:spcBef>
                <a:spcPct val="0"/>
              </a:spcBef>
              <a:spcAft>
                <a:spcPct val="0"/>
              </a:spcAft>
              <a:defRPr sz="4400">
                <a:solidFill>
                  <a:schemeClr val="tx2"/>
                </a:solidFill>
                <a:latin typeface="Trebuchet MS" pitchFamily="34" charset="0"/>
              </a:defRPr>
            </a:lvl3pPr>
            <a:lvl4pPr algn="l" rtl="0" eaLnBrk="0" fontAlgn="base" hangingPunct="0">
              <a:spcBef>
                <a:spcPct val="0"/>
              </a:spcBef>
              <a:spcAft>
                <a:spcPct val="0"/>
              </a:spcAft>
              <a:defRPr sz="4400">
                <a:solidFill>
                  <a:schemeClr val="tx2"/>
                </a:solidFill>
                <a:latin typeface="Trebuchet MS" pitchFamily="34" charset="0"/>
              </a:defRPr>
            </a:lvl4pPr>
            <a:lvl5pPr algn="l" rtl="0" eaLnBrk="0" fontAlgn="base" hangingPunct="0">
              <a:spcBef>
                <a:spcPct val="0"/>
              </a:spcBef>
              <a:spcAft>
                <a:spcPct val="0"/>
              </a:spcAft>
              <a:defRPr sz="4400">
                <a:solidFill>
                  <a:schemeClr val="tx2"/>
                </a:solidFill>
                <a:latin typeface="Trebuchet MS" pitchFamily="34" charset="0"/>
              </a:defRPr>
            </a:lvl5pPr>
            <a:lvl6pPr marL="457200" algn="l" rtl="0" fontAlgn="base">
              <a:spcBef>
                <a:spcPct val="0"/>
              </a:spcBef>
              <a:spcAft>
                <a:spcPct val="0"/>
              </a:spcAft>
              <a:defRPr sz="4400">
                <a:solidFill>
                  <a:schemeClr val="tx2"/>
                </a:solidFill>
                <a:latin typeface="Trebuchet MS" pitchFamily="34" charset="0"/>
              </a:defRPr>
            </a:lvl6pPr>
            <a:lvl7pPr marL="914400" algn="l" rtl="0" fontAlgn="base">
              <a:spcBef>
                <a:spcPct val="0"/>
              </a:spcBef>
              <a:spcAft>
                <a:spcPct val="0"/>
              </a:spcAft>
              <a:defRPr sz="4400">
                <a:solidFill>
                  <a:schemeClr val="tx2"/>
                </a:solidFill>
                <a:latin typeface="Trebuchet MS" pitchFamily="34" charset="0"/>
              </a:defRPr>
            </a:lvl7pPr>
            <a:lvl8pPr marL="1371600" algn="l" rtl="0" fontAlgn="base">
              <a:spcBef>
                <a:spcPct val="0"/>
              </a:spcBef>
              <a:spcAft>
                <a:spcPct val="0"/>
              </a:spcAft>
              <a:defRPr sz="4400">
                <a:solidFill>
                  <a:schemeClr val="tx2"/>
                </a:solidFill>
                <a:latin typeface="Trebuchet MS" pitchFamily="34" charset="0"/>
              </a:defRPr>
            </a:lvl8pPr>
            <a:lvl9pPr marL="1828800" algn="l" rtl="0" fontAlgn="base">
              <a:spcBef>
                <a:spcPct val="0"/>
              </a:spcBef>
              <a:spcAft>
                <a:spcPct val="0"/>
              </a:spcAft>
              <a:defRPr sz="4400">
                <a:solidFill>
                  <a:schemeClr val="tx2"/>
                </a:solidFill>
                <a:latin typeface="Trebuchet MS" pitchFamily="34" charset="0"/>
              </a:defRPr>
            </a:lvl9pPr>
          </a:lstStyle>
          <a:p>
            <a:r>
              <a:rPr lang="en-US" altLang="en-US" sz="3667" kern="0" dirty="0">
                <a:effectLst>
                  <a:outerShdw blurRad="38100" dist="38100" dir="2700000" algn="tl">
                    <a:srgbClr val="000000">
                      <a:alpha val="43137"/>
                    </a:srgbClr>
                  </a:outerShdw>
                </a:effectLst>
              </a:rPr>
              <a:t>Fun and Games</a:t>
            </a:r>
            <a:endParaRPr lang="en-US" altLang="en-US" sz="3667" kern="0" dirty="0">
              <a:effectLst>
                <a:outerShdw blurRad="38100" dist="38100" dir="2700000" algn="tl">
                  <a:srgbClr val="000000">
                    <a:alpha val="43137"/>
                  </a:srgbClr>
                </a:outerShdw>
              </a:effectLst>
              <a:latin typeface="BlackChancery" pitchFamily="2" charset="0"/>
            </a:endParaRPr>
          </a:p>
        </p:txBody>
      </p:sp>
    </p:spTree>
    <p:custDataLst>
      <p:tags r:id="rId1"/>
    </p:custDataLst>
  </p:cSld>
  <p:clrMapOvr>
    <a:masterClrMapping/>
  </p:clrMapOvr>
  <p:transition spd="slow" advTm="181472">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xit" presetSubtype="0" fill="hold" grpId="0" nodeType="clickEffect">
                                  <p:stCondLst>
                                    <p:cond delay="0"/>
                                  </p:stCondLst>
                                  <p:childTnLst>
                                    <p:animScale>
                                      <p:cBhvr>
                                        <p:cTn id="6"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 dur="1000" accel="50000">
                                          <p:stCondLst>
                                            <p:cond delay="0"/>
                                          </p:stCondLst>
                                        </p:cTn>
                                        <p:tgtEl>
                                          <p:spTgt spid="4"/>
                                        </p:tgtEl>
                                        <p:attrNameLst>
                                          <p:attrName>ppt_x</p:attrName>
                                          <p:attrName>ppt_y</p:attrName>
                                        </p:attrNameLst>
                                      </p:cBhvr>
                                    </p:animMotion>
                                    <p:animEffect transition="out" filter="fade">
                                      <p:cBhvr>
                                        <p:cTn id="8" dur="1000"/>
                                        <p:tgtEl>
                                          <p:spTgt spid="4"/>
                                        </p:tgtEl>
                                      </p:cBhvr>
                                    </p:animEffect>
                                    <p:set>
                                      <p:cBhvr>
                                        <p:cTn id="9" dur="1" fill="hold">
                                          <p:stCondLst>
                                            <p:cond delay="999"/>
                                          </p:stCondLst>
                                        </p:cTn>
                                        <p:tgtEl>
                                          <p:spTgt spid="4"/>
                                        </p:tgtEl>
                                        <p:attrNameLst>
                                          <p:attrName>style.visibility</p:attrName>
                                        </p:attrNameLst>
                                      </p:cBhvr>
                                      <p:to>
                                        <p:strVal val="hidden"/>
                                      </p:to>
                                    </p:se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1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type="body" idx="1"/>
          </p:nvPr>
        </p:nvSpPr>
        <p:spPr>
          <a:xfrm>
            <a:off x="457200" y="825500"/>
            <a:ext cx="7239000" cy="4572000"/>
          </a:xfrm>
        </p:spPr>
        <p:txBody>
          <a:bodyPr/>
          <a:lstStyle/>
          <a:p>
            <a:pPr>
              <a:buFontTx/>
              <a:buNone/>
            </a:pPr>
            <a:r>
              <a:rPr lang="en-US" altLang="en-US" u="sng" dirty="0">
                <a:effectLst>
                  <a:outerShdw blurRad="38100" dist="38100" dir="2700000" algn="tl">
                    <a:srgbClr val="000000">
                      <a:alpha val="43137"/>
                    </a:srgbClr>
                  </a:outerShdw>
                </a:effectLst>
              </a:rPr>
              <a:t>Unintentional</a:t>
            </a:r>
            <a:r>
              <a:rPr lang="en-US" altLang="en-US" b="1" dirty="0">
                <a:effectLst>
                  <a:outerShdw blurRad="38100" dist="38100" dir="2700000" algn="tl">
                    <a:srgbClr val="000000">
                      <a:alpha val="43137"/>
                    </a:srgbClr>
                  </a:outerShdw>
                </a:effectLst>
              </a:rPr>
              <a:t>:</a:t>
            </a:r>
          </a:p>
          <a:p>
            <a:pPr>
              <a:buFont typeface="Arial" panose="020B0604020202020204" pitchFamily="34" charset="0"/>
              <a:buChar char="•"/>
            </a:pPr>
            <a:r>
              <a:rPr lang="en-US" altLang="en-US" dirty="0">
                <a:effectLst>
                  <a:outerShdw blurRad="38100" dist="38100" dir="2700000" algn="tl">
                    <a:srgbClr val="000000">
                      <a:alpha val="43137"/>
                    </a:srgbClr>
                  </a:outerShdw>
                </a:effectLst>
              </a:rPr>
              <a:t>Mistakes in sight, memory or hearing</a:t>
            </a:r>
          </a:p>
          <a:p>
            <a:pPr>
              <a:buFont typeface="Arial" panose="020B0604020202020204" pitchFamily="34" charset="0"/>
              <a:buChar char="•"/>
            </a:pPr>
            <a:r>
              <a:rPr lang="en-US" altLang="en-US" dirty="0">
                <a:effectLst>
                  <a:outerShdw blurRad="38100" dist="38100" dir="2700000" algn="tl">
                    <a:srgbClr val="000000">
                      <a:alpha val="43137"/>
                    </a:srgbClr>
                  </a:outerShdw>
                </a:effectLst>
              </a:rPr>
              <a:t>Mistakes due to fatigue or carelessness.</a:t>
            </a:r>
          </a:p>
          <a:p>
            <a:pPr>
              <a:buFontTx/>
              <a:buNone/>
            </a:pPr>
            <a:endParaRPr lang="en-US" altLang="en-US" dirty="0">
              <a:effectLst>
                <a:outerShdw blurRad="38100" dist="38100" dir="2700000" algn="tl">
                  <a:srgbClr val="000000">
                    <a:alpha val="43137"/>
                  </a:srgbClr>
                </a:outerShdw>
              </a:effectLst>
            </a:endParaRPr>
          </a:p>
          <a:p>
            <a:pPr>
              <a:buFontTx/>
              <a:buNone/>
            </a:pPr>
            <a:r>
              <a:rPr lang="en-US" altLang="en-US" u="sng" dirty="0">
                <a:effectLst>
                  <a:outerShdw blurRad="38100" dist="38100" dir="2700000" algn="tl">
                    <a:srgbClr val="000000">
                      <a:alpha val="43137"/>
                    </a:srgbClr>
                  </a:outerShdw>
                </a:effectLst>
              </a:rPr>
              <a:t>Intentional</a:t>
            </a:r>
            <a:r>
              <a:rPr lang="en-US" altLang="en-US" dirty="0">
                <a:effectLst>
                  <a:outerShdw blurRad="38100" dist="38100" dir="2700000" algn="tl">
                    <a:srgbClr val="000000">
                      <a:alpha val="43137"/>
                    </a:srgbClr>
                  </a:outerShdw>
                </a:effectLst>
              </a:rPr>
              <a:t>:</a:t>
            </a:r>
          </a:p>
          <a:p>
            <a:pPr>
              <a:buFont typeface="Arial" panose="020B0604020202020204" pitchFamily="34" charset="0"/>
              <a:buChar char="•"/>
            </a:pPr>
            <a:r>
              <a:rPr lang="en-US" altLang="en-US" dirty="0">
                <a:effectLst>
                  <a:outerShdw blurRad="38100" dist="38100" dir="2700000" algn="tl">
                    <a:srgbClr val="000000">
                      <a:alpha val="43137"/>
                    </a:srgbClr>
                  </a:outerShdw>
                </a:effectLst>
              </a:rPr>
              <a:t>Harmonization of texts</a:t>
            </a:r>
          </a:p>
          <a:p>
            <a:pPr>
              <a:buFont typeface="Arial" panose="020B0604020202020204" pitchFamily="34" charset="0"/>
              <a:buChar char="•"/>
            </a:pPr>
            <a:r>
              <a:rPr lang="en-US" altLang="en-US" dirty="0">
                <a:effectLst>
                  <a:outerShdw blurRad="38100" dist="38100" dir="2700000" algn="tl">
                    <a:srgbClr val="000000">
                      <a:alpha val="43137"/>
                    </a:srgbClr>
                  </a:outerShdw>
                </a:effectLst>
              </a:rPr>
              <a:t>Clarification of language</a:t>
            </a:r>
          </a:p>
          <a:p>
            <a:pPr>
              <a:buFont typeface="Arial" panose="020B0604020202020204" pitchFamily="34" charset="0"/>
              <a:buChar char="•"/>
            </a:pPr>
            <a:r>
              <a:rPr lang="en-US" altLang="en-US" dirty="0">
                <a:effectLst>
                  <a:outerShdw blurRad="38100" dist="38100" dir="2700000" algn="tl">
                    <a:srgbClr val="000000">
                      <a:alpha val="43137"/>
                    </a:srgbClr>
                  </a:outerShdw>
                </a:effectLst>
              </a:rPr>
              <a:t>Misguided attempts to “correct” earlier manuscripts or “fix” questionable doctrines. </a:t>
            </a:r>
          </a:p>
        </p:txBody>
      </p:sp>
      <p:sp>
        <p:nvSpPr>
          <p:cNvPr id="54276" name="Rectangle 4"/>
          <p:cNvSpPr>
            <a:spLocks noChangeArrowheads="1"/>
          </p:cNvSpPr>
          <p:nvPr/>
        </p:nvSpPr>
        <p:spPr bwMode="auto">
          <a:xfrm>
            <a:off x="458163" y="0"/>
            <a:ext cx="685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667" dirty="0">
                <a:solidFill>
                  <a:schemeClr val="tx2"/>
                </a:solidFill>
                <a:effectLst>
                  <a:outerShdw blurRad="38100" dist="38100" dir="2700000" algn="tl">
                    <a:srgbClr val="000000">
                      <a:alpha val="43137"/>
                    </a:srgbClr>
                  </a:outerShdw>
                </a:effectLst>
              </a:rPr>
              <a:t>Categories of Scribal Errors</a:t>
            </a:r>
          </a:p>
        </p:txBody>
      </p:sp>
    </p:spTree>
    <p:custDataLst>
      <p:tags r:id="rId1"/>
    </p:custDataLst>
    <p:extLst>
      <p:ext uri="{BB962C8B-B14F-4D97-AF65-F5344CB8AC3E}">
        <p14:creationId xmlns:p14="http://schemas.microsoft.com/office/powerpoint/2010/main" val="475772230"/>
      </p:ext>
    </p:extLst>
  </p:cSld>
  <p:clrMapOvr>
    <a:masterClrMapping/>
  </p:clrMapOvr>
  <p:transition spd="slow" advTm="75212">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wipe(up)">
                                      <p:cBhvr>
                                        <p:cTn id="7" dur="400"/>
                                        <p:tgtEl>
                                          <p:spTgt spid="54275">
                                            <p:txEl>
                                              <p:pRg st="0" end="0"/>
                                            </p:txEl>
                                          </p:spTgt>
                                        </p:tgtEl>
                                      </p:cBhvr>
                                    </p:animEffect>
                                  </p:childTnLst>
                                </p:cTn>
                              </p:par>
                            </p:childTnLst>
                          </p:cTn>
                        </p:par>
                        <p:par>
                          <p:cTn id="8" fill="hold">
                            <p:stCondLst>
                              <p:cond delay="400"/>
                            </p:stCondLst>
                            <p:childTnLst>
                              <p:par>
                                <p:cTn id="9" presetID="22" presetClass="entr" presetSubtype="1" fill="hold" grpId="0" nodeType="afterEffect">
                                  <p:stCondLst>
                                    <p:cond delay="0"/>
                                  </p:stCondLst>
                                  <p:childTnLst>
                                    <p:set>
                                      <p:cBhvr>
                                        <p:cTn id="10" dur="1" fill="hold">
                                          <p:stCondLst>
                                            <p:cond delay="0"/>
                                          </p:stCondLst>
                                        </p:cTn>
                                        <p:tgtEl>
                                          <p:spTgt spid="54275">
                                            <p:txEl>
                                              <p:pRg st="1" end="1"/>
                                            </p:txEl>
                                          </p:spTgt>
                                        </p:tgtEl>
                                        <p:attrNameLst>
                                          <p:attrName>style.visibility</p:attrName>
                                        </p:attrNameLst>
                                      </p:cBhvr>
                                      <p:to>
                                        <p:strVal val="visible"/>
                                      </p:to>
                                    </p:set>
                                    <p:animEffect transition="in" filter="wipe(up)">
                                      <p:cBhvr>
                                        <p:cTn id="11" dur="400"/>
                                        <p:tgtEl>
                                          <p:spTgt spid="54275">
                                            <p:txEl>
                                              <p:pRg st="1" end="1"/>
                                            </p:txEl>
                                          </p:spTgt>
                                        </p:tgtEl>
                                      </p:cBhvr>
                                    </p:animEffect>
                                  </p:childTnLst>
                                </p:cTn>
                              </p:par>
                            </p:childTnLst>
                          </p:cTn>
                        </p:par>
                        <p:par>
                          <p:cTn id="12" fill="hold">
                            <p:stCondLst>
                              <p:cond delay="800"/>
                            </p:stCondLst>
                            <p:childTnLst>
                              <p:par>
                                <p:cTn id="13" presetID="22" presetClass="entr" presetSubtype="1" fill="hold" grpId="0" nodeType="afterEffect">
                                  <p:stCondLst>
                                    <p:cond delay="0"/>
                                  </p:stCondLst>
                                  <p:childTnLst>
                                    <p:set>
                                      <p:cBhvr>
                                        <p:cTn id="14" dur="1" fill="hold">
                                          <p:stCondLst>
                                            <p:cond delay="0"/>
                                          </p:stCondLst>
                                        </p:cTn>
                                        <p:tgtEl>
                                          <p:spTgt spid="54275">
                                            <p:txEl>
                                              <p:pRg st="2" end="2"/>
                                            </p:txEl>
                                          </p:spTgt>
                                        </p:tgtEl>
                                        <p:attrNameLst>
                                          <p:attrName>style.visibility</p:attrName>
                                        </p:attrNameLst>
                                      </p:cBhvr>
                                      <p:to>
                                        <p:strVal val="visible"/>
                                      </p:to>
                                    </p:set>
                                    <p:animEffect transition="in" filter="wipe(up)">
                                      <p:cBhvr>
                                        <p:cTn id="15" dur="400"/>
                                        <p:tgtEl>
                                          <p:spTgt spid="54275">
                                            <p:txEl>
                                              <p:pRg st="2" end="2"/>
                                            </p:txEl>
                                          </p:spTgt>
                                        </p:tgtEl>
                                      </p:cBhvr>
                                    </p:animEffect>
                                  </p:childTnLst>
                                </p:cTn>
                              </p:par>
                            </p:childTnLst>
                          </p:cTn>
                        </p:par>
                        <p:par>
                          <p:cTn id="16" fill="hold">
                            <p:stCondLst>
                              <p:cond delay="1200"/>
                            </p:stCondLst>
                            <p:childTnLst>
                              <p:par>
                                <p:cTn id="17" presetID="22" presetClass="entr" presetSubtype="1" fill="hold" grpId="0" nodeType="afterEffect">
                                  <p:stCondLst>
                                    <p:cond delay="0"/>
                                  </p:stCondLst>
                                  <p:childTnLst>
                                    <p:set>
                                      <p:cBhvr>
                                        <p:cTn id="18" dur="1" fill="hold">
                                          <p:stCondLst>
                                            <p:cond delay="0"/>
                                          </p:stCondLst>
                                        </p:cTn>
                                        <p:tgtEl>
                                          <p:spTgt spid="54275">
                                            <p:txEl>
                                              <p:pRg st="4" end="4"/>
                                            </p:txEl>
                                          </p:spTgt>
                                        </p:tgtEl>
                                        <p:attrNameLst>
                                          <p:attrName>style.visibility</p:attrName>
                                        </p:attrNameLst>
                                      </p:cBhvr>
                                      <p:to>
                                        <p:strVal val="visible"/>
                                      </p:to>
                                    </p:set>
                                    <p:animEffect transition="in" filter="wipe(up)">
                                      <p:cBhvr>
                                        <p:cTn id="19" dur="400"/>
                                        <p:tgtEl>
                                          <p:spTgt spid="54275">
                                            <p:txEl>
                                              <p:pRg st="4" end="4"/>
                                            </p:txEl>
                                          </p:spTgt>
                                        </p:tgtEl>
                                      </p:cBhvr>
                                    </p:animEffect>
                                  </p:childTnLst>
                                </p:cTn>
                              </p:par>
                            </p:childTnLst>
                          </p:cTn>
                        </p:par>
                        <p:par>
                          <p:cTn id="20" fill="hold">
                            <p:stCondLst>
                              <p:cond delay="1600"/>
                            </p:stCondLst>
                            <p:childTnLst>
                              <p:par>
                                <p:cTn id="21" presetID="22" presetClass="entr" presetSubtype="1" fill="hold" grpId="0" nodeType="afterEffect">
                                  <p:stCondLst>
                                    <p:cond delay="0"/>
                                  </p:stCondLst>
                                  <p:childTnLst>
                                    <p:set>
                                      <p:cBhvr>
                                        <p:cTn id="22" dur="1" fill="hold">
                                          <p:stCondLst>
                                            <p:cond delay="0"/>
                                          </p:stCondLst>
                                        </p:cTn>
                                        <p:tgtEl>
                                          <p:spTgt spid="54275">
                                            <p:txEl>
                                              <p:pRg st="5" end="5"/>
                                            </p:txEl>
                                          </p:spTgt>
                                        </p:tgtEl>
                                        <p:attrNameLst>
                                          <p:attrName>style.visibility</p:attrName>
                                        </p:attrNameLst>
                                      </p:cBhvr>
                                      <p:to>
                                        <p:strVal val="visible"/>
                                      </p:to>
                                    </p:set>
                                    <p:animEffect transition="in" filter="wipe(up)">
                                      <p:cBhvr>
                                        <p:cTn id="23" dur="400"/>
                                        <p:tgtEl>
                                          <p:spTgt spid="54275">
                                            <p:txEl>
                                              <p:pRg st="5" end="5"/>
                                            </p:txEl>
                                          </p:spTgt>
                                        </p:tgtEl>
                                      </p:cBhvr>
                                    </p:animEffect>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54275">
                                            <p:txEl>
                                              <p:pRg st="6" end="6"/>
                                            </p:txEl>
                                          </p:spTgt>
                                        </p:tgtEl>
                                        <p:attrNameLst>
                                          <p:attrName>style.visibility</p:attrName>
                                        </p:attrNameLst>
                                      </p:cBhvr>
                                      <p:to>
                                        <p:strVal val="visible"/>
                                      </p:to>
                                    </p:set>
                                    <p:animEffect transition="in" filter="wipe(up)">
                                      <p:cBhvr>
                                        <p:cTn id="27" dur="400"/>
                                        <p:tgtEl>
                                          <p:spTgt spid="54275">
                                            <p:txEl>
                                              <p:pRg st="6" end="6"/>
                                            </p:txEl>
                                          </p:spTgt>
                                        </p:tgtEl>
                                      </p:cBhvr>
                                    </p:animEffect>
                                  </p:childTnLst>
                                </p:cTn>
                              </p:par>
                            </p:childTnLst>
                          </p:cTn>
                        </p:par>
                        <p:par>
                          <p:cTn id="28" fill="hold">
                            <p:stCondLst>
                              <p:cond delay="2400"/>
                            </p:stCondLst>
                            <p:childTnLst>
                              <p:par>
                                <p:cTn id="29" presetID="22" presetClass="entr" presetSubtype="1" fill="hold" grpId="0" nodeType="afterEffect">
                                  <p:stCondLst>
                                    <p:cond delay="0"/>
                                  </p:stCondLst>
                                  <p:childTnLst>
                                    <p:set>
                                      <p:cBhvr>
                                        <p:cTn id="30" dur="1" fill="hold">
                                          <p:stCondLst>
                                            <p:cond delay="0"/>
                                          </p:stCondLst>
                                        </p:cTn>
                                        <p:tgtEl>
                                          <p:spTgt spid="54275">
                                            <p:txEl>
                                              <p:pRg st="7" end="7"/>
                                            </p:txEl>
                                          </p:spTgt>
                                        </p:tgtEl>
                                        <p:attrNameLst>
                                          <p:attrName>style.visibility</p:attrName>
                                        </p:attrNameLst>
                                      </p:cBhvr>
                                      <p:to>
                                        <p:strVal val="visible"/>
                                      </p:to>
                                    </p:set>
                                    <p:animEffect transition="in" filter="wipe(up)">
                                      <p:cBhvr>
                                        <p:cTn id="31" dur="400"/>
                                        <p:tgtEl>
                                          <p:spTgt spid="5427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dirty="0">
                <a:effectLst>
                  <a:outerShdw blurRad="38100" dist="38100" dir="2700000" algn="tl">
                    <a:srgbClr val="000000">
                      <a:alpha val="43137"/>
                    </a:srgbClr>
                  </a:outerShdw>
                </a:effectLst>
              </a:rPr>
              <a:t>Scribal errors still happen today</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2168" y="762000"/>
            <a:ext cx="5757333" cy="4318000"/>
          </a:xfrm>
          <a:prstGeom prst="rect">
            <a:avLst/>
          </a:prstGeom>
        </p:spPr>
      </p:pic>
      <p:sp>
        <p:nvSpPr>
          <p:cNvPr id="3" name="Rectangle 2"/>
          <p:cNvSpPr/>
          <p:nvPr/>
        </p:nvSpPr>
        <p:spPr>
          <a:xfrm>
            <a:off x="2524712" y="5080013"/>
            <a:ext cx="4137671" cy="502766"/>
          </a:xfrm>
          <a:prstGeom prst="rect">
            <a:avLst/>
          </a:prstGeom>
        </p:spPr>
        <p:txBody>
          <a:bodyPr wrap="none">
            <a:spAutoFit/>
          </a:bodyPr>
          <a:lstStyle/>
          <a:p>
            <a:r>
              <a:rPr lang="en-US" altLang="en-US" sz="2667" b="1" dirty="0"/>
              <a:t>Saint John’s Bible (1998)</a:t>
            </a:r>
            <a:endParaRPr lang="en-US" sz="2667" b="1" dirty="0"/>
          </a:p>
        </p:txBody>
      </p:sp>
    </p:spTree>
    <p:custDataLst>
      <p:tags r:id="rId1"/>
    </p:custDataLst>
    <p:extLst>
      <p:ext uri="{BB962C8B-B14F-4D97-AF65-F5344CB8AC3E}">
        <p14:creationId xmlns:p14="http://schemas.microsoft.com/office/powerpoint/2010/main" val="2760185004"/>
      </p:ext>
    </p:extLst>
  </p:cSld>
  <p:clrMapOvr>
    <a:masterClrMapping/>
  </p:clrMapOvr>
  <p:transition spd="slow" advTm="7521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dirty="0">
                <a:effectLst>
                  <a:outerShdw blurRad="38100" dist="38100" dir="2700000" algn="tl">
                    <a:srgbClr val="000000">
                      <a:alpha val="43137"/>
                    </a:srgbClr>
                  </a:outerShdw>
                </a:effectLst>
              </a:rPr>
              <a:t>Scribal errors still happen today</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0" y="1021292"/>
            <a:ext cx="6223000" cy="4148667"/>
          </a:xfrm>
          <a:prstGeom prst="rect">
            <a:avLst/>
          </a:prstGeom>
        </p:spPr>
      </p:pic>
    </p:spTree>
    <p:custDataLst>
      <p:tags r:id="rId1"/>
    </p:custDataLst>
    <p:extLst>
      <p:ext uri="{BB962C8B-B14F-4D97-AF65-F5344CB8AC3E}">
        <p14:creationId xmlns:p14="http://schemas.microsoft.com/office/powerpoint/2010/main" val="2137332272"/>
      </p:ext>
    </p:extLst>
  </p:cSld>
  <p:clrMapOvr>
    <a:masterClrMapping/>
  </p:clrMapOvr>
  <p:transition spd="slow" advTm="75212">
    <p:fade/>
  </p:transition>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dirty="0">
                <a:effectLst>
                  <a:outerShdw blurRad="38100" dist="38100" dir="2700000" algn="tl">
                    <a:srgbClr val="000000">
                      <a:alpha val="43137"/>
                    </a:srgbClr>
                  </a:outerShdw>
                </a:effectLst>
              </a:rPr>
              <a:t>Scribal errors still happen today</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0" y="762014"/>
            <a:ext cx="5334000" cy="4849091"/>
          </a:xfrm>
          <a:prstGeom prst="rect">
            <a:avLst/>
          </a:prstGeom>
        </p:spPr>
      </p:pic>
    </p:spTree>
    <p:custDataLst>
      <p:tags r:id="rId1"/>
    </p:custDataLst>
    <p:extLst>
      <p:ext uri="{BB962C8B-B14F-4D97-AF65-F5344CB8AC3E}">
        <p14:creationId xmlns:p14="http://schemas.microsoft.com/office/powerpoint/2010/main" val="2737176273"/>
      </p:ext>
    </p:extLst>
  </p:cSld>
  <p:clrMapOvr>
    <a:masterClrMapping/>
  </p:clrMapOvr>
  <p:transition spd="slow" advTm="7521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825500" y="0"/>
            <a:ext cx="7493000" cy="762000"/>
          </a:xfrm>
        </p:spPr>
        <p:txBody>
          <a:bodyPr/>
          <a:lstStyle/>
          <a:p>
            <a:pPr algn="ctr"/>
            <a:r>
              <a:rPr lang="en-US" altLang="en-US" sz="3333" dirty="0">
                <a:effectLst>
                  <a:outerShdw blurRad="38100" dist="38100" dir="2700000" algn="tl">
                    <a:srgbClr val="000000">
                      <a:alpha val="43137"/>
                    </a:srgbClr>
                  </a:outerShdw>
                </a:effectLst>
              </a:rPr>
              <a:t>How did we get the New Testament?</a:t>
            </a:r>
          </a:p>
        </p:txBody>
      </p:sp>
      <p:pic>
        <p:nvPicPr>
          <p:cNvPr id="4" name="Picture 8" descr="http://www.projectinspired.com/wp-content/uploads/beautiful-bible-590x29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14" y="825500"/>
            <a:ext cx="3548063" cy="177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26" name="Picture 2" descr="http://74.220.215.212/~mlsatlow/wp-content/uploads/2012/01/coog-04-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7098" y="2857515"/>
            <a:ext cx="3537479" cy="2692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4" presetClass="entr" presetSubtype="10" fill="hold" nodeType="clickEffect">
                                  <p:stCondLst>
                                    <p:cond delay="0"/>
                                  </p:stCondLst>
                                  <p:childTnLst>
                                    <p:set>
                                      <p:cBhvr>
                                        <p:cTn id="13" dur="1" fill="hold">
                                          <p:stCondLst>
                                            <p:cond delay="0"/>
                                          </p:stCondLst>
                                        </p:cTn>
                                        <p:tgtEl>
                                          <p:spTgt spid="282626"/>
                                        </p:tgtEl>
                                        <p:attrNameLst>
                                          <p:attrName>style.visibility</p:attrName>
                                        </p:attrNameLst>
                                      </p:cBhvr>
                                      <p:to>
                                        <p:strVal val="visible"/>
                                      </p:to>
                                    </p:set>
                                    <p:animEffect transition="in" filter="randombar(horizontal)">
                                      <p:cBhvr>
                                        <p:cTn id="14" dur="1000"/>
                                        <p:tgtEl>
                                          <p:spTgt spid="282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dirty="0">
                <a:effectLst>
                  <a:outerShdw blurRad="38100" dist="38100" dir="2700000" algn="tl">
                    <a:srgbClr val="000000">
                      <a:alpha val="43137"/>
                    </a:srgbClr>
                  </a:outerShdw>
                </a:effectLst>
              </a:rPr>
              <a:t>Scribal errors still happen today</a:t>
            </a:r>
          </a:p>
        </p:txBody>
      </p:sp>
      <p:pic>
        <p:nvPicPr>
          <p:cNvPr id="3" name="Picture 2"/>
          <p:cNvPicPr>
            <a:picLocks noChangeAspect="1"/>
          </p:cNvPicPr>
          <p:nvPr/>
        </p:nvPicPr>
        <p:blipFill>
          <a:blip r:embed="rId4"/>
          <a:stretch>
            <a:fillRect/>
          </a:stretch>
        </p:blipFill>
        <p:spPr>
          <a:xfrm>
            <a:off x="1682750" y="767772"/>
            <a:ext cx="5778500" cy="4842777"/>
          </a:xfrm>
          <a:prstGeom prst="rect">
            <a:avLst/>
          </a:prstGeom>
        </p:spPr>
      </p:pic>
    </p:spTree>
    <p:custDataLst>
      <p:tags r:id="rId1"/>
    </p:custDataLst>
    <p:extLst>
      <p:ext uri="{BB962C8B-B14F-4D97-AF65-F5344CB8AC3E}">
        <p14:creationId xmlns:p14="http://schemas.microsoft.com/office/powerpoint/2010/main" val="882644626"/>
      </p:ext>
    </p:extLst>
  </p:cSld>
  <p:clrMapOvr>
    <a:masterClrMapping/>
  </p:clrMapOvr>
  <p:transition spd="slow" advTm="7521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type="body" idx="1"/>
          </p:nvPr>
        </p:nvSpPr>
        <p:spPr>
          <a:xfrm>
            <a:off x="1143000" y="825500"/>
            <a:ext cx="6858000" cy="4572000"/>
          </a:xfrm>
        </p:spPr>
        <p:txBody>
          <a:bodyPr/>
          <a:lstStyle/>
          <a:p>
            <a:pPr>
              <a:buFontTx/>
              <a:buNone/>
            </a:pPr>
            <a:r>
              <a:rPr lang="en-US" altLang="en-US"/>
              <a:t>Permutations: Letters that are hard to distinguish from each other</a:t>
            </a:r>
          </a:p>
        </p:txBody>
      </p:sp>
      <p:sp>
        <p:nvSpPr>
          <p:cNvPr id="54276" name="Rectangle 4"/>
          <p:cNvSpPr>
            <a:spLocks noChangeArrowheads="1"/>
          </p:cNvSpPr>
          <p:nvPr/>
        </p:nvSpPr>
        <p:spPr bwMode="auto">
          <a:xfrm>
            <a:off x="1143963" y="0"/>
            <a:ext cx="685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667" kern="0" dirty="0">
                <a:solidFill>
                  <a:schemeClr val="tx2"/>
                </a:solidFill>
              </a:rPr>
              <a:t>Types of Scribal Errors</a:t>
            </a:r>
          </a:p>
        </p:txBody>
      </p:sp>
      <p:grpSp>
        <p:nvGrpSpPr>
          <p:cNvPr id="2" name="Group 12"/>
          <p:cNvGrpSpPr>
            <a:grpSpLocks/>
          </p:cNvGrpSpPr>
          <p:nvPr/>
        </p:nvGrpSpPr>
        <p:grpSpPr bwMode="auto">
          <a:xfrm>
            <a:off x="1143000" y="1746265"/>
            <a:ext cx="3365500" cy="3813969"/>
            <a:chOff x="336" y="1296"/>
            <a:chExt cx="2544" cy="2883"/>
          </a:xfrm>
        </p:grpSpPr>
        <p:pic>
          <p:nvPicPr>
            <p:cNvPr id="59401" name="Picture 7" descr="blank Parchment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 y="1296"/>
              <a:ext cx="2544" cy="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2" name="Text Box 8"/>
            <p:cNvSpPr txBox="1">
              <a:spLocks noChangeArrowheads="1"/>
            </p:cNvSpPr>
            <p:nvPr/>
          </p:nvSpPr>
          <p:spPr bwMode="auto">
            <a:xfrm>
              <a:off x="672" y="1441"/>
              <a:ext cx="2016" cy="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667" dirty="0">
                  <a:solidFill>
                    <a:srgbClr val="000000"/>
                  </a:solidFill>
                  <a:latin typeface="BlackChancery" pitchFamily="2" charset="0"/>
                </a:rPr>
                <a:t>Acts 15:40</a:t>
              </a:r>
              <a:br>
                <a:rPr lang="en-US" altLang="en-US" sz="2667" dirty="0">
                  <a:solidFill>
                    <a:srgbClr val="000000"/>
                  </a:solidFill>
                  <a:latin typeface="BlackChancery" pitchFamily="2" charset="0"/>
                </a:rPr>
              </a:br>
              <a:endParaRPr lang="en-US" altLang="en-US" sz="833" dirty="0">
                <a:solidFill>
                  <a:srgbClr val="000000"/>
                </a:solidFill>
                <a:latin typeface="BlackChancery" pitchFamily="2" charset="0"/>
              </a:endParaRPr>
            </a:p>
            <a:p>
              <a:pPr>
                <a:spcBef>
                  <a:spcPct val="0"/>
                </a:spcBef>
                <a:buFontTx/>
                <a:buNone/>
              </a:pPr>
              <a:r>
                <a:rPr lang="en-US" altLang="en-US" sz="2667" dirty="0">
                  <a:solidFill>
                    <a:srgbClr val="000000"/>
                  </a:solidFill>
                  <a:latin typeface="BlackChancery" pitchFamily="2" charset="0"/>
                </a:rPr>
                <a:t>but Paul </a:t>
              </a:r>
              <a:r>
                <a:rPr lang="en-US" altLang="en-US" sz="2667" dirty="0">
                  <a:solidFill>
                    <a:srgbClr val="FF0000"/>
                  </a:solidFill>
                  <a:latin typeface="BlackChancery" pitchFamily="2" charset="0"/>
                </a:rPr>
                <a:t>chose</a:t>
              </a:r>
              <a:r>
                <a:rPr lang="en-US" altLang="en-US" sz="2667" dirty="0">
                  <a:solidFill>
                    <a:srgbClr val="000000"/>
                  </a:solidFill>
                  <a:latin typeface="BlackChancery" pitchFamily="2" charset="0"/>
                </a:rPr>
                <a:t> Silas and departed, being commended by the brethren to the grace of God. </a:t>
              </a:r>
            </a:p>
          </p:txBody>
        </p:sp>
      </p:grpSp>
      <p:grpSp>
        <p:nvGrpSpPr>
          <p:cNvPr id="3" name="Group 13"/>
          <p:cNvGrpSpPr>
            <a:grpSpLocks/>
          </p:cNvGrpSpPr>
          <p:nvPr/>
        </p:nvGrpSpPr>
        <p:grpSpPr bwMode="auto">
          <a:xfrm>
            <a:off x="4762500" y="1746266"/>
            <a:ext cx="3365500" cy="3813969"/>
            <a:chOff x="3072" y="1344"/>
            <a:chExt cx="2544" cy="2883"/>
          </a:xfrm>
        </p:grpSpPr>
        <p:pic>
          <p:nvPicPr>
            <p:cNvPr id="59399" name="Picture 10" descr="blank Parchment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2" y="1344"/>
              <a:ext cx="2544" cy="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0" name="Text Box 11"/>
            <p:cNvSpPr txBox="1">
              <a:spLocks noChangeArrowheads="1"/>
            </p:cNvSpPr>
            <p:nvPr/>
          </p:nvSpPr>
          <p:spPr bwMode="auto">
            <a:xfrm>
              <a:off x="3408" y="1489"/>
              <a:ext cx="2016" cy="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667">
                  <a:solidFill>
                    <a:srgbClr val="000000"/>
                  </a:solidFill>
                  <a:latin typeface="BlackChancery" pitchFamily="2" charset="0"/>
                </a:rPr>
                <a:t>Acts 15:40</a:t>
              </a:r>
              <a:br>
                <a:rPr lang="en-US" altLang="en-US" sz="2667">
                  <a:solidFill>
                    <a:srgbClr val="000000"/>
                  </a:solidFill>
                  <a:latin typeface="BlackChancery" pitchFamily="2" charset="0"/>
                </a:rPr>
              </a:br>
              <a:endParaRPr lang="en-US" altLang="en-US" sz="833">
                <a:solidFill>
                  <a:srgbClr val="000000"/>
                </a:solidFill>
                <a:latin typeface="BlackChancery" pitchFamily="2" charset="0"/>
              </a:endParaRPr>
            </a:p>
            <a:p>
              <a:pPr>
                <a:spcBef>
                  <a:spcPct val="0"/>
                </a:spcBef>
                <a:buFontTx/>
                <a:buNone/>
              </a:pPr>
              <a:r>
                <a:rPr lang="en-US" altLang="en-US" sz="2667">
                  <a:solidFill>
                    <a:srgbClr val="000000"/>
                  </a:solidFill>
                  <a:latin typeface="BlackChancery" pitchFamily="2" charset="0"/>
                </a:rPr>
                <a:t>but Paul </a:t>
              </a:r>
              <a:r>
                <a:rPr lang="en-US" altLang="en-US" sz="2667">
                  <a:solidFill>
                    <a:srgbClr val="FF0000"/>
                  </a:solidFill>
                  <a:latin typeface="BlackChancery" pitchFamily="2" charset="0"/>
                </a:rPr>
                <a:t>received</a:t>
              </a:r>
              <a:r>
                <a:rPr lang="en-US" altLang="en-US" sz="2667">
                  <a:solidFill>
                    <a:srgbClr val="000000"/>
                  </a:solidFill>
                  <a:latin typeface="BlackChancery" pitchFamily="2" charset="0"/>
                </a:rPr>
                <a:t> Silas and departed, being commended by the brethren to the grace of God. </a:t>
              </a:r>
            </a:p>
          </p:txBody>
        </p:sp>
      </p:grpSp>
    </p:spTree>
    <p:custDataLst>
      <p:tags r:id="rId1"/>
    </p:custDataLst>
  </p:cSld>
  <p:clrMapOvr>
    <a:masterClrMapping/>
  </p:clrMapOvr>
  <p:transition spd="slow" advTm="75212">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wipe(up)">
                                      <p:cBhvr>
                                        <p:cTn id="7" dur="500"/>
                                        <p:tgtEl>
                                          <p:spTgt spid="542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type="body" idx="1"/>
          </p:nvPr>
        </p:nvSpPr>
        <p:spPr>
          <a:xfrm>
            <a:off x="1143000" y="825500"/>
            <a:ext cx="6858000" cy="1016000"/>
          </a:xfrm>
        </p:spPr>
        <p:txBody>
          <a:bodyPr/>
          <a:lstStyle/>
          <a:p>
            <a:pPr>
              <a:buFontTx/>
              <a:buNone/>
            </a:pPr>
            <a:r>
              <a:rPr lang="en-US" altLang="en-US" dirty="0">
                <a:effectLst>
                  <a:outerShdw blurRad="38100" dist="38100" dir="2700000" algn="tl">
                    <a:srgbClr val="000000">
                      <a:alpha val="43137"/>
                    </a:srgbClr>
                  </a:outerShdw>
                </a:effectLst>
              </a:rPr>
              <a:t>Permutations: Letters that are hard to distinguish from each other</a:t>
            </a:r>
          </a:p>
        </p:txBody>
      </p:sp>
      <p:sp>
        <p:nvSpPr>
          <p:cNvPr id="60419" name="Rectangle 4"/>
          <p:cNvSpPr>
            <a:spLocks noChangeArrowheads="1"/>
          </p:cNvSpPr>
          <p:nvPr/>
        </p:nvSpPr>
        <p:spPr bwMode="auto">
          <a:xfrm>
            <a:off x="1143000" y="0"/>
            <a:ext cx="685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667" kern="0" dirty="0">
                <a:solidFill>
                  <a:schemeClr val="tx2"/>
                </a:solidFill>
                <a:effectLst>
                  <a:outerShdw blurRad="38100" dist="38100" dir="2700000" algn="tl">
                    <a:srgbClr val="000000">
                      <a:alpha val="43137"/>
                    </a:srgbClr>
                  </a:outerShdw>
                </a:effectLst>
              </a:rPr>
              <a:t>Types of Scribal Errors</a:t>
            </a:r>
          </a:p>
        </p:txBody>
      </p:sp>
      <p:sp>
        <p:nvSpPr>
          <p:cNvPr id="55309" name="Rectangle 13"/>
          <p:cNvSpPr>
            <a:spLocks noChangeArrowheads="1"/>
          </p:cNvSpPr>
          <p:nvPr/>
        </p:nvSpPr>
        <p:spPr bwMode="auto">
          <a:xfrm>
            <a:off x="1010722" y="1865327"/>
            <a:ext cx="172515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4000">
                <a:effectLst>
                  <a:outerShdw blurRad="38100" dist="38100" dir="2700000" algn="tl">
                    <a:srgbClr val="000000">
                      <a:alpha val="43137"/>
                    </a:srgbClr>
                  </a:outerShdw>
                </a:effectLst>
              </a:rPr>
              <a:t>Chose:</a:t>
            </a:r>
          </a:p>
        </p:txBody>
      </p:sp>
      <p:sp>
        <p:nvSpPr>
          <p:cNvPr id="55310" name="Rectangle 14"/>
          <p:cNvSpPr>
            <a:spLocks noChangeArrowheads="1"/>
          </p:cNvSpPr>
          <p:nvPr/>
        </p:nvSpPr>
        <p:spPr bwMode="auto">
          <a:xfrm>
            <a:off x="1010723" y="2488408"/>
            <a:ext cx="24289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4000" dirty="0">
                <a:effectLst>
                  <a:outerShdw blurRad="38100" dist="38100" dir="2700000" algn="tl">
                    <a:srgbClr val="000000">
                      <a:alpha val="43137"/>
                    </a:srgbClr>
                  </a:outerShdw>
                </a:effectLst>
              </a:rPr>
              <a:t>Received:</a:t>
            </a:r>
          </a:p>
        </p:txBody>
      </p:sp>
      <p:sp>
        <p:nvSpPr>
          <p:cNvPr id="55311" name="Rectangle 15"/>
          <p:cNvSpPr>
            <a:spLocks noChangeArrowheads="1"/>
          </p:cNvSpPr>
          <p:nvPr/>
        </p:nvSpPr>
        <p:spPr bwMode="auto">
          <a:xfrm>
            <a:off x="3423709" y="1866637"/>
            <a:ext cx="447911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4000" dirty="0">
                <a:effectLst>
                  <a:outerShdw blurRad="38100" dist="38100" dir="2700000" algn="tl">
                    <a:srgbClr val="000000">
                      <a:alpha val="43137"/>
                    </a:srgbClr>
                  </a:outerShdw>
                </a:effectLst>
                <a:latin typeface="P39" panose="02000000000000000000" pitchFamily="2" charset="0"/>
              </a:rPr>
              <a:t>EPI</a:t>
            </a:r>
            <a:r>
              <a:rPr lang="en-US" altLang="en-US" sz="4000" dirty="0">
                <a:solidFill>
                  <a:srgbClr val="FF0000"/>
                </a:solidFill>
                <a:effectLst>
                  <a:outerShdw blurRad="38100" dist="38100" dir="2700000" algn="tl">
                    <a:srgbClr val="000000">
                      <a:alpha val="43137"/>
                    </a:srgbClr>
                  </a:outerShdw>
                </a:effectLst>
                <a:latin typeface="P39" panose="02000000000000000000" pitchFamily="2" charset="0"/>
              </a:rPr>
              <a:t>L</a:t>
            </a:r>
            <a:r>
              <a:rPr lang="en-US" altLang="en-US" sz="4000" dirty="0">
                <a:effectLst>
                  <a:outerShdw blurRad="38100" dist="38100" dir="2700000" algn="tl">
                    <a:srgbClr val="000000">
                      <a:alpha val="43137"/>
                    </a:srgbClr>
                  </a:outerShdw>
                </a:effectLst>
                <a:latin typeface="P39" panose="02000000000000000000" pitchFamily="2" charset="0"/>
              </a:rPr>
              <a:t>EXAMENOS</a:t>
            </a:r>
            <a:r>
              <a:rPr lang="en-US" altLang="en-US" sz="4000" dirty="0">
                <a:effectLst>
                  <a:outerShdw blurRad="38100" dist="38100" dir="2700000" algn="tl">
                    <a:srgbClr val="000000">
                      <a:alpha val="43137"/>
                    </a:srgbClr>
                  </a:outerShdw>
                </a:effectLst>
              </a:rPr>
              <a:t> </a:t>
            </a:r>
          </a:p>
        </p:txBody>
      </p:sp>
      <p:sp>
        <p:nvSpPr>
          <p:cNvPr id="55312" name="Rectangle 16"/>
          <p:cNvSpPr>
            <a:spLocks noChangeArrowheads="1"/>
          </p:cNvSpPr>
          <p:nvPr/>
        </p:nvSpPr>
        <p:spPr bwMode="auto">
          <a:xfrm>
            <a:off x="3423723" y="2488421"/>
            <a:ext cx="452239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4000" dirty="0">
                <a:effectLst>
                  <a:outerShdw blurRad="38100" dist="38100" dir="2700000" algn="tl">
                    <a:srgbClr val="000000">
                      <a:alpha val="43137"/>
                    </a:srgbClr>
                  </a:outerShdw>
                </a:effectLst>
                <a:latin typeface="P39" panose="02000000000000000000" pitchFamily="2" charset="0"/>
              </a:rPr>
              <a:t>EPI</a:t>
            </a:r>
            <a:r>
              <a:rPr lang="en-US" altLang="en-US" sz="4000" dirty="0">
                <a:solidFill>
                  <a:srgbClr val="FF0000"/>
                </a:solidFill>
                <a:effectLst>
                  <a:outerShdw blurRad="38100" dist="38100" dir="2700000" algn="tl">
                    <a:srgbClr val="000000">
                      <a:alpha val="43137"/>
                    </a:srgbClr>
                  </a:outerShdw>
                </a:effectLst>
                <a:latin typeface="P39" panose="02000000000000000000" pitchFamily="2" charset="0"/>
              </a:rPr>
              <a:t>D</a:t>
            </a:r>
            <a:r>
              <a:rPr lang="en-US" altLang="en-US" sz="4000" dirty="0">
                <a:effectLst>
                  <a:outerShdw blurRad="38100" dist="38100" dir="2700000" algn="tl">
                    <a:srgbClr val="000000">
                      <a:alpha val="43137"/>
                    </a:srgbClr>
                  </a:outerShdw>
                </a:effectLst>
                <a:latin typeface="P39" panose="02000000000000000000" pitchFamily="2" charset="0"/>
              </a:rPr>
              <a:t>EXAMENOS</a:t>
            </a:r>
            <a:r>
              <a:rPr lang="en-US" altLang="en-US" sz="4000" dirty="0">
                <a:effectLst>
                  <a:outerShdw blurRad="38100" dist="38100" dir="2700000" algn="tl">
                    <a:srgbClr val="000000">
                      <a:alpha val="43137"/>
                    </a:srgbClr>
                  </a:outerShdw>
                </a:effectLst>
              </a:rPr>
              <a:t> </a:t>
            </a:r>
          </a:p>
        </p:txBody>
      </p:sp>
      <p:pic>
        <p:nvPicPr>
          <p:cNvPr id="55313" name="Picture 17" descr="slide - definitions - p52"/>
          <p:cNvPicPr>
            <a:picLocks noChangeAspect="1" noChangeArrowheads="1"/>
          </p:cNvPicPr>
          <p:nvPr/>
        </p:nvPicPr>
        <p:blipFill>
          <a:blip r:embed="rId4"/>
          <a:srcRect/>
          <a:stretch>
            <a:fillRect/>
          </a:stretch>
        </p:blipFill>
        <p:spPr bwMode="auto">
          <a:xfrm>
            <a:off x="3365515" y="3302000"/>
            <a:ext cx="1771386" cy="2264833"/>
          </a:xfrm>
          <a:prstGeom prst="rect">
            <a:avLst/>
          </a:prstGeom>
          <a:noFill/>
          <a:ln>
            <a:noFill/>
          </a:ln>
          <a:effectLst>
            <a:outerShdw blurRad="50800" dist="38100" dir="2700000" algn="tl" rotWithShape="0">
              <a:prstClr val="black">
                <a:alpha val="40000"/>
              </a:prstClr>
            </a:outerShdw>
          </a:effectLst>
        </p:spPr>
      </p:pic>
    </p:spTree>
    <p:custDataLst>
      <p:tags r:id="rId1"/>
    </p:custDataLst>
  </p:cSld>
  <p:clrMapOvr>
    <a:masterClrMapping/>
  </p:clrMapOvr>
  <p:transition advTm="60931">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5309"/>
                                        </p:tgtEl>
                                        <p:attrNameLst>
                                          <p:attrName>style.visibility</p:attrName>
                                        </p:attrNameLst>
                                      </p:cBhvr>
                                      <p:to>
                                        <p:strVal val="visible"/>
                                      </p:to>
                                    </p:set>
                                    <p:animEffect transition="in" filter="fade">
                                      <p:cBhvr>
                                        <p:cTn id="7" dur="1000"/>
                                        <p:tgtEl>
                                          <p:spTgt spid="55309"/>
                                        </p:tgtEl>
                                      </p:cBhvr>
                                    </p:animEffect>
                                    <p:anim calcmode="lin" valueType="num">
                                      <p:cBhvr>
                                        <p:cTn id="8" dur="1000" fill="hold"/>
                                        <p:tgtEl>
                                          <p:spTgt spid="55309"/>
                                        </p:tgtEl>
                                        <p:attrNameLst>
                                          <p:attrName>ppt_x</p:attrName>
                                        </p:attrNameLst>
                                      </p:cBhvr>
                                      <p:tavLst>
                                        <p:tav tm="0">
                                          <p:val>
                                            <p:strVal val="#ppt_x"/>
                                          </p:val>
                                        </p:tav>
                                        <p:tav tm="100000">
                                          <p:val>
                                            <p:strVal val="#ppt_x"/>
                                          </p:val>
                                        </p:tav>
                                      </p:tavLst>
                                    </p:anim>
                                    <p:anim calcmode="lin" valueType="num">
                                      <p:cBhvr>
                                        <p:cTn id="9" dur="1000" fill="hold"/>
                                        <p:tgtEl>
                                          <p:spTgt spid="5530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5311"/>
                                        </p:tgtEl>
                                        <p:attrNameLst>
                                          <p:attrName>style.visibility</p:attrName>
                                        </p:attrNameLst>
                                      </p:cBhvr>
                                      <p:to>
                                        <p:strVal val="visible"/>
                                      </p:to>
                                    </p:set>
                                    <p:animEffect transition="in" filter="fade">
                                      <p:cBhvr>
                                        <p:cTn id="12" dur="1000"/>
                                        <p:tgtEl>
                                          <p:spTgt spid="55311"/>
                                        </p:tgtEl>
                                      </p:cBhvr>
                                    </p:animEffect>
                                    <p:anim calcmode="lin" valueType="num">
                                      <p:cBhvr>
                                        <p:cTn id="13" dur="1000" fill="hold"/>
                                        <p:tgtEl>
                                          <p:spTgt spid="55311"/>
                                        </p:tgtEl>
                                        <p:attrNameLst>
                                          <p:attrName>ppt_x</p:attrName>
                                        </p:attrNameLst>
                                      </p:cBhvr>
                                      <p:tavLst>
                                        <p:tav tm="0">
                                          <p:val>
                                            <p:strVal val="#ppt_x"/>
                                          </p:val>
                                        </p:tav>
                                        <p:tav tm="100000">
                                          <p:val>
                                            <p:strVal val="#ppt_x"/>
                                          </p:val>
                                        </p:tav>
                                      </p:tavLst>
                                    </p:anim>
                                    <p:anim calcmode="lin" valueType="num">
                                      <p:cBhvr>
                                        <p:cTn id="14" dur="1000" fill="hold"/>
                                        <p:tgtEl>
                                          <p:spTgt spid="55311"/>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5310"/>
                                        </p:tgtEl>
                                        <p:attrNameLst>
                                          <p:attrName>style.visibility</p:attrName>
                                        </p:attrNameLst>
                                      </p:cBhvr>
                                      <p:to>
                                        <p:strVal val="visible"/>
                                      </p:to>
                                    </p:set>
                                    <p:animEffect transition="in" filter="fade">
                                      <p:cBhvr>
                                        <p:cTn id="19" dur="1000"/>
                                        <p:tgtEl>
                                          <p:spTgt spid="55310"/>
                                        </p:tgtEl>
                                      </p:cBhvr>
                                    </p:animEffect>
                                    <p:anim calcmode="lin" valueType="num">
                                      <p:cBhvr>
                                        <p:cTn id="20" dur="1000" fill="hold"/>
                                        <p:tgtEl>
                                          <p:spTgt spid="55310"/>
                                        </p:tgtEl>
                                        <p:attrNameLst>
                                          <p:attrName>ppt_x</p:attrName>
                                        </p:attrNameLst>
                                      </p:cBhvr>
                                      <p:tavLst>
                                        <p:tav tm="0">
                                          <p:val>
                                            <p:strVal val="#ppt_x"/>
                                          </p:val>
                                        </p:tav>
                                        <p:tav tm="100000">
                                          <p:val>
                                            <p:strVal val="#ppt_x"/>
                                          </p:val>
                                        </p:tav>
                                      </p:tavLst>
                                    </p:anim>
                                    <p:anim calcmode="lin" valueType="num">
                                      <p:cBhvr>
                                        <p:cTn id="21" dur="1000" fill="hold"/>
                                        <p:tgtEl>
                                          <p:spTgt spid="553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5312"/>
                                        </p:tgtEl>
                                        <p:attrNameLst>
                                          <p:attrName>style.visibility</p:attrName>
                                        </p:attrNameLst>
                                      </p:cBhvr>
                                      <p:to>
                                        <p:strVal val="visible"/>
                                      </p:to>
                                    </p:set>
                                    <p:animEffect transition="in" filter="fade">
                                      <p:cBhvr>
                                        <p:cTn id="24" dur="1000"/>
                                        <p:tgtEl>
                                          <p:spTgt spid="55312"/>
                                        </p:tgtEl>
                                      </p:cBhvr>
                                    </p:animEffect>
                                    <p:anim calcmode="lin" valueType="num">
                                      <p:cBhvr>
                                        <p:cTn id="25" dur="1000" fill="hold"/>
                                        <p:tgtEl>
                                          <p:spTgt spid="55312"/>
                                        </p:tgtEl>
                                        <p:attrNameLst>
                                          <p:attrName>ppt_x</p:attrName>
                                        </p:attrNameLst>
                                      </p:cBhvr>
                                      <p:tavLst>
                                        <p:tav tm="0">
                                          <p:val>
                                            <p:strVal val="#ppt_x"/>
                                          </p:val>
                                        </p:tav>
                                        <p:tav tm="100000">
                                          <p:val>
                                            <p:strVal val="#ppt_x"/>
                                          </p:val>
                                        </p:tav>
                                      </p:tavLst>
                                    </p:anim>
                                    <p:anim calcmode="lin" valueType="num">
                                      <p:cBhvr>
                                        <p:cTn id="26" dur="1000" fill="hold"/>
                                        <p:tgtEl>
                                          <p:spTgt spid="55312"/>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55313"/>
                                        </p:tgtEl>
                                        <p:attrNameLst>
                                          <p:attrName>style.visibility</p:attrName>
                                        </p:attrNameLst>
                                      </p:cBhvr>
                                      <p:to>
                                        <p:strVal val="visible"/>
                                      </p:to>
                                    </p:set>
                                    <p:animEffect transition="in" filter="fade">
                                      <p:cBhvr>
                                        <p:cTn id="31" dur="1000"/>
                                        <p:tgtEl>
                                          <p:spTgt spid="55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9" grpId="0"/>
      <p:bldP spid="55310" grpId="0"/>
      <p:bldP spid="55311" grpId="0"/>
      <p:bldP spid="55312" grpId="0"/>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2" name="Rectangle 2"/>
          <p:cNvSpPr>
            <a:spLocks noGrp="1" noChangeArrowheads="1"/>
          </p:cNvSpPr>
          <p:nvPr>
            <p:ph type="body" idx="1"/>
          </p:nvPr>
        </p:nvSpPr>
        <p:spPr>
          <a:xfrm>
            <a:off x="1143000" y="825500"/>
            <a:ext cx="6858000" cy="1016000"/>
          </a:xfrm>
        </p:spPr>
        <p:txBody>
          <a:bodyPr/>
          <a:lstStyle/>
          <a:p>
            <a:pPr>
              <a:buFontTx/>
              <a:buNone/>
            </a:pPr>
            <a:r>
              <a:rPr lang="en-US" altLang="en-US" dirty="0">
                <a:effectLst>
                  <a:outerShdw blurRad="38100" dist="38100" dir="2700000" algn="tl">
                    <a:srgbClr val="000000">
                      <a:alpha val="43137"/>
                    </a:srgbClr>
                  </a:outerShdw>
                </a:effectLst>
              </a:rPr>
              <a:t>Words with similar endings</a:t>
            </a:r>
          </a:p>
        </p:txBody>
      </p:sp>
      <p:sp>
        <p:nvSpPr>
          <p:cNvPr id="61443" name="Rectangle 3"/>
          <p:cNvSpPr>
            <a:spLocks noChangeArrowheads="1"/>
          </p:cNvSpPr>
          <p:nvPr/>
        </p:nvSpPr>
        <p:spPr bwMode="auto">
          <a:xfrm>
            <a:off x="1143000" y="0"/>
            <a:ext cx="685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667" kern="0" dirty="0">
                <a:solidFill>
                  <a:schemeClr val="tx2"/>
                </a:solidFill>
                <a:effectLst>
                  <a:outerShdw blurRad="38100" dist="38100" dir="2700000" algn="tl">
                    <a:srgbClr val="000000">
                      <a:alpha val="43137"/>
                    </a:srgbClr>
                  </a:outerShdw>
                </a:effectLst>
              </a:rPr>
              <a:t>Types of Scribal Errors</a:t>
            </a:r>
          </a:p>
        </p:txBody>
      </p:sp>
      <p:grpSp>
        <p:nvGrpSpPr>
          <p:cNvPr id="2" name="Group 9"/>
          <p:cNvGrpSpPr>
            <a:grpSpLocks/>
          </p:cNvGrpSpPr>
          <p:nvPr/>
        </p:nvGrpSpPr>
        <p:grpSpPr bwMode="auto">
          <a:xfrm>
            <a:off x="952500" y="1349375"/>
            <a:ext cx="3619500" cy="4318000"/>
            <a:chOff x="336" y="1296"/>
            <a:chExt cx="2544" cy="2883"/>
          </a:xfrm>
        </p:grpSpPr>
        <p:pic>
          <p:nvPicPr>
            <p:cNvPr id="61448" name="Picture 10" descr="blank Parchment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 y="1296"/>
              <a:ext cx="2544" cy="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9" name="Text Box 11"/>
            <p:cNvSpPr txBox="1">
              <a:spLocks noChangeArrowheads="1"/>
            </p:cNvSpPr>
            <p:nvPr/>
          </p:nvSpPr>
          <p:spPr bwMode="auto">
            <a:xfrm>
              <a:off x="480" y="1441"/>
              <a:ext cx="2266" cy="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667" dirty="0">
                  <a:solidFill>
                    <a:srgbClr val="000000"/>
                  </a:solidFill>
                  <a:latin typeface="BlackChancery" pitchFamily="2" charset="0"/>
                </a:rPr>
                <a:t>1 John 3:1</a:t>
              </a:r>
              <a:br>
                <a:rPr lang="en-US" altLang="en-US" sz="2667" dirty="0">
                  <a:solidFill>
                    <a:srgbClr val="000000"/>
                  </a:solidFill>
                  <a:latin typeface="BlackChancery" pitchFamily="2" charset="0"/>
                </a:rPr>
              </a:br>
              <a:endParaRPr lang="en-US" altLang="en-US" sz="667" dirty="0">
                <a:solidFill>
                  <a:srgbClr val="000000"/>
                </a:solidFill>
                <a:latin typeface="BlackChancery" pitchFamily="2" charset="0"/>
              </a:endParaRPr>
            </a:p>
            <a:p>
              <a:pPr>
                <a:spcBef>
                  <a:spcPct val="0"/>
                </a:spcBef>
                <a:buFontTx/>
                <a:buNone/>
              </a:pPr>
              <a:r>
                <a:rPr lang="en-US" altLang="en-US" sz="2667" dirty="0">
                  <a:solidFill>
                    <a:srgbClr val="000000"/>
                  </a:solidFill>
                  <a:latin typeface="BlackChancery" pitchFamily="2" charset="0"/>
                </a:rPr>
                <a:t>Behold what manner of love the Father has bestowed on us, that</a:t>
              </a:r>
            </a:p>
            <a:p>
              <a:pPr>
                <a:spcBef>
                  <a:spcPct val="0"/>
                </a:spcBef>
                <a:buFontTx/>
                <a:buNone/>
              </a:pPr>
              <a:r>
                <a:rPr lang="en-US" altLang="en-US" sz="2667" dirty="0">
                  <a:solidFill>
                    <a:srgbClr val="000000"/>
                  </a:solidFill>
                  <a:latin typeface="BlackChancery" pitchFamily="2" charset="0"/>
                </a:rPr>
                <a:t>we should be called children of God. Therefore the world</a:t>
              </a:r>
            </a:p>
            <a:p>
              <a:pPr>
                <a:spcBef>
                  <a:spcPct val="0"/>
                </a:spcBef>
                <a:buFontTx/>
                <a:buNone/>
              </a:pPr>
              <a:r>
                <a:rPr lang="en-US" altLang="en-US" sz="2667" dirty="0">
                  <a:solidFill>
                    <a:srgbClr val="000000"/>
                  </a:solidFill>
                  <a:latin typeface="BlackChancery" pitchFamily="2" charset="0"/>
                </a:rPr>
                <a:t>   does not know us…</a:t>
              </a:r>
            </a:p>
          </p:txBody>
        </p:sp>
      </p:grpSp>
      <p:grpSp>
        <p:nvGrpSpPr>
          <p:cNvPr id="11" name="Group 9"/>
          <p:cNvGrpSpPr>
            <a:grpSpLocks/>
          </p:cNvGrpSpPr>
          <p:nvPr/>
        </p:nvGrpSpPr>
        <p:grpSpPr bwMode="auto">
          <a:xfrm>
            <a:off x="4572000" y="1349375"/>
            <a:ext cx="3619500" cy="4318000"/>
            <a:chOff x="336" y="1296"/>
            <a:chExt cx="2544" cy="2883"/>
          </a:xfrm>
        </p:grpSpPr>
        <p:pic>
          <p:nvPicPr>
            <p:cNvPr id="61446" name="Picture 10" descr="blank Parchment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 y="1296"/>
              <a:ext cx="2544" cy="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Text Box 11"/>
            <p:cNvSpPr txBox="1">
              <a:spLocks noChangeArrowheads="1"/>
            </p:cNvSpPr>
            <p:nvPr/>
          </p:nvSpPr>
          <p:spPr bwMode="auto">
            <a:xfrm>
              <a:off x="480" y="1387"/>
              <a:ext cx="2266" cy="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667" dirty="0">
                  <a:solidFill>
                    <a:srgbClr val="000000"/>
                  </a:solidFill>
                  <a:latin typeface="BlackChancery" pitchFamily="2" charset="0"/>
                </a:rPr>
                <a:t>1 John 3:1</a:t>
              </a:r>
              <a:br>
                <a:rPr lang="en-US" altLang="en-US" sz="2667" dirty="0">
                  <a:solidFill>
                    <a:srgbClr val="000000"/>
                  </a:solidFill>
                  <a:latin typeface="BlackChancery" pitchFamily="2" charset="0"/>
                </a:rPr>
              </a:br>
              <a:endParaRPr lang="en-US" altLang="en-US" sz="667" dirty="0">
                <a:solidFill>
                  <a:srgbClr val="000000"/>
                </a:solidFill>
                <a:latin typeface="BlackChancery" pitchFamily="2" charset="0"/>
              </a:endParaRPr>
            </a:p>
            <a:p>
              <a:pPr>
                <a:spcBef>
                  <a:spcPct val="0"/>
                </a:spcBef>
                <a:buFontTx/>
                <a:buNone/>
              </a:pPr>
              <a:r>
                <a:rPr lang="en-US" altLang="en-US" sz="2667" dirty="0">
                  <a:solidFill>
                    <a:srgbClr val="000000"/>
                  </a:solidFill>
                  <a:latin typeface="BlackChancery" pitchFamily="2" charset="0"/>
                </a:rPr>
                <a:t>Behold what manner of love the Father has bestowed on us, that</a:t>
              </a:r>
            </a:p>
            <a:p>
              <a:pPr>
                <a:spcBef>
                  <a:spcPct val="0"/>
                </a:spcBef>
                <a:buFontTx/>
                <a:buNone/>
              </a:pPr>
              <a:r>
                <a:rPr lang="en-US" altLang="en-US" sz="2667" dirty="0">
                  <a:solidFill>
                    <a:srgbClr val="000000"/>
                  </a:solidFill>
                  <a:latin typeface="BlackChancery" pitchFamily="2" charset="0"/>
                </a:rPr>
                <a:t>we should be called children of God; </a:t>
              </a:r>
              <a:r>
                <a:rPr lang="en-US" altLang="en-US" sz="2667" dirty="0">
                  <a:solidFill>
                    <a:srgbClr val="FF0000"/>
                  </a:solidFill>
                  <a:latin typeface="BlackChancery" pitchFamily="2" charset="0"/>
                </a:rPr>
                <a:t>and such we are. </a:t>
              </a:r>
              <a:r>
                <a:rPr lang="en-US" altLang="en-US" sz="2667" dirty="0">
                  <a:solidFill>
                    <a:srgbClr val="000000"/>
                  </a:solidFill>
                  <a:latin typeface="BlackChancery" pitchFamily="2" charset="0"/>
                </a:rPr>
                <a:t>Therefore the world</a:t>
              </a:r>
              <a:br>
                <a:rPr lang="en-US" altLang="en-US" sz="2667" dirty="0">
                  <a:solidFill>
                    <a:srgbClr val="000000"/>
                  </a:solidFill>
                  <a:latin typeface="BlackChancery" pitchFamily="2" charset="0"/>
                </a:rPr>
              </a:br>
              <a:r>
                <a:rPr lang="en-US" altLang="en-US" sz="2667" dirty="0">
                  <a:solidFill>
                    <a:srgbClr val="000000"/>
                  </a:solidFill>
                  <a:latin typeface="BlackChancery" pitchFamily="2" charset="0"/>
                </a:rPr>
                <a:t>    does not know us…</a:t>
              </a:r>
            </a:p>
          </p:txBody>
        </p:sp>
      </p:grpSp>
    </p:spTree>
    <p:custDataLst>
      <p:tags r:id="rId1"/>
    </p:custDataLst>
  </p:cSld>
  <p:clrMapOvr>
    <a:masterClrMapping/>
  </p:clrMapOvr>
  <p:transition advTm="33454">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endParaRPr lang="en-US" altLang="en-US"/>
          </a:p>
        </p:txBody>
      </p:sp>
      <p:sp>
        <p:nvSpPr>
          <p:cNvPr id="62467" name="Rectangle 3"/>
          <p:cNvSpPr>
            <a:spLocks noGrp="1" noChangeArrowheads="1"/>
          </p:cNvSpPr>
          <p:nvPr>
            <p:ph type="body" idx="1"/>
          </p:nvPr>
        </p:nvSpPr>
        <p:spPr/>
        <p:txBody>
          <a:bodyPr/>
          <a:lstStyle/>
          <a:p>
            <a:endParaRPr lang="en-US" altLang="en-US"/>
          </a:p>
        </p:txBody>
      </p:sp>
      <p:pic>
        <p:nvPicPr>
          <p:cNvPr id="62468" name="Picture 5" descr="slide - homoeoteleuton -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 Box 6"/>
          <p:cNvSpPr txBox="1">
            <a:spLocks noChangeArrowheads="1"/>
          </p:cNvSpPr>
          <p:nvPr/>
        </p:nvSpPr>
        <p:spPr bwMode="auto">
          <a:xfrm>
            <a:off x="2197853" y="4572001"/>
            <a:ext cx="4667624"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a:spcBef>
                <a:spcPct val="0"/>
              </a:spcBef>
              <a:buFontTx/>
              <a:buNone/>
            </a:pPr>
            <a:r>
              <a:rPr lang="en-US" altLang="en-US" sz="2667" dirty="0">
                <a:solidFill>
                  <a:srgbClr val="993300"/>
                </a:solidFill>
              </a:rPr>
              <a:t>Codex Sinaiticus </a:t>
            </a:r>
            <a:r>
              <a:rPr lang="en-US" altLang="en-US" sz="2583" dirty="0">
                <a:solidFill>
                  <a:srgbClr val="993300"/>
                </a:solidFill>
              </a:rPr>
              <a:t>(330-360 AD)</a:t>
            </a:r>
          </a:p>
          <a:p>
            <a:pPr algn="ctr">
              <a:spcBef>
                <a:spcPct val="0"/>
              </a:spcBef>
              <a:buFontTx/>
              <a:buNone/>
            </a:pPr>
            <a:r>
              <a:rPr lang="en-US" altLang="en-US" sz="2667" dirty="0">
                <a:solidFill>
                  <a:srgbClr val="993300"/>
                </a:solidFill>
              </a:rPr>
              <a:t>1 John 2:24 – 3:23</a:t>
            </a:r>
          </a:p>
        </p:txBody>
      </p:sp>
    </p:spTree>
    <p:custDataLst>
      <p:tags r:id="rId1"/>
    </p:custDataLst>
  </p:cSld>
  <p:clrMapOvr>
    <a:masterClrMapping/>
  </p:clrMapOvr>
  <p:transition spd="slow" advTm="8296">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8374"/>
                                        </p:tgtEl>
                                        <p:attrNameLst>
                                          <p:attrName>style.visibility</p:attrName>
                                        </p:attrNameLst>
                                      </p:cBhvr>
                                      <p:to>
                                        <p:strVal val="visible"/>
                                      </p:to>
                                    </p:set>
                                    <p:animEffect transition="in" filter="fade">
                                      <p:cBhvr>
                                        <p:cTn id="7" dur="1000"/>
                                        <p:tgtEl>
                                          <p:spTgt spid="58374"/>
                                        </p:tgtEl>
                                      </p:cBhvr>
                                    </p:animEffect>
                                    <p:anim calcmode="lin" valueType="num">
                                      <p:cBhvr>
                                        <p:cTn id="8" dur="1000" fill="hold"/>
                                        <p:tgtEl>
                                          <p:spTgt spid="58374"/>
                                        </p:tgtEl>
                                        <p:attrNameLst>
                                          <p:attrName>ppt_x</p:attrName>
                                        </p:attrNameLst>
                                      </p:cBhvr>
                                      <p:tavLst>
                                        <p:tav tm="0">
                                          <p:val>
                                            <p:strVal val="#ppt_x"/>
                                          </p:val>
                                        </p:tav>
                                        <p:tav tm="100000">
                                          <p:val>
                                            <p:strVal val="#ppt_x"/>
                                          </p:val>
                                        </p:tav>
                                      </p:tavLst>
                                    </p:anim>
                                    <p:anim calcmode="lin" valueType="num">
                                      <p:cBhvr>
                                        <p:cTn id="9" dur="1000" fill="hold"/>
                                        <p:tgtEl>
                                          <p:spTgt spid="583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4" grpId="0"/>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endParaRPr lang="en-US" altLang="en-US"/>
          </a:p>
        </p:txBody>
      </p:sp>
      <p:sp>
        <p:nvSpPr>
          <p:cNvPr id="63491" name="Rectangle 3"/>
          <p:cNvSpPr>
            <a:spLocks noGrp="1" noChangeArrowheads="1"/>
          </p:cNvSpPr>
          <p:nvPr>
            <p:ph type="body" idx="1"/>
          </p:nvPr>
        </p:nvSpPr>
        <p:spPr/>
        <p:txBody>
          <a:bodyPr/>
          <a:lstStyle/>
          <a:p>
            <a:endParaRPr lang="en-US" altLang="en-US"/>
          </a:p>
        </p:txBody>
      </p:sp>
      <p:pic>
        <p:nvPicPr>
          <p:cNvPr id="634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ext Box 5"/>
          <p:cNvSpPr txBox="1">
            <a:spLocks noChangeArrowheads="1"/>
          </p:cNvSpPr>
          <p:nvPr/>
        </p:nvSpPr>
        <p:spPr bwMode="auto">
          <a:xfrm>
            <a:off x="816964" y="2679701"/>
            <a:ext cx="1188147"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a:spcBef>
                <a:spcPct val="0"/>
              </a:spcBef>
              <a:buFontTx/>
              <a:buNone/>
            </a:pPr>
            <a:r>
              <a:rPr lang="en-US" altLang="en-US" sz="2667" dirty="0">
                <a:solidFill>
                  <a:srgbClr val="993300"/>
                </a:solidFill>
              </a:rPr>
              <a:t>1 John</a:t>
            </a:r>
            <a:br>
              <a:rPr lang="en-US" altLang="en-US" sz="2667" dirty="0">
                <a:solidFill>
                  <a:srgbClr val="993300"/>
                </a:solidFill>
              </a:rPr>
            </a:br>
            <a:r>
              <a:rPr lang="en-US" altLang="en-US" sz="2667" dirty="0">
                <a:solidFill>
                  <a:srgbClr val="993300"/>
                </a:solidFill>
              </a:rPr>
              <a:t>3:1</a:t>
            </a:r>
          </a:p>
        </p:txBody>
      </p:sp>
      <p:sp>
        <p:nvSpPr>
          <p:cNvPr id="59400" name="Rectangle 8"/>
          <p:cNvSpPr>
            <a:spLocks noChangeArrowheads="1"/>
          </p:cNvSpPr>
          <p:nvPr/>
        </p:nvSpPr>
        <p:spPr bwMode="auto">
          <a:xfrm>
            <a:off x="1981200" y="2806700"/>
            <a:ext cx="3873500" cy="2794000"/>
          </a:xfrm>
          <a:prstGeom prst="rect">
            <a:avLst/>
          </a:pr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en-US" altLang="en-US" sz="1500">
              <a:latin typeface="Century Gothic" panose="020B0502020202020204" pitchFamily="34" charset="0"/>
            </a:endParaRPr>
          </a:p>
        </p:txBody>
      </p:sp>
    </p:spTree>
    <p:custDataLst>
      <p:tags r:id="rId1"/>
    </p:custDataLst>
  </p:cSld>
  <p:clrMapOvr>
    <a:masterClrMapping/>
  </p:clrMapOvr>
  <p:transition spd="slow" advTm="28261">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9400"/>
                                        </p:tgtEl>
                                        <p:attrNameLst>
                                          <p:attrName>style.visibility</p:attrName>
                                        </p:attrNameLst>
                                      </p:cBhvr>
                                      <p:to>
                                        <p:strVal val="visible"/>
                                      </p:to>
                                    </p:set>
                                    <p:animEffect transition="in" filter="fade">
                                      <p:cBhvr>
                                        <p:cTn id="7" dur="1000"/>
                                        <p:tgtEl>
                                          <p:spTgt spid="5940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397"/>
                                        </p:tgtEl>
                                        <p:attrNameLst>
                                          <p:attrName>style.visibility</p:attrName>
                                        </p:attrNameLst>
                                      </p:cBhvr>
                                      <p:to>
                                        <p:strVal val="visible"/>
                                      </p:to>
                                    </p:set>
                                    <p:animEffect transition="in" filter="fade">
                                      <p:cBhvr>
                                        <p:cTn id="10" dur="1000"/>
                                        <p:tgtEl>
                                          <p:spTgt spid="59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7" grpId="0"/>
      <p:bldP spid="59400"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endParaRPr lang="en-US" altLang="en-US"/>
          </a:p>
        </p:txBody>
      </p:sp>
      <p:sp>
        <p:nvSpPr>
          <p:cNvPr id="64515" name="Rectangle 3"/>
          <p:cNvSpPr>
            <a:spLocks noGrp="1" noChangeArrowheads="1"/>
          </p:cNvSpPr>
          <p:nvPr>
            <p:ph type="body" idx="1"/>
          </p:nvPr>
        </p:nvSpPr>
        <p:spPr/>
        <p:txBody>
          <a:bodyPr/>
          <a:lstStyle/>
          <a:p>
            <a:endParaRPr lang="en-US" altLang="en-US"/>
          </a:p>
        </p:txBody>
      </p:sp>
      <p:pic>
        <p:nvPicPr>
          <p:cNvPr id="645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5090">
    <p:fade/>
  </p:transition>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3" name="Rectangle 3"/>
          <p:cNvSpPr>
            <a:spLocks noGrp="1" noChangeArrowheads="1"/>
          </p:cNvSpPr>
          <p:nvPr>
            <p:ph type="body" idx="1"/>
          </p:nvPr>
        </p:nvSpPr>
        <p:spPr>
          <a:xfrm>
            <a:off x="1016000" y="1905000"/>
            <a:ext cx="7112000" cy="1524000"/>
          </a:xfrm>
        </p:spPr>
        <p:txBody>
          <a:bodyPr/>
          <a:lstStyle/>
          <a:p>
            <a:pPr marL="0" indent="0">
              <a:buNone/>
            </a:pPr>
            <a:r>
              <a:rPr lang="en-US" altLang="en-US" dirty="0">
                <a:effectLst>
                  <a:outerShdw blurRad="38100" dist="38100" dir="2700000" algn="tl">
                    <a:srgbClr val="000000">
                      <a:alpha val="43137"/>
                    </a:srgbClr>
                  </a:outerShdw>
                </a:effectLst>
                <a:cs typeface="Times New Roman" panose="02020603050405020304" pitchFamily="18" charset="0"/>
              </a:rPr>
              <a:t>1 John 3:1</a:t>
            </a:r>
          </a:p>
          <a:p>
            <a:pPr marL="0" indent="0">
              <a:buNone/>
            </a:pPr>
            <a:r>
              <a:rPr lang="en-US" altLang="en-US" dirty="0">
                <a:effectLst>
                  <a:outerShdw blurRad="38100" dist="38100" dir="2700000" algn="tl">
                    <a:srgbClr val="000000">
                      <a:alpha val="43137"/>
                    </a:srgbClr>
                  </a:outerShdw>
                </a:effectLst>
                <a:cs typeface="Times New Roman" panose="02020603050405020304" pitchFamily="18" charset="0"/>
              </a:rPr>
              <a:t>…that we should be called children of God, and such we are.  Therefore the world…</a:t>
            </a:r>
          </a:p>
          <a:p>
            <a:pPr marL="0" indent="0">
              <a:buNone/>
            </a:pPr>
            <a:endParaRPr lang="en-US" altLang="en-US" sz="3333" dirty="0">
              <a:effectLst>
                <a:outerShdw blurRad="38100" dist="38100" dir="2700000" algn="tl">
                  <a:srgbClr val="000000">
                    <a:alpha val="43137"/>
                  </a:srgbClr>
                </a:outerShdw>
              </a:effectLst>
              <a:latin typeface="P39" panose="02000000000000000000" pitchFamily="2" charset="0"/>
              <a:cs typeface="Times New Roman" panose="02020603050405020304" pitchFamily="18" charset="0"/>
            </a:endParaRPr>
          </a:p>
          <a:p>
            <a:pPr marL="0" indent="0">
              <a:buNone/>
            </a:pPr>
            <a:endParaRPr lang="en-US" altLang="en-US" sz="3333" dirty="0">
              <a:effectLst>
                <a:outerShdw blurRad="38100" dist="38100" dir="2700000" algn="tl">
                  <a:srgbClr val="000000">
                    <a:alpha val="43137"/>
                  </a:srgbClr>
                </a:outerShdw>
              </a:effectLst>
              <a:latin typeface="P39" panose="02000000000000000000" pitchFamily="2" charset="0"/>
              <a:cs typeface="Times New Roman" panose="02020603050405020304" pitchFamily="18" charset="0"/>
            </a:endParaRPr>
          </a:p>
        </p:txBody>
      </p:sp>
      <p:sp>
        <p:nvSpPr>
          <p:cNvPr id="61448" name="Rectangle 8"/>
          <p:cNvSpPr>
            <a:spLocks noChangeArrowheads="1"/>
          </p:cNvSpPr>
          <p:nvPr/>
        </p:nvSpPr>
        <p:spPr bwMode="auto">
          <a:xfrm>
            <a:off x="1016013" y="3730639"/>
            <a:ext cx="4746812" cy="605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333" dirty="0" err="1">
                <a:effectLst>
                  <a:outerShdw blurRad="38100" dist="38100" dir="2700000" algn="tl">
                    <a:srgbClr val="000000">
                      <a:alpha val="43137"/>
                    </a:srgbClr>
                  </a:outerShdw>
                </a:effectLst>
                <a:latin typeface="P39" panose="02000000000000000000" pitchFamily="2" charset="0"/>
                <a:cs typeface="Times New Roman" panose="02020603050405020304" pitchFamily="18" charset="0"/>
              </a:rPr>
              <a:t>teknaquklhqw</a:t>
            </a:r>
            <a:endParaRPr lang="en-US" altLang="en-US" sz="3333" dirty="0">
              <a:effectLst>
                <a:outerShdw blurRad="38100" dist="38100" dir="2700000" algn="tl">
                  <a:srgbClr val="000000">
                    <a:alpha val="43137"/>
                  </a:srgbClr>
                </a:outerShdw>
              </a:effectLst>
              <a:latin typeface="P39" panose="02000000000000000000" pitchFamily="2" charset="0"/>
              <a:cs typeface="Times New Roman" panose="02020603050405020304" pitchFamily="18" charset="0"/>
            </a:endParaRPr>
          </a:p>
        </p:txBody>
      </p:sp>
      <p:sp>
        <p:nvSpPr>
          <p:cNvPr id="61451" name="Rectangle 11"/>
          <p:cNvSpPr>
            <a:spLocks noChangeArrowheads="1"/>
          </p:cNvSpPr>
          <p:nvPr/>
        </p:nvSpPr>
        <p:spPr bwMode="auto">
          <a:xfrm>
            <a:off x="5532451" y="3730639"/>
            <a:ext cx="1233030" cy="605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333" dirty="0">
                <a:effectLst>
                  <a:outerShdw blurRad="38100" dist="38100" dir="2700000" algn="tl">
                    <a:srgbClr val="000000">
                      <a:alpha val="43137"/>
                    </a:srgbClr>
                  </a:outerShdw>
                </a:effectLst>
                <a:latin typeface="P39" panose="02000000000000000000" pitchFamily="2" charset="0"/>
                <a:cs typeface="Times New Roman" panose="02020603050405020304" pitchFamily="18" charset="0"/>
              </a:rPr>
              <a:t>men</a:t>
            </a:r>
          </a:p>
        </p:txBody>
      </p:sp>
      <p:sp>
        <p:nvSpPr>
          <p:cNvPr id="61453" name="Rectangle 13"/>
          <p:cNvSpPr>
            <a:spLocks noChangeArrowheads="1"/>
          </p:cNvSpPr>
          <p:nvPr/>
        </p:nvSpPr>
        <p:spPr bwMode="auto">
          <a:xfrm>
            <a:off x="6572264" y="3730639"/>
            <a:ext cx="1074333" cy="605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333" dirty="0">
                <a:latin typeface="P39" panose="02000000000000000000" pitchFamily="2" charset="0"/>
                <a:cs typeface="Times New Roman" panose="02020603050405020304" pitchFamily="18" charset="0"/>
              </a:rPr>
              <a:t>kai</a:t>
            </a:r>
          </a:p>
        </p:txBody>
      </p:sp>
      <p:sp>
        <p:nvSpPr>
          <p:cNvPr id="61455" name="Rectangle 15"/>
          <p:cNvSpPr>
            <a:spLocks noChangeArrowheads="1"/>
          </p:cNvSpPr>
          <p:nvPr/>
        </p:nvSpPr>
        <p:spPr bwMode="auto">
          <a:xfrm>
            <a:off x="1016002" y="4304784"/>
            <a:ext cx="798617" cy="605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333">
                <a:effectLst>
                  <a:outerShdw blurRad="38100" dist="38100" dir="2700000" algn="tl">
                    <a:srgbClr val="000000">
                      <a:alpha val="43137"/>
                    </a:srgbClr>
                  </a:outerShdw>
                </a:effectLst>
                <a:latin typeface="P39" panose="02000000000000000000" pitchFamily="2" charset="0"/>
                <a:cs typeface="Times New Roman" panose="02020603050405020304" pitchFamily="18" charset="0"/>
              </a:rPr>
              <a:t>es</a:t>
            </a:r>
          </a:p>
        </p:txBody>
      </p:sp>
      <p:sp>
        <p:nvSpPr>
          <p:cNvPr id="61456" name="Rectangle 16"/>
          <p:cNvSpPr>
            <a:spLocks noChangeArrowheads="1"/>
          </p:cNvSpPr>
          <p:nvPr/>
        </p:nvSpPr>
        <p:spPr bwMode="auto">
          <a:xfrm>
            <a:off x="1625878" y="4304784"/>
            <a:ext cx="1233030" cy="605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333" dirty="0">
                <a:effectLst>
                  <a:outerShdw blurRad="38100" dist="38100" dir="2700000" algn="tl">
                    <a:srgbClr val="000000">
                      <a:alpha val="43137"/>
                    </a:srgbClr>
                  </a:outerShdw>
                </a:effectLst>
                <a:latin typeface="P39" panose="02000000000000000000" pitchFamily="2" charset="0"/>
                <a:cs typeface="Times New Roman" panose="02020603050405020304" pitchFamily="18" charset="0"/>
              </a:rPr>
              <a:t>men</a:t>
            </a:r>
          </a:p>
        </p:txBody>
      </p:sp>
      <p:sp>
        <p:nvSpPr>
          <p:cNvPr id="61458" name="Rectangle 18"/>
          <p:cNvSpPr>
            <a:spLocks noChangeArrowheads="1"/>
          </p:cNvSpPr>
          <p:nvPr/>
        </p:nvSpPr>
        <p:spPr bwMode="auto">
          <a:xfrm>
            <a:off x="2667001" y="4304784"/>
            <a:ext cx="5463355" cy="605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333" dirty="0" err="1">
                <a:effectLst>
                  <a:outerShdw blurRad="38100" dist="38100" dir="2700000" algn="tl">
                    <a:srgbClr val="000000">
                      <a:alpha val="43137"/>
                    </a:srgbClr>
                  </a:outerShdw>
                </a:effectLst>
                <a:latin typeface="P39" panose="02000000000000000000" pitchFamily="2" charset="0"/>
                <a:cs typeface="Times New Roman" panose="02020603050405020304" pitchFamily="18" charset="0"/>
              </a:rPr>
              <a:t>diatoutookosmos</a:t>
            </a:r>
            <a:endParaRPr lang="en-US" altLang="en-US" sz="3333" dirty="0">
              <a:effectLst>
                <a:outerShdw blurRad="38100" dist="38100" dir="2700000" algn="tl">
                  <a:srgbClr val="000000">
                    <a:alpha val="43137"/>
                  </a:srgbClr>
                </a:outerShdw>
              </a:effectLst>
              <a:latin typeface="P39" panose="02000000000000000000" pitchFamily="2" charset="0"/>
              <a:cs typeface="Times New Roman" panose="02020603050405020304" pitchFamily="18" charset="0"/>
            </a:endParaRPr>
          </a:p>
        </p:txBody>
      </p:sp>
      <p:sp>
        <p:nvSpPr>
          <p:cNvPr id="10" name="Rectangle 2">
            <a:extLst>
              <a:ext uri="{FF2B5EF4-FFF2-40B4-BE49-F238E27FC236}">
                <a16:creationId xmlns:a16="http://schemas.microsoft.com/office/drawing/2014/main" id="{9226E291-8217-4796-8AE4-510DCD964B0E}"/>
              </a:ext>
            </a:extLst>
          </p:cNvPr>
          <p:cNvSpPr txBox="1">
            <a:spLocks noChangeArrowheads="1"/>
          </p:cNvSpPr>
          <p:nvPr/>
        </p:nvSpPr>
        <p:spPr bwMode="auto">
          <a:xfrm>
            <a:off x="1143000" y="698500"/>
            <a:ext cx="6858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r>
              <a:rPr lang="en-US" altLang="en-US" sz="2667" kern="0" dirty="0">
                <a:effectLst>
                  <a:outerShdw blurRad="38100" dist="38100" dir="2700000" algn="tl">
                    <a:srgbClr val="000000">
                      <a:alpha val="43137"/>
                    </a:srgbClr>
                  </a:outerShdw>
                </a:effectLst>
              </a:rPr>
              <a:t>Words with similar endings</a:t>
            </a:r>
          </a:p>
        </p:txBody>
      </p:sp>
      <p:sp>
        <p:nvSpPr>
          <p:cNvPr id="11" name="Rectangle 3">
            <a:extLst>
              <a:ext uri="{FF2B5EF4-FFF2-40B4-BE49-F238E27FC236}">
                <a16:creationId xmlns:a16="http://schemas.microsoft.com/office/drawing/2014/main" id="{38679A7E-6D61-4CF2-AA11-85BE07D021C7}"/>
              </a:ext>
            </a:extLst>
          </p:cNvPr>
          <p:cNvSpPr>
            <a:spLocks noChangeArrowheads="1"/>
          </p:cNvSpPr>
          <p:nvPr/>
        </p:nvSpPr>
        <p:spPr bwMode="auto">
          <a:xfrm>
            <a:off x="1143000" y="0"/>
            <a:ext cx="685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667" kern="0" dirty="0">
                <a:solidFill>
                  <a:schemeClr val="tx2"/>
                </a:solidFill>
                <a:effectLst>
                  <a:outerShdw blurRad="38100" dist="38100" dir="2700000" algn="tl">
                    <a:srgbClr val="000000">
                      <a:alpha val="43137"/>
                    </a:srgbClr>
                  </a:outerShdw>
                </a:effectLst>
              </a:rPr>
              <a:t>Types </a:t>
            </a:r>
            <a:r>
              <a:rPr lang="en-US" altLang="en-US" sz="3667" kern="0" dirty="0">
                <a:solidFill>
                  <a:schemeClr val="tx2"/>
                </a:solidFill>
                <a:effectLst>
                  <a:outerShdw blurRad="38100" dist="38100" dir="2700000" algn="tl">
                    <a:srgbClr val="000000">
                      <a:alpha val="43137"/>
                    </a:srgbClr>
                  </a:outerShdw>
                </a:effectLst>
                <a:latin typeface="+mj-lt"/>
                <a:ea typeface="+mj-ea"/>
                <a:cs typeface="+mj-cs"/>
              </a:rPr>
              <a:t>of</a:t>
            </a:r>
            <a:r>
              <a:rPr lang="en-US" altLang="en-US" sz="3667" kern="0" dirty="0">
                <a:solidFill>
                  <a:schemeClr val="tx2"/>
                </a:solidFill>
                <a:effectLst>
                  <a:outerShdw blurRad="38100" dist="38100" dir="2700000" algn="tl">
                    <a:srgbClr val="000000">
                      <a:alpha val="43137"/>
                    </a:srgbClr>
                  </a:outerShdw>
                </a:effectLst>
              </a:rPr>
              <a:t> Scribal Errors</a:t>
            </a:r>
          </a:p>
        </p:txBody>
      </p:sp>
    </p:spTree>
    <p:custDataLst>
      <p:tags r:id="rId1"/>
    </p:custDataLst>
  </p:cSld>
  <p:clrMapOvr>
    <a:masterClrMapping/>
  </p:clrMapOvr>
  <p:transition spd="slow" advTm="76426">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fade">
                                      <p:cBhvr>
                                        <p:cTn id="7" dur="1000"/>
                                        <p:tgtEl>
                                          <p:spTgt spid="61443">
                                            <p:txEl>
                                              <p:pRg st="0" end="0"/>
                                            </p:txEl>
                                          </p:spTgt>
                                        </p:tgtEl>
                                      </p:cBhvr>
                                    </p:animEffect>
                                    <p:anim calcmode="lin" valueType="num">
                                      <p:cBhvr>
                                        <p:cTn id="8" dur="1000" fill="hold"/>
                                        <p:tgtEl>
                                          <p:spTgt spid="6144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1443">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1443">
                                            <p:txEl>
                                              <p:pRg st="1" end="1"/>
                                            </p:txEl>
                                          </p:spTgt>
                                        </p:tgtEl>
                                        <p:attrNameLst>
                                          <p:attrName>style.visibility</p:attrName>
                                        </p:attrNameLst>
                                      </p:cBhvr>
                                      <p:to>
                                        <p:strVal val="visible"/>
                                      </p:to>
                                    </p:set>
                                    <p:animEffect transition="in" filter="fade">
                                      <p:cBhvr>
                                        <p:cTn id="12" dur="1000"/>
                                        <p:tgtEl>
                                          <p:spTgt spid="61443">
                                            <p:txEl>
                                              <p:pRg st="1" end="1"/>
                                            </p:txEl>
                                          </p:spTgt>
                                        </p:tgtEl>
                                      </p:cBhvr>
                                    </p:animEffect>
                                    <p:anim calcmode="lin" valueType="num">
                                      <p:cBhvr>
                                        <p:cTn id="13" dur="1000" fill="hold"/>
                                        <p:tgtEl>
                                          <p:spTgt spid="6144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1443">
                                            <p:txEl>
                                              <p:pRg st="1" end="1"/>
                                            </p:txEl>
                                          </p:spTgt>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61455"/>
                                        </p:tgtEl>
                                        <p:attrNameLst>
                                          <p:attrName>style.visibility</p:attrName>
                                        </p:attrNameLst>
                                      </p:cBhvr>
                                      <p:to>
                                        <p:strVal val="visible"/>
                                      </p:to>
                                    </p:set>
                                    <p:animEffect transition="in" filter="fade">
                                      <p:cBhvr>
                                        <p:cTn id="18" dur="1000"/>
                                        <p:tgtEl>
                                          <p:spTgt spid="61455"/>
                                        </p:tgtEl>
                                      </p:cBhvr>
                                    </p:animEffect>
                                    <p:anim calcmode="lin" valueType="num">
                                      <p:cBhvr>
                                        <p:cTn id="19" dur="1000" fill="hold"/>
                                        <p:tgtEl>
                                          <p:spTgt spid="61455"/>
                                        </p:tgtEl>
                                        <p:attrNameLst>
                                          <p:attrName>ppt_x</p:attrName>
                                        </p:attrNameLst>
                                      </p:cBhvr>
                                      <p:tavLst>
                                        <p:tav tm="0">
                                          <p:val>
                                            <p:strVal val="#ppt_x"/>
                                          </p:val>
                                        </p:tav>
                                        <p:tav tm="100000">
                                          <p:val>
                                            <p:strVal val="#ppt_x"/>
                                          </p:val>
                                        </p:tav>
                                      </p:tavLst>
                                    </p:anim>
                                    <p:anim calcmode="lin" valueType="num">
                                      <p:cBhvr>
                                        <p:cTn id="20" dur="1000" fill="hold"/>
                                        <p:tgtEl>
                                          <p:spTgt spid="6145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61456"/>
                                        </p:tgtEl>
                                        <p:attrNameLst>
                                          <p:attrName>style.visibility</p:attrName>
                                        </p:attrNameLst>
                                      </p:cBhvr>
                                      <p:to>
                                        <p:strVal val="visible"/>
                                      </p:to>
                                    </p:set>
                                    <p:animEffect transition="in" filter="fade">
                                      <p:cBhvr>
                                        <p:cTn id="23" dur="1000"/>
                                        <p:tgtEl>
                                          <p:spTgt spid="61456"/>
                                        </p:tgtEl>
                                      </p:cBhvr>
                                    </p:animEffect>
                                    <p:anim calcmode="lin" valueType="num">
                                      <p:cBhvr>
                                        <p:cTn id="24" dur="1000" fill="hold"/>
                                        <p:tgtEl>
                                          <p:spTgt spid="61456"/>
                                        </p:tgtEl>
                                        <p:attrNameLst>
                                          <p:attrName>ppt_x</p:attrName>
                                        </p:attrNameLst>
                                      </p:cBhvr>
                                      <p:tavLst>
                                        <p:tav tm="0">
                                          <p:val>
                                            <p:strVal val="#ppt_x"/>
                                          </p:val>
                                        </p:tav>
                                        <p:tav tm="100000">
                                          <p:val>
                                            <p:strVal val="#ppt_x"/>
                                          </p:val>
                                        </p:tav>
                                      </p:tavLst>
                                    </p:anim>
                                    <p:anim calcmode="lin" valueType="num">
                                      <p:cBhvr>
                                        <p:cTn id="25" dur="1000" fill="hold"/>
                                        <p:tgtEl>
                                          <p:spTgt spid="6145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61458"/>
                                        </p:tgtEl>
                                        <p:attrNameLst>
                                          <p:attrName>style.visibility</p:attrName>
                                        </p:attrNameLst>
                                      </p:cBhvr>
                                      <p:to>
                                        <p:strVal val="visible"/>
                                      </p:to>
                                    </p:set>
                                    <p:animEffect transition="in" filter="fade">
                                      <p:cBhvr>
                                        <p:cTn id="28" dur="1000"/>
                                        <p:tgtEl>
                                          <p:spTgt spid="61458"/>
                                        </p:tgtEl>
                                      </p:cBhvr>
                                    </p:animEffect>
                                    <p:anim calcmode="lin" valueType="num">
                                      <p:cBhvr>
                                        <p:cTn id="29" dur="1000" fill="hold"/>
                                        <p:tgtEl>
                                          <p:spTgt spid="61458"/>
                                        </p:tgtEl>
                                        <p:attrNameLst>
                                          <p:attrName>ppt_x</p:attrName>
                                        </p:attrNameLst>
                                      </p:cBhvr>
                                      <p:tavLst>
                                        <p:tav tm="0">
                                          <p:val>
                                            <p:strVal val="#ppt_x"/>
                                          </p:val>
                                        </p:tav>
                                        <p:tav tm="100000">
                                          <p:val>
                                            <p:strVal val="#ppt_x"/>
                                          </p:val>
                                        </p:tav>
                                      </p:tavLst>
                                    </p:anim>
                                    <p:anim calcmode="lin" valueType="num">
                                      <p:cBhvr>
                                        <p:cTn id="30" dur="1000" fill="hold"/>
                                        <p:tgtEl>
                                          <p:spTgt spid="61458"/>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61448"/>
                                        </p:tgtEl>
                                        <p:attrNameLst>
                                          <p:attrName>style.visibility</p:attrName>
                                        </p:attrNameLst>
                                      </p:cBhvr>
                                      <p:to>
                                        <p:strVal val="visible"/>
                                      </p:to>
                                    </p:set>
                                    <p:animEffect transition="in" filter="fade">
                                      <p:cBhvr>
                                        <p:cTn id="33" dur="1000"/>
                                        <p:tgtEl>
                                          <p:spTgt spid="61448"/>
                                        </p:tgtEl>
                                      </p:cBhvr>
                                    </p:animEffect>
                                    <p:anim calcmode="lin" valueType="num">
                                      <p:cBhvr>
                                        <p:cTn id="34" dur="1000" fill="hold"/>
                                        <p:tgtEl>
                                          <p:spTgt spid="61448"/>
                                        </p:tgtEl>
                                        <p:attrNameLst>
                                          <p:attrName>ppt_x</p:attrName>
                                        </p:attrNameLst>
                                      </p:cBhvr>
                                      <p:tavLst>
                                        <p:tav tm="0">
                                          <p:val>
                                            <p:strVal val="#ppt_x"/>
                                          </p:val>
                                        </p:tav>
                                        <p:tav tm="100000">
                                          <p:val>
                                            <p:strVal val="#ppt_x"/>
                                          </p:val>
                                        </p:tav>
                                      </p:tavLst>
                                    </p:anim>
                                    <p:anim calcmode="lin" valueType="num">
                                      <p:cBhvr>
                                        <p:cTn id="35" dur="1000" fill="hold"/>
                                        <p:tgtEl>
                                          <p:spTgt spid="6144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61451"/>
                                        </p:tgtEl>
                                        <p:attrNameLst>
                                          <p:attrName>style.visibility</p:attrName>
                                        </p:attrNameLst>
                                      </p:cBhvr>
                                      <p:to>
                                        <p:strVal val="visible"/>
                                      </p:to>
                                    </p:set>
                                    <p:animEffect transition="in" filter="fade">
                                      <p:cBhvr>
                                        <p:cTn id="38" dur="1000"/>
                                        <p:tgtEl>
                                          <p:spTgt spid="61451"/>
                                        </p:tgtEl>
                                      </p:cBhvr>
                                    </p:animEffect>
                                    <p:anim calcmode="lin" valueType="num">
                                      <p:cBhvr>
                                        <p:cTn id="39" dur="1000" fill="hold"/>
                                        <p:tgtEl>
                                          <p:spTgt spid="61451"/>
                                        </p:tgtEl>
                                        <p:attrNameLst>
                                          <p:attrName>ppt_x</p:attrName>
                                        </p:attrNameLst>
                                      </p:cBhvr>
                                      <p:tavLst>
                                        <p:tav tm="0">
                                          <p:val>
                                            <p:strVal val="#ppt_x"/>
                                          </p:val>
                                        </p:tav>
                                        <p:tav tm="100000">
                                          <p:val>
                                            <p:strVal val="#ppt_x"/>
                                          </p:val>
                                        </p:tav>
                                      </p:tavLst>
                                    </p:anim>
                                    <p:anim calcmode="lin" valueType="num">
                                      <p:cBhvr>
                                        <p:cTn id="40" dur="1000" fill="hold"/>
                                        <p:tgtEl>
                                          <p:spTgt spid="6145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1453"/>
                                        </p:tgtEl>
                                        <p:attrNameLst>
                                          <p:attrName>style.visibility</p:attrName>
                                        </p:attrNameLst>
                                      </p:cBhvr>
                                      <p:to>
                                        <p:strVal val="visible"/>
                                      </p:to>
                                    </p:set>
                                    <p:animEffect transition="in" filter="fade">
                                      <p:cBhvr>
                                        <p:cTn id="43" dur="1000"/>
                                        <p:tgtEl>
                                          <p:spTgt spid="61453"/>
                                        </p:tgtEl>
                                      </p:cBhvr>
                                    </p:animEffect>
                                    <p:anim calcmode="lin" valueType="num">
                                      <p:cBhvr>
                                        <p:cTn id="44" dur="1000" fill="hold"/>
                                        <p:tgtEl>
                                          <p:spTgt spid="61453"/>
                                        </p:tgtEl>
                                        <p:attrNameLst>
                                          <p:attrName>ppt_x</p:attrName>
                                        </p:attrNameLst>
                                      </p:cBhvr>
                                      <p:tavLst>
                                        <p:tav tm="0">
                                          <p:val>
                                            <p:strVal val="#ppt_x"/>
                                          </p:val>
                                        </p:tav>
                                        <p:tav tm="100000">
                                          <p:val>
                                            <p:strVal val="#ppt_x"/>
                                          </p:val>
                                        </p:tav>
                                      </p:tavLst>
                                    </p:anim>
                                    <p:anim calcmode="lin" valueType="num">
                                      <p:cBhvr>
                                        <p:cTn id="45" dur="1000" fill="hold"/>
                                        <p:tgtEl>
                                          <p:spTgt spid="61453"/>
                                        </p:tgtEl>
                                        <p:attrNameLst>
                                          <p:attrName>ppt_y</p:attrName>
                                        </p:attrNameLst>
                                      </p:cBhvr>
                                      <p:tavLst>
                                        <p:tav tm="0">
                                          <p:val>
                                            <p:strVal val="#ppt_y+.1"/>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mph" presetSubtype="2" fill="hold" grpId="1" nodeType="clickEffect">
                                  <p:stCondLst>
                                    <p:cond delay="0"/>
                                  </p:stCondLst>
                                  <p:childTnLst>
                                    <p:animClr clrSpc="rgb" dir="cw">
                                      <p:cBhvr override="childStyle">
                                        <p:cTn id="49" dur="500" fill="hold"/>
                                        <p:tgtEl>
                                          <p:spTgt spid="61451"/>
                                        </p:tgtEl>
                                        <p:attrNameLst>
                                          <p:attrName>style.color</p:attrName>
                                        </p:attrNameLst>
                                      </p:cBhvr>
                                      <p:to>
                                        <a:srgbClr val="FF0000"/>
                                      </p:to>
                                    </p:animClr>
                                  </p:childTnLst>
                                </p:cTn>
                              </p:par>
                              <p:par>
                                <p:cTn id="50" presetID="3" presetClass="emph" presetSubtype="2" fill="hold" grpId="1" nodeType="withEffect">
                                  <p:stCondLst>
                                    <p:cond delay="0"/>
                                  </p:stCondLst>
                                  <p:childTnLst>
                                    <p:animClr clrSpc="rgb" dir="cw">
                                      <p:cBhvr override="childStyle">
                                        <p:cTn id="51" dur="500" fill="hold"/>
                                        <p:tgtEl>
                                          <p:spTgt spid="61456"/>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8" grpId="0"/>
      <p:bldP spid="61451" grpId="0"/>
      <p:bldP spid="61451" grpId="1"/>
      <p:bldP spid="61453" grpId="0"/>
      <p:bldP spid="61455" grpId="0"/>
      <p:bldP spid="61456" grpId="0"/>
      <p:bldP spid="61456" grpId="1"/>
      <p:bldP spid="61458" grpId="0"/>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3" name="Rectangle 3"/>
          <p:cNvSpPr>
            <a:spLocks noGrp="1" noChangeArrowheads="1"/>
          </p:cNvSpPr>
          <p:nvPr>
            <p:ph type="body" idx="1"/>
          </p:nvPr>
        </p:nvSpPr>
        <p:spPr>
          <a:xfrm>
            <a:off x="1143000" y="876300"/>
            <a:ext cx="7543800" cy="4572000"/>
          </a:xfrm>
        </p:spPr>
        <p:txBody>
          <a:bodyPr/>
          <a:lstStyle/>
          <a:p>
            <a:pPr>
              <a:buFontTx/>
              <a:buNone/>
            </a:pPr>
            <a:r>
              <a:rPr lang="en-US" altLang="en-US" dirty="0">
                <a:effectLst>
                  <a:outerShdw blurRad="38100" dist="38100" dir="2700000" algn="tl">
                    <a:srgbClr val="000000">
                      <a:alpha val="43137"/>
                    </a:srgbClr>
                  </a:outerShdw>
                </a:effectLst>
              </a:rPr>
              <a:t>Errors of hearing</a:t>
            </a:r>
          </a:p>
        </p:txBody>
      </p:sp>
      <p:pic>
        <p:nvPicPr>
          <p:cNvPr id="66565" name="Picture 5" descr="http://3.bp.blogspot.com/_UOuqMuTIONE/TQfJj8TCq6I/AAAAAAAAAAM/INab7VZBsdk/s1600/KircheScriptori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4125" y="1524000"/>
            <a:ext cx="4953000" cy="396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BDFD93D7-FDA1-F29E-1EC3-103ADCBF594E}"/>
              </a:ext>
            </a:extLst>
          </p:cNvPr>
          <p:cNvSpPr>
            <a:spLocks noChangeArrowheads="1"/>
          </p:cNvSpPr>
          <p:nvPr/>
        </p:nvSpPr>
        <p:spPr bwMode="auto">
          <a:xfrm>
            <a:off x="1143000" y="0"/>
            <a:ext cx="685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667" kern="0" dirty="0">
                <a:solidFill>
                  <a:schemeClr val="tx2"/>
                </a:solidFill>
                <a:effectLst>
                  <a:outerShdw blurRad="38100" dist="38100" dir="2700000" algn="tl">
                    <a:srgbClr val="000000">
                      <a:alpha val="43137"/>
                    </a:srgbClr>
                  </a:outerShdw>
                </a:effectLst>
              </a:rPr>
              <a:t>Types </a:t>
            </a:r>
            <a:r>
              <a:rPr lang="en-US" altLang="en-US" sz="3667" kern="0" dirty="0">
                <a:solidFill>
                  <a:schemeClr val="tx2"/>
                </a:solidFill>
                <a:effectLst>
                  <a:outerShdw blurRad="38100" dist="38100" dir="2700000" algn="tl">
                    <a:srgbClr val="000000">
                      <a:alpha val="43137"/>
                    </a:srgbClr>
                  </a:outerShdw>
                </a:effectLst>
                <a:latin typeface="+mj-lt"/>
                <a:ea typeface="+mj-ea"/>
                <a:cs typeface="+mj-cs"/>
              </a:rPr>
              <a:t>of</a:t>
            </a:r>
            <a:r>
              <a:rPr lang="en-US" altLang="en-US" sz="3667" kern="0" dirty="0">
                <a:solidFill>
                  <a:schemeClr val="tx2"/>
                </a:solidFill>
                <a:effectLst>
                  <a:outerShdw blurRad="38100" dist="38100" dir="2700000" algn="tl">
                    <a:srgbClr val="000000">
                      <a:alpha val="43137"/>
                    </a:srgbClr>
                  </a:outerShdw>
                </a:effectLst>
              </a:rPr>
              <a:t> Scribal Errors</a:t>
            </a:r>
          </a:p>
        </p:txBody>
      </p:sp>
    </p:spTree>
  </p:cSld>
  <p:clrMapOvr>
    <a:masterClrMapping/>
  </p:clrMapOvr>
  <p:transition spd="slow" advTm="30245">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6565"/>
                                        </p:tgtEl>
                                        <p:attrNameLst>
                                          <p:attrName>style.visibility</p:attrName>
                                        </p:attrNameLst>
                                      </p:cBhvr>
                                      <p:to>
                                        <p:strVal val="visible"/>
                                      </p:to>
                                    </p:set>
                                    <p:animEffect transition="in" filter="fade">
                                      <p:cBhvr>
                                        <p:cTn id="7" dur="1000"/>
                                        <p:tgtEl>
                                          <p:spTgt spid="66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3" name="Rectangle 3"/>
          <p:cNvSpPr>
            <a:spLocks noGrp="1" noChangeArrowheads="1"/>
          </p:cNvSpPr>
          <p:nvPr>
            <p:ph type="body" idx="1"/>
          </p:nvPr>
        </p:nvSpPr>
        <p:spPr>
          <a:xfrm>
            <a:off x="1143000" y="825500"/>
            <a:ext cx="6858000" cy="4572000"/>
          </a:xfrm>
        </p:spPr>
        <p:txBody>
          <a:bodyPr/>
          <a:lstStyle/>
          <a:p>
            <a:pPr>
              <a:buFontTx/>
              <a:buNone/>
            </a:pPr>
            <a:r>
              <a:rPr lang="en-US" altLang="en-US" dirty="0">
                <a:effectLst>
                  <a:outerShdw blurRad="38100" dist="38100" dir="2700000" algn="tl">
                    <a:srgbClr val="000000">
                      <a:alpha val="43137"/>
                    </a:srgbClr>
                  </a:outerShdw>
                </a:effectLst>
              </a:rPr>
              <a:t>Harmonization</a:t>
            </a:r>
          </a:p>
        </p:txBody>
      </p:sp>
      <p:grpSp>
        <p:nvGrpSpPr>
          <p:cNvPr id="25" name="Group 13"/>
          <p:cNvGrpSpPr>
            <a:grpSpLocks/>
          </p:cNvGrpSpPr>
          <p:nvPr/>
        </p:nvGrpSpPr>
        <p:grpSpPr bwMode="auto">
          <a:xfrm>
            <a:off x="952500" y="1460501"/>
            <a:ext cx="3683000" cy="4254500"/>
            <a:chOff x="144" y="1104"/>
            <a:chExt cx="2784" cy="3216"/>
          </a:xfrm>
        </p:grpSpPr>
        <p:pic>
          <p:nvPicPr>
            <p:cNvPr id="26" name="Picture 5" descr="blank Parchment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 y="1104"/>
              <a:ext cx="2784"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6"/>
            <p:cNvSpPr txBox="1">
              <a:spLocks noChangeArrowheads="1"/>
            </p:cNvSpPr>
            <p:nvPr/>
          </p:nvSpPr>
          <p:spPr bwMode="auto">
            <a:xfrm>
              <a:off x="288" y="1200"/>
              <a:ext cx="2544" cy="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500" dirty="0">
                  <a:solidFill>
                    <a:srgbClr val="000000"/>
                  </a:solidFill>
                  <a:latin typeface="BlackChancery" pitchFamily="2" charset="0"/>
                </a:rPr>
                <a:t>Luke 11:2</a:t>
              </a:r>
            </a:p>
            <a:p>
              <a:pPr>
                <a:spcBef>
                  <a:spcPct val="0"/>
                </a:spcBef>
                <a:buFontTx/>
                <a:buNone/>
              </a:pPr>
              <a:endParaRPr lang="en-US" altLang="en-US" sz="667" dirty="0">
                <a:solidFill>
                  <a:srgbClr val="000000"/>
                </a:solidFill>
                <a:latin typeface="BlackChancery" pitchFamily="2" charset="0"/>
              </a:endParaRPr>
            </a:p>
            <a:p>
              <a:pPr>
                <a:spcBef>
                  <a:spcPct val="0"/>
                </a:spcBef>
                <a:buFontTx/>
                <a:buNone/>
              </a:pPr>
              <a:r>
                <a:rPr lang="en-US" altLang="en-US" sz="2500" dirty="0">
                  <a:solidFill>
                    <a:srgbClr val="000000"/>
                  </a:solidFill>
                  <a:latin typeface="BlackChancery" pitchFamily="2" charset="0"/>
                </a:rPr>
                <a:t>And he said to them, “When you pray, say:</a:t>
              </a:r>
            </a:p>
            <a:p>
              <a:pPr>
                <a:spcBef>
                  <a:spcPct val="0"/>
                </a:spcBef>
                <a:buFontTx/>
                <a:buNone/>
              </a:pPr>
              <a:r>
                <a:rPr lang="en-US" altLang="en-US" sz="2500" dirty="0">
                  <a:solidFill>
                    <a:srgbClr val="000000"/>
                  </a:solidFill>
                  <a:latin typeface="BlackChancery" pitchFamily="2" charset="0"/>
                </a:rPr>
                <a:t>“Father, hallowed be Your name. Your kingdom come. Give us each day our daily bread…</a:t>
              </a:r>
            </a:p>
          </p:txBody>
        </p:sp>
      </p:grpSp>
      <p:grpSp>
        <p:nvGrpSpPr>
          <p:cNvPr id="20" name="Group 19"/>
          <p:cNvGrpSpPr/>
          <p:nvPr/>
        </p:nvGrpSpPr>
        <p:grpSpPr>
          <a:xfrm>
            <a:off x="4635500" y="1460500"/>
            <a:ext cx="3683000" cy="4254501"/>
            <a:chOff x="4648200" y="1752600"/>
            <a:chExt cx="4419600" cy="5105400"/>
          </a:xfrm>
        </p:grpSpPr>
        <p:pic>
          <p:nvPicPr>
            <p:cNvPr id="29" name="Picture 11" descr="blank Parchment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752600"/>
              <a:ext cx="4419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6"/>
            <p:cNvSpPr txBox="1">
              <a:spLocks noChangeArrowheads="1"/>
            </p:cNvSpPr>
            <p:nvPr/>
          </p:nvSpPr>
          <p:spPr bwMode="auto">
            <a:xfrm>
              <a:off x="5026446" y="2205097"/>
              <a:ext cx="4038600" cy="346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500" dirty="0">
                  <a:solidFill>
                    <a:srgbClr val="000000"/>
                  </a:solidFill>
                  <a:latin typeface="BlackChancery" pitchFamily="2" charset="0"/>
                </a:rPr>
                <a:t>Matthew 6:9-10</a:t>
              </a:r>
            </a:p>
            <a:p>
              <a:pPr>
                <a:spcBef>
                  <a:spcPct val="0"/>
                </a:spcBef>
                <a:buFontTx/>
                <a:buNone/>
              </a:pPr>
              <a:endParaRPr lang="en-US" altLang="en-US" sz="667" dirty="0">
                <a:solidFill>
                  <a:srgbClr val="000000"/>
                </a:solidFill>
                <a:latin typeface="BlackChancery" pitchFamily="2" charset="0"/>
              </a:endParaRPr>
            </a:p>
            <a:p>
              <a:pPr>
                <a:spcBef>
                  <a:spcPct val="0"/>
                </a:spcBef>
                <a:buFontTx/>
                <a:buNone/>
              </a:pPr>
              <a:r>
                <a:rPr lang="en-US" altLang="en-US" sz="2500" dirty="0">
                  <a:solidFill>
                    <a:srgbClr val="000000"/>
                  </a:solidFill>
                  <a:latin typeface="BlackChancery" pitchFamily="2" charset="0"/>
                </a:rPr>
                <a:t>Pray then like this:</a:t>
              </a:r>
            </a:p>
            <a:p>
              <a:pPr>
                <a:spcBef>
                  <a:spcPct val="0"/>
                </a:spcBef>
                <a:buFontTx/>
                <a:buNone/>
              </a:pPr>
              <a:r>
                <a:rPr lang="en-US" altLang="en-US" sz="2500" dirty="0">
                  <a:solidFill>
                    <a:srgbClr val="000000"/>
                  </a:solidFill>
                  <a:latin typeface="BlackChancery" pitchFamily="2" charset="0"/>
                </a:rPr>
                <a:t>“Our Father in heaven,</a:t>
              </a:r>
            </a:p>
            <a:p>
              <a:pPr>
                <a:spcBef>
                  <a:spcPct val="0"/>
                </a:spcBef>
                <a:buFontTx/>
                <a:buNone/>
              </a:pPr>
              <a:r>
                <a:rPr lang="en-US" altLang="en-US" sz="2500" dirty="0">
                  <a:solidFill>
                    <a:srgbClr val="000000"/>
                  </a:solidFill>
                  <a:latin typeface="BlackChancery" pitchFamily="2" charset="0"/>
                </a:rPr>
                <a:t>hallowed be your name. Your kingdom come,</a:t>
              </a:r>
            </a:p>
            <a:p>
              <a:pPr>
                <a:spcBef>
                  <a:spcPct val="0"/>
                </a:spcBef>
                <a:buFontTx/>
                <a:buNone/>
              </a:pPr>
              <a:r>
                <a:rPr lang="en-US" altLang="en-US" sz="2500" dirty="0">
                  <a:solidFill>
                    <a:srgbClr val="000000"/>
                  </a:solidFill>
                  <a:latin typeface="BlackChancery" pitchFamily="2" charset="0"/>
                </a:rPr>
                <a:t>your will be done, on earth as it is in heaven.</a:t>
              </a:r>
            </a:p>
          </p:txBody>
        </p:sp>
      </p:grpSp>
      <p:grpSp>
        <p:nvGrpSpPr>
          <p:cNvPr id="21" name="Group 20"/>
          <p:cNvGrpSpPr/>
          <p:nvPr/>
        </p:nvGrpSpPr>
        <p:grpSpPr>
          <a:xfrm>
            <a:off x="4635500" y="1463561"/>
            <a:ext cx="3683000" cy="4254500"/>
            <a:chOff x="1828800" y="3238501"/>
            <a:chExt cx="4419600" cy="5105400"/>
          </a:xfrm>
        </p:grpSpPr>
        <p:pic>
          <p:nvPicPr>
            <p:cNvPr id="33" name="Picture 11" descr="blank Parchment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3238501"/>
              <a:ext cx="4419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6"/>
            <p:cNvSpPr txBox="1">
              <a:spLocks noChangeArrowheads="1"/>
            </p:cNvSpPr>
            <p:nvPr/>
          </p:nvSpPr>
          <p:spPr bwMode="auto">
            <a:xfrm>
              <a:off x="2207046" y="3387229"/>
              <a:ext cx="4038600" cy="4850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500" dirty="0">
                  <a:solidFill>
                    <a:srgbClr val="000000"/>
                  </a:solidFill>
                  <a:latin typeface="BlackChancery" pitchFamily="2" charset="0"/>
                </a:rPr>
                <a:t>Luke 11:2</a:t>
              </a:r>
            </a:p>
            <a:p>
              <a:pPr>
                <a:spcBef>
                  <a:spcPct val="0"/>
                </a:spcBef>
                <a:buFontTx/>
                <a:buNone/>
              </a:pPr>
              <a:endParaRPr lang="en-US" altLang="en-US" sz="667" dirty="0">
                <a:solidFill>
                  <a:srgbClr val="000000"/>
                </a:solidFill>
                <a:latin typeface="BlackChancery" pitchFamily="2" charset="0"/>
              </a:endParaRPr>
            </a:p>
            <a:p>
              <a:pPr>
                <a:spcBef>
                  <a:spcPct val="0"/>
                </a:spcBef>
                <a:buFontTx/>
                <a:buNone/>
              </a:pPr>
              <a:r>
                <a:rPr lang="en-US" altLang="en-US" sz="2500" dirty="0">
                  <a:solidFill>
                    <a:srgbClr val="000000"/>
                  </a:solidFill>
                  <a:latin typeface="BlackChancery" pitchFamily="2" charset="0"/>
                </a:rPr>
                <a:t>So He said to them, “When you pray, say:</a:t>
              </a:r>
            </a:p>
            <a:p>
              <a:pPr>
                <a:spcBef>
                  <a:spcPct val="0"/>
                </a:spcBef>
                <a:buFontTx/>
                <a:buNone/>
              </a:pPr>
              <a:r>
                <a:rPr lang="en-US" altLang="en-US" sz="2500" dirty="0">
                  <a:solidFill>
                    <a:srgbClr val="FF0000"/>
                  </a:solidFill>
                  <a:latin typeface="BlackChancery" pitchFamily="2" charset="0"/>
                </a:rPr>
                <a:t>Our</a:t>
              </a:r>
              <a:r>
                <a:rPr lang="en-US" altLang="en-US" sz="2500" dirty="0">
                  <a:solidFill>
                    <a:srgbClr val="000000"/>
                  </a:solidFill>
                  <a:latin typeface="BlackChancery" pitchFamily="2" charset="0"/>
                </a:rPr>
                <a:t> Father </a:t>
              </a:r>
              <a:r>
                <a:rPr lang="en-US" altLang="en-US" sz="2500" dirty="0">
                  <a:solidFill>
                    <a:srgbClr val="FF0000"/>
                  </a:solidFill>
                  <a:latin typeface="BlackChancery" pitchFamily="2" charset="0"/>
                </a:rPr>
                <a:t>in heaven</a:t>
              </a:r>
              <a:r>
                <a:rPr lang="en-US" altLang="en-US" sz="2500" dirty="0">
                  <a:solidFill>
                    <a:srgbClr val="000000"/>
                  </a:solidFill>
                  <a:latin typeface="BlackChancery" pitchFamily="2" charset="0"/>
                </a:rPr>
                <a:t>,</a:t>
              </a:r>
            </a:p>
            <a:p>
              <a:pPr>
                <a:spcBef>
                  <a:spcPct val="0"/>
                </a:spcBef>
                <a:buFontTx/>
                <a:buNone/>
              </a:pPr>
              <a:r>
                <a:rPr lang="en-US" altLang="en-US" sz="2500" dirty="0">
                  <a:solidFill>
                    <a:srgbClr val="000000"/>
                  </a:solidFill>
                  <a:latin typeface="BlackChancery" pitchFamily="2" charset="0"/>
                </a:rPr>
                <a:t>hallowed be Your name.</a:t>
              </a:r>
            </a:p>
            <a:p>
              <a:pPr>
                <a:spcBef>
                  <a:spcPct val="0"/>
                </a:spcBef>
                <a:buFontTx/>
                <a:buNone/>
              </a:pPr>
              <a:r>
                <a:rPr lang="en-US" altLang="en-US" sz="2500" dirty="0">
                  <a:solidFill>
                    <a:srgbClr val="FF0000"/>
                  </a:solidFill>
                  <a:latin typeface="BlackChancery" pitchFamily="2" charset="0"/>
                </a:rPr>
                <a:t>Your kingdom come.</a:t>
              </a:r>
            </a:p>
            <a:p>
              <a:pPr>
                <a:spcBef>
                  <a:spcPct val="0"/>
                </a:spcBef>
                <a:buFontTx/>
                <a:buNone/>
              </a:pPr>
              <a:r>
                <a:rPr lang="en-US" altLang="en-US" sz="2500" dirty="0">
                  <a:solidFill>
                    <a:srgbClr val="FF0000"/>
                  </a:solidFill>
                  <a:latin typeface="BlackChancery" pitchFamily="2" charset="0"/>
                </a:rPr>
                <a:t>Your will be done on</a:t>
              </a:r>
              <a:br>
                <a:rPr lang="en-US" altLang="en-US" sz="2500" dirty="0">
                  <a:solidFill>
                    <a:srgbClr val="FF0000"/>
                  </a:solidFill>
                  <a:latin typeface="BlackChancery" pitchFamily="2" charset="0"/>
                </a:rPr>
              </a:br>
              <a:r>
                <a:rPr lang="en-US" altLang="en-US" sz="2500" dirty="0">
                  <a:solidFill>
                    <a:srgbClr val="FF0000"/>
                  </a:solidFill>
                  <a:latin typeface="BlackChancery" pitchFamily="2" charset="0"/>
                </a:rPr>
                <a:t>earth as it is in heaven. </a:t>
              </a:r>
              <a:r>
                <a:rPr lang="en-US" altLang="en-US" sz="2500" dirty="0">
                  <a:solidFill>
                    <a:schemeClr val="tx1">
                      <a:lumMod val="10000"/>
                    </a:schemeClr>
                  </a:solidFill>
                  <a:latin typeface="BlackChancery" pitchFamily="2" charset="0"/>
                </a:rPr>
                <a:t>Give us day by day our</a:t>
              </a:r>
              <a:br>
                <a:rPr lang="en-US" altLang="en-US" sz="2500" dirty="0">
                  <a:solidFill>
                    <a:schemeClr val="tx1">
                      <a:lumMod val="10000"/>
                    </a:schemeClr>
                  </a:solidFill>
                  <a:latin typeface="BlackChancery" pitchFamily="2" charset="0"/>
                </a:rPr>
              </a:br>
              <a:r>
                <a:rPr lang="en-US" altLang="en-US" sz="2500" dirty="0">
                  <a:solidFill>
                    <a:schemeClr val="tx1">
                      <a:lumMod val="10000"/>
                    </a:schemeClr>
                  </a:solidFill>
                  <a:latin typeface="BlackChancery" pitchFamily="2" charset="0"/>
                </a:rPr>
                <a:t>      daily bread…</a:t>
              </a:r>
            </a:p>
          </p:txBody>
        </p:sp>
      </p:grpSp>
      <p:sp>
        <p:nvSpPr>
          <p:cNvPr id="3" name="Rectangle 3">
            <a:extLst>
              <a:ext uri="{FF2B5EF4-FFF2-40B4-BE49-F238E27FC236}">
                <a16:creationId xmlns:a16="http://schemas.microsoft.com/office/drawing/2014/main" id="{608C461A-9B74-E716-5264-0B0C57293DC5}"/>
              </a:ext>
            </a:extLst>
          </p:cNvPr>
          <p:cNvSpPr>
            <a:spLocks noChangeArrowheads="1"/>
          </p:cNvSpPr>
          <p:nvPr/>
        </p:nvSpPr>
        <p:spPr bwMode="auto">
          <a:xfrm>
            <a:off x="1143000" y="0"/>
            <a:ext cx="685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667" kern="0" dirty="0">
                <a:solidFill>
                  <a:schemeClr val="tx2"/>
                </a:solidFill>
                <a:effectLst>
                  <a:outerShdw blurRad="38100" dist="38100" dir="2700000" algn="tl">
                    <a:srgbClr val="000000">
                      <a:alpha val="43137"/>
                    </a:srgbClr>
                  </a:outerShdw>
                </a:effectLst>
              </a:rPr>
              <a:t>Types </a:t>
            </a:r>
            <a:r>
              <a:rPr lang="en-US" altLang="en-US" sz="3667" kern="0" dirty="0">
                <a:solidFill>
                  <a:schemeClr val="tx2"/>
                </a:solidFill>
                <a:effectLst>
                  <a:outerShdw blurRad="38100" dist="38100" dir="2700000" algn="tl">
                    <a:srgbClr val="000000">
                      <a:alpha val="43137"/>
                    </a:srgbClr>
                  </a:outerShdw>
                </a:effectLst>
                <a:latin typeface="+mj-lt"/>
                <a:ea typeface="+mj-ea"/>
                <a:cs typeface="+mj-cs"/>
              </a:rPr>
              <a:t>of</a:t>
            </a:r>
            <a:r>
              <a:rPr lang="en-US" altLang="en-US" sz="3667" kern="0" dirty="0">
                <a:solidFill>
                  <a:schemeClr val="tx2"/>
                </a:solidFill>
                <a:effectLst>
                  <a:outerShdw blurRad="38100" dist="38100" dir="2700000" algn="tl">
                    <a:srgbClr val="000000">
                      <a:alpha val="43137"/>
                    </a:srgbClr>
                  </a:outerShdw>
                </a:effectLst>
              </a:rPr>
              <a:t> Scribal Errors</a:t>
            </a:r>
          </a:p>
        </p:txBody>
      </p:sp>
    </p:spTree>
    <p:extLst>
      <p:ext uri="{BB962C8B-B14F-4D97-AF65-F5344CB8AC3E}">
        <p14:creationId xmlns:p14="http://schemas.microsoft.com/office/powerpoint/2010/main" val="4169680965"/>
      </p:ext>
    </p:extLst>
  </p:cSld>
  <p:clrMapOvr>
    <a:masterClrMapping/>
  </p:clrMapOvr>
  <p:transition spd="slow" advTm="3024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750"/>
                                        <p:tgtEl>
                                          <p:spTgt spid="20"/>
                                        </p:tgtEl>
                                      </p:cBhvr>
                                    </p:animEffect>
                                    <p:set>
                                      <p:cBhvr>
                                        <p:cTn id="21" dur="1" fill="hold">
                                          <p:stCondLst>
                                            <p:cond delay="749"/>
                                          </p:stCondLst>
                                        </p:cTn>
                                        <p:tgtEl>
                                          <p:spTgt spid="20"/>
                                        </p:tgtEl>
                                        <p:attrNameLst>
                                          <p:attrName>style.visibility</p:attrName>
                                        </p:attrNameLst>
                                      </p:cBhvr>
                                      <p:to>
                                        <p:strVal val="hidden"/>
                                      </p:to>
                                    </p:set>
                                  </p:childTnLst>
                                </p:cTn>
                              </p:par>
                            </p:childTnLst>
                          </p:cTn>
                        </p:par>
                        <p:par>
                          <p:cTn id="22" fill="hold">
                            <p:stCondLst>
                              <p:cond delay="750"/>
                            </p:stCondLst>
                            <p:childTnLst>
                              <p:par>
                                <p:cTn id="23" presetID="42"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Title 1"/>
          <p:cNvSpPr>
            <a:spLocks noGrp="1"/>
          </p:cNvSpPr>
          <p:nvPr>
            <p:ph type="title" idx="4294967295"/>
          </p:nvPr>
        </p:nvSpPr>
        <p:spPr/>
        <p:txBody>
          <a:bodyPr/>
          <a:lstStyle/>
          <a:p>
            <a:r>
              <a:rPr lang="en-US" altLang="en-US">
                <a:effectLst>
                  <a:outerShdw blurRad="38100" dist="38100" dir="2700000" algn="tl">
                    <a:srgbClr val="000000">
                      <a:alpha val="43137"/>
                    </a:srgbClr>
                  </a:outerShdw>
                </a:effectLst>
              </a:rPr>
              <a:t>Tough Questions</a:t>
            </a:r>
          </a:p>
        </p:txBody>
      </p:sp>
      <p:sp>
        <p:nvSpPr>
          <p:cNvPr id="10243" name="Content Placeholder 2"/>
          <p:cNvSpPr>
            <a:spLocks noGrp="1"/>
          </p:cNvSpPr>
          <p:nvPr>
            <p:ph idx="4294967295"/>
          </p:nvPr>
        </p:nvSpPr>
        <p:spPr>
          <a:xfrm>
            <a:off x="444500" y="690563"/>
            <a:ext cx="7480300" cy="4762500"/>
          </a:xfrm>
        </p:spPr>
        <p:txBody>
          <a:bodyPr/>
          <a:lstStyle/>
          <a:p>
            <a:pPr marL="0" indent="0">
              <a:buNone/>
            </a:pPr>
            <a:r>
              <a:rPr lang="en-US" altLang="en-US" dirty="0">
                <a:effectLst>
                  <a:outerShdw blurRad="38100" dist="38100" dir="2700000" algn="tl">
                    <a:srgbClr val="000000">
                      <a:alpha val="43137"/>
                    </a:srgbClr>
                  </a:outerShdw>
                </a:effectLst>
              </a:rPr>
              <a:t>“Since you no longer have the original New Testament documents, and all you have are error-ridden copies of copies of copies,</a:t>
            </a:r>
            <a:br>
              <a:rPr lang="en-US" altLang="en-US" dirty="0">
                <a:effectLst>
                  <a:outerShdw blurRad="38100" dist="38100" dir="2700000" algn="tl">
                    <a:srgbClr val="000000">
                      <a:alpha val="43137"/>
                    </a:srgbClr>
                  </a:outerShdw>
                </a:effectLst>
              </a:rPr>
            </a:br>
            <a:r>
              <a:rPr lang="en-US" altLang="en-US" dirty="0">
                <a:effectLst>
                  <a:outerShdw blurRad="38100" dist="38100" dir="2700000" algn="tl">
                    <a:srgbClr val="000000">
                      <a:alpha val="43137"/>
                    </a:srgbClr>
                  </a:outerShdw>
                </a:effectLst>
              </a:rPr>
              <a:t>how can you possibly say that you know what the New Testament originally said?”</a:t>
            </a:r>
          </a:p>
          <a:p>
            <a:pPr marL="0" indent="0"/>
            <a:endParaRPr lang="en-US" altLang="en-US" sz="1000" dirty="0">
              <a:effectLst>
                <a:outerShdw blurRad="38100" dist="38100" dir="2700000" algn="tl">
                  <a:srgbClr val="000000">
                    <a:alpha val="43137"/>
                  </a:srgbClr>
                </a:outerShdw>
              </a:effectLst>
            </a:endParaRPr>
          </a:p>
        </p:txBody>
      </p:sp>
      <p:grpSp>
        <p:nvGrpSpPr>
          <p:cNvPr id="2" name="Group 11"/>
          <p:cNvGrpSpPr>
            <a:grpSpLocks/>
          </p:cNvGrpSpPr>
          <p:nvPr/>
        </p:nvGrpSpPr>
        <p:grpSpPr bwMode="auto">
          <a:xfrm>
            <a:off x="381000" y="2667000"/>
            <a:ext cx="7302500" cy="3111501"/>
            <a:chOff x="96" y="624"/>
            <a:chExt cx="5520" cy="2352"/>
          </a:xfrm>
        </p:grpSpPr>
        <p:pic>
          <p:nvPicPr>
            <p:cNvPr id="8197" name="TextBox 1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 y="624"/>
              <a:ext cx="5520" cy="2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 Box 6"/>
            <p:cNvSpPr txBox="1">
              <a:spLocks noChangeArrowheads="1"/>
            </p:cNvSpPr>
            <p:nvPr/>
          </p:nvSpPr>
          <p:spPr bwMode="auto">
            <a:xfrm>
              <a:off x="298" y="810"/>
              <a:ext cx="5123" cy="1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667" dirty="0">
                  <a:solidFill>
                    <a:srgbClr val="D35B1F"/>
                  </a:solidFill>
                </a:rPr>
                <a:t>“Even careful copyists make mistakes,</a:t>
              </a:r>
              <a:br>
                <a:rPr lang="en-US" altLang="en-US" sz="2667" dirty="0">
                  <a:solidFill>
                    <a:srgbClr val="D35B1F"/>
                  </a:solidFill>
                </a:rPr>
              </a:br>
              <a:r>
                <a:rPr lang="en-US" altLang="en-US" sz="2667" dirty="0">
                  <a:solidFill>
                    <a:srgbClr val="D35B1F"/>
                  </a:solidFill>
                </a:rPr>
                <a:t>as every proofreader knows.  So we will never be able to claim certain knowledge of exactly what the original text of any biblical writing was.”</a:t>
              </a:r>
            </a:p>
            <a:p>
              <a:pPr algn="r">
                <a:spcBef>
                  <a:spcPct val="0"/>
                </a:spcBef>
                <a:buFontTx/>
                <a:buNone/>
              </a:pPr>
              <a:r>
                <a:rPr lang="en-US" altLang="en-US" sz="2667" dirty="0">
                  <a:solidFill>
                    <a:srgbClr val="D35B1F"/>
                  </a:solidFill>
                </a:rPr>
                <a:t>– The Jesus Seminar (</a:t>
              </a:r>
              <a:r>
                <a:rPr lang="en-US" altLang="en-US" sz="2667" i="1" dirty="0">
                  <a:solidFill>
                    <a:srgbClr val="D35B1F"/>
                  </a:solidFill>
                </a:rPr>
                <a:t>The Five Gospels</a:t>
              </a:r>
              <a:r>
                <a:rPr lang="en-US" altLang="en-US" sz="2667" dirty="0">
                  <a:solidFill>
                    <a:srgbClr val="D35B1F"/>
                  </a:solidFill>
                </a:rPr>
                <a:t>)</a:t>
              </a:r>
            </a:p>
          </p:txBody>
        </p:sp>
      </p:grpSp>
    </p:spTree>
    <p:custDataLst>
      <p:tags r:id="rId1"/>
    </p:custDataLst>
  </p:cSld>
  <p:clrMapOvr>
    <a:masterClrMapping/>
  </p:clrMapOvr>
  <p:transition spd="slow" advTm="12606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fade">
                                      <p:cBhvr>
                                        <p:cTn id="7" dur="1000"/>
                                        <p:tgtEl>
                                          <p:spTgt spid="10243">
                                            <p:txEl>
                                              <p:pRg st="0" end="0"/>
                                            </p:txEl>
                                          </p:spTgt>
                                        </p:tgtEl>
                                      </p:cBhvr>
                                    </p:animEffect>
                                    <p:anim calcmode="lin" valueType="num">
                                      <p:cBhvr>
                                        <p:cTn id="8" dur="10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24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3" name="Rectangle 3"/>
          <p:cNvSpPr>
            <a:spLocks noGrp="1" noChangeArrowheads="1"/>
          </p:cNvSpPr>
          <p:nvPr>
            <p:ph type="body" idx="1"/>
          </p:nvPr>
        </p:nvSpPr>
        <p:spPr>
          <a:xfrm>
            <a:off x="1143000" y="825500"/>
            <a:ext cx="6858000" cy="4572000"/>
          </a:xfrm>
        </p:spPr>
        <p:txBody>
          <a:bodyPr/>
          <a:lstStyle/>
          <a:p>
            <a:pPr>
              <a:buFontTx/>
              <a:buNone/>
            </a:pPr>
            <a:r>
              <a:rPr lang="en-US" altLang="en-US" dirty="0">
                <a:effectLst>
                  <a:outerShdw blurRad="38100" dist="38100" dir="2700000" algn="tl">
                    <a:srgbClr val="000000">
                      <a:alpha val="43137"/>
                    </a:srgbClr>
                  </a:outerShdw>
                </a:effectLst>
              </a:rPr>
              <a:t>Conflation</a:t>
            </a:r>
          </a:p>
        </p:txBody>
      </p:sp>
      <p:grpSp>
        <p:nvGrpSpPr>
          <p:cNvPr id="5" name="Group 9"/>
          <p:cNvGrpSpPr>
            <a:grpSpLocks/>
          </p:cNvGrpSpPr>
          <p:nvPr/>
        </p:nvGrpSpPr>
        <p:grpSpPr bwMode="auto">
          <a:xfrm>
            <a:off x="889000" y="1472543"/>
            <a:ext cx="2476500" cy="3683000"/>
            <a:chOff x="336" y="1296"/>
            <a:chExt cx="2544" cy="2883"/>
          </a:xfrm>
        </p:grpSpPr>
        <p:pic>
          <p:nvPicPr>
            <p:cNvPr id="6" name="Picture 10" descr="blank Parchment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 y="1296"/>
              <a:ext cx="2544" cy="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1"/>
            <p:cNvSpPr txBox="1">
              <a:spLocks noChangeArrowheads="1"/>
            </p:cNvSpPr>
            <p:nvPr/>
          </p:nvSpPr>
          <p:spPr bwMode="auto">
            <a:xfrm>
              <a:off x="480" y="1441"/>
              <a:ext cx="2266" cy="2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500" dirty="0">
                  <a:solidFill>
                    <a:srgbClr val="000000"/>
                  </a:solidFill>
                  <a:latin typeface="BlackChancery" pitchFamily="2" charset="0"/>
                </a:rPr>
                <a:t>Luke 24:53</a:t>
              </a:r>
              <a:br>
                <a:rPr lang="en-US" altLang="en-US" sz="2500" dirty="0">
                  <a:solidFill>
                    <a:srgbClr val="000000"/>
                  </a:solidFill>
                  <a:latin typeface="BlackChancery" pitchFamily="2" charset="0"/>
                </a:rPr>
              </a:br>
              <a:endParaRPr lang="en-US" altLang="en-US" sz="2500" dirty="0">
                <a:solidFill>
                  <a:srgbClr val="000000"/>
                </a:solidFill>
                <a:latin typeface="BlackChancery" pitchFamily="2" charset="0"/>
              </a:endParaRPr>
            </a:p>
            <a:p>
              <a:pPr>
                <a:spcBef>
                  <a:spcPct val="0"/>
                </a:spcBef>
                <a:buFontTx/>
                <a:buNone/>
              </a:pPr>
              <a:r>
                <a:rPr lang="en-US" altLang="en-US" sz="2500" dirty="0">
                  <a:solidFill>
                    <a:srgbClr val="000000"/>
                  </a:solidFill>
                  <a:latin typeface="BlackChancery" pitchFamily="2" charset="0"/>
                </a:rPr>
                <a:t>[the disciples] were continually in the temple courts </a:t>
              </a:r>
              <a:r>
                <a:rPr lang="en-US" altLang="en-US" sz="2500" dirty="0">
                  <a:solidFill>
                    <a:srgbClr val="FF0000"/>
                  </a:solidFill>
                  <a:latin typeface="BlackChancery" pitchFamily="2" charset="0"/>
                </a:rPr>
                <a:t>b</a:t>
              </a:r>
              <a:r>
                <a:rPr lang="en-US" altLang="en-US" sz="833" dirty="0">
                  <a:solidFill>
                    <a:srgbClr val="FF0000"/>
                  </a:solidFill>
                  <a:latin typeface="BlackChancery" pitchFamily="2" charset="0"/>
                </a:rPr>
                <a:t> </a:t>
              </a:r>
              <a:r>
                <a:rPr lang="en-US" altLang="en-US" sz="2500" dirty="0" err="1">
                  <a:solidFill>
                    <a:srgbClr val="FF0000"/>
                  </a:solidFill>
                  <a:latin typeface="BlackChancery" pitchFamily="2" charset="0"/>
                </a:rPr>
                <a:t>lessing</a:t>
              </a:r>
              <a:r>
                <a:rPr lang="en-US" altLang="en-US" sz="2500" dirty="0">
                  <a:solidFill>
                    <a:srgbClr val="FF0000"/>
                  </a:solidFill>
                  <a:latin typeface="BlackChancery" pitchFamily="2" charset="0"/>
                </a:rPr>
                <a:t> God.</a:t>
              </a:r>
            </a:p>
          </p:txBody>
        </p:sp>
      </p:grpSp>
      <p:grpSp>
        <p:nvGrpSpPr>
          <p:cNvPr id="14" name="Group 9"/>
          <p:cNvGrpSpPr>
            <a:grpSpLocks/>
          </p:cNvGrpSpPr>
          <p:nvPr/>
        </p:nvGrpSpPr>
        <p:grpSpPr bwMode="auto">
          <a:xfrm>
            <a:off x="3365500" y="1472543"/>
            <a:ext cx="2476500" cy="3683000"/>
            <a:chOff x="336" y="1296"/>
            <a:chExt cx="2544" cy="2883"/>
          </a:xfrm>
        </p:grpSpPr>
        <p:pic>
          <p:nvPicPr>
            <p:cNvPr id="15" name="Picture 10" descr="blank Parchment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 y="1296"/>
              <a:ext cx="2544" cy="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1"/>
            <p:cNvSpPr txBox="1">
              <a:spLocks noChangeArrowheads="1"/>
            </p:cNvSpPr>
            <p:nvPr/>
          </p:nvSpPr>
          <p:spPr bwMode="auto">
            <a:xfrm>
              <a:off x="480" y="1441"/>
              <a:ext cx="2266" cy="2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500" dirty="0">
                  <a:solidFill>
                    <a:srgbClr val="000000"/>
                  </a:solidFill>
                  <a:latin typeface="BlackChancery" pitchFamily="2" charset="0"/>
                </a:rPr>
                <a:t>Luke 24:53</a:t>
              </a:r>
              <a:br>
                <a:rPr lang="en-US" altLang="en-US" sz="2500" dirty="0">
                  <a:solidFill>
                    <a:srgbClr val="000000"/>
                  </a:solidFill>
                  <a:latin typeface="BlackChancery" pitchFamily="2" charset="0"/>
                </a:rPr>
              </a:br>
              <a:endParaRPr lang="en-US" altLang="en-US" sz="2500" dirty="0">
                <a:solidFill>
                  <a:srgbClr val="000000"/>
                </a:solidFill>
                <a:latin typeface="BlackChancery" pitchFamily="2" charset="0"/>
              </a:endParaRPr>
            </a:p>
            <a:p>
              <a:pPr>
                <a:spcBef>
                  <a:spcPct val="0"/>
                </a:spcBef>
                <a:buFontTx/>
                <a:buNone/>
              </a:pPr>
              <a:r>
                <a:rPr lang="en-US" altLang="en-US" sz="2500" dirty="0">
                  <a:solidFill>
                    <a:srgbClr val="000000"/>
                  </a:solidFill>
                  <a:latin typeface="BlackChancery" pitchFamily="2" charset="0"/>
                </a:rPr>
                <a:t>[the disciples] were continually in the temple courts </a:t>
              </a:r>
              <a:r>
                <a:rPr lang="en-US" altLang="en-US" sz="2500" dirty="0">
                  <a:solidFill>
                    <a:srgbClr val="FF0000"/>
                  </a:solidFill>
                  <a:latin typeface="BlackChancery" pitchFamily="2" charset="0"/>
                </a:rPr>
                <a:t>praising God.</a:t>
              </a:r>
            </a:p>
          </p:txBody>
        </p:sp>
      </p:grpSp>
      <p:grpSp>
        <p:nvGrpSpPr>
          <p:cNvPr id="17" name="Group 9"/>
          <p:cNvGrpSpPr>
            <a:grpSpLocks/>
          </p:cNvGrpSpPr>
          <p:nvPr/>
        </p:nvGrpSpPr>
        <p:grpSpPr bwMode="auto">
          <a:xfrm>
            <a:off x="5823638" y="1472543"/>
            <a:ext cx="2476500" cy="3683000"/>
            <a:chOff x="336" y="1296"/>
            <a:chExt cx="2544" cy="2883"/>
          </a:xfrm>
        </p:grpSpPr>
        <p:pic>
          <p:nvPicPr>
            <p:cNvPr id="18" name="Picture 10" descr="blank Parchment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 y="1296"/>
              <a:ext cx="2544" cy="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1"/>
            <p:cNvSpPr txBox="1">
              <a:spLocks noChangeArrowheads="1"/>
            </p:cNvSpPr>
            <p:nvPr/>
          </p:nvSpPr>
          <p:spPr bwMode="auto">
            <a:xfrm>
              <a:off x="480" y="1441"/>
              <a:ext cx="2266" cy="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500" dirty="0">
                  <a:solidFill>
                    <a:srgbClr val="000000"/>
                  </a:solidFill>
                  <a:latin typeface="BlackChancery" pitchFamily="2" charset="0"/>
                </a:rPr>
                <a:t>Luke 24:53</a:t>
              </a:r>
              <a:br>
                <a:rPr lang="en-US" altLang="en-US" sz="2500" dirty="0">
                  <a:solidFill>
                    <a:srgbClr val="000000"/>
                  </a:solidFill>
                  <a:latin typeface="BlackChancery" pitchFamily="2" charset="0"/>
                </a:rPr>
              </a:br>
              <a:endParaRPr lang="en-US" altLang="en-US" sz="2500" dirty="0">
                <a:solidFill>
                  <a:srgbClr val="000000"/>
                </a:solidFill>
                <a:latin typeface="BlackChancery" pitchFamily="2" charset="0"/>
              </a:endParaRPr>
            </a:p>
            <a:p>
              <a:pPr>
                <a:spcBef>
                  <a:spcPct val="0"/>
                </a:spcBef>
                <a:buFontTx/>
                <a:buNone/>
              </a:pPr>
              <a:r>
                <a:rPr lang="en-US" altLang="en-US" sz="2500" dirty="0">
                  <a:solidFill>
                    <a:srgbClr val="000000"/>
                  </a:solidFill>
                  <a:latin typeface="BlackChancery" pitchFamily="2" charset="0"/>
                </a:rPr>
                <a:t>[the disciples] were continually in the temple courts </a:t>
              </a:r>
              <a:r>
                <a:rPr lang="en-US" altLang="en-US" sz="2500" dirty="0">
                  <a:solidFill>
                    <a:srgbClr val="FF0000"/>
                  </a:solidFill>
                  <a:latin typeface="BlackChancery" pitchFamily="2" charset="0"/>
                </a:rPr>
                <a:t>praising and b</a:t>
              </a:r>
              <a:r>
                <a:rPr lang="en-US" altLang="en-US" sz="833" dirty="0">
                  <a:solidFill>
                    <a:srgbClr val="FF0000"/>
                  </a:solidFill>
                  <a:latin typeface="BlackChancery" pitchFamily="2" charset="0"/>
                </a:rPr>
                <a:t> </a:t>
              </a:r>
              <a:r>
                <a:rPr lang="en-US" altLang="en-US" sz="2500" dirty="0" err="1">
                  <a:solidFill>
                    <a:srgbClr val="FF0000"/>
                  </a:solidFill>
                  <a:latin typeface="BlackChancery" pitchFamily="2" charset="0"/>
                </a:rPr>
                <a:t>lessing</a:t>
              </a:r>
              <a:br>
                <a:rPr lang="en-US" altLang="en-US" sz="2500" dirty="0">
                  <a:solidFill>
                    <a:srgbClr val="FF0000"/>
                  </a:solidFill>
                  <a:latin typeface="BlackChancery" pitchFamily="2" charset="0"/>
                </a:rPr>
              </a:br>
              <a:r>
                <a:rPr lang="en-US" altLang="en-US" sz="2500" dirty="0">
                  <a:solidFill>
                    <a:srgbClr val="FF0000"/>
                  </a:solidFill>
                  <a:latin typeface="BlackChancery" pitchFamily="2" charset="0"/>
                </a:rPr>
                <a:t>    God.</a:t>
              </a:r>
            </a:p>
          </p:txBody>
        </p:sp>
      </p:grpSp>
      <p:sp>
        <p:nvSpPr>
          <p:cNvPr id="4" name="Rectangle 3"/>
          <p:cNvSpPr/>
          <p:nvPr/>
        </p:nvSpPr>
        <p:spPr>
          <a:xfrm>
            <a:off x="1330305" y="5139793"/>
            <a:ext cx="1617751" cy="400110"/>
          </a:xfrm>
          <a:prstGeom prst="rect">
            <a:avLst/>
          </a:prstGeom>
        </p:spPr>
        <p:txBody>
          <a:bodyPr wrap="none">
            <a:spAutoFit/>
          </a:bodyPr>
          <a:lstStyle/>
          <a:p>
            <a:pPr lvl="0">
              <a:defRPr/>
            </a:pPr>
            <a:r>
              <a:rPr lang="en-US" sz="2000" dirty="0">
                <a:solidFill>
                  <a:srgbClr val="FED39A"/>
                </a:solidFill>
                <a:latin typeface="Trebuchet MS"/>
              </a:rPr>
              <a:t>(4</a:t>
            </a:r>
            <a:r>
              <a:rPr lang="en-US" sz="2000" baseline="30000" dirty="0">
                <a:solidFill>
                  <a:srgbClr val="FED39A"/>
                </a:solidFill>
                <a:latin typeface="Trebuchet MS"/>
              </a:rPr>
              <a:t>th</a:t>
            </a:r>
            <a:r>
              <a:rPr lang="en-US" sz="2000" dirty="0">
                <a:solidFill>
                  <a:srgbClr val="FED39A"/>
                </a:solidFill>
                <a:latin typeface="Trebuchet MS"/>
              </a:rPr>
              <a:t> century)</a:t>
            </a:r>
          </a:p>
        </p:txBody>
      </p:sp>
      <p:sp>
        <p:nvSpPr>
          <p:cNvPr id="24" name="Rectangle 23"/>
          <p:cNvSpPr/>
          <p:nvPr/>
        </p:nvSpPr>
        <p:spPr>
          <a:xfrm>
            <a:off x="3775055" y="5139793"/>
            <a:ext cx="1617751" cy="400110"/>
          </a:xfrm>
          <a:prstGeom prst="rect">
            <a:avLst/>
          </a:prstGeom>
        </p:spPr>
        <p:txBody>
          <a:bodyPr wrap="none">
            <a:spAutoFit/>
          </a:bodyPr>
          <a:lstStyle/>
          <a:p>
            <a:pPr lvl="0">
              <a:defRPr/>
            </a:pPr>
            <a:r>
              <a:rPr lang="en-US" sz="2000" dirty="0">
                <a:solidFill>
                  <a:srgbClr val="FED39A"/>
                </a:solidFill>
                <a:latin typeface="Trebuchet MS"/>
              </a:rPr>
              <a:t>(5</a:t>
            </a:r>
            <a:r>
              <a:rPr lang="en-US" sz="2000" baseline="30000" dirty="0">
                <a:solidFill>
                  <a:srgbClr val="FED39A"/>
                </a:solidFill>
                <a:latin typeface="Trebuchet MS"/>
              </a:rPr>
              <a:t>th</a:t>
            </a:r>
            <a:r>
              <a:rPr lang="en-US" sz="2000" dirty="0">
                <a:solidFill>
                  <a:srgbClr val="FED39A"/>
                </a:solidFill>
                <a:latin typeface="Trebuchet MS"/>
              </a:rPr>
              <a:t> century)</a:t>
            </a:r>
          </a:p>
        </p:txBody>
      </p:sp>
      <p:sp>
        <p:nvSpPr>
          <p:cNvPr id="3" name="Rectangle 3">
            <a:extLst>
              <a:ext uri="{FF2B5EF4-FFF2-40B4-BE49-F238E27FC236}">
                <a16:creationId xmlns:a16="http://schemas.microsoft.com/office/drawing/2014/main" id="{253B689F-B0CF-6152-AA1C-3C7F225CA454}"/>
              </a:ext>
            </a:extLst>
          </p:cNvPr>
          <p:cNvSpPr>
            <a:spLocks noChangeArrowheads="1"/>
          </p:cNvSpPr>
          <p:nvPr/>
        </p:nvSpPr>
        <p:spPr bwMode="auto">
          <a:xfrm>
            <a:off x="1143000" y="0"/>
            <a:ext cx="685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667" kern="0" dirty="0">
                <a:solidFill>
                  <a:schemeClr val="tx2"/>
                </a:solidFill>
                <a:effectLst>
                  <a:outerShdw blurRad="38100" dist="38100" dir="2700000" algn="tl">
                    <a:srgbClr val="000000">
                      <a:alpha val="43137"/>
                    </a:srgbClr>
                  </a:outerShdw>
                </a:effectLst>
              </a:rPr>
              <a:t>Types </a:t>
            </a:r>
            <a:r>
              <a:rPr lang="en-US" altLang="en-US" sz="3667" kern="0" dirty="0">
                <a:solidFill>
                  <a:schemeClr val="tx2"/>
                </a:solidFill>
                <a:effectLst>
                  <a:outerShdw blurRad="38100" dist="38100" dir="2700000" algn="tl">
                    <a:srgbClr val="000000">
                      <a:alpha val="43137"/>
                    </a:srgbClr>
                  </a:outerShdw>
                </a:effectLst>
                <a:latin typeface="+mj-lt"/>
                <a:ea typeface="+mj-ea"/>
                <a:cs typeface="+mj-cs"/>
              </a:rPr>
              <a:t>of</a:t>
            </a:r>
            <a:r>
              <a:rPr lang="en-US" altLang="en-US" sz="3667" kern="0" dirty="0">
                <a:solidFill>
                  <a:schemeClr val="tx2"/>
                </a:solidFill>
                <a:effectLst>
                  <a:outerShdw blurRad="38100" dist="38100" dir="2700000" algn="tl">
                    <a:srgbClr val="000000">
                      <a:alpha val="43137"/>
                    </a:srgbClr>
                  </a:outerShdw>
                </a:effectLst>
              </a:rPr>
              <a:t> Scribal Errors</a:t>
            </a:r>
          </a:p>
        </p:txBody>
      </p:sp>
    </p:spTree>
    <p:extLst>
      <p:ext uri="{BB962C8B-B14F-4D97-AF65-F5344CB8AC3E}">
        <p14:creationId xmlns:p14="http://schemas.microsoft.com/office/powerpoint/2010/main" val="1603471469"/>
      </p:ext>
    </p:extLst>
  </p:cSld>
  <p:clrMapOvr>
    <a:masterClrMapping/>
  </p:clrMapOvr>
  <p:transition spd="slow" advTm="3024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3" name="Rectangle 3"/>
          <p:cNvSpPr>
            <a:spLocks noGrp="1" noChangeArrowheads="1"/>
          </p:cNvSpPr>
          <p:nvPr>
            <p:ph type="body" idx="1"/>
          </p:nvPr>
        </p:nvSpPr>
        <p:spPr>
          <a:xfrm>
            <a:off x="1143000" y="825500"/>
            <a:ext cx="6858000" cy="4572000"/>
          </a:xfrm>
        </p:spPr>
        <p:txBody>
          <a:bodyPr/>
          <a:lstStyle/>
          <a:p>
            <a:pPr>
              <a:buFontTx/>
              <a:buNone/>
            </a:pPr>
            <a:r>
              <a:rPr lang="en-US" altLang="en-US" dirty="0">
                <a:effectLst>
                  <a:outerShdw blurRad="38100" dist="38100" dir="2700000" algn="tl">
                    <a:srgbClr val="000000">
                      <a:alpha val="43137"/>
                    </a:srgbClr>
                  </a:outerShdw>
                </a:effectLst>
              </a:rPr>
              <a:t>Clarification and Explanation</a:t>
            </a:r>
          </a:p>
        </p:txBody>
      </p:sp>
      <p:grpSp>
        <p:nvGrpSpPr>
          <p:cNvPr id="5" name="Group 13"/>
          <p:cNvGrpSpPr>
            <a:grpSpLocks/>
          </p:cNvGrpSpPr>
          <p:nvPr/>
        </p:nvGrpSpPr>
        <p:grpSpPr bwMode="auto">
          <a:xfrm>
            <a:off x="952500" y="1460501"/>
            <a:ext cx="3683000" cy="4254500"/>
            <a:chOff x="144" y="1104"/>
            <a:chExt cx="2784" cy="3216"/>
          </a:xfrm>
        </p:grpSpPr>
        <p:pic>
          <p:nvPicPr>
            <p:cNvPr id="6" name="Picture 5" descr="blank Parchment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 y="1104"/>
              <a:ext cx="2784"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288" y="1180"/>
              <a:ext cx="2544" cy="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en-US" altLang="en-US" sz="667" dirty="0">
                <a:solidFill>
                  <a:srgbClr val="000000"/>
                </a:solidFill>
                <a:latin typeface="BlackChancery" pitchFamily="2" charset="0"/>
              </a:endParaRPr>
            </a:p>
            <a:p>
              <a:pPr>
                <a:spcBef>
                  <a:spcPct val="0"/>
                </a:spcBef>
                <a:buFontTx/>
                <a:buNone/>
              </a:pPr>
              <a:r>
                <a:rPr lang="en-US" altLang="en-US" sz="2500" dirty="0">
                  <a:solidFill>
                    <a:srgbClr val="000000"/>
                  </a:solidFill>
                  <a:latin typeface="BlackChancery" pitchFamily="2" charset="0"/>
                </a:rPr>
                <a:t>Mark 1:2</a:t>
              </a:r>
            </a:p>
            <a:p>
              <a:pPr>
                <a:spcBef>
                  <a:spcPct val="0"/>
                </a:spcBef>
                <a:buFontTx/>
                <a:buNone/>
              </a:pPr>
              <a:r>
                <a:rPr lang="en-US" altLang="en-US" sz="2333" dirty="0">
                  <a:solidFill>
                    <a:srgbClr val="000000"/>
                  </a:solidFill>
                  <a:latin typeface="BlackChancery" pitchFamily="2" charset="0"/>
                </a:rPr>
                <a:t>As it is written in </a:t>
              </a:r>
              <a:r>
                <a:rPr lang="en-US" altLang="en-US" sz="2333" dirty="0">
                  <a:solidFill>
                    <a:srgbClr val="FF0000"/>
                  </a:solidFill>
                  <a:latin typeface="BlackChancery" pitchFamily="2" charset="0"/>
                </a:rPr>
                <a:t>Isaiah the prophet</a:t>
              </a:r>
              <a:r>
                <a:rPr lang="en-US" altLang="en-US" sz="2333" dirty="0">
                  <a:solidFill>
                    <a:srgbClr val="000000"/>
                  </a:solidFill>
                  <a:latin typeface="BlackChancery" pitchFamily="2" charset="0"/>
                </a:rPr>
                <a:t>, “Behold, I send my messenger before your face, who will prepare your way, the voice of one crying in the wilderness: ‘Prepare the way of the</a:t>
              </a:r>
              <a:br>
                <a:rPr lang="en-US" altLang="en-US" sz="2333" dirty="0">
                  <a:solidFill>
                    <a:srgbClr val="000000"/>
                  </a:solidFill>
                  <a:latin typeface="BlackChancery" pitchFamily="2" charset="0"/>
                </a:rPr>
              </a:br>
              <a:r>
                <a:rPr lang="en-US" altLang="en-US" sz="2333" dirty="0">
                  <a:solidFill>
                    <a:srgbClr val="000000"/>
                  </a:solidFill>
                  <a:latin typeface="BlackChancery" pitchFamily="2" charset="0"/>
                </a:rPr>
                <a:t>  Lord, make his paths</a:t>
              </a:r>
              <a:br>
                <a:rPr lang="en-US" altLang="en-US" sz="2333" dirty="0">
                  <a:solidFill>
                    <a:srgbClr val="000000"/>
                  </a:solidFill>
                  <a:latin typeface="BlackChancery" pitchFamily="2" charset="0"/>
                </a:rPr>
              </a:br>
              <a:r>
                <a:rPr lang="en-US" altLang="en-US" sz="2333" dirty="0">
                  <a:solidFill>
                    <a:srgbClr val="000000"/>
                  </a:solidFill>
                  <a:latin typeface="BlackChancery" pitchFamily="2" charset="0"/>
                </a:rPr>
                <a:t>     straight,’”</a:t>
              </a:r>
            </a:p>
          </p:txBody>
        </p:sp>
      </p:grpSp>
      <p:grpSp>
        <p:nvGrpSpPr>
          <p:cNvPr id="8" name="Group 7"/>
          <p:cNvGrpSpPr/>
          <p:nvPr/>
        </p:nvGrpSpPr>
        <p:grpSpPr>
          <a:xfrm>
            <a:off x="4635500" y="1463560"/>
            <a:ext cx="3683000" cy="4254501"/>
            <a:chOff x="1828800" y="3238501"/>
            <a:chExt cx="4419600" cy="5105400"/>
          </a:xfrm>
        </p:grpSpPr>
        <p:pic>
          <p:nvPicPr>
            <p:cNvPr id="9" name="Picture 11" descr="blank Parchment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3238501"/>
              <a:ext cx="4419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6"/>
            <p:cNvSpPr txBox="1">
              <a:spLocks noChangeArrowheads="1"/>
            </p:cNvSpPr>
            <p:nvPr/>
          </p:nvSpPr>
          <p:spPr bwMode="auto">
            <a:xfrm>
              <a:off x="2207046" y="3451046"/>
              <a:ext cx="4038600" cy="4449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lvl="0">
                <a:spcBef>
                  <a:spcPct val="0"/>
                </a:spcBef>
                <a:buNone/>
              </a:pPr>
              <a:r>
                <a:rPr lang="en-US" altLang="en-US" sz="2500" dirty="0">
                  <a:solidFill>
                    <a:srgbClr val="000000"/>
                  </a:solidFill>
                  <a:latin typeface="BlackChancery" pitchFamily="2" charset="0"/>
                </a:rPr>
                <a:t>Mark 1:2</a:t>
              </a:r>
            </a:p>
            <a:p>
              <a:pPr lvl="0">
                <a:spcBef>
                  <a:spcPct val="0"/>
                </a:spcBef>
                <a:buNone/>
              </a:pPr>
              <a:r>
                <a:rPr lang="en-US" altLang="en-US" sz="2333" dirty="0">
                  <a:solidFill>
                    <a:srgbClr val="000000"/>
                  </a:solidFill>
                  <a:latin typeface="BlackChancery" pitchFamily="2" charset="0"/>
                </a:rPr>
                <a:t>As it is written in </a:t>
              </a:r>
              <a:r>
                <a:rPr lang="en-US" altLang="en-US" sz="2333" dirty="0">
                  <a:solidFill>
                    <a:srgbClr val="FF0000"/>
                  </a:solidFill>
                  <a:latin typeface="BlackChancery" pitchFamily="2" charset="0"/>
                </a:rPr>
                <a:t>the Prophets</a:t>
              </a:r>
              <a:r>
                <a:rPr lang="en-US" altLang="en-US" sz="2333" dirty="0">
                  <a:solidFill>
                    <a:srgbClr val="000000"/>
                  </a:solidFill>
                  <a:latin typeface="BlackChancery" pitchFamily="2" charset="0"/>
                </a:rPr>
                <a:t>, “Behold, I send my messenger before your face, who will prepare your way before you, the voice</a:t>
              </a:r>
              <a:br>
                <a:rPr lang="en-US" altLang="en-US" sz="2333" dirty="0">
                  <a:solidFill>
                    <a:srgbClr val="000000"/>
                  </a:solidFill>
                  <a:latin typeface="BlackChancery" pitchFamily="2" charset="0"/>
                </a:rPr>
              </a:br>
              <a:r>
                <a:rPr lang="en-US" altLang="en-US" sz="2333" dirty="0">
                  <a:solidFill>
                    <a:srgbClr val="000000"/>
                  </a:solidFill>
                  <a:latin typeface="BlackChancery" pitchFamily="2" charset="0"/>
                </a:rPr>
                <a:t>of one crying in the wilderness: ‘Prepare the way of the Lord, make his</a:t>
              </a:r>
              <a:br>
                <a:rPr lang="en-US" altLang="en-US" sz="2333" dirty="0">
                  <a:solidFill>
                    <a:srgbClr val="000000"/>
                  </a:solidFill>
                  <a:latin typeface="BlackChancery" pitchFamily="2" charset="0"/>
                </a:rPr>
              </a:br>
              <a:r>
                <a:rPr lang="en-US" altLang="en-US" sz="2333" dirty="0">
                  <a:solidFill>
                    <a:srgbClr val="000000"/>
                  </a:solidFill>
                  <a:latin typeface="BlackChancery" pitchFamily="2" charset="0"/>
                </a:rPr>
                <a:t>    paths straight,’”</a:t>
              </a:r>
            </a:p>
          </p:txBody>
        </p:sp>
      </p:grpSp>
      <p:grpSp>
        <p:nvGrpSpPr>
          <p:cNvPr id="11" name="Group 10">
            <a:extLst>
              <a:ext uri="{FF2B5EF4-FFF2-40B4-BE49-F238E27FC236}">
                <a16:creationId xmlns:a16="http://schemas.microsoft.com/office/drawing/2014/main" id="{0FAE84E4-FBBB-4612-80C3-88ECA21356A5}"/>
              </a:ext>
            </a:extLst>
          </p:cNvPr>
          <p:cNvGrpSpPr/>
          <p:nvPr/>
        </p:nvGrpSpPr>
        <p:grpSpPr>
          <a:xfrm>
            <a:off x="4635500" y="1460500"/>
            <a:ext cx="3683000" cy="4254500"/>
            <a:chOff x="1828800" y="3238501"/>
            <a:chExt cx="4419600" cy="5105400"/>
          </a:xfrm>
        </p:grpSpPr>
        <p:pic>
          <p:nvPicPr>
            <p:cNvPr id="12" name="Picture 11" descr="blank Parchment #3">
              <a:extLst>
                <a:ext uri="{FF2B5EF4-FFF2-40B4-BE49-F238E27FC236}">
                  <a16:creationId xmlns:a16="http://schemas.microsoft.com/office/drawing/2014/main" id="{BFD0DC04-69EB-4EFC-8AC2-FDE2609A4A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3238501"/>
              <a:ext cx="4419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a:extLst>
                <a:ext uri="{FF2B5EF4-FFF2-40B4-BE49-F238E27FC236}">
                  <a16:creationId xmlns:a16="http://schemas.microsoft.com/office/drawing/2014/main" id="{5BCC018B-A975-4671-AC9C-C8009CA8A0E1}"/>
                </a:ext>
              </a:extLst>
            </p:cNvPr>
            <p:cNvSpPr txBox="1">
              <a:spLocks noChangeArrowheads="1"/>
            </p:cNvSpPr>
            <p:nvPr/>
          </p:nvSpPr>
          <p:spPr bwMode="auto">
            <a:xfrm>
              <a:off x="2207046" y="3451046"/>
              <a:ext cx="4038600" cy="2419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lvl="0">
                <a:spcBef>
                  <a:spcPct val="0"/>
                </a:spcBef>
                <a:buNone/>
              </a:pPr>
              <a:r>
                <a:rPr lang="en-US" altLang="en-US" sz="2500" dirty="0">
                  <a:solidFill>
                    <a:srgbClr val="000000"/>
                  </a:solidFill>
                  <a:latin typeface="BlackChancery" pitchFamily="2" charset="0"/>
                </a:rPr>
                <a:t>Malachi 3:1</a:t>
              </a:r>
              <a:br>
                <a:rPr lang="en-US" altLang="en-US" sz="2500" dirty="0">
                  <a:solidFill>
                    <a:srgbClr val="000000"/>
                  </a:solidFill>
                  <a:latin typeface="BlackChancery" pitchFamily="2" charset="0"/>
                </a:rPr>
              </a:br>
              <a:r>
                <a:rPr lang="en-US" altLang="en-US" sz="2500" dirty="0">
                  <a:solidFill>
                    <a:srgbClr val="000000"/>
                  </a:solidFill>
                  <a:latin typeface="BlackChancery" pitchFamily="2" charset="0"/>
                </a:rPr>
                <a:t>Behold, I send my messenger, and he will prepare the way before me.</a:t>
              </a:r>
              <a:endParaRPr lang="en-US" altLang="en-US" sz="2333" dirty="0">
                <a:solidFill>
                  <a:srgbClr val="000000"/>
                </a:solidFill>
                <a:latin typeface="BlackChancery" pitchFamily="2" charset="0"/>
              </a:endParaRPr>
            </a:p>
          </p:txBody>
        </p:sp>
      </p:grpSp>
      <p:grpSp>
        <p:nvGrpSpPr>
          <p:cNvPr id="14" name="Group 13">
            <a:extLst>
              <a:ext uri="{FF2B5EF4-FFF2-40B4-BE49-F238E27FC236}">
                <a16:creationId xmlns:a16="http://schemas.microsoft.com/office/drawing/2014/main" id="{3E2E6E72-1ED2-4EC7-9AF3-28468D74EFAB}"/>
              </a:ext>
            </a:extLst>
          </p:cNvPr>
          <p:cNvGrpSpPr/>
          <p:nvPr/>
        </p:nvGrpSpPr>
        <p:grpSpPr>
          <a:xfrm>
            <a:off x="4635500" y="1460500"/>
            <a:ext cx="3683000" cy="4254500"/>
            <a:chOff x="1828800" y="3238501"/>
            <a:chExt cx="4419600" cy="5105400"/>
          </a:xfrm>
        </p:grpSpPr>
        <p:pic>
          <p:nvPicPr>
            <p:cNvPr id="15" name="Picture 14" descr="blank Parchment #3">
              <a:extLst>
                <a:ext uri="{FF2B5EF4-FFF2-40B4-BE49-F238E27FC236}">
                  <a16:creationId xmlns:a16="http://schemas.microsoft.com/office/drawing/2014/main" id="{311CA9F9-66B4-497A-9DB0-A4B24F9EFC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3238501"/>
              <a:ext cx="4419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6">
              <a:extLst>
                <a:ext uri="{FF2B5EF4-FFF2-40B4-BE49-F238E27FC236}">
                  <a16:creationId xmlns:a16="http://schemas.microsoft.com/office/drawing/2014/main" id="{461633E2-13CC-4584-A968-222FA3928D8B}"/>
                </a:ext>
              </a:extLst>
            </p:cNvPr>
            <p:cNvSpPr txBox="1">
              <a:spLocks noChangeArrowheads="1"/>
            </p:cNvSpPr>
            <p:nvPr/>
          </p:nvSpPr>
          <p:spPr bwMode="auto">
            <a:xfrm>
              <a:off x="2207046" y="3451046"/>
              <a:ext cx="4038600" cy="272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lvl="0">
                <a:spcBef>
                  <a:spcPct val="0"/>
                </a:spcBef>
                <a:buNone/>
              </a:pPr>
              <a:r>
                <a:rPr lang="en-US" altLang="en-US" sz="2500" dirty="0">
                  <a:solidFill>
                    <a:srgbClr val="000000"/>
                  </a:solidFill>
                  <a:latin typeface="BlackChancery" pitchFamily="2" charset="0"/>
                </a:rPr>
                <a:t>Isaiah 40:3</a:t>
              </a:r>
            </a:p>
            <a:p>
              <a:pPr lvl="0">
                <a:spcBef>
                  <a:spcPct val="0"/>
                </a:spcBef>
                <a:buNone/>
              </a:pPr>
              <a:r>
                <a:rPr lang="en-US" altLang="en-US" sz="2333" dirty="0">
                  <a:solidFill>
                    <a:srgbClr val="000000"/>
                  </a:solidFill>
                  <a:latin typeface="BlackChancery" pitchFamily="2" charset="0"/>
                </a:rPr>
                <a:t>A voice cries: “In the wilderness prepare the</a:t>
              </a:r>
              <a:br>
                <a:rPr lang="en-US" altLang="en-US" sz="2333" dirty="0">
                  <a:solidFill>
                    <a:srgbClr val="000000"/>
                  </a:solidFill>
                  <a:latin typeface="BlackChancery" pitchFamily="2" charset="0"/>
                </a:rPr>
              </a:br>
              <a:r>
                <a:rPr lang="en-US" altLang="en-US" sz="2333" dirty="0">
                  <a:solidFill>
                    <a:srgbClr val="000000"/>
                  </a:solidFill>
                  <a:latin typeface="BlackChancery" pitchFamily="2" charset="0"/>
                </a:rPr>
                <a:t>way of the LORD;</a:t>
              </a:r>
              <a:br>
                <a:rPr lang="en-US" altLang="en-US" sz="2333" dirty="0">
                  <a:solidFill>
                    <a:srgbClr val="000000"/>
                  </a:solidFill>
                  <a:latin typeface="BlackChancery" pitchFamily="2" charset="0"/>
                </a:rPr>
              </a:br>
              <a:r>
                <a:rPr lang="en-US" altLang="en-US" sz="2333" dirty="0">
                  <a:solidFill>
                    <a:srgbClr val="000000"/>
                  </a:solidFill>
                  <a:latin typeface="BlackChancery" pitchFamily="2" charset="0"/>
                </a:rPr>
                <a:t>make straight in the desert</a:t>
              </a:r>
              <a:br>
                <a:rPr lang="en-US" altLang="en-US" sz="2333" dirty="0">
                  <a:solidFill>
                    <a:srgbClr val="000000"/>
                  </a:solidFill>
                  <a:latin typeface="BlackChancery" pitchFamily="2" charset="0"/>
                </a:rPr>
              </a:br>
              <a:r>
                <a:rPr lang="en-US" altLang="en-US" sz="2333" dirty="0">
                  <a:solidFill>
                    <a:srgbClr val="000000"/>
                  </a:solidFill>
                  <a:latin typeface="BlackChancery" pitchFamily="2" charset="0"/>
                </a:rPr>
                <a:t>a highway for our God.  </a:t>
              </a:r>
            </a:p>
          </p:txBody>
        </p:sp>
      </p:grpSp>
      <p:sp>
        <p:nvSpPr>
          <p:cNvPr id="3" name="Rectangle 3">
            <a:extLst>
              <a:ext uri="{FF2B5EF4-FFF2-40B4-BE49-F238E27FC236}">
                <a16:creationId xmlns:a16="http://schemas.microsoft.com/office/drawing/2014/main" id="{70CD7860-B49A-0E93-B560-F55B8BDA8769}"/>
              </a:ext>
            </a:extLst>
          </p:cNvPr>
          <p:cNvSpPr>
            <a:spLocks noChangeArrowheads="1"/>
          </p:cNvSpPr>
          <p:nvPr/>
        </p:nvSpPr>
        <p:spPr bwMode="auto">
          <a:xfrm>
            <a:off x="1143000" y="0"/>
            <a:ext cx="685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667" kern="0" dirty="0">
                <a:solidFill>
                  <a:schemeClr val="tx2"/>
                </a:solidFill>
                <a:effectLst>
                  <a:outerShdw blurRad="38100" dist="38100" dir="2700000" algn="tl">
                    <a:srgbClr val="000000">
                      <a:alpha val="43137"/>
                    </a:srgbClr>
                  </a:outerShdw>
                </a:effectLst>
              </a:rPr>
              <a:t>Types </a:t>
            </a:r>
            <a:r>
              <a:rPr lang="en-US" altLang="en-US" sz="3667" kern="0" dirty="0">
                <a:solidFill>
                  <a:schemeClr val="tx2"/>
                </a:solidFill>
                <a:effectLst>
                  <a:outerShdw blurRad="38100" dist="38100" dir="2700000" algn="tl">
                    <a:srgbClr val="000000">
                      <a:alpha val="43137"/>
                    </a:srgbClr>
                  </a:outerShdw>
                </a:effectLst>
                <a:latin typeface="+mj-lt"/>
                <a:ea typeface="+mj-ea"/>
                <a:cs typeface="+mj-cs"/>
              </a:rPr>
              <a:t>of</a:t>
            </a:r>
            <a:r>
              <a:rPr lang="en-US" altLang="en-US" sz="3667" kern="0" dirty="0">
                <a:solidFill>
                  <a:schemeClr val="tx2"/>
                </a:solidFill>
                <a:effectLst>
                  <a:outerShdw blurRad="38100" dist="38100" dir="2700000" algn="tl">
                    <a:srgbClr val="000000">
                      <a:alpha val="43137"/>
                    </a:srgbClr>
                  </a:outerShdw>
                </a:effectLst>
              </a:rPr>
              <a:t> Scribal Errors</a:t>
            </a:r>
          </a:p>
        </p:txBody>
      </p:sp>
    </p:spTree>
    <p:extLst>
      <p:ext uri="{BB962C8B-B14F-4D97-AF65-F5344CB8AC3E}">
        <p14:creationId xmlns:p14="http://schemas.microsoft.com/office/powerpoint/2010/main" val="3216553286"/>
      </p:ext>
    </p:extLst>
  </p:cSld>
  <p:clrMapOvr>
    <a:masterClrMapping/>
  </p:clrMapOvr>
  <p:transition spd="slow" advTm="3024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par>
                          <p:cTn id="33" fill="hold">
                            <p:stCondLst>
                              <p:cond delay="500"/>
                            </p:stCondLst>
                            <p:childTnLst>
                              <p:par>
                                <p:cTn id="34" presetID="42" presetClass="entr" presetSubtype="0"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3" name="Rectangle 3"/>
          <p:cNvSpPr>
            <a:spLocks noGrp="1" noChangeArrowheads="1"/>
          </p:cNvSpPr>
          <p:nvPr>
            <p:ph type="body" idx="1"/>
          </p:nvPr>
        </p:nvSpPr>
        <p:spPr>
          <a:xfrm>
            <a:off x="1143000" y="825500"/>
            <a:ext cx="6858000" cy="4572000"/>
          </a:xfrm>
        </p:spPr>
        <p:txBody>
          <a:bodyPr/>
          <a:lstStyle/>
          <a:p>
            <a:pPr>
              <a:buFontTx/>
              <a:buNone/>
            </a:pPr>
            <a:r>
              <a:rPr lang="en-US" altLang="en-US" dirty="0">
                <a:effectLst>
                  <a:outerShdw blurRad="38100" dist="38100" dir="2700000" algn="tl">
                    <a:srgbClr val="000000">
                      <a:alpha val="43137"/>
                    </a:srgbClr>
                  </a:outerShdw>
                </a:effectLst>
              </a:rPr>
              <a:t>Doctrinal “corrections”</a:t>
            </a:r>
          </a:p>
        </p:txBody>
      </p:sp>
      <p:grpSp>
        <p:nvGrpSpPr>
          <p:cNvPr id="25" name="Group 13"/>
          <p:cNvGrpSpPr>
            <a:grpSpLocks/>
          </p:cNvGrpSpPr>
          <p:nvPr/>
        </p:nvGrpSpPr>
        <p:grpSpPr bwMode="auto">
          <a:xfrm>
            <a:off x="952500" y="1460500"/>
            <a:ext cx="3683000" cy="4254501"/>
            <a:chOff x="144" y="1104"/>
            <a:chExt cx="2784" cy="3216"/>
          </a:xfrm>
        </p:grpSpPr>
        <p:pic>
          <p:nvPicPr>
            <p:cNvPr id="26" name="Picture 5" descr="blank Parchment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 y="1104"/>
              <a:ext cx="2784"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6"/>
            <p:cNvSpPr txBox="1">
              <a:spLocks noChangeArrowheads="1"/>
            </p:cNvSpPr>
            <p:nvPr/>
          </p:nvSpPr>
          <p:spPr bwMode="auto">
            <a:xfrm>
              <a:off x="288" y="1335"/>
              <a:ext cx="2544" cy="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500" dirty="0">
                  <a:solidFill>
                    <a:srgbClr val="000000"/>
                  </a:solidFill>
                  <a:latin typeface="BlackChancery" pitchFamily="2" charset="0"/>
                </a:rPr>
                <a:t>John 7:8,10</a:t>
              </a:r>
            </a:p>
            <a:p>
              <a:pPr>
                <a:spcBef>
                  <a:spcPct val="0"/>
                </a:spcBef>
                <a:buFontTx/>
                <a:buNone/>
              </a:pPr>
              <a:endParaRPr lang="en-US" altLang="en-US" sz="667" dirty="0">
                <a:solidFill>
                  <a:srgbClr val="000000"/>
                </a:solidFill>
                <a:latin typeface="BlackChancery" pitchFamily="2" charset="0"/>
              </a:endParaRPr>
            </a:p>
            <a:p>
              <a:pPr>
                <a:spcBef>
                  <a:spcPct val="0"/>
                </a:spcBef>
                <a:buFontTx/>
                <a:buNone/>
              </a:pPr>
              <a:r>
                <a:rPr lang="en-US" altLang="en-US" sz="2500" dirty="0">
                  <a:solidFill>
                    <a:srgbClr val="000000"/>
                  </a:solidFill>
                  <a:latin typeface="BlackChancery" pitchFamily="2" charset="0"/>
                </a:rPr>
                <a:t>“You go up to the feast.</a:t>
              </a:r>
              <a:br>
                <a:rPr lang="en-US" altLang="en-US" sz="2500" dirty="0">
                  <a:solidFill>
                    <a:srgbClr val="000000"/>
                  </a:solidFill>
                  <a:latin typeface="BlackChancery" pitchFamily="2" charset="0"/>
                </a:rPr>
              </a:br>
              <a:r>
                <a:rPr lang="en-US" altLang="en-US" sz="2500" dirty="0">
                  <a:solidFill>
                    <a:srgbClr val="000000"/>
                  </a:solidFill>
                  <a:latin typeface="BlackChancery" pitchFamily="2" charset="0"/>
                </a:rPr>
                <a:t>I am not going up to this feast, for my time has not yet fully come.”</a:t>
              </a:r>
            </a:p>
            <a:p>
              <a:pPr>
                <a:spcBef>
                  <a:spcPct val="0"/>
                </a:spcBef>
                <a:buFontTx/>
                <a:buNone/>
              </a:pPr>
              <a:endParaRPr lang="en-US" altLang="en-US" sz="833" dirty="0">
                <a:solidFill>
                  <a:srgbClr val="000000"/>
                </a:solidFill>
                <a:latin typeface="BlackChancery" pitchFamily="2" charset="0"/>
              </a:endParaRPr>
            </a:p>
            <a:p>
              <a:pPr>
                <a:spcBef>
                  <a:spcPct val="0"/>
                </a:spcBef>
                <a:buFontTx/>
                <a:buNone/>
              </a:pPr>
              <a:r>
                <a:rPr lang="en-US" altLang="en-US" sz="2500" dirty="0">
                  <a:solidFill>
                    <a:srgbClr val="000000"/>
                  </a:solidFill>
                  <a:latin typeface="BlackChancery" pitchFamily="2" charset="0"/>
                </a:rPr>
                <a:t>But after his brothers</a:t>
              </a:r>
              <a:br>
                <a:rPr lang="en-US" altLang="en-US" sz="2500" dirty="0">
                  <a:solidFill>
                    <a:srgbClr val="000000"/>
                  </a:solidFill>
                  <a:latin typeface="BlackChancery" pitchFamily="2" charset="0"/>
                </a:rPr>
              </a:br>
              <a:r>
                <a:rPr lang="en-US" altLang="en-US" sz="2500" dirty="0">
                  <a:solidFill>
                    <a:srgbClr val="000000"/>
                  </a:solidFill>
                  <a:latin typeface="BlackChancery" pitchFamily="2" charset="0"/>
                </a:rPr>
                <a:t>had gone up to the feast,</a:t>
              </a:r>
              <a:br>
                <a:rPr lang="en-US" altLang="en-US" sz="2500" dirty="0">
                  <a:solidFill>
                    <a:srgbClr val="000000"/>
                  </a:solidFill>
                  <a:latin typeface="BlackChancery" pitchFamily="2" charset="0"/>
                </a:rPr>
              </a:br>
              <a:r>
                <a:rPr lang="en-US" altLang="en-US" sz="2500" dirty="0">
                  <a:solidFill>
                    <a:srgbClr val="000000"/>
                  </a:solidFill>
                  <a:latin typeface="BlackChancery" pitchFamily="2" charset="0"/>
                </a:rPr>
                <a:t>   then he also went up…</a:t>
              </a:r>
            </a:p>
          </p:txBody>
        </p:sp>
      </p:grpSp>
      <p:grpSp>
        <p:nvGrpSpPr>
          <p:cNvPr id="21" name="Group 20"/>
          <p:cNvGrpSpPr/>
          <p:nvPr/>
        </p:nvGrpSpPr>
        <p:grpSpPr>
          <a:xfrm>
            <a:off x="4635500" y="1463560"/>
            <a:ext cx="3683000" cy="4254500"/>
            <a:chOff x="1828800" y="3238501"/>
            <a:chExt cx="4419600" cy="5105400"/>
          </a:xfrm>
        </p:grpSpPr>
        <p:pic>
          <p:nvPicPr>
            <p:cNvPr id="33" name="Picture 11" descr="blank Parchment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3238501"/>
              <a:ext cx="4419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6"/>
            <p:cNvSpPr txBox="1">
              <a:spLocks noChangeArrowheads="1"/>
            </p:cNvSpPr>
            <p:nvPr/>
          </p:nvSpPr>
          <p:spPr bwMode="auto">
            <a:xfrm>
              <a:off x="2207046" y="3690998"/>
              <a:ext cx="4038600" cy="408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500" dirty="0">
                  <a:solidFill>
                    <a:srgbClr val="000000"/>
                  </a:solidFill>
                  <a:latin typeface="BlackChancery" pitchFamily="2" charset="0"/>
                </a:rPr>
                <a:t>John 7:8,10</a:t>
              </a:r>
            </a:p>
            <a:p>
              <a:pPr>
                <a:spcBef>
                  <a:spcPct val="0"/>
                </a:spcBef>
                <a:buFontTx/>
                <a:buNone/>
              </a:pPr>
              <a:endParaRPr lang="en-US" altLang="en-US" sz="667" dirty="0">
                <a:solidFill>
                  <a:srgbClr val="000000"/>
                </a:solidFill>
                <a:latin typeface="BlackChancery" pitchFamily="2" charset="0"/>
              </a:endParaRPr>
            </a:p>
            <a:p>
              <a:pPr>
                <a:spcBef>
                  <a:spcPct val="0"/>
                </a:spcBef>
                <a:buFontTx/>
                <a:buNone/>
              </a:pPr>
              <a:r>
                <a:rPr lang="en-US" altLang="en-US" sz="2500" dirty="0">
                  <a:solidFill>
                    <a:srgbClr val="000000"/>
                  </a:solidFill>
                  <a:latin typeface="BlackChancery" pitchFamily="2" charset="0"/>
                </a:rPr>
                <a:t>“You go up to this feast.</a:t>
              </a:r>
              <a:br>
                <a:rPr lang="en-US" altLang="en-US" sz="2500" dirty="0">
                  <a:solidFill>
                    <a:srgbClr val="000000"/>
                  </a:solidFill>
                  <a:latin typeface="BlackChancery" pitchFamily="2" charset="0"/>
                </a:rPr>
              </a:br>
              <a:r>
                <a:rPr lang="en-US" altLang="en-US" sz="2500" dirty="0">
                  <a:solidFill>
                    <a:srgbClr val="000000"/>
                  </a:solidFill>
                  <a:latin typeface="BlackChancery" pitchFamily="2" charset="0"/>
                </a:rPr>
                <a:t>I am not </a:t>
              </a:r>
              <a:r>
                <a:rPr lang="en-US" altLang="en-US" sz="2500" dirty="0">
                  <a:solidFill>
                    <a:srgbClr val="FF0000"/>
                  </a:solidFill>
                  <a:latin typeface="BlackChancery" pitchFamily="2" charset="0"/>
                </a:rPr>
                <a:t>yet</a:t>
              </a:r>
              <a:r>
                <a:rPr lang="en-US" altLang="en-US" sz="2500" dirty="0">
                  <a:solidFill>
                    <a:srgbClr val="000000"/>
                  </a:solidFill>
                  <a:latin typeface="BlackChancery" pitchFamily="2" charset="0"/>
                </a:rPr>
                <a:t> going up to this feast, for my time has not yet fully come.”</a:t>
              </a:r>
            </a:p>
            <a:p>
              <a:pPr>
                <a:spcBef>
                  <a:spcPct val="0"/>
                </a:spcBef>
                <a:buFontTx/>
                <a:buNone/>
              </a:pPr>
              <a:endParaRPr lang="en-US" altLang="en-US" sz="833" dirty="0">
                <a:solidFill>
                  <a:srgbClr val="000000"/>
                </a:solidFill>
                <a:latin typeface="BlackChancery" pitchFamily="2" charset="0"/>
              </a:endParaRPr>
            </a:p>
            <a:p>
              <a:pPr>
                <a:spcBef>
                  <a:spcPct val="0"/>
                </a:spcBef>
                <a:buFontTx/>
                <a:buNone/>
              </a:pPr>
              <a:r>
                <a:rPr lang="en-US" altLang="en-US" sz="2500" dirty="0">
                  <a:solidFill>
                    <a:srgbClr val="000000"/>
                  </a:solidFill>
                  <a:latin typeface="BlackChancery" pitchFamily="2" charset="0"/>
                </a:rPr>
                <a:t>But when his brothers</a:t>
              </a:r>
              <a:br>
                <a:rPr lang="en-US" altLang="en-US" sz="2500" dirty="0">
                  <a:solidFill>
                    <a:srgbClr val="000000"/>
                  </a:solidFill>
                  <a:latin typeface="BlackChancery" pitchFamily="2" charset="0"/>
                </a:rPr>
              </a:br>
              <a:r>
                <a:rPr lang="en-US" altLang="en-US" sz="2500" dirty="0">
                  <a:solidFill>
                    <a:srgbClr val="000000"/>
                  </a:solidFill>
                  <a:latin typeface="BlackChancery" pitchFamily="2" charset="0"/>
                </a:rPr>
                <a:t>had gone up, then he also</a:t>
              </a:r>
              <a:br>
                <a:rPr lang="en-US" altLang="en-US" sz="2500" dirty="0">
                  <a:solidFill>
                    <a:srgbClr val="000000"/>
                  </a:solidFill>
                  <a:latin typeface="BlackChancery" pitchFamily="2" charset="0"/>
                </a:rPr>
              </a:br>
              <a:r>
                <a:rPr lang="en-US" altLang="en-US" sz="2500" dirty="0">
                  <a:solidFill>
                    <a:srgbClr val="000000"/>
                  </a:solidFill>
                  <a:latin typeface="BlackChancery" pitchFamily="2" charset="0"/>
                </a:rPr>
                <a:t>   went up to the feast…</a:t>
              </a:r>
            </a:p>
          </p:txBody>
        </p:sp>
      </p:grpSp>
      <p:sp>
        <p:nvSpPr>
          <p:cNvPr id="3" name="Rectangle 3">
            <a:extLst>
              <a:ext uri="{FF2B5EF4-FFF2-40B4-BE49-F238E27FC236}">
                <a16:creationId xmlns:a16="http://schemas.microsoft.com/office/drawing/2014/main" id="{4451D37B-7962-9FD1-FF79-AD5A2A16BDB4}"/>
              </a:ext>
            </a:extLst>
          </p:cNvPr>
          <p:cNvSpPr>
            <a:spLocks noChangeArrowheads="1"/>
          </p:cNvSpPr>
          <p:nvPr/>
        </p:nvSpPr>
        <p:spPr bwMode="auto">
          <a:xfrm>
            <a:off x="1143000" y="0"/>
            <a:ext cx="685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667" kern="0" dirty="0">
                <a:solidFill>
                  <a:schemeClr val="tx2"/>
                </a:solidFill>
                <a:effectLst>
                  <a:outerShdw blurRad="38100" dist="38100" dir="2700000" algn="tl">
                    <a:srgbClr val="000000">
                      <a:alpha val="43137"/>
                    </a:srgbClr>
                  </a:outerShdw>
                </a:effectLst>
              </a:rPr>
              <a:t>Types </a:t>
            </a:r>
            <a:r>
              <a:rPr lang="en-US" altLang="en-US" sz="3667" kern="0" dirty="0">
                <a:solidFill>
                  <a:schemeClr val="tx2"/>
                </a:solidFill>
                <a:effectLst>
                  <a:outerShdw blurRad="38100" dist="38100" dir="2700000" algn="tl">
                    <a:srgbClr val="000000">
                      <a:alpha val="43137"/>
                    </a:srgbClr>
                  </a:outerShdw>
                </a:effectLst>
                <a:latin typeface="+mj-lt"/>
                <a:ea typeface="+mj-ea"/>
                <a:cs typeface="+mj-cs"/>
              </a:rPr>
              <a:t>of</a:t>
            </a:r>
            <a:r>
              <a:rPr lang="en-US" altLang="en-US" sz="3667" kern="0" dirty="0">
                <a:solidFill>
                  <a:schemeClr val="tx2"/>
                </a:solidFill>
                <a:effectLst>
                  <a:outerShdw blurRad="38100" dist="38100" dir="2700000" algn="tl">
                    <a:srgbClr val="000000">
                      <a:alpha val="43137"/>
                    </a:srgbClr>
                  </a:outerShdw>
                </a:effectLst>
              </a:rPr>
              <a:t> Scribal Errors</a:t>
            </a:r>
          </a:p>
        </p:txBody>
      </p:sp>
    </p:spTree>
    <p:extLst>
      <p:ext uri="{BB962C8B-B14F-4D97-AF65-F5344CB8AC3E}">
        <p14:creationId xmlns:p14="http://schemas.microsoft.com/office/powerpoint/2010/main" val="2807874690"/>
      </p:ext>
    </p:extLst>
  </p:cSld>
  <p:clrMapOvr>
    <a:masterClrMapping/>
  </p:clrMapOvr>
  <p:transition spd="slow" advTm="3024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3" name="Rectangle 3"/>
          <p:cNvSpPr>
            <a:spLocks noGrp="1" noChangeArrowheads="1"/>
          </p:cNvSpPr>
          <p:nvPr>
            <p:ph type="body" idx="1"/>
          </p:nvPr>
        </p:nvSpPr>
        <p:spPr>
          <a:xfrm>
            <a:off x="1143000" y="825500"/>
            <a:ext cx="6858000" cy="4572000"/>
          </a:xfrm>
        </p:spPr>
        <p:txBody>
          <a:bodyPr/>
          <a:lstStyle/>
          <a:p>
            <a:pPr>
              <a:buFontTx/>
              <a:buNone/>
            </a:pPr>
            <a:r>
              <a:rPr lang="en-US" altLang="en-US" dirty="0">
                <a:effectLst>
                  <a:outerShdw blurRad="38100" dist="38100" dir="2700000" algn="tl">
                    <a:srgbClr val="000000">
                      <a:alpha val="43137"/>
                    </a:srgbClr>
                  </a:outerShdw>
                </a:effectLst>
              </a:rPr>
              <a:t>Doctrinal “corrections”</a:t>
            </a:r>
          </a:p>
        </p:txBody>
      </p:sp>
      <p:grpSp>
        <p:nvGrpSpPr>
          <p:cNvPr id="25" name="Group 13"/>
          <p:cNvGrpSpPr>
            <a:grpSpLocks/>
          </p:cNvGrpSpPr>
          <p:nvPr/>
        </p:nvGrpSpPr>
        <p:grpSpPr bwMode="auto">
          <a:xfrm>
            <a:off x="952500" y="1460500"/>
            <a:ext cx="3683000" cy="4254500"/>
            <a:chOff x="144" y="1104"/>
            <a:chExt cx="2784" cy="3216"/>
          </a:xfrm>
        </p:grpSpPr>
        <p:pic>
          <p:nvPicPr>
            <p:cNvPr id="26" name="Picture 5" descr="blank Parchment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 y="1104"/>
              <a:ext cx="2784"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6"/>
            <p:cNvSpPr txBox="1">
              <a:spLocks noChangeArrowheads="1"/>
            </p:cNvSpPr>
            <p:nvPr/>
          </p:nvSpPr>
          <p:spPr bwMode="auto">
            <a:xfrm>
              <a:off x="288" y="1437"/>
              <a:ext cx="2544" cy="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000" dirty="0">
                  <a:solidFill>
                    <a:srgbClr val="000000"/>
                  </a:solidFill>
                  <a:latin typeface="BlackChancery" pitchFamily="2" charset="0"/>
                </a:rPr>
                <a:t>Luke 2:43</a:t>
              </a:r>
            </a:p>
            <a:p>
              <a:pPr>
                <a:spcBef>
                  <a:spcPct val="0"/>
                </a:spcBef>
                <a:buFontTx/>
                <a:buNone/>
              </a:pPr>
              <a:endParaRPr lang="en-US" altLang="en-US" sz="1167" dirty="0">
                <a:solidFill>
                  <a:srgbClr val="000000"/>
                </a:solidFill>
                <a:latin typeface="BlackChancery" pitchFamily="2" charset="0"/>
              </a:endParaRPr>
            </a:p>
            <a:p>
              <a:pPr>
                <a:spcBef>
                  <a:spcPct val="0"/>
                </a:spcBef>
                <a:buFontTx/>
                <a:buNone/>
              </a:pPr>
              <a:r>
                <a:rPr lang="en-US" altLang="en-US" sz="3000" dirty="0">
                  <a:solidFill>
                    <a:srgbClr val="000000"/>
                  </a:solidFill>
                  <a:latin typeface="BlackChancery" pitchFamily="2" charset="0"/>
                </a:rPr>
                <a:t>as they were returning, the boy Jesus stayed behind in Jerusalem.</a:t>
              </a:r>
              <a:br>
                <a:rPr lang="en-US" altLang="en-US" sz="3000" dirty="0">
                  <a:solidFill>
                    <a:srgbClr val="000000"/>
                  </a:solidFill>
                  <a:latin typeface="BlackChancery" pitchFamily="2" charset="0"/>
                </a:rPr>
              </a:br>
              <a:r>
                <a:rPr lang="en-US" altLang="en-US" sz="3000" dirty="0">
                  <a:solidFill>
                    <a:srgbClr val="000000"/>
                  </a:solidFill>
                  <a:latin typeface="BlackChancery" pitchFamily="2" charset="0"/>
                </a:rPr>
                <a:t>His </a:t>
              </a:r>
              <a:r>
                <a:rPr lang="en-US" altLang="en-US" sz="3000" dirty="0">
                  <a:solidFill>
                    <a:srgbClr val="FF0000"/>
                  </a:solidFill>
                  <a:latin typeface="BlackChancery" pitchFamily="2" charset="0"/>
                </a:rPr>
                <a:t>parents</a:t>
              </a:r>
              <a:r>
                <a:rPr lang="en-US" altLang="en-US" sz="3000" dirty="0">
                  <a:solidFill>
                    <a:srgbClr val="000000"/>
                  </a:solidFill>
                  <a:latin typeface="BlackChancery" pitchFamily="2" charset="0"/>
                </a:rPr>
                <a:t> did not</a:t>
              </a:r>
              <a:br>
                <a:rPr lang="en-US" altLang="en-US" sz="3000" dirty="0">
                  <a:solidFill>
                    <a:srgbClr val="000000"/>
                  </a:solidFill>
                  <a:latin typeface="BlackChancery" pitchFamily="2" charset="0"/>
                </a:rPr>
              </a:br>
              <a:r>
                <a:rPr lang="en-US" altLang="en-US" sz="3000" dirty="0">
                  <a:solidFill>
                    <a:srgbClr val="000000"/>
                  </a:solidFill>
                  <a:latin typeface="BlackChancery" pitchFamily="2" charset="0"/>
                </a:rPr>
                <a:t>    know it.</a:t>
              </a:r>
            </a:p>
          </p:txBody>
        </p:sp>
      </p:grpSp>
      <p:grpSp>
        <p:nvGrpSpPr>
          <p:cNvPr id="21" name="Group 20"/>
          <p:cNvGrpSpPr/>
          <p:nvPr/>
        </p:nvGrpSpPr>
        <p:grpSpPr>
          <a:xfrm>
            <a:off x="4635500" y="1463560"/>
            <a:ext cx="3683000" cy="4254501"/>
            <a:chOff x="1828800" y="3238501"/>
            <a:chExt cx="4419600" cy="5105400"/>
          </a:xfrm>
        </p:grpSpPr>
        <p:pic>
          <p:nvPicPr>
            <p:cNvPr id="33" name="Picture 11" descr="blank Parchment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3238501"/>
              <a:ext cx="4419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6"/>
            <p:cNvSpPr txBox="1">
              <a:spLocks noChangeArrowheads="1"/>
            </p:cNvSpPr>
            <p:nvPr/>
          </p:nvSpPr>
          <p:spPr bwMode="auto">
            <a:xfrm>
              <a:off x="2207046" y="3690998"/>
              <a:ext cx="4038600" cy="4204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000" dirty="0">
                  <a:solidFill>
                    <a:srgbClr val="000000"/>
                  </a:solidFill>
                  <a:latin typeface="BlackChancery" pitchFamily="2" charset="0"/>
                </a:rPr>
                <a:t>Luke 2:43</a:t>
              </a:r>
            </a:p>
            <a:p>
              <a:pPr>
                <a:spcBef>
                  <a:spcPct val="0"/>
                </a:spcBef>
                <a:buFontTx/>
                <a:buNone/>
              </a:pPr>
              <a:endParaRPr lang="en-US" altLang="en-US" sz="1167" dirty="0">
                <a:solidFill>
                  <a:srgbClr val="000000"/>
                </a:solidFill>
                <a:latin typeface="BlackChancery" pitchFamily="2" charset="0"/>
              </a:endParaRPr>
            </a:p>
            <a:p>
              <a:pPr>
                <a:spcBef>
                  <a:spcPct val="0"/>
                </a:spcBef>
                <a:buFontTx/>
                <a:buNone/>
              </a:pPr>
              <a:r>
                <a:rPr lang="en-US" altLang="en-US" sz="3000" dirty="0">
                  <a:solidFill>
                    <a:srgbClr val="000000"/>
                  </a:solidFill>
                  <a:latin typeface="BlackChancery" pitchFamily="2" charset="0"/>
                </a:rPr>
                <a:t>as they returned, the boy Jesus lingered behind in Jerusalem. And </a:t>
              </a:r>
              <a:r>
                <a:rPr lang="en-US" altLang="en-US" sz="3000" dirty="0">
                  <a:solidFill>
                    <a:srgbClr val="FF0000"/>
                  </a:solidFill>
                  <a:latin typeface="BlackChancery" pitchFamily="2" charset="0"/>
                </a:rPr>
                <a:t>Joseph and</a:t>
              </a:r>
              <a:br>
                <a:rPr lang="en-US" altLang="en-US" sz="3000" dirty="0">
                  <a:solidFill>
                    <a:srgbClr val="FF0000"/>
                  </a:solidFill>
                  <a:latin typeface="BlackChancery" pitchFamily="2" charset="0"/>
                </a:rPr>
              </a:br>
              <a:r>
                <a:rPr lang="en-US" altLang="en-US" sz="3000" dirty="0">
                  <a:solidFill>
                    <a:srgbClr val="FF0000"/>
                  </a:solidFill>
                  <a:latin typeface="BlackChancery" pitchFamily="2" charset="0"/>
                </a:rPr>
                <a:t>His mother </a:t>
              </a:r>
              <a:r>
                <a:rPr lang="en-US" altLang="en-US" sz="3000" dirty="0">
                  <a:solidFill>
                    <a:srgbClr val="000000"/>
                  </a:solidFill>
                  <a:latin typeface="BlackChancery" pitchFamily="2" charset="0"/>
                </a:rPr>
                <a:t>did not</a:t>
              </a:r>
              <a:br>
                <a:rPr lang="en-US" altLang="en-US" sz="3000" dirty="0">
                  <a:solidFill>
                    <a:srgbClr val="000000"/>
                  </a:solidFill>
                  <a:latin typeface="BlackChancery" pitchFamily="2" charset="0"/>
                </a:rPr>
              </a:br>
              <a:r>
                <a:rPr lang="en-US" altLang="en-US" sz="3000" dirty="0">
                  <a:solidFill>
                    <a:srgbClr val="000000"/>
                  </a:solidFill>
                  <a:latin typeface="BlackChancery" pitchFamily="2" charset="0"/>
                </a:rPr>
                <a:t>   know it</a:t>
              </a:r>
            </a:p>
          </p:txBody>
        </p:sp>
      </p:grpSp>
      <p:sp>
        <p:nvSpPr>
          <p:cNvPr id="3" name="Rectangle 3">
            <a:extLst>
              <a:ext uri="{FF2B5EF4-FFF2-40B4-BE49-F238E27FC236}">
                <a16:creationId xmlns:a16="http://schemas.microsoft.com/office/drawing/2014/main" id="{7FA0BE34-31DA-1B5C-827A-88CF29111EE3}"/>
              </a:ext>
            </a:extLst>
          </p:cNvPr>
          <p:cNvSpPr>
            <a:spLocks noChangeArrowheads="1"/>
          </p:cNvSpPr>
          <p:nvPr/>
        </p:nvSpPr>
        <p:spPr bwMode="auto">
          <a:xfrm>
            <a:off x="1143000" y="0"/>
            <a:ext cx="685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667" kern="0" dirty="0">
                <a:solidFill>
                  <a:schemeClr val="tx2"/>
                </a:solidFill>
                <a:effectLst>
                  <a:outerShdw blurRad="38100" dist="38100" dir="2700000" algn="tl">
                    <a:srgbClr val="000000">
                      <a:alpha val="43137"/>
                    </a:srgbClr>
                  </a:outerShdw>
                </a:effectLst>
              </a:rPr>
              <a:t>Types </a:t>
            </a:r>
            <a:r>
              <a:rPr lang="en-US" altLang="en-US" sz="3667" kern="0" dirty="0">
                <a:solidFill>
                  <a:schemeClr val="tx2"/>
                </a:solidFill>
                <a:effectLst>
                  <a:outerShdw blurRad="38100" dist="38100" dir="2700000" algn="tl">
                    <a:srgbClr val="000000">
                      <a:alpha val="43137"/>
                    </a:srgbClr>
                  </a:outerShdw>
                </a:effectLst>
                <a:latin typeface="+mj-lt"/>
                <a:ea typeface="+mj-ea"/>
                <a:cs typeface="+mj-cs"/>
              </a:rPr>
              <a:t>of</a:t>
            </a:r>
            <a:r>
              <a:rPr lang="en-US" altLang="en-US" sz="3667" kern="0" dirty="0">
                <a:solidFill>
                  <a:schemeClr val="tx2"/>
                </a:solidFill>
                <a:effectLst>
                  <a:outerShdw blurRad="38100" dist="38100" dir="2700000" algn="tl">
                    <a:srgbClr val="000000">
                      <a:alpha val="43137"/>
                    </a:srgbClr>
                  </a:outerShdw>
                </a:effectLst>
              </a:rPr>
              <a:t> Scribal Errors</a:t>
            </a:r>
          </a:p>
        </p:txBody>
      </p:sp>
    </p:spTree>
    <p:extLst>
      <p:ext uri="{BB962C8B-B14F-4D97-AF65-F5344CB8AC3E}">
        <p14:creationId xmlns:p14="http://schemas.microsoft.com/office/powerpoint/2010/main" val="4034589954"/>
      </p:ext>
    </p:extLst>
  </p:cSld>
  <p:clrMapOvr>
    <a:masterClrMapping/>
  </p:clrMapOvr>
  <p:transition spd="slow" advTm="3024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7" name="Rectangle 3"/>
          <p:cNvSpPr>
            <a:spLocks noGrp="1" noChangeArrowheads="1"/>
          </p:cNvSpPr>
          <p:nvPr>
            <p:ph type="body" sz="half" idx="1"/>
          </p:nvPr>
        </p:nvSpPr>
        <p:spPr>
          <a:xfrm>
            <a:off x="838200" y="952500"/>
            <a:ext cx="3657600" cy="4572000"/>
          </a:xfrm>
        </p:spPr>
        <p:txBody>
          <a:bodyPr/>
          <a:lstStyle/>
          <a:p>
            <a:pPr>
              <a:buFontTx/>
              <a:buNone/>
            </a:pPr>
            <a:r>
              <a:rPr lang="en-US" altLang="en-US" dirty="0">
                <a:effectLst>
                  <a:outerShdw blurRad="38100" dist="38100" dir="2700000" algn="tl">
                    <a:srgbClr val="000000">
                      <a:alpha val="43137"/>
                    </a:srgbClr>
                  </a:outerShdw>
                </a:effectLst>
              </a:rPr>
              <a:t>Expansion of piety</a:t>
            </a:r>
          </a:p>
        </p:txBody>
      </p:sp>
      <p:graphicFrame>
        <p:nvGraphicFramePr>
          <p:cNvPr id="70660" name="Group 4"/>
          <p:cNvGraphicFramePr>
            <a:graphicFrameLocks noGrp="1"/>
          </p:cNvGraphicFramePr>
          <p:nvPr>
            <p:ph sz="half" idx="2"/>
          </p:nvPr>
        </p:nvGraphicFramePr>
        <p:xfrm>
          <a:off x="952500" y="1768740"/>
          <a:ext cx="7302500" cy="3378731"/>
        </p:xfrm>
        <a:graphic>
          <a:graphicData uri="http://schemas.openxmlformats.org/drawingml/2006/table">
            <a:tbl>
              <a:tblPr/>
              <a:tblGrid>
                <a:gridCol w="1997604">
                  <a:extLst>
                    <a:ext uri="{9D8B030D-6E8A-4147-A177-3AD203B41FA5}">
                      <a16:colId xmlns:a16="http://schemas.microsoft.com/office/drawing/2014/main" val="20000"/>
                    </a:ext>
                  </a:extLst>
                </a:gridCol>
                <a:gridCol w="2342886">
                  <a:extLst>
                    <a:ext uri="{9D8B030D-6E8A-4147-A177-3AD203B41FA5}">
                      <a16:colId xmlns:a16="http://schemas.microsoft.com/office/drawing/2014/main" val="20001"/>
                    </a:ext>
                  </a:extLst>
                </a:gridCol>
                <a:gridCol w="2962010">
                  <a:extLst>
                    <a:ext uri="{9D8B030D-6E8A-4147-A177-3AD203B41FA5}">
                      <a16:colId xmlns:a16="http://schemas.microsoft.com/office/drawing/2014/main" val="20002"/>
                    </a:ext>
                  </a:extLst>
                </a:gridCol>
              </a:tblGrid>
              <a:tr h="78752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300" b="1" i="0" u="none" strike="noStrike" cap="none" normalizeH="0" baseline="0" dirty="0">
                        <a:ln>
                          <a:noFill/>
                        </a:ln>
                        <a:solidFill>
                          <a:schemeClr val="hlink"/>
                        </a:solidFill>
                        <a:effectLst/>
                        <a:latin typeface="Trebuchet MS" pitchFamily="34" charset="0"/>
                      </a:endParaRPr>
                    </a:p>
                  </a:txBody>
                  <a:tcPr marL="76200" marR="76200" marT="38106" marB="381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a:ln>
                            <a:noFill/>
                          </a:ln>
                          <a:solidFill>
                            <a:schemeClr val="hlink"/>
                          </a:solidFill>
                          <a:effectLst/>
                          <a:latin typeface="Trebuchet MS" pitchFamily="34" charset="0"/>
                        </a:rPr>
                        <a:t>Early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a:ln>
                            <a:noFill/>
                          </a:ln>
                          <a:solidFill>
                            <a:schemeClr val="hlink"/>
                          </a:solidFill>
                          <a:effectLst/>
                          <a:latin typeface="Trebuchet MS" pitchFamily="34" charset="0"/>
                        </a:rPr>
                        <a:t>Manuscripts</a:t>
                      </a:r>
                    </a:p>
                  </a:txBody>
                  <a:tcPr marL="76200" marR="76200" marT="38106" marB="381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a:ln>
                            <a:noFill/>
                          </a:ln>
                          <a:solidFill>
                            <a:schemeClr val="hlink"/>
                          </a:solidFill>
                          <a:effectLst/>
                          <a:latin typeface="Trebuchet MS" pitchFamily="34" charset="0"/>
                        </a:rPr>
                        <a:t>Later</a:t>
                      </a:r>
                      <a:br>
                        <a:rPr kumimoji="0" lang="en-US" sz="2300" b="1" i="0" u="none" strike="noStrike" cap="none" normalizeH="0" baseline="0">
                          <a:ln>
                            <a:noFill/>
                          </a:ln>
                          <a:solidFill>
                            <a:schemeClr val="hlink"/>
                          </a:solidFill>
                          <a:effectLst/>
                          <a:latin typeface="Trebuchet MS" pitchFamily="34" charset="0"/>
                        </a:rPr>
                      </a:br>
                      <a:r>
                        <a:rPr kumimoji="0" lang="en-US" sz="2300" b="1" i="0" u="none" strike="noStrike" cap="none" normalizeH="0" baseline="0">
                          <a:ln>
                            <a:noFill/>
                          </a:ln>
                          <a:solidFill>
                            <a:schemeClr val="hlink"/>
                          </a:solidFill>
                          <a:effectLst/>
                          <a:latin typeface="Trebuchet MS" pitchFamily="34" charset="0"/>
                        </a:rPr>
                        <a:t>Manuscripts</a:t>
                      </a:r>
                    </a:p>
                  </a:txBody>
                  <a:tcPr marL="76200" marR="76200" marT="38106" marB="381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4318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a:ln>
                            <a:noFill/>
                          </a:ln>
                          <a:solidFill>
                            <a:srgbClr val="8D3C15"/>
                          </a:solidFill>
                          <a:effectLst/>
                          <a:latin typeface="Trebuchet MS" pitchFamily="34" charset="0"/>
                        </a:rPr>
                        <a:t>1 John 1:7</a:t>
                      </a:r>
                    </a:p>
                  </a:txBody>
                  <a:tcPr marL="76200" marR="76200" marT="38106" marB="381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79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a:ln>
                            <a:noFill/>
                          </a:ln>
                          <a:solidFill>
                            <a:srgbClr val="FFFFFF"/>
                          </a:solidFill>
                          <a:effectLst/>
                          <a:latin typeface="Trebuchet MS" pitchFamily="34" charset="0"/>
                        </a:rPr>
                        <a:t>Jesus</a:t>
                      </a:r>
                    </a:p>
                  </a:txBody>
                  <a:tcPr marL="76200" marR="76200" marT="38106" marB="381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79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dirty="0">
                          <a:ln>
                            <a:noFill/>
                          </a:ln>
                          <a:solidFill>
                            <a:srgbClr val="FFFFFF"/>
                          </a:solidFill>
                          <a:effectLst/>
                          <a:latin typeface="Trebuchet MS" pitchFamily="34" charset="0"/>
                        </a:rPr>
                        <a:t>Jesus Christ</a:t>
                      </a:r>
                    </a:p>
                  </a:txBody>
                  <a:tcPr marL="76200" marR="76200" marT="38106" marB="381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7950"/>
                    </a:solidFill>
                  </a:tcPr>
                </a:tc>
                <a:extLst>
                  <a:ext uri="{0D108BD9-81ED-4DB2-BD59-A6C34878D82A}">
                    <a16:rowId xmlns:a16="http://schemas.microsoft.com/office/drawing/2014/main" val="10001"/>
                  </a:ext>
                </a:extLst>
              </a:tr>
              <a:tr h="4318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a:ln>
                            <a:noFill/>
                          </a:ln>
                          <a:solidFill>
                            <a:srgbClr val="8D3C15"/>
                          </a:solidFill>
                          <a:effectLst/>
                          <a:latin typeface="Trebuchet MS" pitchFamily="34" charset="0"/>
                        </a:rPr>
                        <a:t>1 Thes. 3:11</a:t>
                      </a:r>
                    </a:p>
                  </a:txBody>
                  <a:tcPr marL="76200" marR="76200" marT="38106" marB="381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a:ln>
                            <a:noFill/>
                          </a:ln>
                          <a:solidFill>
                            <a:srgbClr val="FFFFFF"/>
                          </a:solidFill>
                          <a:effectLst/>
                          <a:latin typeface="Trebuchet MS" pitchFamily="34" charset="0"/>
                        </a:rPr>
                        <a:t>our Lord Jesus</a:t>
                      </a:r>
                    </a:p>
                  </a:txBody>
                  <a:tcPr marL="76200" marR="76200" marT="38106" marB="381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a:ln>
                            <a:noFill/>
                          </a:ln>
                          <a:solidFill>
                            <a:srgbClr val="FFFFFF"/>
                          </a:solidFill>
                          <a:effectLst/>
                          <a:latin typeface="Trebuchet MS" pitchFamily="34" charset="0"/>
                        </a:rPr>
                        <a:t>our Lord Jesus Christ</a:t>
                      </a:r>
                    </a:p>
                  </a:txBody>
                  <a:tcPr marL="76200" marR="76200" marT="38106" marB="381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2"/>
                  </a:ext>
                </a:extLst>
              </a:tr>
              <a:tr h="4318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a:ln>
                            <a:noFill/>
                          </a:ln>
                          <a:solidFill>
                            <a:srgbClr val="8D3C15"/>
                          </a:solidFill>
                          <a:effectLst/>
                          <a:latin typeface="Trebuchet MS" pitchFamily="34" charset="0"/>
                        </a:rPr>
                        <a:t>2 Cor. 5:18</a:t>
                      </a:r>
                    </a:p>
                  </a:txBody>
                  <a:tcPr marL="76200" marR="76200" marT="38106" marB="381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79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a:ln>
                            <a:noFill/>
                          </a:ln>
                          <a:solidFill>
                            <a:srgbClr val="FFFFFF"/>
                          </a:solidFill>
                          <a:effectLst/>
                          <a:latin typeface="Trebuchet MS" pitchFamily="34" charset="0"/>
                        </a:rPr>
                        <a:t>Christ</a:t>
                      </a:r>
                    </a:p>
                  </a:txBody>
                  <a:tcPr marL="76200" marR="76200" marT="38106" marB="381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79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a:ln>
                            <a:noFill/>
                          </a:ln>
                          <a:solidFill>
                            <a:srgbClr val="FFFFFF"/>
                          </a:solidFill>
                          <a:effectLst/>
                          <a:latin typeface="Trebuchet MS" pitchFamily="34" charset="0"/>
                        </a:rPr>
                        <a:t>Jesus Christ</a:t>
                      </a:r>
                    </a:p>
                  </a:txBody>
                  <a:tcPr marL="76200" marR="76200" marT="38106" marB="381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7950"/>
                    </a:solidFill>
                  </a:tcPr>
                </a:tc>
                <a:extLst>
                  <a:ext uri="{0D108BD9-81ED-4DB2-BD59-A6C34878D82A}">
                    <a16:rowId xmlns:a16="http://schemas.microsoft.com/office/drawing/2014/main" val="10003"/>
                  </a:ext>
                </a:extLst>
              </a:tr>
              <a:tr h="4318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a:ln>
                            <a:noFill/>
                          </a:ln>
                          <a:solidFill>
                            <a:srgbClr val="8D3C15"/>
                          </a:solidFill>
                          <a:effectLst/>
                          <a:latin typeface="Trebuchet MS" pitchFamily="34" charset="0"/>
                        </a:rPr>
                        <a:t>Acts 15:11</a:t>
                      </a:r>
                    </a:p>
                  </a:txBody>
                  <a:tcPr marL="76200" marR="76200" marT="38106" marB="381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a:ln>
                            <a:noFill/>
                          </a:ln>
                          <a:solidFill>
                            <a:srgbClr val="FFFFFF"/>
                          </a:solidFill>
                          <a:effectLst/>
                          <a:latin typeface="Trebuchet MS" pitchFamily="34" charset="0"/>
                        </a:rPr>
                        <a:t>Lord Jesus</a:t>
                      </a:r>
                    </a:p>
                  </a:txBody>
                  <a:tcPr marL="76200" marR="76200" marT="38106" marB="381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a:ln>
                            <a:noFill/>
                          </a:ln>
                          <a:solidFill>
                            <a:srgbClr val="FFFFFF"/>
                          </a:solidFill>
                          <a:effectLst/>
                          <a:latin typeface="Trebuchet MS" pitchFamily="34" charset="0"/>
                        </a:rPr>
                        <a:t>Lord Jesus Christ</a:t>
                      </a:r>
                    </a:p>
                  </a:txBody>
                  <a:tcPr marL="76200" marR="76200" marT="38106" marB="381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4"/>
                  </a:ext>
                </a:extLst>
              </a:tr>
              <a:tr h="4318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a:ln>
                            <a:noFill/>
                          </a:ln>
                          <a:solidFill>
                            <a:srgbClr val="8D3C15"/>
                          </a:solidFill>
                          <a:effectLst/>
                          <a:latin typeface="Trebuchet MS" pitchFamily="34" charset="0"/>
                        </a:rPr>
                        <a:t>1 Cor. 16:22</a:t>
                      </a:r>
                    </a:p>
                  </a:txBody>
                  <a:tcPr marL="76200" marR="76200" marT="38106" marB="381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79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a:ln>
                            <a:noFill/>
                          </a:ln>
                          <a:solidFill>
                            <a:srgbClr val="FFFFFF"/>
                          </a:solidFill>
                          <a:effectLst/>
                          <a:latin typeface="Trebuchet MS" pitchFamily="34" charset="0"/>
                        </a:rPr>
                        <a:t>the Lord</a:t>
                      </a:r>
                    </a:p>
                  </a:txBody>
                  <a:tcPr marL="76200" marR="76200" marT="38106" marB="381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79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a:ln>
                            <a:noFill/>
                          </a:ln>
                          <a:solidFill>
                            <a:srgbClr val="FFFFFF"/>
                          </a:solidFill>
                          <a:effectLst/>
                          <a:latin typeface="Trebuchet MS" pitchFamily="34" charset="0"/>
                        </a:rPr>
                        <a:t>the Lord Jesus Christ</a:t>
                      </a:r>
                    </a:p>
                  </a:txBody>
                  <a:tcPr marL="76200" marR="76200" marT="38106" marB="381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7950"/>
                    </a:solidFill>
                  </a:tcPr>
                </a:tc>
                <a:extLst>
                  <a:ext uri="{0D108BD9-81ED-4DB2-BD59-A6C34878D82A}">
                    <a16:rowId xmlns:a16="http://schemas.microsoft.com/office/drawing/2014/main" val="10005"/>
                  </a:ext>
                </a:extLst>
              </a:tr>
              <a:tr h="4318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a:ln>
                            <a:noFill/>
                          </a:ln>
                          <a:solidFill>
                            <a:srgbClr val="8D3C15"/>
                          </a:solidFill>
                          <a:effectLst/>
                          <a:latin typeface="Trebuchet MS" pitchFamily="34" charset="0"/>
                        </a:rPr>
                        <a:t>2 John 1:3</a:t>
                      </a:r>
                    </a:p>
                  </a:txBody>
                  <a:tcPr marL="76200" marR="76200" marT="38106" marB="381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79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a:ln>
                            <a:noFill/>
                          </a:ln>
                          <a:solidFill>
                            <a:srgbClr val="FFFFFF"/>
                          </a:solidFill>
                          <a:effectLst/>
                          <a:latin typeface="Trebuchet MS" pitchFamily="34" charset="0"/>
                        </a:rPr>
                        <a:t>Jesus Christ</a:t>
                      </a:r>
                    </a:p>
                  </a:txBody>
                  <a:tcPr marL="76200" marR="76200" marT="38106" marB="381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795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300" b="0" i="0" u="none" strike="noStrike" cap="none" normalizeH="0" baseline="0">
                          <a:ln>
                            <a:noFill/>
                          </a:ln>
                          <a:solidFill>
                            <a:srgbClr val="FFFFFF"/>
                          </a:solidFill>
                          <a:effectLst/>
                          <a:latin typeface="Trebuchet MS" pitchFamily="34" charset="0"/>
                        </a:rPr>
                        <a:t>the Lord Jesus Christ</a:t>
                      </a:r>
                    </a:p>
                  </a:txBody>
                  <a:tcPr marL="76200" marR="76200" marT="38106" marB="381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7950"/>
                    </a:solidFill>
                  </a:tcPr>
                </a:tc>
                <a:extLst>
                  <a:ext uri="{0D108BD9-81ED-4DB2-BD59-A6C34878D82A}">
                    <a16:rowId xmlns:a16="http://schemas.microsoft.com/office/drawing/2014/main" val="10006"/>
                  </a:ext>
                </a:extLst>
              </a:tr>
            </a:tbl>
          </a:graphicData>
        </a:graphic>
      </p:graphicFrame>
      <p:sp>
        <p:nvSpPr>
          <p:cNvPr id="3" name="Rectangle 3">
            <a:extLst>
              <a:ext uri="{FF2B5EF4-FFF2-40B4-BE49-F238E27FC236}">
                <a16:creationId xmlns:a16="http://schemas.microsoft.com/office/drawing/2014/main" id="{2220BEEA-8C2C-BF45-154F-E2BBA21FBD4E}"/>
              </a:ext>
            </a:extLst>
          </p:cNvPr>
          <p:cNvSpPr>
            <a:spLocks noChangeArrowheads="1"/>
          </p:cNvSpPr>
          <p:nvPr/>
        </p:nvSpPr>
        <p:spPr bwMode="auto">
          <a:xfrm>
            <a:off x="1143000" y="0"/>
            <a:ext cx="685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667" kern="0" dirty="0">
                <a:solidFill>
                  <a:schemeClr val="tx2"/>
                </a:solidFill>
                <a:effectLst>
                  <a:outerShdw blurRad="38100" dist="38100" dir="2700000" algn="tl">
                    <a:srgbClr val="000000">
                      <a:alpha val="43137"/>
                    </a:srgbClr>
                  </a:outerShdw>
                </a:effectLst>
              </a:rPr>
              <a:t>Types </a:t>
            </a:r>
            <a:r>
              <a:rPr lang="en-US" altLang="en-US" sz="3667" kern="0" dirty="0">
                <a:solidFill>
                  <a:schemeClr val="tx2"/>
                </a:solidFill>
                <a:effectLst>
                  <a:outerShdw blurRad="38100" dist="38100" dir="2700000" algn="tl">
                    <a:srgbClr val="000000">
                      <a:alpha val="43137"/>
                    </a:srgbClr>
                  </a:outerShdw>
                </a:effectLst>
                <a:latin typeface="+mj-lt"/>
                <a:ea typeface="+mj-ea"/>
                <a:cs typeface="+mj-cs"/>
              </a:rPr>
              <a:t>of</a:t>
            </a:r>
            <a:r>
              <a:rPr lang="en-US" altLang="en-US" sz="3667" kern="0" dirty="0">
                <a:solidFill>
                  <a:schemeClr val="tx2"/>
                </a:solidFill>
                <a:effectLst>
                  <a:outerShdw blurRad="38100" dist="38100" dir="2700000" algn="tl">
                    <a:srgbClr val="000000">
                      <a:alpha val="43137"/>
                    </a:srgbClr>
                  </a:outerShdw>
                </a:effectLst>
              </a:rPr>
              <a:t> Scribal Errors</a:t>
            </a:r>
          </a:p>
        </p:txBody>
      </p:sp>
    </p:spTree>
    <p:custDataLst>
      <p:tags r:id="rId1"/>
    </p:custDataLst>
  </p:cSld>
  <p:clrMapOvr>
    <a:masterClrMapping/>
  </p:clrMapOvr>
  <p:transition spd="slow" advTm="4196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0660"/>
                                        </p:tgtEl>
                                        <p:attrNameLst>
                                          <p:attrName>style.visibility</p:attrName>
                                        </p:attrNameLst>
                                      </p:cBhvr>
                                      <p:to>
                                        <p:strVal val="visible"/>
                                      </p:to>
                                    </p:set>
                                    <p:animEffect transition="in" filter="fade">
                                      <p:cBhvr>
                                        <p:cTn id="7" dur="1000"/>
                                        <p:tgtEl>
                                          <p:spTgt spid="70660"/>
                                        </p:tgtEl>
                                      </p:cBhvr>
                                    </p:animEffect>
                                    <p:anim calcmode="lin" valueType="num">
                                      <p:cBhvr>
                                        <p:cTn id="8" dur="1000" fill="hold"/>
                                        <p:tgtEl>
                                          <p:spTgt spid="70660"/>
                                        </p:tgtEl>
                                        <p:attrNameLst>
                                          <p:attrName>ppt_x</p:attrName>
                                        </p:attrNameLst>
                                      </p:cBhvr>
                                      <p:tavLst>
                                        <p:tav tm="0">
                                          <p:val>
                                            <p:strVal val="#ppt_x"/>
                                          </p:val>
                                        </p:tav>
                                        <p:tav tm="100000">
                                          <p:val>
                                            <p:strVal val="#ppt_x"/>
                                          </p:val>
                                        </p:tav>
                                      </p:tavLst>
                                    </p:anim>
                                    <p:anim calcmode="lin" valueType="num">
                                      <p:cBhvr>
                                        <p:cTn id="9" dur="1000" fill="hold"/>
                                        <p:tgtEl>
                                          <p:spTgt spid="706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1143000" y="825500"/>
            <a:ext cx="6858000" cy="4572000"/>
          </a:xfrm>
        </p:spPr>
        <p:txBody>
          <a:bodyPr/>
          <a:lstStyle/>
          <a:p>
            <a:pPr>
              <a:buFontTx/>
              <a:buNone/>
            </a:pPr>
            <a:r>
              <a:rPr lang="en-US" altLang="en-US" dirty="0">
                <a:effectLst>
                  <a:outerShdw blurRad="38100" dist="38100" dir="2700000" algn="tl">
                    <a:srgbClr val="000000">
                      <a:alpha val="43137"/>
                    </a:srgbClr>
                  </a:outerShdw>
                </a:effectLst>
              </a:rPr>
              <a:t>Errors in judgment</a:t>
            </a:r>
          </a:p>
        </p:txBody>
      </p:sp>
      <p:grpSp>
        <p:nvGrpSpPr>
          <p:cNvPr id="2" name="Group 13"/>
          <p:cNvGrpSpPr>
            <a:grpSpLocks/>
          </p:cNvGrpSpPr>
          <p:nvPr/>
        </p:nvGrpSpPr>
        <p:grpSpPr bwMode="auto">
          <a:xfrm>
            <a:off x="952500" y="1460500"/>
            <a:ext cx="3683000" cy="4254500"/>
            <a:chOff x="144" y="1104"/>
            <a:chExt cx="2784" cy="3216"/>
          </a:xfrm>
        </p:grpSpPr>
        <p:pic>
          <p:nvPicPr>
            <p:cNvPr id="68616" name="Picture 5" descr="blank Parchment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 y="1104"/>
              <a:ext cx="2784"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Text Box 6"/>
            <p:cNvSpPr txBox="1">
              <a:spLocks noChangeArrowheads="1"/>
            </p:cNvSpPr>
            <p:nvPr/>
          </p:nvSpPr>
          <p:spPr bwMode="auto">
            <a:xfrm>
              <a:off x="288" y="1200"/>
              <a:ext cx="2544" cy="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000" dirty="0">
                  <a:solidFill>
                    <a:srgbClr val="000000"/>
                  </a:solidFill>
                  <a:latin typeface="BlackChancery" pitchFamily="2" charset="0"/>
                </a:rPr>
                <a:t>John 5:3-5</a:t>
              </a:r>
              <a:endParaRPr lang="en-US" altLang="en-US" sz="2000" baseline="30000" dirty="0">
                <a:solidFill>
                  <a:srgbClr val="000000"/>
                </a:solidFill>
                <a:latin typeface="BlackChancery" pitchFamily="2" charset="0"/>
              </a:endParaRPr>
            </a:p>
            <a:p>
              <a:pPr>
                <a:spcBef>
                  <a:spcPct val="0"/>
                </a:spcBef>
                <a:buFontTx/>
                <a:buNone/>
              </a:pPr>
              <a:r>
                <a:rPr lang="en-US" altLang="en-US" sz="2000" baseline="30000" dirty="0">
                  <a:solidFill>
                    <a:srgbClr val="000000"/>
                  </a:solidFill>
                  <a:latin typeface="BlackChancery" pitchFamily="2" charset="0"/>
                </a:rPr>
                <a:t>3</a:t>
              </a:r>
              <a:r>
                <a:rPr lang="en-US" altLang="en-US" sz="2000" dirty="0">
                  <a:solidFill>
                    <a:srgbClr val="000000"/>
                  </a:solidFill>
                  <a:latin typeface="BlackChancery" pitchFamily="2" charset="0"/>
                </a:rPr>
                <a:t> In these lay a great multitude of sick people, blind, lame, paralyzed</a:t>
              </a:r>
              <a:r>
                <a:rPr lang="en-US" altLang="en-US" sz="2000" dirty="0">
                  <a:solidFill>
                    <a:srgbClr val="FF0000"/>
                  </a:solidFill>
                  <a:latin typeface="BlackChancery" pitchFamily="2" charset="0"/>
                </a:rPr>
                <a:t>, waiting for the moving of the water. </a:t>
              </a:r>
              <a:r>
                <a:rPr lang="en-US" altLang="en-US" sz="2000" baseline="30000" dirty="0">
                  <a:solidFill>
                    <a:srgbClr val="FF0000"/>
                  </a:solidFill>
                  <a:latin typeface="BlackChancery" pitchFamily="2" charset="0"/>
                </a:rPr>
                <a:t>4 </a:t>
              </a:r>
              <a:r>
                <a:rPr lang="en-US" altLang="en-US" sz="2000" dirty="0">
                  <a:solidFill>
                    <a:srgbClr val="FF0000"/>
                  </a:solidFill>
                  <a:latin typeface="BlackChancery" pitchFamily="2" charset="0"/>
                </a:rPr>
                <a:t>For an angel went down at a certain time into the pool and stirred up the water; then whoever stepped in first, after the stirring of the water, was made well of whatever disease he had.</a:t>
              </a:r>
              <a:r>
                <a:rPr lang="en-US" altLang="en-US" sz="2000" dirty="0">
                  <a:solidFill>
                    <a:srgbClr val="000000"/>
                  </a:solidFill>
                  <a:latin typeface="BlackChancery" pitchFamily="2" charset="0"/>
                </a:rPr>
                <a:t> </a:t>
              </a:r>
              <a:r>
                <a:rPr lang="en-US" altLang="en-US" sz="2000" baseline="30000" dirty="0">
                  <a:solidFill>
                    <a:srgbClr val="000000"/>
                  </a:solidFill>
                  <a:latin typeface="BlackChancery" pitchFamily="2" charset="0"/>
                </a:rPr>
                <a:t>5 </a:t>
              </a:r>
              <a:r>
                <a:rPr lang="en-US" altLang="en-US" sz="2000" dirty="0">
                  <a:solidFill>
                    <a:srgbClr val="000000"/>
                  </a:solidFill>
                  <a:latin typeface="BlackChancery" pitchFamily="2" charset="0"/>
                </a:rPr>
                <a:t>Now</a:t>
              </a:r>
              <a:br>
                <a:rPr lang="en-US" altLang="en-US" sz="2000" dirty="0">
                  <a:solidFill>
                    <a:srgbClr val="000000"/>
                  </a:solidFill>
                  <a:latin typeface="BlackChancery" pitchFamily="2" charset="0"/>
                </a:rPr>
              </a:br>
              <a:r>
                <a:rPr lang="en-US" altLang="en-US" sz="1500" dirty="0">
                  <a:solidFill>
                    <a:srgbClr val="000000"/>
                  </a:solidFill>
                  <a:latin typeface="Century Gothic" panose="020B0502020202020204" pitchFamily="34" charset="0"/>
                </a:rPr>
                <a:t>      </a:t>
              </a:r>
              <a:r>
                <a:rPr lang="en-US" altLang="en-US" sz="2000" dirty="0">
                  <a:solidFill>
                    <a:srgbClr val="000000"/>
                  </a:solidFill>
                  <a:latin typeface="BlackChancery" pitchFamily="2" charset="0"/>
                </a:rPr>
                <a:t>a certain man was there… </a:t>
              </a:r>
            </a:p>
          </p:txBody>
        </p:sp>
      </p:grpSp>
      <p:grpSp>
        <p:nvGrpSpPr>
          <p:cNvPr id="3" name="Group 14"/>
          <p:cNvGrpSpPr>
            <a:grpSpLocks/>
          </p:cNvGrpSpPr>
          <p:nvPr/>
        </p:nvGrpSpPr>
        <p:grpSpPr bwMode="auto">
          <a:xfrm>
            <a:off x="4635500" y="1460500"/>
            <a:ext cx="3683000" cy="4254500"/>
            <a:chOff x="2928" y="1104"/>
            <a:chExt cx="2784" cy="3216"/>
          </a:xfrm>
        </p:grpSpPr>
        <p:pic>
          <p:nvPicPr>
            <p:cNvPr id="68614" name="Picture 11" descr="blank Parchment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8" y="1104"/>
              <a:ext cx="2784"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Text Box 12"/>
            <p:cNvSpPr txBox="1">
              <a:spLocks noChangeArrowheads="1"/>
            </p:cNvSpPr>
            <p:nvPr/>
          </p:nvSpPr>
          <p:spPr bwMode="auto">
            <a:xfrm>
              <a:off x="3072" y="1200"/>
              <a:ext cx="2544" cy="2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000">
                  <a:solidFill>
                    <a:srgbClr val="000000"/>
                  </a:solidFill>
                  <a:latin typeface="BlackChancery" pitchFamily="2" charset="0"/>
                </a:rPr>
                <a:t>John 5:3-5</a:t>
              </a:r>
              <a:endParaRPr lang="en-US" altLang="en-US" sz="2000" baseline="30000">
                <a:solidFill>
                  <a:srgbClr val="000000"/>
                </a:solidFill>
                <a:latin typeface="BlackChancery" pitchFamily="2" charset="0"/>
              </a:endParaRPr>
            </a:p>
            <a:p>
              <a:pPr>
                <a:spcBef>
                  <a:spcPct val="0"/>
                </a:spcBef>
                <a:buFontTx/>
                <a:buNone/>
              </a:pPr>
              <a:r>
                <a:rPr lang="en-US" altLang="en-US" sz="2000" baseline="30000">
                  <a:solidFill>
                    <a:srgbClr val="000000"/>
                  </a:solidFill>
                  <a:latin typeface="BlackChancery" pitchFamily="2" charset="0"/>
                </a:rPr>
                <a:t>3</a:t>
              </a:r>
              <a:r>
                <a:rPr lang="en-US" altLang="en-US" sz="2000">
                  <a:solidFill>
                    <a:srgbClr val="000000"/>
                  </a:solidFill>
                  <a:latin typeface="BlackChancery" pitchFamily="2" charset="0"/>
                </a:rPr>
                <a:t> In these lay a great multitude of sick people, blind, lame, paralyzed.</a:t>
              </a:r>
            </a:p>
            <a:p>
              <a:pPr>
                <a:spcBef>
                  <a:spcPct val="0"/>
                </a:spcBef>
                <a:buFontTx/>
                <a:buNone/>
              </a:pPr>
              <a:endParaRPr lang="en-US" altLang="en-US" sz="2000">
                <a:solidFill>
                  <a:srgbClr val="FF0000"/>
                </a:solidFill>
                <a:latin typeface="BlackChancery" pitchFamily="2" charset="0"/>
              </a:endParaRPr>
            </a:p>
            <a:p>
              <a:pPr>
                <a:spcBef>
                  <a:spcPct val="0"/>
                </a:spcBef>
                <a:buFontTx/>
                <a:buNone/>
              </a:pPr>
              <a:r>
                <a:rPr lang="en-US" altLang="en-US" sz="2000">
                  <a:solidFill>
                    <a:srgbClr val="FF0000"/>
                  </a:solidFill>
                  <a:latin typeface="BlackChancery" pitchFamily="2" charset="0"/>
                </a:rPr>
                <a:t>[ verse 3b-4 omitted ]</a:t>
              </a:r>
            </a:p>
            <a:p>
              <a:pPr>
                <a:spcBef>
                  <a:spcPct val="0"/>
                </a:spcBef>
                <a:buFontTx/>
                <a:buNone/>
              </a:pPr>
              <a:endParaRPr lang="en-US" altLang="en-US" sz="2000">
                <a:solidFill>
                  <a:srgbClr val="000000"/>
                </a:solidFill>
                <a:latin typeface="BlackChancery" pitchFamily="2" charset="0"/>
              </a:endParaRPr>
            </a:p>
            <a:p>
              <a:pPr>
                <a:spcBef>
                  <a:spcPct val="0"/>
                </a:spcBef>
                <a:buFontTx/>
                <a:buNone/>
              </a:pPr>
              <a:r>
                <a:rPr lang="en-US" altLang="en-US" sz="2000">
                  <a:solidFill>
                    <a:srgbClr val="000000"/>
                  </a:solidFill>
                  <a:latin typeface="BlackChancery" pitchFamily="2" charset="0"/>
                </a:rPr>
                <a:t> </a:t>
              </a:r>
              <a:r>
                <a:rPr lang="en-US" altLang="en-US" sz="2000" baseline="30000">
                  <a:solidFill>
                    <a:srgbClr val="000000"/>
                  </a:solidFill>
                  <a:latin typeface="BlackChancery" pitchFamily="2" charset="0"/>
                </a:rPr>
                <a:t>5 </a:t>
              </a:r>
              <a:r>
                <a:rPr lang="en-US" altLang="en-US" sz="2000">
                  <a:solidFill>
                    <a:srgbClr val="000000"/>
                  </a:solidFill>
                  <a:latin typeface="BlackChancery" pitchFamily="2" charset="0"/>
                </a:rPr>
                <a:t>Now a certain man was there…</a:t>
              </a:r>
            </a:p>
          </p:txBody>
        </p:sp>
      </p:grpSp>
      <p:sp>
        <p:nvSpPr>
          <p:cNvPr id="5" name="Rectangle 3">
            <a:extLst>
              <a:ext uri="{FF2B5EF4-FFF2-40B4-BE49-F238E27FC236}">
                <a16:creationId xmlns:a16="http://schemas.microsoft.com/office/drawing/2014/main" id="{481D4338-4B43-FCB3-5108-AD2E740DBDAC}"/>
              </a:ext>
            </a:extLst>
          </p:cNvPr>
          <p:cNvSpPr>
            <a:spLocks noChangeArrowheads="1"/>
          </p:cNvSpPr>
          <p:nvPr/>
        </p:nvSpPr>
        <p:spPr bwMode="auto">
          <a:xfrm>
            <a:off x="1143000" y="0"/>
            <a:ext cx="685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667" kern="0" dirty="0">
                <a:solidFill>
                  <a:schemeClr val="tx2"/>
                </a:solidFill>
                <a:effectLst>
                  <a:outerShdw blurRad="38100" dist="38100" dir="2700000" algn="tl">
                    <a:srgbClr val="000000">
                      <a:alpha val="43137"/>
                    </a:srgbClr>
                  </a:outerShdw>
                </a:effectLst>
              </a:rPr>
              <a:t>Types </a:t>
            </a:r>
            <a:r>
              <a:rPr lang="en-US" altLang="en-US" sz="3667" kern="0" dirty="0">
                <a:solidFill>
                  <a:schemeClr val="tx2"/>
                </a:solidFill>
                <a:effectLst>
                  <a:outerShdw blurRad="38100" dist="38100" dir="2700000" algn="tl">
                    <a:srgbClr val="000000">
                      <a:alpha val="43137"/>
                    </a:srgbClr>
                  </a:outerShdw>
                </a:effectLst>
                <a:latin typeface="+mj-lt"/>
                <a:ea typeface="+mj-ea"/>
                <a:cs typeface="+mj-cs"/>
              </a:rPr>
              <a:t>of</a:t>
            </a:r>
            <a:r>
              <a:rPr lang="en-US" altLang="en-US" sz="3667" kern="0" dirty="0">
                <a:solidFill>
                  <a:schemeClr val="tx2"/>
                </a:solidFill>
                <a:effectLst>
                  <a:outerShdw blurRad="38100" dist="38100" dir="2700000" algn="tl">
                    <a:srgbClr val="000000">
                      <a:alpha val="43137"/>
                    </a:srgbClr>
                  </a:outerShdw>
                </a:effectLst>
              </a:rPr>
              <a:t> Scribal Errors</a:t>
            </a:r>
          </a:p>
        </p:txBody>
      </p:sp>
    </p:spTree>
    <p:custDataLst>
      <p:tags r:id="rId1"/>
    </p:custDataLst>
  </p:cSld>
  <p:clrMapOvr>
    <a:masterClrMapping/>
  </p:clrMapOvr>
  <p:transition spd="slow" advTm="121322">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1143000" y="825500"/>
            <a:ext cx="6858000" cy="4572000"/>
          </a:xfrm>
        </p:spPr>
        <p:txBody>
          <a:bodyPr/>
          <a:lstStyle/>
          <a:p>
            <a:pPr>
              <a:buFontTx/>
              <a:buNone/>
            </a:pPr>
            <a:r>
              <a:rPr lang="en-US" altLang="en-US" dirty="0">
                <a:effectLst>
                  <a:outerShdw blurRad="38100" dist="38100" dir="2700000" algn="tl">
                    <a:srgbClr val="000000">
                      <a:alpha val="43137"/>
                    </a:srgbClr>
                  </a:outerShdw>
                </a:effectLst>
              </a:rPr>
              <a:t>Errors in judgment</a:t>
            </a:r>
          </a:p>
        </p:txBody>
      </p:sp>
      <p:grpSp>
        <p:nvGrpSpPr>
          <p:cNvPr id="2" name="Group 13"/>
          <p:cNvGrpSpPr>
            <a:grpSpLocks/>
          </p:cNvGrpSpPr>
          <p:nvPr/>
        </p:nvGrpSpPr>
        <p:grpSpPr bwMode="auto">
          <a:xfrm>
            <a:off x="952500" y="1460500"/>
            <a:ext cx="3683000" cy="4254500"/>
            <a:chOff x="144" y="1104"/>
            <a:chExt cx="2784" cy="3216"/>
          </a:xfrm>
        </p:grpSpPr>
        <p:pic>
          <p:nvPicPr>
            <p:cNvPr id="68616" name="Picture 5" descr="blank Parchment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 y="1104"/>
              <a:ext cx="2784"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Text Box 6"/>
            <p:cNvSpPr txBox="1">
              <a:spLocks noChangeArrowheads="1"/>
            </p:cNvSpPr>
            <p:nvPr/>
          </p:nvSpPr>
          <p:spPr bwMode="auto">
            <a:xfrm>
              <a:off x="288" y="1200"/>
              <a:ext cx="2544" cy="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000" dirty="0">
                  <a:solidFill>
                    <a:srgbClr val="000000"/>
                  </a:solidFill>
                  <a:latin typeface="BlackChancery" pitchFamily="2" charset="0"/>
                </a:rPr>
                <a:t>John 5:3-5</a:t>
              </a:r>
              <a:endParaRPr lang="en-US" altLang="en-US" sz="2000" baseline="30000" dirty="0">
                <a:solidFill>
                  <a:srgbClr val="000000"/>
                </a:solidFill>
                <a:latin typeface="BlackChancery" pitchFamily="2" charset="0"/>
              </a:endParaRPr>
            </a:p>
            <a:p>
              <a:pPr>
                <a:spcBef>
                  <a:spcPct val="0"/>
                </a:spcBef>
                <a:buFontTx/>
                <a:buNone/>
              </a:pPr>
              <a:r>
                <a:rPr lang="en-US" altLang="en-US" sz="2000" baseline="30000" dirty="0">
                  <a:solidFill>
                    <a:srgbClr val="000000"/>
                  </a:solidFill>
                  <a:latin typeface="BlackChancery" pitchFamily="2" charset="0"/>
                </a:rPr>
                <a:t>3</a:t>
              </a:r>
              <a:r>
                <a:rPr lang="en-US" altLang="en-US" sz="2000" dirty="0">
                  <a:solidFill>
                    <a:srgbClr val="000000"/>
                  </a:solidFill>
                  <a:latin typeface="BlackChancery" pitchFamily="2" charset="0"/>
                </a:rPr>
                <a:t> In these lay a great multitude of sick people, blind, lame, paralyzed</a:t>
              </a:r>
              <a:r>
                <a:rPr lang="en-US" altLang="en-US" sz="2000" dirty="0">
                  <a:solidFill>
                    <a:srgbClr val="FF0000"/>
                  </a:solidFill>
                  <a:latin typeface="BlackChancery" pitchFamily="2" charset="0"/>
                </a:rPr>
                <a:t>, waiting for the moving of the water. </a:t>
              </a:r>
              <a:r>
                <a:rPr lang="en-US" altLang="en-US" sz="2000" baseline="30000" dirty="0">
                  <a:solidFill>
                    <a:srgbClr val="FF0000"/>
                  </a:solidFill>
                  <a:latin typeface="BlackChancery" pitchFamily="2" charset="0"/>
                </a:rPr>
                <a:t>4 </a:t>
              </a:r>
              <a:r>
                <a:rPr lang="en-US" altLang="en-US" sz="2000" dirty="0">
                  <a:solidFill>
                    <a:srgbClr val="FF0000"/>
                  </a:solidFill>
                  <a:latin typeface="BlackChancery" pitchFamily="2" charset="0"/>
                </a:rPr>
                <a:t>For an angel went down at a certain time into the pool and stirred up the water; then whoever stepped in first, after the stirring of the water, was made well of whatever disease he had.</a:t>
              </a:r>
              <a:r>
                <a:rPr lang="en-US" altLang="en-US" sz="2000" dirty="0">
                  <a:solidFill>
                    <a:srgbClr val="000000"/>
                  </a:solidFill>
                  <a:latin typeface="BlackChancery" pitchFamily="2" charset="0"/>
                </a:rPr>
                <a:t> </a:t>
              </a:r>
              <a:r>
                <a:rPr lang="en-US" altLang="en-US" sz="2000" baseline="30000" dirty="0">
                  <a:solidFill>
                    <a:srgbClr val="000000"/>
                  </a:solidFill>
                  <a:latin typeface="BlackChancery" pitchFamily="2" charset="0"/>
                </a:rPr>
                <a:t>5 </a:t>
              </a:r>
              <a:r>
                <a:rPr lang="en-US" altLang="en-US" sz="2000" dirty="0">
                  <a:solidFill>
                    <a:srgbClr val="000000"/>
                  </a:solidFill>
                  <a:latin typeface="BlackChancery" pitchFamily="2" charset="0"/>
                </a:rPr>
                <a:t>Now</a:t>
              </a:r>
              <a:br>
                <a:rPr lang="en-US" altLang="en-US" sz="2000" dirty="0">
                  <a:solidFill>
                    <a:srgbClr val="000000"/>
                  </a:solidFill>
                  <a:latin typeface="BlackChancery" pitchFamily="2" charset="0"/>
                </a:rPr>
              </a:br>
              <a:r>
                <a:rPr lang="en-US" altLang="en-US" sz="1500" dirty="0">
                  <a:solidFill>
                    <a:srgbClr val="000000"/>
                  </a:solidFill>
                  <a:latin typeface="Century Gothic" panose="020B0502020202020204" pitchFamily="34" charset="0"/>
                </a:rPr>
                <a:t>      </a:t>
              </a:r>
              <a:r>
                <a:rPr lang="en-US" altLang="en-US" sz="2000" dirty="0">
                  <a:solidFill>
                    <a:srgbClr val="000000"/>
                  </a:solidFill>
                  <a:latin typeface="BlackChancery" pitchFamily="2" charset="0"/>
                </a:rPr>
                <a:t>a certain man was there… </a:t>
              </a:r>
            </a:p>
          </p:txBody>
        </p:sp>
      </p:grpSp>
      <p:grpSp>
        <p:nvGrpSpPr>
          <p:cNvPr id="3" name="Group 14"/>
          <p:cNvGrpSpPr>
            <a:grpSpLocks/>
          </p:cNvGrpSpPr>
          <p:nvPr/>
        </p:nvGrpSpPr>
        <p:grpSpPr bwMode="auto">
          <a:xfrm>
            <a:off x="4635500" y="1460500"/>
            <a:ext cx="3683000" cy="4254500"/>
            <a:chOff x="2928" y="1104"/>
            <a:chExt cx="2784" cy="3216"/>
          </a:xfrm>
        </p:grpSpPr>
        <p:pic>
          <p:nvPicPr>
            <p:cNvPr id="68614" name="Picture 11" descr="blank Parchment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8" y="1104"/>
              <a:ext cx="2784"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Text Box 12"/>
            <p:cNvSpPr txBox="1">
              <a:spLocks noChangeArrowheads="1"/>
            </p:cNvSpPr>
            <p:nvPr/>
          </p:nvSpPr>
          <p:spPr bwMode="auto">
            <a:xfrm>
              <a:off x="3072" y="1200"/>
              <a:ext cx="2544" cy="2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000">
                  <a:solidFill>
                    <a:srgbClr val="000000"/>
                  </a:solidFill>
                  <a:latin typeface="BlackChancery" pitchFamily="2" charset="0"/>
                </a:rPr>
                <a:t>John 5:3-5</a:t>
              </a:r>
              <a:endParaRPr lang="en-US" altLang="en-US" sz="2000" baseline="30000">
                <a:solidFill>
                  <a:srgbClr val="000000"/>
                </a:solidFill>
                <a:latin typeface="BlackChancery" pitchFamily="2" charset="0"/>
              </a:endParaRPr>
            </a:p>
            <a:p>
              <a:pPr>
                <a:spcBef>
                  <a:spcPct val="0"/>
                </a:spcBef>
                <a:buFontTx/>
                <a:buNone/>
              </a:pPr>
              <a:r>
                <a:rPr lang="en-US" altLang="en-US" sz="2000" baseline="30000">
                  <a:solidFill>
                    <a:srgbClr val="000000"/>
                  </a:solidFill>
                  <a:latin typeface="BlackChancery" pitchFamily="2" charset="0"/>
                </a:rPr>
                <a:t>3</a:t>
              </a:r>
              <a:r>
                <a:rPr lang="en-US" altLang="en-US" sz="2000">
                  <a:solidFill>
                    <a:srgbClr val="000000"/>
                  </a:solidFill>
                  <a:latin typeface="BlackChancery" pitchFamily="2" charset="0"/>
                </a:rPr>
                <a:t> In these lay a great multitude of sick people, blind, lame, paralyzed.</a:t>
              </a:r>
            </a:p>
            <a:p>
              <a:pPr>
                <a:spcBef>
                  <a:spcPct val="0"/>
                </a:spcBef>
                <a:buFontTx/>
                <a:buNone/>
              </a:pPr>
              <a:endParaRPr lang="en-US" altLang="en-US" sz="2000">
                <a:solidFill>
                  <a:srgbClr val="FF0000"/>
                </a:solidFill>
                <a:latin typeface="BlackChancery" pitchFamily="2" charset="0"/>
              </a:endParaRPr>
            </a:p>
            <a:p>
              <a:pPr>
                <a:spcBef>
                  <a:spcPct val="0"/>
                </a:spcBef>
                <a:buFontTx/>
                <a:buNone/>
              </a:pPr>
              <a:r>
                <a:rPr lang="en-US" altLang="en-US" sz="2000">
                  <a:solidFill>
                    <a:srgbClr val="FF0000"/>
                  </a:solidFill>
                  <a:latin typeface="BlackChancery" pitchFamily="2" charset="0"/>
                </a:rPr>
                <a:t>[ verse 3b-4 omitted ]</a:t>
              </a:r>
            </a:p>
            <a:p>
              <a:pPr>
                <a:spcBef>
                  <a:spcPct val="0"/>
                </a:spcBef>
                <a:buFontTx/>
                <a:buNone/>
              </a:pPr>
              <a:endParaRPr lang="en-US" altLang="en-US" sz="2000">
                <a:solidFill>
                  <a:srgbClr val="000000"/>
                </a:solidFill>
                <a:latin typeface="BlackChancery" pitchFamily="2" charset="0"/>
              </a:endParaRPr>
            </a:p>
            <a:p>
              <a:pPr>
                <a:spcBef>
                  <a:spcPct val="0"/>
                </a:spcBef>
                <a:buFontTx/>
                <a:buNone/>
              </a:pPr>
              <a:r>
                <a:rPr lang="en-US" altLang="en-US" sz="2000">
                  <a:solidFill>
                    <a:srgbClr val="000000"/>
                  </a:solidFill>
                  <a:latin typeface="BlackChancery" pitchFamily="2" charset="0"/>
                </a:rPr>
                <a:t> </a:t>
              </a:r>
              <a:r>
                <a:rPr lang="en-US" altLang="en-US" sz="2000" baseline="30000">
                  <a:solidFill>
                    <a:srgbClr val="000000"/>
                  </a:solidFill>
                  <a:latin typeface="BlackChancery" pitchFamily="2" charset="0"/>
                </a:rPr>
                <a:t>5 </a:t>
              </a:r>
              <a:r>
                <a:rPr lang="en-US" altLang="en-US" sz="2000">
                  <a:solidFill>
                    <a:srgbClr val="000000"/>
                  </a:solidFill>
                  <a:latin typeface="BlackChancery" pitchFamily="2" charset="0"/>
                </a:rPr>
                <a:t>Now a certain man was there…</a:t>
              </a:r>
            </a:p>
          </p:txBody>
        </p:sp>
      </p:grpSp>
      <p:sp>
        <p:nvSpPr>
          <p:cNvPr id="5" name="Rectangle 3">
            <a:extLst>
              <a:ext uri="{FF2B5EF4-FFF2-40B4-BE49-F238E27FC236}">
                <a16:creationId xmlns:a16="http://schemas.microsoft.com/office/drawing/2014/main" id="{481D4338-4B43-FCB3-5108-AD2E740DBDAC}"/>
              </a:ext>
            </a:extLst>
          </p:cNvPr>
          <p:cNvSpPr>
            <a:spLocks noChangeArrowheads="1"/>
          </p:cNvSpPr>
          <p:nvPr/>
        </p:nvSpPr>
        <p:spPr bwMode="auto">
          <a:xfrm>
            <a:off x="1143000" y="0"/>
            <a:ext cx="685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3667" kern="0" dirty="0">
                <a:solidFill>
                  <a:schemeClr val="tx2"/>
                </a:solidFill>
                <a:effectLst>
                  <a:outerShdw blurRad="38100" dist="38100" dir="2700000" algn="tl">
                    <a:srgbClr val="000000">
                      <a:alpha val="43137"/>
                    </a:srgbClr>
                  </a:outerShdw>
                </a:effectLst>
              </a:rPr>
              <a:t>Types </a:t>
            </a:r>
            <a:r>
              <a:rPr lang="en-US" altLang="en-US" sz="3667" kern="0" dirty="0">
                <a:solidFill>
                  <a:schemeClr val="tx2"/>
                </a:solidFill>
                <a:effectLst>
                  <a:outerShdw blurRad="38100" dist="38100" dir="2700000" algn="tl">
                    <a:srgbClr val="000000">
                      <a:alpha val="43137"/>
                    </a:srgbClr>
                  </a:outerShdw>
                </a:effectLst>
                <a:latin typeface="+mj-lt"/>
                <a:ea typeface="+mj-ea"/>
                <a:cs typeface="+mj-cs"/>
              </a:rPr>
              <a:t>of</a:t>
            </a:r>
            <a:r>
              <a:rPr lang="en-US" altLang="en-US" sz="3667" kern="0" dirty="0">
                <a:solidFill>
                  <a:schemeClr val="tx2"/>
                </a:solidFill>
                <a:effectLst>
                  <a:outerShdw blurRad="38100" dist="38100" dir="2700000" algn="tl">
                    <a:srgbClr val="000000">
                      <a:alpha val="43137"/>
                    </a:srgbClr>
                  </a:outerShdw>
                </a:effectLst>
              </a:rPr>
              <a:t> Scribal Errors</a:t>
            </a:r>
          </a:p>
        </p:txBody>
      </p:sp>
    </p:spTree>
    <p:custDataLst>
      <p:tags r:id="rId1"/>
    </p:custDataLst>
    <p:extLst>
      <p:ext uri="{BB962C8B-B14F-4D97-AF65-F5344CB8AC3E}">
        <p14:creationId xmlns:p14="http://schemas.microsoft.com/office/powerpoint/2010/main" val="2230336135"/>
      </p:ext>
    </p:extLst>
  </p:cSld>
  <p:clrMapOvr>
    <a:masterClrMapping/>
  </p:clrMapOvr>
  <mc:AlternateContent xmlns:mc="http://schemas.openxmlformats.org/markup-compatibility/2006" xmlns:p14="http://schemas.microsoft.com/office/powerpoint/2010/main">
    <mc:Choice Requires="p14">
      <p:transition p14:dur="0" advTm="121322"/>
    </mc:Choice>
    <mc:Fallback xmlns="">
      <p:transition advTm="121322"/>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p:blipFill>
        <p:spPr>
          <a:xfrm>
            <a:off x="-6292" y="-1"/>
            <a:ext cx="9150292" cy="5718933"/>
          </a:xfrm>
          <a:prstGeom prst="rect">
            <a:avLst/>
          </a:prstGeom>
        </p:spPr>
      </p:pic>
    </p:spTree>
    <p:custDataLst>
      <p:tags r:id="rId1"/>
    </p:custDataLst>
    <p:extLst>
      <p:ext uri="{BB962C8B-B14F-4D97-AF65-F5344CB8AC3E}">
        <p14:creationId xmlns:p14="http://schemas.microsoft.com/office/powerpoint/2010/main" val="824552409"/>
      </p:ext>
    </p:extLst>
  </p:cSld>
  <p:clrMapOvr>
    <a:masterClrMapping/>
  </p:clrMapOvr>
  <p:transition spd="slow" advTm="160128">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dirty="0">
                <a:effectLst>
                  <a:outerShdw blurRad="38100" dist="38100" dir="2700000" algn="tl">
                    <a:srgbClr val="000000">
                      <a:alpha val="43137"/>
                    </a:srgbClr>
                  </a:outerShdw>
                </a:effectLst>
              </a:rPr>
              <a:t>Key #3</a:t>
            </a:r>
            <a:endParaRPr lang="en-US" altLang="en-US" dirty="0">
              <a:effectLst>
                <a:outerShdw blurRad="38100" dist="38100" dir="2700000" algn="tl">
                  <a:srgbClr val="000000">
                    <a:alpha val="43137"/>
                  </a:srgbClr>
                </a:outerShdw>
              </a:effectLst>
              <a:latin typeface="BlackChancery" pitchFamily="2"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354" y="1143000"/>
            <a:ext cx="7138458" cy="365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30092">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914400" y="0"/>
            <a:ext cx="7772400" cy="762000"/>
          </a:xfrm>
        </p:spPr>
        <p:txBody>
          <a:bodyPr/>
          <a:lstStyle/>
          <a:p>
            <a:pPr eaLnBrk="1" hangingPunct="1"/>
            <a:r>
              <a:rPr lang="en-US" altLang="en-US" dirty="0">
                <a:effectLst>
                  <a:outerShdw blurRad="38100" dist="38100" dir="2700000" algn="tl">
                    <a:srgbClr val="000000">
                      <a:alpha val="43137"/>
                    </a:srgbClr>
                  </a:outerShdw>
                </a:effectLst>
              </a:rPr>
              <a:t>A conspiracy?</a:t>
            </a:r>
          </a:p>
        </p:txBody>
      </p:sp>
      <p:sp>
        <p:nvSpPr>
          <p:cNvPr id="70659" name="Rectangle 3"/>
          <p:cNvSpPr>
            <a:spLocks noGrp="1" noChangeArrowheads="1"/>
          </p:cNvSpPr>
          <p:nvPr>
            <p:ph type="body" idx="1"/>
          </p:nvPr>
        </p:nvSpPr>
        <p:spPr/>
        <p:txBody>
          <a:bodyPr/>
          <a:lstStyle/>
          <a:p>
            <a:pPr eaLnBrk="1" hangingPunct="1"/>
            <a:endParaRPr lang="en-US" altLang="en-US"/>
          </a:p>
        </p:txBody>
      </p:sp>
      <p:grpSp>
        <p:nvGrpSpPr>
          <p:cNvPr id="2" name="Group 4"/>
          <p:cNvGrpSpPr>
            <a:grpSpLocks/>
          </p:cNvGrpSpPr>
          <p:nvPr/>
        </p:nvGrpSpPr>
        <p:grpSpPr bwMode="auto">
          <a:xfrm>
            <a:off x="810948" y="571500"/>
            <a:ext cx="7493000" cy="5056793"/>
            <a:chOff x="179" y="432"/>
            <a:chExt cx="5520" cy="4016"/>
          </a:xfrm>
        </p:grpSpPr>
        <p:pic>
          <p:nvPicPr>
            <p:cNvPr id="70661" name="TextBox 1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 y="432"/>
              <a:ext cx="5520" cy="3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Text Box 6"/>
            <p:cNvSpPr txBox="1">
              <a:spLocks noChangeArrowheads="1"/>
            </p:cNvSpPr>
            <p:nvPr/>
          </p:nvSpPr>
          <p:spPr bwMode="auto">
            <a:xfrm>
              <a:off x="399" y="678"/>
              <a:ext cx="5123" cy="3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583">
                  <a:solidFill>
                    <a:srgbClr val="D35B1F"/>
                  </a:solidFill>
                </a:rPr>
                <a:t>When Constantine commissioned new versions of these [New Testament] documents,</a:t>
              </a:r>
              <a:br>
                <a:rPr lang="en-US" altLang="en-US" sz="2583">
                  <a:solidFill>
                    <a:srgbClr val="D35B1F"/>
                  </a:solidFill>
                </a:rPr>
              </a:br>
              <a:r>
                <a:rPr lang="en-US" altLang="en-US" sz="2583">
                  <a:solidFill>
                    <a:srgbClr val="D35B1F"/>
                  </a:solidFill>
                </a:rPr>
                <a:t>it enabled the custodians of orthodoxy</a:t>
              </a:r>
              <a:br>
                <a:rPr lang="en-US" altLang="en-US" sz="2583">
                  <a:solidFill>
                    <a:srgbClr val="D35B1F"/>
                  </a:solidFill>
                </a:rPr>
              </a:br>
              <a:r>
                <a:rPr lang="en-US" altLang="en-US" sz="2583">
                  <a:solidFill>
                    <a:srgbClr val="D35B1F"/>
                  </a:solidFill>
                </a:rPr>
                <a:t>to revise, edit, and rewrite their material as they saw fit.</a:t>
              </a:r>
            </a:p>
            <a:p>
              <a:pPr>
                <a:spcBef>
                  <a:spcPct val="0"/>
                </a:spcBef>
                <a:buFontTx/>
                <a:buNone/>
              </a:pPr>
              <a:endParaRPr lang="en-US" altLang="en-US" sz="1167">
                <a:solidFill>
                  <a:srgbClr val="D35B1F"/>
                </a:solidFill>
              </a:endParaRPr>
            </a:p>
            <a:p>
              <a:pPr>
                <a:spcBef>
                  <a:spcPct val="0"/>
                </a:spcBef>
                <a:buFontTx/>
                <a:buNone/>
              </a:pPr>
              <a:r>
                <a:rPr lang="en-US" altLang="en-US" sz="2583">
                  <a:solidFill>
                    <a:srgbClr val="D35B1F"/>
                  </a:solidFill>
                </a:rPr>
                <a:t>It was at this point that most of the crucial alterations in the New Testament were probably made and Jesus assumed the unique [divine] status he has enjoyed ever since.</a:t>
              </a:r>
            </a:p>
            <a:p>
              <a:pPr>
                <a:spcBef>
                  <a:spcPct val="0"/>
                </a:spcBef>
                <a:buFontTx/>
                <a:buNone/>
              </a:pPr>
              <a:r>
                <a:rPr lang="en-US" altLang="en-US" sz="667">
                  <a:solidFill>
                    <a:srgbClr val="D35B1F"/>
                  </a:solidFill>
                </a:rPr>
                <a:t> </a:t>
              </a:r>
            </a:p>
            <a:p>
              <a:pPr algn="r">
                <a:spcBef>
                  <a:spcPct val="0"/>
                </a:spcBef>
                <a:buFontTx/>
                <a:buNone/>
              </a:pPr>
              <a:r>
                <a:rPr lang="en-US" altLang="en-US" sz="2583">
                  <a:solidFill>
                    <a:srgbClr val="D35B1F"/>
                  </a:solidFill>
                </a:rPr>
                <a:t>– </a:t>
              </a:r>
              <a:r>
                <a:rPr lang="en-US" altLang="en-US" sz="2583" i="1">
                  <a:solidFill>
                    <a:srgbClr val="D35B1F"/>
                  </a:solidFill>
                </a:rPr>
                <a:t>Holy Blood, Holy Grail</a:t>
              </a:r>
              <a:endParaRPr lang="en-US" altLang="en-US" sz="2583">
                <a:solidFill>
                  <a:srgbClr val="D35B1F"/>
                </a:solidFill>
              </a:endParaRPr>
            </a:p>
          </p:txBody>
        </p:sp>
      </p:grpSp>
    </p:spTree>
  </p:cSld>
  <p:clrMapOvr>
    <a:masterClrMapping/>
  </p:clrMapOvr>
  <p:transition spd="slow" advTm="59374">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idx="4294967295"/>
          </p:nvPr>
        </p:nvSpPr>
        <p:spPr/>
        <p:txBody>
          <a:bodyPr/>
          <a:lstStyle/>
          <a:p>
            <a:r>
              <a:rPr lang="en-US" altLang="en-US">
                <a:effectLst>
                  <a:outerShdw blurRad="38100" dist="38100" dir="2700000" algn="tl">
                    <a:srgbClr val="000000">
                      <a:alpha val="43137"/>
                    </a:srgbClr>
                  </a:outerShdw>
                </a:effectLst>
              </a:rPr>
              <a:t>Tough Questions</a:t>
            </a:r>
          </a:p>
        </p:txBody>
      </p:sp>
      <p:sp>
        <p:nvSpPr>
          <p:cNvPr id="10243" name="Content Placeholder 2"/>
          <p:cNvSpPr>
            <a:spLocks noGrp="1"/>
          </p:cNvSpPr>
          <p:nvPr>
            <p:ph idx="4294967295"/>
          </p:nvPr>
        </p:nvSpPr>
        <p:spPr>
          <a:xfrm>
            <a:off x="495300" y="711199"/>
            <a:ext cx="7429500" cy="4741863"/>
          </a:xfrm>
        </p:spPr>
        <p:txBody>
          <a:bodyPr/>
          <a:lstStyle/>
          <a:p>
            <a:pPr marL="0" indent="0">
              <a:buNone/>
            </a:pPr>
            <a:r>
              <a:rPr lang="en-US" altLang="en-US" dirty="0">
                <a:effectLst>
                  <a:outerShdw blurRad="38100" dist="38100" dir="2700000" algn="tl">
                    <a:srgbClr val="000000">
                      <a:alpha val="43137"/>
                    </a:srgbClr>
                  </a:outerShdw>
                </a:effectLst>
              </a:rPr>
              <a:t>“Since you no longer have the original New Testament documents, and all you have are error-ridden copies of copies of copies,</a:t>
            </a:r>
            <a:br>
              <a:rPr lang="en-US" altLang="en-US" dirty="0">
                <a:effectLst>
                  <a:outerShdw blurRad="38100" dist="38100" dir="2700000" algn="tl">
                    <a:srgbClr val="000000">
                      <a:alpha val="43137"/>
                    </a:srgbClr>
                  </a:outerShdw>
                </a:effectLst>
              </a:rPr>
            </a:br>
            <a:r>
              <a:rPr lang="en-US" altLang="en-US" dirty="0">
                <a:effectLst>
                  <a:outerShdw blurRad="38100" dist="38100" dir="2700000" algn="tl">
                    <a:srgbClr val="000000">
                      <a:alpha val="43137"/>
                    </a:srgbClr>
                  </a:outerShdw>
                </a:effectLst>
              </a:rPr>
              <a:t>how can you possibly say that you know what the New Testament originally said?”</a:t>
            </a:r>
          </a:p>
          <a:p>
            <a:pPr marL="0" indent="0"/>
            <a:endParaRPr lang="en-US" altLang="en-US" sz="1000" dirty="0">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936916364"/>
      </p:ext>
    </p:extLst>
  </p:cSld>
  <p:clrMapOvr>
    <a:masterClrMapping/>
  </p:clrMapOvr>
  <p:transition spd="slow" advTm="12606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fade">
                                      <p:cBhvr>
                                        <p:cTn id="7" dur="1000"/>
                                        <p:tgtEl>
                                          <p:spTgt spid="10243">
                                            <p:txEl>
                                              <p:pRg st="0" end="0"/>
                                            </p:txEl>
                                          </p:spTgt>
                                        </p:tgtEl>
                                      </p:cBhvr>
                                    </p:animEffect>
                                    <p:anim calcmode="lin" valueType="num">
                                      <p:cBhvr>
                                        <p:cTn id="8" dur="10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24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682" name="Picture 8" descr="parchment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ctangle 2"/>
          <p:cNvSpPr>
            <a:spLocks noGrp="1" noChangeArrowheads="1"/>
          </p:cNvSpPr>
          <p:nvPr>
            <p:ph type="title" idx="4294967295"/>
          </p:nvPr>
        </p:nvSpPr>
        <p:spPr/>
        <p:txBody>
          <a:bodyPr/>
          <a:lstStyle/>
          <a:p>
            <a:pPr eaLnBrk="1" hangingPunct="1"/>
            <a:endParaRPr lang="en-US" altLang="en-US"/>
          </a:p>
        </p:txBody>
      </p:sp>
      <p:pic>
        <p:nvPicPr>
          <p:cNvPr id="310277" name="Picture 5" descr="C:\Users\dwhite2\Documents\Sunday School\The Reliability of the New Testament\Cover - The Da Vinci Code.jpg"/>
          <p:cNvPicPr>
            <a:picLocks noChangeAspect="1" noChangeArrowheads="1"/>
          </p:cNvPicPr>
          <p:nvPr/>
        </p:nvPicPr>
        <p:blipFill>
          <a:blip r:embed="rId4"/>
          <a:srcRect/>
          <a:stretch>
            <a:fillRect/>
          </a:stretch>
        </p:blipFill>
        <p:spPr bwMode="auto">
          <a:xfrm>
            <a:off x="1143000" y="762000"/>
            <a:ext cx="1826948" cy="27305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38500" y="1992525"/>
            <a:ext cx="4826000" cy="2785378"/>
          </a:xfrm>
          <a:prstGeom prst="rect">
            <a:avLst/>
          </a:prstGeom>
        </p:spPr>
        <p:style>
          <a:lnRef idx="0">
            <a:schemeClr val="accent4"/>
          </a:lnRef>
          <a:fillRef idx="3">
            <a:schemeClr val="accent4"/>
          </a:fillRef>
          <a:effectRef idx="3">
            <a:schemeClr val="accent4"/>
          </a:effectRef>
          <a:fontRef idx="minor">
            <a:schemeClr val="lt1"/>
          </a:fontRef>
        </p:style>
        <p:txBody>
          <a:bodyPr>
            <a:spAutoFit/>
          </a:bodyPr>
          <a:lstStyle/>
          <a:p>
            <a:pPr>
              <a:defRPr/>
            </a:pPr>
            <a:r>
              <a:rPr lang="en-US" sz="2500" dirty="0">
                <a:solidFill>
                  <a:schemeClr val="accent6">
                    <a:lumMod val="50000"/>
                  </a:schemeClr>
                </a:solidFill>
              </a:rPr>
              <a:t>“My dear,” </a:t>
            </a:r>
            <a:r>
              <a:rPr lang="en-US" sz="2500" dirty="0" err="1">
                <a:solidFill>
                  <a:schemeClr val="accent6">
                    <a:lumMod val="50000"/>
                  </a:schemeClr>
                </a:solidFill>
              </a:rPr>
              <a:t>Teabing</a:t>
            </a:r>
            <a:r>
              <a:rPr lang="en-US" sz="2500" dirty="0">
                <a:solidFill>
                  <a:schemeClr val="accent6">
                    <a:lumMod val="50000"/>
                  </a:schemeClr>
                </a:solidFill>
              </a:rPr>
              <a:t> declared, “until </a:t>
            </a:r>
            <a:r>
              <a:rPr lang="en-US" sz="2500" i="1" dirty="0">
                <a:solidFill>
                  <a:schemeClr val="accent6">
                    <a:lumMod val="50000"/>
                  </a:schemeClr>
                </a:solidFill>
              </a:rPr>
              <a:t>that</a:t>
            </a:r>
            <a:r>
              <a:rPr lang="en-US" sz="2500" dirty="0">
                <a:solidFill>
                  <a:schemeClr val="accent6">
                    <a:lumMod val="50000"/>
                  </a:schemeClr>
                </a:solidFill>
              </a:rPr>
              <a:t> moment in history [at the Council of </a:t>
            </a:r>
            <a:r>
              <a:rPr lang="en-US" sz="2500" dirty="0" err="1">
                <a:solidFill>
                  <a:schemeClr val="accent6">
                    <a:lumMod val="50000"/>
                  </a:schemeClr>
                </a:solidFill>
              </a:rPr>
              <a:t>Niceae</a:t>
            </a:r>
            <a:r>
              <a:rPr lang="en-US" sz="2500" dirty="0">
                <a:solidFill>
                  <a:schemeClr val="accent6">
                    <a:lumMod val="50000"/>
                  </a:schemeClr>
                </a:solidFill>
              </a:rPr>
              <a:t>],</a:t>
            </a:r>
            <a:br>
              <a:rPr lang="en-US" sz="2500" dirty="0">
                <a:solidFill>
                  <a:schemeClr val="accent6">
                    <a:lumMod val="50000"/>
                  </a:schemeClr>
                </a:solidFill>
              </a:rPr>
            </a:br>
            <a:r>
              <a:rPr lang="en-US" sz="2500" dirty="0">
                <a:solidFill>
                  <a:schemeClr val="accent6">
                    <a:lumMod val="50000"/>
                  </a:schemeClr>
                </a:solidFill>
              </a:rPr>
              <a:t>Jesus was viewed by His followers as a mortal prophet… a great and powerful man, but a </a:t>
            </a:r>
            <a:r>
              <a:rPr lang="en-US" sz="2500" i="1" dirty="0">
                <a:solidFill>
                  <a:schemeClr val="accent6">
                    <a:lumMod val="50000"/>
                  </a:schemeClr>
                </a:solidFill>
              </a:rPr>
              <a:t>man</a:t>
            </a:r>
            <a:r>
              <a:rPr lang="en-US" sz="2500" dirty="0">
                <a:solidFill>
                  <a:schemeClr val="accent6">
                    <a:lumMod val="50000"/>
                  </a:schemeClr>
                </a:solidFill>
              </a:rPr>
              <a:t> nonetheless. A mortal.”</a:t>
            </a:r>
          </a:p>
        </p:txBody>
      </p:sp>
    </p:spTree>
  </p:cSld>
  <p:clrMapOvr>
    <a:masterClrMapping/>
  </p:clrMapOvr>
  <p:transition spd="med" advTm="2184">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a:xfrm>
            <a:off x="1143000" y="-82021"/>
            <a:ext cx="6858000" cy="762000"/>
          </a:xfrm>
        </p:spPr>
        <p:txBody>
          <a:bodyPr/>
          <a:lstStyle/>
          <a:p>
            <a:pPr algn="ctr"/>
            <a:r>
              <a:rPr lang="en-US" altLang="en-US" sz="2667" dirty="0">
                <a:effectLst>
                  <a:outerShdw blurRad="38100" dist="38100" dir="2700000" algn="tl">
                    <a:srgbClr val="000000">
                      <a:alpha val="43137"/>
                    </a:srgbClr>
                  </a:outerShdw>
                </a:effectLst>
              </a:rPr>
              <a:t>Did the church alter the New Testament?</a:t>
            </a:r>
          </a:p>
        </p:txBody>
      </p:sp>
      <p:pic>
        <p:nvPicPr>
          <p:cNvPr id="72707" name="Picture 4" descr="nic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042" y="590034"/>
            <a:ext cx="7011458" cy="454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1221053" y="5016500"/>
            <a:ext cx="685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rebuchet MS" pitchFamily="34" charset="0"/>
              </a:defRPr>
            </a:lvl2pPr>
            <a:lvl3pPr algn="l" rtl="0" eaLnBrk="0" fontAlgn="base" hangingPunct="0">
              <a:spcBef>
                <a:spcPct val="0"/>
              </a:spcBef>
              <a:spcAft>
                <a:spcPct val="0"/>
              </a:spcAft>
              <a:defRPr sz="4400">
                <a:solidFill>
                  <a:schemeClr val="tx2"/>
                </a:solidFill>
                <a:latin typeface="Trebuchet MS" pitchFamily="34" charset="0"/>
              </a:defRPr>
            </a:lvl3pPr>
            <a:lvl4pPr algn="l" rtl="0" eaLnBrk="0" fontAlgn="base" hangingPunct="0">
              <a:spcBef>
                <a:spcPct val="0"/>
              </a:spcBef>
              <a:spcAft>
                <a:spcPct val="0"/>
              </a:spcAft>
              <a:defRPr sz="4400">
                <a:solidFill>
                  <a:schemeClr val="tx2"/>
                </a:solidFill>
                <a:latin typeface="Trebuchet MS" pitchFamily="34" charset="0"/>
              </a:defRPr>
            </a:lvl4pPr>
            <a:lvl5pPr algn="l" rtl="0" eaLnBrk="0" fontAlgn="base" hangingPunct="0">
              <a:spcBef>
                <a:spcPct val="0"/>
              </a:spcBef>
              <a:spcAft>
                <a:spcPct val="0"/>
              </a:spcAft>
              <a:defRPr sz="4400">
                <a:solidFill>
                  <a:schemeClr val="tx2"/>
                </a:solidFill>
                <a:latin typeface="Trebuchet MS" pitchFamily="34" charset="0"/>
              </a:defRPr>
            </a:lvl5pPr>
            <a:lvl6pPr marL="457200" algn="l" rtl="0" fontAlgn="base">
              <a:spcBef>
                <a:spcPct val="0"/>
              </a:spcBef>
              <a:spcAft>
                <a:spcPct val="0"/>
              </a:spcAft>
              <a:defRPr sz="4400">
                <a:solidFill>
                  <a:schemeClr val="tx2"/>
                </a:solidFill>
                <a:latin typeface="Trebuchet MS" pitchFamily="34" charset="0"/>
              </a:defRPr>
            </a:lvl6pPr>
            <a:lvl7pPr marL="914400" algn="l" rtl="0" fontAlgn="base">
              <a:spcBef>
                <a:spcPct val="0"/>
              </a:spcBef>
              <a:spcAft>
                <a:spcPct val="0"/>
              </a:spcAft>
              <a:defRPr sz="4400">
                <a:solidFill>
                  <a:schemeClr val="tx2"/>
                </a:solidFill>
                <a:latin typeface="Trebuchet MS" pitchFamily="34" charset="0"/>
              </a:defRPr>
            </a:lvl7pPr>
            <a:lvl8pPr marL="1371600" algn="l" rtl="0" fontAlgn="base">
              <a:spcBef>
                <a:spcPct val="0"/>
              </a:spcBef>
              <a:spcAft>
                <a:spcPct val="0"/>
              </a:spcAft>
              <a:defRPr sz="4400">
                <a:solidFill>
                  <a:schemeClr val="tx2"/>
                </a:solidFill>
                <a:latin typeface="Trebuchet MS" pitchFamily="34" charset="0"/>
              </a:defRPr>
            </a:lvl8pPr>
            <a:lvl9pPr marL="1828800" algn="l" rtl="0" fontAlgn="base">
              <a:spcBef>
                <a:spcPct val="0"/>
              </a:spcBef>
              <a:spcAft>
                <a:spcPct val="0"/>
              </a:spcAft>
              <a:defRPr sz="4400">
                <a:solidFill>
                  <a:schemeClr val="tx2"/>
                </a:solidFill>
                <a:latin typeface="Trebuchet MS" pitchFamily="34" charset="0"/>
              </a:defRPr>
            </a:lvl9pPr>
          </a:lstStyle>
          <a:p>
            <a:pPr algn="ctr">
              <a:defRPr/>
            </a:pPr>
            <a:r>
              <a:rPr lang="en-US" altLang="en-US" sz="2333" kern="0" dirty="0">
                <a:effectLst>
                  <a:outerShdw blurRad="38100" dist="38100" dir="2700000" algn="tl">
                    <a:srgbClr val="000000">
                      <a:alpha val="43137"/>
                    </a:srgbClr>
                  </a:outerShdw>
                </a:effectLst>
              </a:rPr>
              <a:t>Council of Nicaea, 325 AD</a:t>
            </a:r>
          </a:p>
        </p:txBody>
      </p:sp>
    </p:spTree>
  </p:cSld>
  <p:clrMapOvr>
    <a:masterClrMapping/>
  </p:clrMapOvr>
  <p:transition spd="slow" advTm="131580">
    <p:fade/>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a:xfrm>
            <a:off x="1143000" y="-82021"/>
            <a:ext cx="6858000" cy="762000"/>
          </a:xfrm>
        </p:spPr>
        <p:txBody>
          <a:bodyPr/>
          <a:lstStyle/>
          <a:p>
            <a:pPr algn="ctr"/>
            <a:r>
              <a:rPr lang="en-US" altLang="en-US" sz="2667" dirty="0">
                <a:effectLst>
                  <a:outerShdw blurRad="38100" dist="38100" dir="2700000" algn="tl">
                    <a:srgbClr val="000000">
                      <a:alpha val="43137"/>
                    </a:srgbClr>
                  </a:outerShdw>
                </a:effectLst>
              </a:rPr>
              <a:t>Did the church alter the New Testament?</a:t>
            </a:r>
          </a:p>
        </p:txBody>
      </p:sp>
      <p:pic>
        <p:nvPicPr>
          <p:cNvPr id="74755" name="Picture 4" descr="nic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042" y="590034"/>
            <a:ext cx="7011458" cy="454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1221053" y="5016500"/>
            <a:ext cx="685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rebuchet MS" pitchFamily="34" charset="0"/>
              </a:defRPr>
            </a:lvl2pPr>
            <a:lvl3pPr algn="l" rtl="0" eaLnBrk="0" fontAlgn="base" hangingPunct="0">
              <a:spcBef>
                <a:spcPct val="0"/>
              </a:spcBef>
              <a:spcAft>
                <a:spcPct val="0"/>
              </a:spcAft>
              <a:defRPr sz="4400">
                <a:solidFill>
                  <a:schemeClr val="tx2"/>
                </a:solidFill>
                <a:latin typeface="Trebuchet MS" pitchFamily="34" charset="0"/>
              </a:defRPr>
            </a:lvl3pPr>
            <a:lvl4pPr algn="l" rtl="0" eaLnBrk="0" fontAlgn="base" hangingPunct="0">
              <a:spcBef>
                <a:spcPct val="0"/>
              </a:spcBef>
              <a:spcAft>
                <a:spcPct val="0"/>
              </a:spcAft>
              <a:defRPr sz="4400">
                <a:solidFill>
                  <a:schemeClr val="tx2"/>
                </a:solidFill>
                <a:latin typeface="Trebuchet MS" pitchFamily="34" charset="0"/>
              </a:defRPr>
            </a:lvl4pPr>
            <a:lvl5pPr algn="l" rtl="0" eaLnBrk="0" fontAlgn="base" hangingPunct="0">
              <a:spcBef>
                <a:spcPct val="0"/>
              </a:spcBef>
              <a:spcAft>
                <a:spcPct val="0"/>
              </a:spcAft>
              <a:defRPr sz="4400">
                <a:solidFill>
                  <a:schemeClr val="tx2"/>
                </a:solidFill>
                <a:latin typeface="Trebuchet MS" pitchFamily="34" charset="0"/>
              </a:defRPr>
            </a:lvl5pPr>
            <a:lvl6pPr marL="457200" algn="l" rtl="0" fontAlgn="base">
              <a:spcBef>
                <a:spcPct val="0"/>
              </a:spcBef>
              <a:spcAft>
                <a:spcPct val="0"/>
              </a:spcAft>
              <a:defRPr sz="4400">
                <a:solidFill>
                  <a:schemeClr val="tx2"/>
                </a:solidFill>
                <a:latin typeface="Trebuchet MS" pitchFamily="34" charset="0"/>
              </a:defRPr>
            </a:lvl6pPr>
            <a:lvl7pPr marL="914400" algn="l" rtl="0" fontAlgn="base">
              <a:spcBef>
                <a:spcPct val="0"/>
              </a:spcBef>
              <a:spcAft>
                <a:spcPct val="0"/>
              </a:spcAft>
              <a:defRPr sz="4400">
                <a:solidFill>
                  <a:schemeClr val="tx2"/>
                </a:solidFill>
                <a:latin typeface="Trebuchet MS" pitchFamily="34" charset="0"/>
              </a:defRPr>
            </a:lvl7pPr>
            <a:lvl8pPr marL="1371600" algn="l" rtl="0" fontAlgn="base">
              <a:spcBef>
                <a:spcPct val="0"/>
              </a:spcBef>
              <a:spcAft>
                <a:spcPct val="0"/>
              </a:spcAft>
              <a:defRPr sz="4400">
                <a:solidFill>
                  <a:schemeClr val="tx2"/>
                </a:solidFill>
                <a:latin typeface="Trebuchet MS" pitchFamily="34" charset="0"/>
              </a:defRPr>
            </a:lvl8pPr>
            <a:lvl9pPr marL="1828800" algn="l" rtl="0" fontAlgn="base">
              <a:spcBef>
                <a:spcPct val="0"/>
              </a:spcBef>
              <a:spcAft>
                <a:spcPct val="0"/>
              </a:spcAft>
              <a:defRPr sz="4400">
                <a:solidFill>
                  <a:schemeClr val="tx2"/>
                </a:solidFill>
                <a:latin typeface="Trebuchet MS" pitchFamily="34" charset="0"/>
              </a:defRPr>
            </a:lvl9pPr>
          </a:lstStyle>
          <a:p>
            <a:pPr algn="ctr">
              <a:defRPr/>
            </a:pPr>
            <a:r>
              <a:rPr lang="en-US" altLang="en-US" sz="2333" kern="0" dirty="0">
                <a:effectLst>
                  <a:outerShdw blurRad="38100" dist="38100" dir="2700000" algn="tl">
                    <a:srgbClr val="000000">
                      <a:alpha val="43137"/>
                    </a:srgbClr>
                  </a:outerShdw>
                </a:effectLst>
              </a:rPr>
              <a:t>Council of Nicaea, 325 AD</a:t>
            </a:r>
          </a:p>
        </p:txBody>
      </p:sp>
    </p:spTree>
  </p:cSld>
  <p:clrMapOvr>
    <a:masterClrMapping/>
  </p:clrMapOvr>
  <p:transition spd="slow" advTm="131580">
    <p:wipe dir="r"/>
  </p:transition>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1143000" y="190500"/>
            <a:ext cx="6858000" cy="762000"/>
          </a:xfrm>
        </p:spPr>
        <p:txBody>
          <a:bodyPr/>
          <a:lstStyle/>
          <a:p>
            <a:pPr algn="ctr"/>
            <a:r>
              <a:rPr lang="en-US" altLang="en-US" sz="3333" dirty="0">
                <a:effectLst>
                  <a:outerShdw blurRad="38100" dist="38100" dir="2700000" algn="tl">
                    <a:srgbClr val="000000">
                      <a:alpha val="43137"/>
                    </a:srgbClr>
                  </a:outerShdw>
                </a:effectLst>
              </a:rPr>
              <a:t>Central controlling authority:</a:t>
            </a:r>
            <a:br>
              <a:rPr lang="en-US" altLang="en-US" sz="3333" dirty="0">
                <a:effectLst>
                  <a:outerShdw blurRad="38100" dist="38100" dir="2700000" algn="tl">
                    <a:srgbClr val="000000">
                      <a:alpha val="43137"/>
                    </a:srgbClr>
                  </a:outerShdw>
                </a:effectLst>
              </a:rPr>
            </a:br>
            <a:r>
              <a:rPr lang="en-US" altLang="en-US" sz="3333" dirty="0">
                <a:effectLst>
                  <a:outerShdw blurRad="38100" dist="38100" dir="2700000" algn="tl">
                    <a:srgbClr val="000000">
                      <a:alpha val="43137"/>
                    </a:srgbClr>
                  </a:outerShdw>
                </a:effectLst>
              </a:rPr>
              <a:t>a problem for the Koran</a:t>
            </a:r>
          </a:p>
        </p:txBody>
      </p:sp>
      <p:sp>
        <p:nvSpPr>
          <p:cNvPr id="75779" name="Rectangle 3"/>
          <p:cNvSpPr>
            <a:spLocks noGrp="1" noChangeArrowheads="1"/>
          </p:cNvSpPr>
          <p:nvPr>
            <p:ph type="body" idx="1"/>
          </p:nvPr>
        </p:nvSpPr>
        <p:spPr>
          <a:xfrm>
            <a:off x="1143000" y="1206500"/>
            <a:ext cx="6858000" cy="4318000"/>
          </a:xfrm>
        </p:spPr>
        <p:txBody>
          <a:bodyPr/>
          <a:lstStyle/>
          <a:p>
            <a:endParaRPr lang="en-US" altLang="en-US" b="1"/>
          </a:p>
          <a:p>
            <a:endParaRPr lang="en-US" altLang="en-US"/>
          </a:p>
        </p:txBody>
      </p:sp>
      <p:pic>
        <p:nvPicPr>
          <p:cNvPr id="74756" name="Picture 4" descr="uth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5313" y="1143000"/>
            <a:ext cx="2873375"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Rectangle 5"/>
          <p:cNvSpPr>
            <a:spLocks noChangeArrowheads="1"/>
          </p:cNvSpPr>
          <p:nvPr/>
        </p:nvSpPr>
        <p:spPr bwMode="auto">
          <a:xfrm>
            <a:off x="2069374" y="4762515"/>
            <a:ext cx="5005281"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a:spcBef>
                <a:spcPct val="0"/>
              </a:spcBef>
              <a:buFontTx/>
              <a:buNone/>
            </a:pPr>
            <a:r>
              <a:rPr lang="en-US" altLang="en-US" sz="2667">
                <a:effectLst>
                  <a:outerShdw blurRad="38100" dist="38100" dir="2700000" algn="tl">
                    <a:srgbClr val="000000">
                      <a:alpha val="43137"/>
                    </a:srgbClr>
                  </a:outerShdw>
                </a:effectLst>
              </a:rPr>
              <a:t>Uthman ibn Affan</a:t>
            </a:r>
            <a:br>
              <a:rPr lang="en-US" altLang="en-US" sz="2667">
                <a:effectLst>
                  <a:outerShdw blurRad="38100" dist="38100" dir="2700000" algn="tl">
                    <a:srgbClr val="000000">
                      <a:alpha val="43137"/>
                    </a:srgbClr>
                  </a:outerShdw>
                </a:effectLst>
              </a:rPr>
            </a:br>
            <a:r>
              <a:rPr lang="en-US" altLang="en-US" sz="2667">
                <a:effectLst>
                  <a:outerShdw blurRad="38100" dist="38100" dir="2700000" algn="tl">
                    <a:srgbClr val="000000">
                      <a:alpha val="43137"/>
                    </a:srgbClr>
                  </a:outerShdw>
                </a:effectLst>
              </a:rPr>
              <a:t>3</a:t>
            </a:r>
            <a:r>
              <a:rPr lang="en-US" altLang="en-US" sz="2667" baseline="30000">
                <a:effectLst>
                  <a:outerShdw blurRad="38100" dist="38100" dir="2700000" algn="tl">
                    <a:srgbClr val="000000">
                      <a:alpha val="43137"/>
                    </a:srgbClr>
                  </a:outerShdw>
                </a:effectLst>
              </a:rPr>
              <a:t>rd</a:t>
            </a:r>
            <a:r>
              <a:rPr lang="en-US" altLang="en-US" sz="2667">
                <a:effectLst>
                  <a:outerShdw blurRad="38100" dist="38100" dir="2700000" algn="tl">
                    <a:srgbClr val="000000">
                      <a:alpha val="43137"/>
                    </a:srgbClr>
                  </a:outerShdw>
                </a:effectLst>
              </a:rPr>
              <a:t> Caliph of Islam (644-656 AD)</a:t>
            </a:r>
          </a:p>
        </p:txBody>
      </p:sp>
    </p:spTree>
    <p:custDataLst>
      <p:tags r:id="rId1"/>
    </p:custDataLst>
  </p:cSld>
  <p:clrMapOvr>
    <a:masterClrMapping/>
  </p:clrMapOvr>
  <p:transition spd="slow" advTm="139683">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fade">
                                      <p:cBhvr>
                                        <p:cTn id="7" dur="1000"/>
                                        <p:tgtEl>
                                          <p:spTgt spid="74756"/>
                                        </p:tgtEl>
                                      </p:cBhvr>
                                    </p:animEffect>
                                  </p:childTnLst>
                                </p:cTn>
                              </p:par>
                            </p:childTnLst>
                          </p:cTn>
                        </p:par>
                        <p:par>
                          <p:cTn id="8" fill="hold" nodeType="afterGroup">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74757"/>
                                        </p:tgtEl>
                                        <p:attrNameLst>
                                          <p:attrName>style.visibility</p:attrName>
                                        </p:attrNameLst>
                                      </p:cBhvr>
                                      <p:to>
                                        <p:strVal val="visible"/>
                                      </p:to>
                                    </p:set>
                                    <p:animEffect transition="in" filter="fade">
                                      <p:cBhvr>
                                        <p:cTn id="11" dur="1000"/>
                                        <p:tgtEl>
                                          <p:spTgt spid="74757"/>
                                        </p:tgtEl>
                                      </p:cBhvr>
                                    </p:animEffect>
                                    <p:anim calcmode="lin" valueType="num">
                                      <p:cBhvr>
                                        <p:cTn id="12" dur="1000" fill="hold"/>
                                        <p:tgtEl>
                                          <p:spTgt spid="74757"/>
                                        </p:tgtEl>
                                        <p:attrNameLst>
                                          <p:attrName>ppt_x</p:attrName>
                                        </p:attrNameLst>
                                      </p:cBhvr>
                                      <p:tavLst>
                                        <p:tav tm="0">
                                          <p:val>
                                            <p:strVal val="#ppt_x"/>
                                          </p:val>
                                        </p:tav>
                                        <p:tav tm="100000">
                                          <p:val>
                                            <p:strVal val="#ppt_x"/>
                                          </p:val>
                                        </p:tav>
                                      </p:tavLst>
                                    </p:anim>
                                    <p:anim calcmode="lin" valueType="num">
                                      <p:cBhvr>
                                        <p:cTn id="13" dur="1000" fill="hold"/>
                                        <p:tgtEl>
                                          <p:spTgt spid="747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7" grpId="0"/>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9"/>
          <p:cNvGrpSpPr>
            <a:grpSpLocks/>
          </p:cNvGrpSpPr>
          <p:nvPr/>
        </p:nvGrpSpPr>
        <p:grpSpPr bwMode="auto">
          <a:xfrm>
            <a:off x="1143000" y="825516"/>
            <a:ext cx="3365500" cy="3813969"/>
            <a:chOff x="336" y="1296"/>
            <a:chExt cx="2544" cy="2883"/>
          </a:xfrm>
        </p:grpSpPr>
        <p:pic>
          <p:nvPicPr>
            <p:cNvPr id="35848" name="Picture 10" descr="blank Parchment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 y="1296"/>
              <a:ext cx="2544" cy="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9" name="Text Box 11"/>
            <p:cNvSpPr txBox="1">
              <a:spLocks noChangeArrowheads="1"/>
            </p:cNvSpPr>
            <p:nvPr/>
          </p:nvSpPr>
          <p:spPr bwMode="auto">
            <a:xfrm>
              <a:off x="672" y="1441"/>
              <a:ext cx="2016" cy="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667" dirty="0">
                  <a:solidFill>
                    <a:srgbClr val="000000"/>
                  </a:solidFill>
                  <a:latin typeface="BlackChancery" pitchFamily="2" charset="0"/>
                </a:rPr>
                <a:t>1 Thessalonians 2:7</a:t>
              </a:r>
            </a:p>
            <a:p>
              <a:pPr>
                <a:spcBef>
                  <a:spcPct val="0"/>
                </a:spcBef>
                <a:buFontTx/>
                <a:buNone/>
              </a:pPr>
              <a:endParaRPr lang="en-US" altLang="en-US" sz="833" dirty="0">
                <a:solidFill>
                  <a:srgbClr val="000000"/>
                </a:solidFill>
                <a:latin typeface="BlackChancery" pitchFamily="2" charset="0"/>
              </a:endParaRPr>
            </a:p>
            <a:p>
              <a:pPr>
                <a:spcBef>
                  <a:spcPct val="0"/>
                </a:spcBef>
                <a:buFontTx/>
                <a:buNone/>
              </a:pPr>
              <a:r>
                <a:rPr lang="en-US" altLang="en-US" sz="2667" dirty="0">
                  <a:solidFill>
                    <a:srgbClr val="000000"/>
                  </a:solidFill>
                  <a:latin typeface="BlackChancery" pitchFamily="2" charset="0"/>
                </a:rPr>
                <a:t>But we were gentle among you, like a nursing mother taking care of her own children.</a:t>
              </a:r>
            </a:p>
          </p:txBody>
        </p:sp>
      </p:grpSp>
      <p:grpSp>
        <p:nvGrpSpPr>
          <p:cNvPr id="3" name="Group 12"/>
          <p:cNvGrpSpPr>
            <a:grpSpLocks/>
          </p:cNvGrpSpPr>
          <p:nvPr/>
        </p:nvGrpSpPr>
        <p:grpSpPr bwMode="auto">
          <a:xfrm>
            <a:off x="4762500" y="825515"/>
            <a:ext cx="3365500" cy="3813969"/>
            <a:chOff x="3072" y="1344"/>
            <a:chExt cx="2544" cy="2883"/>
          </a:xfrm>
        </p:grpSpPr>
        <p:pic>
          <p:nvPicPr>
            <p:cNvPr id="35846" name="Picture 13" descr="blank Parchment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2" y="1344"/>
              <a:ext cx="2544" cy="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Text Box 14"/>
            <p:cNvSpPr txBox="1">
              <a:spLocks noChangeArrowheads="1"/>
            </p:cNvSpPr>
            <p:nvPr/>
          </p:nvSpPr>
          <p:spPr bwMode="auto">
            <a:xfrm>
              <a:off x="3408" y="1489"/>
              <a:ext cx="2016" cy="2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2667" dirty="0">
                  <a:solidFill>
                    <a:srgbClr val="000000"/>
                  </a:solidFill>
                  <a:latin typeface="BlackChancery" pitchFamily="2" charset="0"/>
                </a:rPr>
                <a:t>1 Thessalonians 2:7</a:t>
              </a:r>
            </a:p>
            <a:p>
              <a:pPr>
                <a:spcBef>
                  <a:spcPct val="0"/>
                </a:spcBef>
                <a:buFontTx/>
                <a:buNone/>
              </a:pPr>
              <a:endParaRPr lang="en-US" altLang="en-US" sz="833" dirty="0">
                <a:solidFill>
                  <a:srgbClr val="000000"/>
                </a:solidFill>
                <a:latin typeface="BlackChancery" pitchFamily="2" charset="0"/>
              </a:endParaRPr>
            </a:p>
            <a:p>
              <a:pPr>
                <a:spcBef>
                  <a:spcPct val="0"/>
                </a:spcBef>
                <a:buFontTx/>
                <a:buNone/>
              </a:pPr>
              <a:r>
                <a:rPr lang="en-US" altLang="en-US" sz="2667" dirty="0">
                  <a:solidFill>
                    <a:srgbClr val="000000"/>
                  </a:solidFill>
                  <a:latin typeface="BlackChancery" pitchFamily="2" charset="0"/>
                </a:rPr>
                <a:t>But we were </a:t>
              </a:r>
              <a:r>
                <a:rPr lang="en-US" altLang="en-US" sz="2667" dirty="0">
                  <a:solidFill>
                    <a:srgbClr val="FF0000"/>
                  </a:solidFill>
                  <a:latin typeface="BlackChancery" pitchFamily="2" charset="0"/>
                </a:rPr>
                <a:t>horses</a:t>
              </a:r>
              <a:r>
                <a:rPr lang="en-US" altLang="en-US" sz="2667" dirty="0">
                  <a:solidFill>
                    <a:srgbClr val="000000"/>
                  </a:solidFill>
                  <a:latin typeface="BlackChancery" pitchFamily="2" charset="0"/>
                </a:rPr>
                <a:t> among you, like a nursing mother taking care of her own children.</a:t>
              </a:r>
            </a:p>
            <a:p>
              <a:pPr>
                <a:spcBef>
                  <a:spcPct val="0"/>
                </a:spcBef>
                <a:buFontTx/>
                <a:buNone/>
              </a:pPr>
              <a:endParaRPr lang="en-US" altLang="en-US" sz="833" dirty="0">
                <a:solidFill>
                  <a:srgbClr val="000000"/>
                </a:solidFill>
                <a:latin typeface="BlackChancery" pitchFamily="2" charset="0"/>
              </a:endParaRPr>
            </a:p>
          </p:txBody>
        </p:sp>
      </p:grpSp>
    </p:spTree>
    <p:custDataLst>
      <p:tags r:id="rId1"/>
    </p:custDataLst>
    <p:extLst>
      <p:ext uri="{BB962C8B-B14F-4D97-AF65-F5344CB8AC3E}">
        <p14:creationId xmlns:p14="http://schemas.microsoft.com/office/powerpoint/2010/main" val="558374080"/>
      </p:ext>
    </p:extLst>
  </p:cSld>
  <p:clrMapOvr>
    <a:masterClrMapping/>
  </p:clrMapOvr>
  <p:transition spd="slow" advTm="2972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1500"/>
                                        <p:tgtEl>
                                          <p:spTgt spid="2"/>
                                        </p:tgtEl>
                                      </p:cBhvr>
                                    </p:animEffect>
                                    <p:set>
                                      <p:cBhvr>
                                        <p:cTn id="7" dur="1" fill="hold">
                                          <p:stCondLst>
                                            <p:cond delay="1499"/>
                                          </p:stCondLst>
                                        </p:cTn>
                                        <p:tgtEl>
                                          <p:spTgt spid="2"/>
                                        </p:tgtEl>
                                        <p:attrNameLst>
                                          <p:attrName>style.visibility</p:attrName>
                                        </p:attrNameLst>
                                      </p:cBhvr>
                                      <p:to>
                                        <p:strVal val="hidden"/>
                                      </p:to>
                                    </p:set>
                                  </p:childTnLst>
                                </p:cTn>
                              </p:par>
                            </p:childTnLst>
                          </p:cTn>
                        </p:par>
                        <p:par>
                          <p:cTn id="8" fill="hold">
                            <p:stCondLst>
                              <p:cond delay="1500"/>
                            </p:stCondLst>
                            <p:childTnLst>
                              <p:par>
                                <p:cTn id="9" presetID="42" presetClass="path" presetSubtype="0" accel="50000" decel="50000" fill="hold" nodeType="afterEffect">
                                  <p:stCondLst>
                                    <p:cond delay="0"/>
                                  </p:stCondLst>
                                  <p:childTnLst>
                                    <p:animMotion origin="layout" path="M -3.33333E-6 7.40741E-7 L -0.22916 -0.00023 " pathEditMode="relative" rAng="0" ptsTypes="AA">
                                      <p:cBhvr>
                                        <p:cTn id="10" dur="2000" fill="hold"/>
                                        <p:tgtEl>
                                          <p:spTgt spid="3"/>
                                        </p:tgtEl>
                                        <p:attrNameLst>
                                          <p:attrName>ppt_x</p:attrName>
                                          <p:attrName>ppt_y</p:attrName>
                                        </p:attrNameLst>
                                      </p:cBhvr>
                                      <p:rCtr x="-11458"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1143000" y="190500"/>
            <a:ext cx="6858000" cy="762000"/>
          </a:xfrm>
        </p:spPr>
        <p:txBody>
          <a:bodyPr/>
          <a:lstStyle/>
          <a:p>
            <a:pPr algn="ctr"/>
            <a:r>
              <a:rPr lang="en-US" altLang="en-US" sz="3333" dirty="0">
                <a:effectLst>
                  <a:outerShdw blurRad="38100" dist="38100" dir="2700000" algn="tl">
                    <a:srgbClr val="000000">
                      <a:alpha val="43137"/>
                    </a:srgbClr>
                  </a:outerShdw>
                </a:effectLst>
              </a:rPr>
              <a:t>Central controlling authority:</a:t>
            </a:r>
            <a:br>
              <a:rPr lang="en-US" altLang="en-US" sz="3333" dirty="0">
                <a:effectLst>
                  <a:outerShdw blurRad="38100" dist="38100" dir="2700000" algn="tl">
                    <a:srgbClr val="000000">
                      <a:alpha val="43137"/>
                    </a:srgbClr>
                  </a:outerShdw>
                </a:effectLst>
              </a:rPr>
            </a:br>
            <a:r>
              <a:rPr lang="en-US" altLang="en-US" sz="3333" dirty="0">
                <a:effectLst>
                  <a:outerShdw blurRad="38100" dist="38100" dir="2700000" algn="tl">
                    <a:srgbClr val="000000">
                      <a:alpha val="43137"/>
                    </a:srgbClr>
                  </a:outerShdw>
                </a:effectLst>
              </a:rPr>
              <a:t>a problem for the Koran</a:t>
            </a:r>
          </a:p>
        </p:txBody>
      </p:sp>
      <p:sp>
        <p:nvSpPr>
          <p:cNvPr id="75779" name="Rectangle 3"/>
          <p:cNvSpPr>
            <a:spLocks noGrp="1" noChangeArrowheads="1"/>
          </p:cNvSpPr>
          <p:nvPr>
            <p:ph type="body" idx="1"/>
          </p:nvPr>
        </p:nvSpPr>
        <p:spPr>
          <a:xfrm>
            <a:off x="1143000" y="1206500"/>
            <a:ext cx="6858000" cy="4318000"/>
          </a:xfrm>
        </p:spPr>
        <p:txBody>
          <a:bodyPr/>
          <a:lstStyle/>
          <a:p>
            <a:endParaRPr lang="en-US" altLang="en-US" b="1"/>
          </a:p>
          <a:p>
            <a:endParaRPr lang="en-US" altLang="en-US"/>
          </a:p>
        </p:txBody>
      </p:sp>
      <p:pic>
        <p:nvPicPr>
          <p:cNvPr id="74756" name="Picture 4" descr="uth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5313" y="1143000"/>
            <a:ext cx="2873375"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Rectangle 5"/>
          <p:cNvSpPr>
            <a:spLocks noChangeArrowheads="1"/>
          </p:cNvSpPr>
          <p:nvPr/>
        </p:nvSpPr>
        <p:spPr bwMode="auto">
          <a:xfrm>
            <a:off x="2069374" y="4762515"/>
            <a:ext cx="5005281"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lgn="ctr">
              <a:spcBef>
                <a:spcPct val="0"/>
              </a:spcBef>
              <a:buFontTx/>
              <a:buNone/>
            </a:pPr>
            <a:r>
              <a:rPr lang="en-US" altLang="en-US" sz="2667">
                <a:effectLst>
                  <a:outerShdw blurRad="38100" dist="38100" dir="2700000" algn="tl">
                    <a:srgbClr val="000000">
                      <a:alpha val="43137"/>
                    </a:srgbClr>
                  </a:outerShdw>
                </a:effectLst>
              </a:rPr>
              <a:t>Uthman ibn Affan</a:t>
            </a:r>
            <a:br>
              <a:rPr lang="en-US" altLang="en-US" sz="2667">
                <a:effectLst>
                  <a:outerShdw blurRad="38100" dist="38100" dir="2700000" algn="tl">
                    <a:srgbClr val="000000">
                      <a:alpha val="43137"/>
                    </a:srgbClr>
                  </a:outerShdw>
                </a:effectLst>
              </a:rPr>
            </a:br>
            <a:r>
              <a:rPr lang="en-US" altLang="en-US" sz="2667">
                <a:effectLst>
                  <a:outerShdw blurRad="38100" dist="38100" dir="2700000" algn="tl">
                    <a:srgbClr val="000000">
                      <a:alpha val="43137"/>
                    </a:srgbClr>
                  </a:outerShdw>
                </a:effectLst>
              </a:rPr>
              <a:t>3</a:t>
            </a:r>
            <a:r>
              <a:rPr lang="en-US" altLang="en-US" sz="2667" baseline="30000">
                <a:effectLst>
                  <a:outerShdw blurRad="38100" dist="38100" dir="2700000" algn="tl">
                    <a:srgbClr val="000000">
                      <a:alpha val="43137"/>
                    </a:srgbClr>
                  </a:outerShdw>
                </a:effectLst>
              </a:rPr>
              <a:t>rd</a:t>
            </a:r>
            <a:r>
              <a:rPr lang="en-US" altLang="en-US" sz="2667">
                <a:effectLst>
                  <a:outerShdw blurRad="38100" dist="38100" dir="2700000" algn="tl">
                    <a:srgbClr val="000000">
                      <a:alpha val="43137"/>
                    </a:srgbClr>
                  </a:outerShdw>
                </a:effectLst>
              </a:rPr>
              <a:t> Caliph of Islam (644-656 AD)</a:t>
            </a:r>
          </a:p>
        </p:txBody>
      </p:sp>
    </p:spTree>
    <p:custDataLst>
      <p:tags r:id="rId1"/>
    </p:custDataLst>
    <p:extLst>
      <p:ext uri="{BB962C8B-B14F-4D97-AF65-F5344CB8AC3E}">
        <p14:creationId xmlns:p14="http://schemas.microsoft.com/office/powerpoint/2010/main" val="1451217303"/>
      </p:ext>
    </p:extLst>
  </p:cSld>
  <p:clrMapOvr>
    <a:masterClrMapping/>
  </p:clrMapOvr>
  <p:transition spd="slow" advTm="139683">
    <p:fade/>
  </p:transition>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5" name="Rectangle 3">
            <a:extLst>
              <a:ext uri="{FF2B5EF4-FFF2-40B4-BE49-F238E27FC236}">
                <a16:creationId xmlns:a16="http://schemas.microsoft.com/office/drawing/2014/main" id="{F6D2CBC2-9033-2312-8D34-9222D3CAF773}"/>
              </a:ext>
            </a:extLst>
          </p:cNvPr>
          <p:cNvSpPr>
            <a:spLocks noChangeArrowheads="1"/>
          </p:cNvSpPr>
          <p:nvPr/>
        </p:nvSpPr>
        <p:spPr bwMode="auto">
          <a:xfrm>
            <a:off x="-9524" y="0"/>
            <a:ext cx="9153524" cy="5714999"/>
          </a:xfrm>
          <a:prstGeom prst="rect">
            <a:avLst/>
          </a:prstGeom>
          <a:solidFill>
            <a:srgbClr val="000000"/>
          </a:solidFill>
          <a:ln w="12700" cap="sq" algn="ctr">
            <a:noFill/>
            <a:round/>
            <a:headEnd type="none" w="sm" len="sm"/>
            <a:tailEnd type="none" w="sm" len="sm"/>
          </a:ln>
        </p:spPr>
        <p:txBody>
          <a:bodyPr wrap="none"/>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endParaRPr lang="en-US" altLang="en-US" sz="1500" dirty="0">
              <a:latin typeface="Arial" panose="020B0604020202020204" pitchFamily="34" charset="0"/>
            </a:endParaRPr>
          </a:p>
        </p:txBody>
      </p:sp>
    </p:spTree>
    <p:extLst>
      <p:ext uri="{BB962C8B-B14F-4D97-AF65-F5344CB8AC3E}">
        <p14:creationId xmlns:p14="http://schemas.microsoft.com/office/powerpoint/2010/main" val="2261207141"/>
      </p:ext>
    </p:extLst>
  </p:cSld>
  <p:clrMapOvr>
    <a:masterClrMapping/>
  </p:clrMapOvr>
  <p:transition spd="slow">
    <p:fade thruBlk="1"/>
  </p:transition>
</p:sld>
</file>

<file path=ppt/slides/slide98.xml><?xml version="1.0" encoding="utf-8"?>
<p:sld xmlns:a="http://schemas.openxmlformats.org/drawingml/2006/main" xmlns:r="http://schemas.openxmlformats.org/officeDocument/2006/relationships" xmlns:p="http://schemas.openxmlformats.org/presentationml/2006/main" show="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pPr eaLnBrk="1" hangingPunct="1"/>
            <a:endParaRPr lang="en-US" altLang="en-US"/>
          </a:p>
        </p:txBody>
      </p:sp>
      <p:sp>
        <p:nvSpPr>
          <p:cNvPr id="4099" name="Rectangle 3"/>
          <p:cNvSpPr>
            <a:spLocks noGrp="1" noChangeArrowheads="1"/>
          </p:cNvSpPr>
          <p:nvPr>
            <p:ph type="subTitle" idx="1"/>
          </p:nvPr>
        </p:nvSpPr>
        <p:spPr/>
        <p:txBody>
          <a:bodyPr/>
          <a:lstStyle/>
          <a:p>
            <a:pPr eaLnBrk="1" hangingPunct="1"/>
            <a:endParaRPr lang="en-US" altLang="en-US"/>
          </a:p>
        </p:txBody>
      </p:sp>
    </p:spTree>
    <p:extLst>
      <p:ext uri="{BB962C8B-B14F-4D97-AF65-F5344CB8AC3E}">
        <p14:creationId xmlns:p14="http://schemas.microsoft.com/office/powerpoint/2010/main" val="1703149822"/>
      </p:ext>
    </p:extLst>
  </p:cSld>
  <p:clrMapOvr>
    <a:masterClrMapping/>
  </p:clrMapOvr>
  <p:transition spd="slow" advTm="142358">
    <p:fade/>
  </p:transition>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a:effectLst>
                  <a:outerShdw blurRad="38100" dist="38100" dir="2700000" algn="tl">
                    <a:srgbClr val="000000">
                      <a:alpha val="43137"/>
                    </a:srgbClr>
                  </a:outerShdw>
                </a:effectLst>
              </a:rPr>
              <a:t>Previously…</a:t>
            </a:r>
            <a:endParaRPr lang="en-US" altLang="en-US">
              <a:effectLst>
                <a:outerShdw blurRad="38100" dist="38100" dir="2700000" algn="tl">
                  <a:srgbClr val="000000">
                    <a:alpha val="43137"/>
                  </a:srgbClr>
                </a:outerShdw>
              </a:effectLst>
              <a:latin typeface="BlackChancery" pitchFamily="2" charset="0"/>
            </a:endParaRPr>
          </a:p>
        </p:txBody>
      </p:sp>
      <p:sp>
        <p:nvSpPr>
          <p:cNvPr id="53251" name="Content Placeholder 2"/>
          <p:cNvSpPr>
            <a:spLocks noGrp="1"/>
          </p:cNvSpPr>
          <p:nvPr>
            <p:ph idx="1"/>
          </p:nvPr>
        </p:nvSpPr>
        <p:spPr>
          <a:xfrm>
            <a:off x="457200" y="825500"/>
            <a:ext cx="6527800" cy="4572000"/>
          </a:xfrm>
        </p:spPr>
        <p:txBody>
          <a:bodyPr/>
          <a:lstStyle/>
          <a:p>
            <a:pPr>
              <a:spcBef>
                <a:spcPts val="1667"/>
              </a:spcBef>
            </a:pPr>
            <a:r>
              <a:rPr lang="en-US" altLang="en-US" sz="2333" u="sng" dirty="0">
                <a:effectLst>
                  <a:outerShdw blurRad="38100" dist="38100" dir="2700000" algn="tl">
                    <a:srgbClr val="000000">
                      <a:alpha val="43137"/>
                    </a:srgbClr>
                  </a:outerShdw>
                </a:effectLst>
              </a:rPr>
              <a:t>Key #1:</a:t>
            </a:r>
            <a:br>
              <a:rPr lang="en-US" altLang="en-US" sz="2333" u="sng" dirty="0">
                <a:effectLst>
                  <a:outerShdw blurRad="38100" dist="38100" dir="2700000" algn="tl">
                    <a:srgbClr val="000000">
                      <a:alpha val="43137"/>
                    </a:srgbClr>
                  </a:outerShdw>
                </a:effectLst>
              </a:rPr>
            </a:br>
            <a:r>
              <a:rPr lang="en-US" altLang="en-US" sz="2333" dirty="0">
                <a:effectLst>
                  <a:outerShdw blurRad="38100" dist="38100" dir="2700000" algn="tl">
                    <a:srgbClr val="000000">
                      <a:alpha val="43137"/>
                    </a:srgbClr>
                  </a:outerShdw>
                </a:effectLst>
              </a:rPr>
              <a:t>400,000 textual</a:t>
            </a:r>
            <a:br>
              <a:rPr lang="en-US" altLang="en-US" sz="2333" dirty="0">
                <a:effectLst>
                  <a:outerShdw blurRad="38100" dist="38100" dir="2700000" algn="tl">
                    <a:srgbClr val="000000">
                      <a:alpha val="43137"/>
                    </a:srgbClr>
                  </a:outerShdw>
                </a:effectLst>
              </a:rPr>
            </a:br>
            <a:r>
              <a:rPr lang="en-US" altLang="en-US" sz="2333" dirty="0">
                <a:effectLst>
                  <a:outerShdw blurRad="38100" dist="38100" dir="2700000" algn="tl">
                    <a:srgbClr val="000000">
                      <a:alpha val="43137"/>
                    </a:srgbClr>
                  </a:outerShdw>
                </a:effectLst>
              </a:rPr>
              <a:t>variants, but</a:t>
            </a:r>
            <a:br>
              <a:rPr lang="en-US" altLang="en-US" sz="2333" dirty="0">
                <a:effectLst>
                  <a:outerShdw blurRad="38100" dist="38100" dir="2700000" algn="tl">
                    <a:srgbClr val="000000">
                      <a:alpha val="43137"/>
                    </a:srgbClr>
                  </a:outerShdw>
                </a:effectLst>
              </a:rPr>
            </a:br>
            <a:r>
              <a:rPr lang="en-US" altLang="en-US" sz="2333" dirty="0">
                <a:effectLst>
                  <a:outerShdw blurRad="38100" dist="38100" dir="2700000" algn="tl">
                    <a:srgbClr val="000000">
                      <a:alpha val="43137"/>
                    </a:srgbClr>
                  </a:outerShdw>
                </a:effectLst>
              </a:rPr>
              <a:t>99% of them are</a:t>
            </a:r>
            <a:br>
              <a:rPr lang="en-US" altLang="en-US" sz="2333" dirty="0">
                <a:effectLst>
                  <a:outerShdw blurRad="38100" dist="38100" dir="2700000" algn="tl">
                    <a:srgbClr val="000000">
                      <a:alpha val="43137"/>
                    </a:srgbClr>
                  </a:outerShdw>
                </a:effectLst>
              </a:rPr>
            </a:br>
            <a:r>
              <a:rPr lang="en-US" altLang="en-US" sz="2333" dirty="0">
                <a:effectLst>
                  <a:outerShdw blurRad="38100" dist="38100" dir="2700000" algn="tl">
                    <a:srgbClr val="000000">
                      <a:alpha val="43137"/>
                    </a:srgbClr>
                  </a:outerShdw>
                </a:effectLst>
              </a:rPr>
              <a:t>inconsequential.</a:t>
            </a:r>
          </a:p>
          <a:p>
            <a:pPr>
              <a:spcBef>
                <a:spcPts val="2333"/>
              </a:spcBef>
            </a:pPr>
            <a:r>
              <a:rPr lang="en-US" altLang="en-US" sz="2333" u="sng" dirty="0">
                <a:effectLst>
                  <a:outerShdw blurRad="38100" dist="38100" dir="2700000" algn="tl">
                    <a:srgbClr val="000000">
                      <a:alpha val="43137"/>
                    </a:srgbClr>
                  </a:outerShdw>
                </a:effectLst>
              </a:rPr>
              <a:t>Key #2:</a:t>
            </a:r>
            <a:br>
              <a:rPr lang="en-US" altLang="en-US" sz="2333" u="sng" dirty="0">
                <a:effectLst>
                  <a:outerShdw blurRad="38100" dist="38100" dir="2700000" algn="tl">
                    <a:srgbClr val="000000">
                      <a:alpha val="43137"/>
                    </a:srgbClr>
                  </a:outerShdw>
                </a:effectLst>
              </a:rPr>
            </a:br>
            <a:r>
              <a:rPr lang="en-US" altLang="en-US" sz="2333" dirty="0">
                <a:effectLst>
                  <a:outerShdw blurRad="38100" dist="38100" dir="2700000" algn="tl">
                    <a:srgbClr val="000000">
                      <a:alpha val="43137"/>
                    </a:srgbClr>
                  </a:outerShdw>
                </a:effectLst>
              </a:rPr>
              <a:t>No essential</a:t>
            </a:r>
            <a:br>
              <a:rPr lang="en-US" altLang="en-US" sz="2333" dirty="0">
                <a:effectLst>
                  <a:outerShdw blurRad="38100" dist="38100" dir="2700000" algn="tl">
                    <a:srgbClr val="000000">
                      <a:alpha val="43137"/>
                    </a:srgbClr>
                  </a:outerShdw>
                </a:effectLst>
              </a:rPr>
            </a:br>
            <a:r>
              <a:rPr lang="en-US" altLang="en-US" sz="2333" dirty="0">
                <a:effectLst>
                  <a:outerShdw blurRad="38100" dist="38100" dir="2700000" algn="tl">
                    <a:srgbClr val="000000">
                      <a:alpha val="43137"/>
                    </a:srgbClr>
                  </a:outerShdw>
                </a:effectLst>
              </a:rPr>
              <a:t>doctrines are</a:t>
            </a:r>
            <a:br>
              <a:rPr lang="en-US" altLang="en-US" sz="2333" dirty="0">
                <a:effectLst>
                  <a:outerShdw blurRad="38100" dist="38100" dir="2700000" algn="tl">
                    <a:srgbClr val="000000">
                      <a:alpha val="43137"/>
                    </a:srgbClr>
                  </a:outerShdw>
                </a:effectLst>
              </a:rPr>
            </a:br>
            <a:r>
              <a:rPr lang="en-US" altLang="en-US" sz="2333" dirty="0">
                <a:effectLst>
                  <a:outerShdw blurRad="38100" dist="38100" dir="2700000" algn="tl">
                    <a:srgbClr val="000000">
                      <a:alpha val="43137"/>
                    </a:srgbClr>
                  </a:outerShdw>
                </a:effectLst>
              </a:rPr>
              <a:t>affected by</a:t>
            </a:r>
            <a:br>
              <a:rPr lang="en-US" altLang="en-US" sz="2333" dirty="0">
                <a:effectLst>
                  <a:outerShdw blurRad="38100" dist="38100" dir="2700000" algn="tl">
                    <a:srgbClr val="000000">
                      <a:alpha val="43137"/>
                    </a:srgbClr>
                  </a:outerShdw>
                </a:effectLst>
              </a:rPr>
            </a:br>
            <a:r>
              <a:rPr lang="en-US" altLang="en-US" sz="2333" dirty="0">
                <a:effectLst>
                  <a:outerShdw blurRad="38100" dist="38100" dir="2700000" algn="tl">
                    <a:srgbClr val="000000">
                      <a:alpha val="43137"/>
                    </a:srgbClr>
                  </a:outerShdw>
                </a:effectLst>
              </a:rPr>
              <a:t>any viable</a:t>
            </a:r>
            <a:br>
              <a:rPr lang="en-US" altLang="en-US" sz="2333" dirty="0">
                <a:effectLst>
                  <a:outerShdw blurRad="38100" dist="38100" dir="2700000" algn="tl">
                    <a:srgbClr val="000000">
                      <a:alpha val="43137"/>
                    </a:srgbClr>
                  </a:outerShdw>
                </a:effectLst>
              </a:rPr>
            </a:br>
            <a:r>
              <a:rPr lang="en-US" altLang="en-US" sz="2333" dirty="0">
                <a:effectLst>
                  <a:outerShdw blurRad="38100" dist="38100" dir="2700000" algn="tl">
                    <a:srgbClr val="000000">
                      <a:alpha val="43137"/>
                    </a:srgbClr>
                  </a:outerShdw>
                </a:effectLst>
              </a:rPr>
              <a:t>textual variant.</a:t>
            </a:r>
          </a:p>
        </p:txBody>
      </p:sp>
      <p:grpSp>
        <p:nvGrpSpPr>
          <p:cNvPr id="2" name="Group 1"/>
          <p:cNvGrpSpPr>
            <a:grpSpLocks/>
          </p:cNvGrpSpPr>
          <p:nvPr/>
        </p:nvGrpSpPr>
        <p:grpSpPr bwMode="auto">
          <a:xfrm>
            <a:off x="3263900" y="1206500"/>
            <a:ext cx="4508500" cy="3619500"/>
            <a:chOff x="0" y="0"/>
            <a:chExt cx="9144000" cy="6858000"/>
          </a:xfrm>
        </p:grpSpPr>
        <p:pic>
          <p:nvPicPr>
            <p:cNvPr id="57349" name="Picture 5" descr="parchment Backgro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4" descr="tv char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4275" y="1487488"/>
              <a:ext cx="6775450"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Rectangle 11"/>
            <p:cNvSpPr>
              <a:spLocks noChangeArrowheads="1"/>
            </p:cNvSpPr>
            <p:nvPr/>
          </p:nvSpPr>
          <p:spPr bwMode="auto">
            <a:xfrm>
              <a:off x="5410200" y="5431953"/>
              <a:ext cx="3394863" cy="114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1667" b="1">
                  <a:solidFill>
                    <a:srgbClr val="949707"/>
                  </a:solidFill>
                </a:rPr>
                <a:t>Meaningful but</a:t>
              </a:r>
            </a:p>
            <a:p>
              <a:pPr>
                <a:spcBef>
                  <a:spcPct val="0"/>
                </a:spcBef>
                <a:buFontTx/>
                <a:buNone/>
              </a:pPr>
              <a:r>
                <a:rPr lang="en-US" altLang="en-US" sz="1667" b="1">
                  <a:solidFill>
                    <a:srgbClr val="949707"/>
                  </a:solidFill>
                </a:rPr>
                <a:t>not viable</a:t>
              </a:r>
            </a:p>
          </p:txBody>
        </p:sp>
        <p:sp>
          <p:nvSpPr>
            <p:cNvPr id="57352" name="Rectangle 12"/>
            <p:cNvSpPr>
              <a:spLocks noChangeArrowheads="1"/>
            </p:cNvSpPr>
            <p:nvPr/>
          </p:nvSpPr>
          <p:spPr bwMode="auto">
            <a:xfrm>
              <a:off x="304797" y="5127152"/>
              <a:ext cx="2582072" cy="114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1667" b="1">
                  <a:solidFill>
                    <a:srgbClr val="C40000"/>
                  </a:solidFill>
                </a:rPr>
                <a:t>Meaningful</a:t>
              </a:r>
            </a:p>
            <a:p>
              <a:pPr>
                <a:spcBef>
                  <a:spcPct val="0"/>
                </a:spcBef>
                <a:buFontTx/>
                <a:buNone/>
              </a:pPr>
              <a:r>
                <a:rPr lang="en-US" altLang="en-US" sz="1667" b="1">
                  <a:solidFill>
                    <a:srgbClr val="C40000"/>
                  </a:solidFill>
                </a:rPr>
                <a:t>and viable</a:t>
              </a:r>
            </a:p>
          </p:txBody>
        </p:sp>
        <p:sp>
          <p:nvSpPr>
            <p:cNvPr id="57353" name="Line 13"/>
            <p:cNvSpPr>
              <a:spLocks noChangeShapeType="1"/>
            </p:cNvSpPr>
            <p:nvPr/>
          </p:nvSpPr>
          <p:spPr bwMode="auto">
            <a:xfrm>
              <a:off x="990600" y="1371600"/>
              <a:ext cx="1143000" cy="533400"/>
            </a:xfrm>
            <a:prstGeom prst="line">
              <a:avLst/>
            </a:prstGeom>
            <a:noFill/>
            <a:ln w="76200">
              <a:solidFill>
                <a:srgbClr val="2D16C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354" name="Line 15"/>
            <p:cNvSpPr>
              <a:spLocks noChangeShapeType="1"/>
            </p:cNvSpPr>
            <p:nvPr/>
          </p:nvSpPr>
          <p:spPr bwMode="auto">
            <a:xfrm flipH="1">
              <a:off x="7239000" y="1447800"/>
              <a:ext cx="304800" cy="1676400"/>
            </a:xfrm>
            <a:prstGeom prst="line">
              <a:avLst/>
            </a:prstGeom>
            <a:noFill/>
            <a:ln w="762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355" name="Line 16"/>
            <p:cNvSpPr>
              <a:spLocks noChangeShapeType="1"/>
            </p:cNvSpPr>
            <p:nvPr/>
          </p:nvSpPr>
          <p:spPr bwMode="auto">
            <a:xfrm flipH="1" flipV="1">
              <a:off x="4800600" y="5410200"/>
              <a:ext cx="609600" cy="685800"/>
            </a:xfrm>
            <a:prstGeom prst="line">
              <a:avLst/>
            </a:prstGeom>
            <a:noFill/>
            <a:ln w="76200">
              <a:solidFill>
                <a:srgbClr val="ACB64A"/>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356" name="Line 17"/>
            <p:cNvSpPr>
              <a:spLocks noChangeShapeType="1"/>
            </p:cNvSpPr>
            <p:nvPr/>
          </p:nvSpPr>
          <p:spPr bwMode="auto">
            <a:xfrm flipV="1">
              <a:off x="2819400" y="5410200"/>
              <a:ext cx="762000" cy="609600"/>
            </a:xfrm>
            <a:prstGeom prst="line">
              <a:avLst/>
            </a:prstGeom>
            <a:noFill/>
            <a:ln w="76200">
              <a:solidFill>
                <a:srgbClr val="C4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357" name="Rectangle 18"/>
            <p:cNvSpPr>
              <a:spLocks noChangeArrowheads="1"/>
            </p:cNvSpPr>
            <p:nvPr/>
          </p:nvSpPr>
          <p:spPr bwMode="auto">
            <a:xfrm>
              <a:off x="3200400" y="2175779"/>
              <a:ext cx="1258850" cy="70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1833" b="1">
                  <a:solidFill>
                    <a:schemeClr val="bg1"/>
                  </a:solidFill>
                </a:rPr>
                <a:t>70%</a:t>
              </a:r>
            </a:p>
          </p:txBody>
        </p:sp>
        <p:sp>
          <p:nvSpPr>
            <p:cNvPr id="57358" name="Rectangle 19"/>
            <p:cNvSpPr>
              <a:spLocks noChangeArrowheads="1"/>
            </p:cNvSpPr>
            <p:nvPr/>
          </p:nvSpPr>
          <p:spPr bwMode="auto">
            <a:xfrm>
              <a:off x="5715001" y="3439431"/>
              <a:ext cx="1258850" cy="70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1833" b="1">
                  <a:solidFill>
                    <a:schemeClr val="bg1"/>
                  </a:solidFill>
                </a:rPr>
                <a:t>20%</a:t>
              </a:r>
            </a:p>
          </p:txBody>
        </p:sp>
        <p:sp>
          <p:nvSpPr>
            <p:cNvPr id="57359" name="Rectangle 20"/>
            <p:cNvSpPr>
              <a:spLocks noChangeArrowheads="1"/>
            </p:cNvSpPr>
            <p:nvPr/>
          </p:nvSpPr>
          <p:spPr bwMode="auto">
            <a:xfrm>
              <a:off x="4343401" y="4049030"/>
              <a:ext cx="979249" cy="70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1833" b="1">
                  <a:solidFill>
                    <a:srgbClr val="C40000"/>
                  </a:solidFill>
                </a:rPr>
                <a:t>9%</a:t>
              </a:r>
            </a:p>
          </p:txBody>
        </p:sp>
        <p:sp>
          <p:nvSpPr>
            <p:cNvPr id="57360" name="Rectangle 22"/>
            <p:cNvSpPr>
              <a:spLocks noChangeArrowheads="1"/>
            </p:cNvSpPr>
            <p:nvPr/>
          </p:nvSpPr>
          <p:spPr bwMode="auto">
            <a:xfrm>
              <a:off x="2923598" y="4080780"/>
              <a:ext cx="979249" cy="70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1833" b="1">
                  <a:solidFill>
                    <a:srgbClr val="FF0000"/>
                  </a:solidFill>
                </a:rPr>
                <a:t>1%</a:t>
              </a:r>
            </a:p>
          </p:txBody>
        </p:sp>
        <p:sp>
          <p:nvSpPr>
            <p:cNvPr id="57361" name="Rectangle 23"/>
            <p:cNvSpPr>
              <a:spLocks noChangeArrowheads="1"/>
            </p:cNvSpPr>
            <p:nvPr/>
          </p:nvSpPr>
          <p:spPr bwMode="auto">
            <a:xfrm>
              <a:off x="380998" y="250353"/>
              <a:ext cx="4822122" cy="114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1667" b="1">
                  <a:solidFill>
                    <a:srgbClr val="2D16C4"/>
                  </a:solidFill>
                </a:rPr>
                <a:t>Spelling differences </a:t>
              </a:r>
              <a:r>
                <a:rPr lang="en-US" altLang="en-US" sz="1667" b="1">
                  <a:solidFill>
                    <a:srgbClr val="2D16C4"/>
                  </a:solidFill>
                  <a:latin typeface="Calibri" panose="020F0502020204030204" pitchFamily="34" charset="0"/>
                </a:rPr>
                <a:t>&amp;</a:t>
              </a:r>
              <a:br>
                <a:rPr lang="en-US" altLang="en-US" sz="1667" b="1">
                  <a:solidFill>
                    <a:srgbClr val="2D16C4"/>
                  </a:solidFill>
                </a:rPr>
              </a:br>
              <a:r>
                <a:rPr lang="en-US" altLang="en-US" sz="1667" b="1">
                  <a:solidFill>
                    <a:srgbClr val="2D16C4"/>
                  </a:solidFill>
                </a:rPr>
                <a:t>nonsense errors</a:t>
              </a:r>
            </a:p>
          </p:txBody>
        </p:sp>
        <p:sp>
          <p:nvSpPr>
            <p:cNvPr id="57362" name="Rectangle 11"/>
            <p:cNvSpPr>
              <a:spLocks noChangeArrowheads="1"/>
            </p:cNvSpPr>
            <p:nvPr/>
          </p:nvSpPr>
          <p:spPr bwMode="auto">
            <a:xfrm>
              <a:off x="5791197" y="250353"/>
              <a:ext cx="3024231" cy="114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spcBef>
                  <a:spcPct val="0"/>
                </a:spcBef>
                <a:buFontTx/>
                <a:buNone/>
              </a:pPr>
              <a:r>
                <a:rPr lang="en-US" altLang="en-US" sz="1667" b="1">
                  <a:solidFill>
                    <a:srgbClr val="348C3A"/>
                  </a:solidFill>
                </a:rPr>
                <a:t>Do not affect</a:t>
              </a:r>
            </a:p>
            <a:p>
              <a:pPr>
                <a:spcBef>
                  <a:spcPct val="0"/>
                </a:spcBef>
                <a:buFontTx/>
                <a:buNone/>
              </a:pPr>
              <a:r>
                <a:rPr lang="en-US" altLang="en-US" sz="1667" b="1">
                  <a:solidFill>
                    <a:srgbClr val="348C3A"/>
                  </a:solidFill>
                </a:rPr>
                <a:t>translation</a:t>
              </a:r>
            </a:p>
          </p:txBody>
        </p:sp>
      </p:grpSp>
    </p:spTree>
    <p:custDataLst>
      <p:tags r:id="rId1"/>
    </p:custDataLst>
    <p:extLst>
      <p:ext uri="{BB962C8B-B14F-4D97-AF65-F5344CB8AC3E}">
        <p14:creationId xmlns:p14="http://schemas.microsoft.com/office/powerpoint/2010/main" val="4090179671"/>
      </p:ext>
    </p:extLst>
  </p:cSld>
  <p:clrMapOvr>
    <a:masterClrMapping/>
  </p:clrMapOvr>
  <p:transition spd="slow" advTm="29845">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fade">
                                      <p:cBhvr>
                                        <p:cTn id="7" dur="1000"/>
                                        <p:tgtEl>
                                          <p:spTgt spid="53251">
                                            <p:txEl>
                                              <p:pRg st="0" end="0"/>
                                            </p:txEl>
                                          </p:spTgt>
                                        </p:tgtEl>
                                      </p:cBhvr>
                                    </p:animEffect>
                                    <p:anim calcmode="lin" valueType="num">
                                      <p:cBhvr>
                                        <p:cTn id="8" dur="1000" fill="hold"/>
                                        <p:tgtEl>
                                          <p:spTgt spid="532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325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10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53251">
                                            <p:txEl>
                                              <p:pRg st="1" end="1"/>
                                            </p:txEl>
                                          </p:spTgt>
                                        </p:tgtEl>
                                        <p:attrNameLst>
                                          <p:attrName>style.visibility</p:attrName>
                                        </p:attrNameLst>
                                      </p:cBhvr>
                                      <p:to>
                                        <p:strVal val="visible"/>
                                      </p:to>
                                    </p:set>
                                    <p:animEffect transition="in" filter="fade">
                                      <p:cBhvr>
                                        <p:cTn id="19" dur="1000"/>
                                        <p:tgtEl>
                                          <p:spTgt spid="53251">
                                            <p:txEl>
                                              <p:pRg st="1" end="1"/>
                                            </p:txEl>
                                          </p:spTgt>
                                        </p:tgtEl>
                                      </p:cBhvr>
                                    </p:animEffect>
                                    <p:anim calcmode="lin" valueType="num">
                                      <p:cBhvr>
                                        <p:cTn id="20" dur="1000" fill="hold"/>
                                        <p:tgtEl>
                                          <p:spTgt spid="53251">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5325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6.7|3.8|15.6"/>
</p:tagLst>
</file>

<file path=ppt/tags/tag10.xml><?xml version="1.0" encoding="utf-8"?>
<p:tagLst xmlns:a="http://schemas.openxmlformats.org/drawingml/2006/main" xmlns:r="http://schemas.openxmlformats.org/officeDocument/2006/relationships" xmlns:p="http://schemas.openxmlformats.org/presentationml/2006/main">
  <p:tag name="TIMING" val="|1.1|5.2"/>
</p:tagLst>
</file>

<file path=ppt/tags/tag11.xml><?xml version="1.0" encoding="utf-8"?>
<p:tagLst xmlns:a="http://schemas.openxmlformats.org/drawingml/2006/main" xmlns:r="http://schemas.openxmlformats.org/officeDocument/2006/relationships" xmlns:p="http://schemas.openxmlformats.org/presentationml/2006/main">
  <p:tag name="TIMING" val="|2.1|14.3|11.7|47.5|2.5|2.4"/>
</p:tagLst>
</file>

<file path=ppt/tags/tag12.xml><?xml version="1.0" encoding="utf-8"?>
<p:tagLst xmlns:a="http://schemas.openxmlformats.org/drawingml/2006/main" xmlns:r="http://schemas.openxmlformats.org/officeDocument/2006/relationships" xmlns:p="http://schemas.openxmlformats.org/presentationml/2006/main">
  <p:tag name="TIMING" val="|2.1|14.3|11.7|47.5|2.5|2.4"/>
</p:tagLst>
</file>

<file path=ppt/tags/tag13.xml><?xml version="1.0" encoding="utf-8"?>
<p:tagLst xmlns:a="http://schemas.openxmlformats.org/drawingml/2006/main" xmlns:r="http://schemas.openxmlformats.org/officeDocument/2006/relationships" xmlns:p="http://schemas.openxmlformats.org/presentationml/2006/main">
  <p:tag name="TIMING" val="|15.8|7|19.6|5.5|20.2|6.8"/>
</p:tagLst>
</file>

<file path=ppt/tags/tag14.xml><?xml version="1.0" encoding="utf-8"?>
<p:tagLst xmlns:a="http://schemas.openxmlformats.org/drawingml/2006/main" xmlns:r="http://schemas.openxmlformats.org/officeDocument/2006/relationships" xmlns:p="http://schemas.openxmlformats.org/presentationml/2006/main">
  <p:tag name="TIMING" val="|11.7|3.6|5.7|25.2|8.8"/>
</p:tagLst>
</file>

<file path=ppt/tags/tag15.xml><?xml version="1.0" encoding="utf-8"?>
<p:tagLst xmlns:a="http://schemas.openxmlformats.org/drawingml/2006/main" xmlns:r="http://schemas.openxmlformats.org/officeDocument/2006/relationships" xmlns:p="http://schemas.openxmlformats.org/presentationml/2006/main">
  <p:tag name="TIMING" val="|4.4|2.3"/>
</p:tagLst>
</file>

<file path=ppt/tags/tag16.xml><?xml version="1.0" encoding="utf-8"?>
<p:tagLst xmlns:a="http://schemas.openxmlformats.org/drawingml/2006/main" xmlns:r="http://schemas.openxmlformats.org/officeDocument/2006/relationships" xmlns:p="http://schemas.openxmlformats.org/presentationml/2006/main">
  <p:tag name="TIMING" val="|14.8"/>
</p:tagLst>
</file>

<file path=ppt/tags/tag17.xml><?xml version="1.0" encoding="utf-8"?>
<p:tagLst xmlns:a="http://schemas.openxmlformats.org/drawingml/2006/main" xmlns:r="http://schemas.openxmlformats.org/officeDocument/2006/relationships" xmlns:p="http://schemas.openxmlformats.org/presentationml/2006/main">
  <p:tag name="TIMING" val="|15.8|7|19.6|5.5|20.2|6.8"/>
</p:tagLst>
</file>

<file path=ppt/tags/tag18.xml><?xml version="1.0" encoding="utf-8"?>
<p:tagLst xmlns:a="http://schemas.openxmlformats.org/drawingml/2006/main" xmlns:r="http://schemas.openxmlformats.org/officeDocument/2006/relationships" xmlns:p="http://schemas.openxmlformats.org/presentationml/2006/main">
  <p:tag name="TIMING" val="|12.6|15.9|25.8"/>
</p:tagLst>
</file>

<file path=ppt/tags/tag19.xml><?xml version="1.0" encoding="utf-8"?>
<p:tagLst xmlns:a="http://schemas.openxmlformats.org/drawingml/2006/main" xmlns:r="http://schemas.openxmlformats.org/officeDocument/2006/relationships" xmlns:p="http://schemas.openxmlformats.org/presentationml/2006/main">
  <p:tag name="TIMING" val="|12.6|15.9|25.8"/>
</p:tagLst>
</file>

<file path=ppt/tags/tag2.xml><?xml version="1.0" encoding="utf-8"?>
<p:tagLst xmlns:a="http://schemas.openxmlformats.org/drawingml/2006/main" xmlns:r="http://schemas.openxmlformats.org/officeDocument/2006/relationships" xmlns:p="http://schemas.openxmlformats.org/presentationml/2006/main">
  <p:tag name="TIMING" val="|76.7|3.8|15.6"/>
</p:tagLst>
</file>

<file path=ppt/tags/tag20.xml><?xml version="1.0" encoding="utf-8"?>
<p:tagLst xmlns:a="http://schemas.openxmlformats.org/drawingml/2006/main" xmlns:r="http://schemas.openxmlformats.org/officeDocument/2006/relationships" xmlns:p="http://schemas.openxmlformats.org/presentationml/2006/main">
  <p:tag name="TIMING" val="|12.6|15.9|25.8"/>
</p:tagLst>
</file>

<file path=ppt/tags/tag21.xml><?xml version="1.0" encoding="utf-8"?>
<p:tagLst xmlns:a="http://schemas.openxmlformats.org/drawingml/2006/main" xmlns:r="http://schemas.openxmlformats.org/officeDocument/2006/relationships" xmlns:p="http://schemas.openxmlformats.org/presentationml/2006/main">
  <p:tag name="TIMING" val="|2.3|7|4.6|12.7|26.8|16.3"/>
</p:tagLst>
</file>

<file path=ppt/tags/tag22.xml><?xml version="1.0" encoding="utf-8"?>
<p:tagLst xmlns:a="http://schemas.openxmlformats.org/drawingml/2006/main" xmlns:r="http://schemas.openxmlformats.org/officeDocument/2006/relationships" xmlns:p="http://schemas.openxmlformats.org/presentationml/2006/main">
  <p:tag name="TIMING" val="|2.3|7|4.6|12.7|26.8|16.3"/>
</p:tagLst>
</file>

<file path=ppt/tags/tag23.xml><?xml version="1.0" encoding="utf-8"?>
<p:tagLst xmlns:a="http://schemas.openxmlformats.org/drawingml/2006/main" xmlns:r="http://schemas.openxmlformats.org/officeDocument/2006/relationships" xmlns:p="http://schemas.openxmlformats.org/presentationml/2006/main">
  <p:tag name="TIMING" val="|12.6|15.9|25.8"/>
</p:tagLst>
</file>

<file path=ppt/tags/tag24.xml><?xml version="1.0" encoding="utf-8"?>
<p:tagLst xmlns:a="http://schemas.openxmlformats.org/drawingml/2006/main" xmlns:r="http://schemas.openxmlformats.org/officeDocument/2006/relationships" xmlns:p="http://schemas.openxmlformats.org/presentationml/2006/main">
  <p:tag name="TIMING" val="|17.9|7.8|9.8|9.6"/>
</p:tagLst>
</file>

<file path=ppt/tags/tag25.xml><?xml version="1.0" encoding="utf-8"?>
<p:tagLst xmlns:a="http://schemas.openxmlformats.org/drawingml/2006/main" xmlns:r="http://schemas.openxmlformats.org/officeDocument/2006/relationships" xmlns:p="http://schemas.openxmlformats.org/presentationml/2006/main">
  <p:tag name="TIMING" val="|1.4"/>
</p:tagLst>
</file>

<file path=ppt/tags/tag26.xml><?xml version="1.0" encoding="utf-8"?>
<p:tagLst xmlns:a="http://schemas.openxmlformats.org/drawingml/2006/main" xmlns:r="http://schemas.openxmlformats.org/officeDocument/2006/relationships" xmlns:p="http://schemas.openxmlformats.org/presentationml/2006/main">
  <p:tag name="TIMING" val="|4.4"/>
</p:tagLst>
</file>

<file path=ppt/tags/tag27.xml><?xml version="1.0" encoding="utf-8"?>
<p:tagLst xmlns:a="http://schemas.openxmlformats.org/drawingml/2006/main" xmlns:r="http://schemas.openxmlformats.org/officeDocument/2006/relationships" xmlns:p="http://schemas.openxmlformats.org/presentationml/2006/main">
  <p:tag name="TIMING" val="|15.5"/>
</p:tagLst>
</file>

<file path=ppt/tags/tag28.xml><?xml version="1.0" encoding="utf-8"?>
<p:tagLst xmlns:a="http://schemas.openxmlformats.org/drawingml/2006/main" xmlns:r="http://schemas.openxmlformats.org/officeDocument/2006/relationships" xmlns:p="http://schemas.openxmlformats.org/presentationml/2006/main">
  <p:tag name="TIMING" val="|3"/>
</p:tagLst>
</file>

<file path=ppt/tags/tag29.xml><?xml version="1.0" encoding="utf-8"?>
<p:tagLst xmlns:a="http://schemas.openxmlformats.org/drawingml/2006/main" xmlns:r="http://schemas.openxmlformats.org/officeDocument/2006/relationships" xmlns:p="http://schemas.openxmlformats.org/presentationml/2006/main">
  <p:tag name="TIMING" val="|3"/>
</p:tagLst>
</file>

<file path=ppt/tags/tag3.xml><?xml version="1.0" encoding="utf-8"?>
<p:tagLst xmlns:a="http://schemas.openxmlformats.org/drawingml/2006/main" xmlns:r="http://schemas.openxmlformats.org/officeDocument/2006/relationships" xmlns:p="http://schemas.openxmlformats.org/presentationml/2006/main">
  <p:tag name="TIMING" val="|2.4|31.8"/>
</p:tagLst>
</file>

<file path=ppt/tags/tag30.xml><?xml version="1.0" encoding="utf-8"?>
<p:tagLst xmlns:a="http://schemas.openxmlformats.org/drawingml/2006/main" xmlns:r="http://schemas.openxmlformats.org/officeDocument/2006/relationships" xmlns:p="http://schemas.openxmlformats.org/presentationml/2006/main">
  <p:tag name="TIMING" val="|2.5"/>
</p:tagLst>
</file>

<file path=ppt/tags/tag31.xml><?xml version="1.0" encoding="utf-8"?>
<p:tagLst xmlns:a="http://schemas.openxmlformats.org/drawingml/2006/main" xmlns:r="http://schemas.openxmlformats.org/officeDocument/2006/relationships" xmlns:p="http://schemas.openxmlformats.org/presentationml/2006/main">
  <p:tag name="TIMING" val="|8.1"/>
</p:tagLst>
</file>

<file path=ppt/tags/tag32.xml><?xml version="1.0" encoding="utf-8"?>
<p:tagLst xmlns:a="http://schemas.openxmlformats.org/drawingml/2006/main" xmlns:r="http://schemas.openxmlformats.org/officeDocument/2006/relationships" xmlns:p="http://schemas.openxmlformats.org/presentationml/2006/main">
  <p:tag name="TIMING" val="|8.1"/>
</p:tagLst>
</file>

<file path=ppt/tags/tag33.xml><?xml version="1.0" encoding="utf-8"?>
<p:tagLst xmlns:a="http://schemas.openxmlformats.org/drawingml/2006/main" xmlns:r="http://schemas.openxmlformats.org/officeDocument/2006/relationships" xmlns:p="http://schemas.openxmlformats.org/presentationml/2006/main">
  <p:tag name="TIMING" val="|4"/>
</p:tagLst>
</file>

<file path=ppt/tags/tag34.xml><?xml version="1.0" encoding="utf-8"?>
<p:tagLst xmlns:a="http://schemas.openxmlformats.org/drawingml/2006/main" xmlns:r="http://schemas.openxmlformats.org/officeDocument/2006/relationships" xmlns:p="http://schemas.openxmlformats.org/presentationml/2006/main">
  <p:tag name="TIMING" val="|1.8"/>
</p:tagLst>
</file>

<file path=ppt/tags/tag35.xml><?xml version="1.0" encoding="utf-8"?>
<p:tagLst xmlns:a="http://schemas.openxmlformats.org/drawingml/2006/main" xmlns:r="http://schemas.openxmlformats.org/officeDocument/2006/relationships" xmlns:p="http://schemas.openxmlformats.org/presentationml/2006/main">
  <p:tag name="TIMING" val="|16.4"/>
</p:tagLst>
</file>

<file path=ppt/tags/tag36.xml><?xml version="1.0" encoding="utf-8"?>
<p:tagLst xmlns:a="http://schemas.openxmlformats.org/drawingml/2006/main" xmlns:r="http://schemas.openxmlformats.org/officeDocument/2006/relationships" xmlns:p="http://schemas.openxmlformats.org/presentationml/2006/main">
  <p:tag name="TIMING" val="|1.3"/>
</p:tagLst>
</file>

<file path=ppt/tags/tag37.xml><?xml version="1.0" encoding="utf-8"?>
<p:tagLst xmlns:a="http://schemas.openxmlformats.org/drawingml/2006/main" xmlns:r="http://schemas.openxmlformats.org/officeDocument/2006/relationships" xmlns:p="http://schemas.openxmlformats.org/presentationml/2006/main">
  <p:tag name="TIMING" val="|1.3"/>
</p:tagLst>
</file>

<file path=ppt/tags/tag38.xml><?xml version="1.0" encoding="utf-8"?>
<p:tagLst xmlns:a="http://schemas.openxmlformats.org/drawingml/2006/main" xmlns:r="http://schemas.openxmlformats.org/officeDocument/2006/relationships" xmlns:p="http://schemas.openxmlformats.org/presentationml/2006/main">
  <p:tag name="TIMING" val="|1.3"/>
</p:tagLst>
</file>

<file path=ppt/tags/tag39.xml><?xml version="1.0" encoding="utf-8"?>
<p:tagLst xmlns:a="http://schemas.openxmlformats.org/drawingml/2006/main" xmlns:r="http://schemas.openxmlformats.org/officeDocument/2006/relationships" xmlns:p="http://schemas.openxmlformats.org/presentationml/2006/main">
  <p:tag name="TIMING" val="|2.9|88.4"/>
</p:tagLst>
</file>

<file path=ppt/tags/tag4.xml><?xml version="1.0" encoding="utf-8"?>
<p:tagLst xmlns:a="http://schemas.openxmlformats.org/drawingml/2006/main" xmlns:r="http://schemas.openxmlformats.org/officeDocument/2006/relationships" xmlns:p="http://schemas.openxmlformats.org/presentationml/2006/main">
  <p:tag name="TIMING" val="|0.8|0.6|0.3|0.8"/>
</p:tagLst>
</file>

<file path=ppt/tags/tag40.xml><?xml version="1.0" encoding="utf-8"?>
<p:tagLst xmlns:a="http://schemas.openxmlformats.org/drawingml/2006/main" xmlns:r="http://schemas.openxmlformats.org/officeDocument/2006/relationships" xmlns:p="http://schemas.openxmlformats.org/presentationml/2006/main">
  <p:tag name="TIMING" val="|51|2|4.3|7.8"/>
</p:tagLst>
</file>

<file path=ppt/tags/tag41.xml><?xml version="1.0" encoding="utf-8"?>
<p:tagLst xmlns:a="http://schemas.openxmlformats.org/drawingml/2006/main" xmlns:r="http://schemas.openxmlformats.org/officeDocument/2006/relationships" xmlns:p="http://schemas.openxmlformats.org/presentationml/2006/main">
  <p:tag name="TIMING" val="|51|2|4.3|7.8"/>
</p:tagLst>
</file>

<file path=ppt/tags/tag42.xml><?xml version="1.0" encoding="utf-8"?>
<p:tagLst xmlns:a="http://schemas.openxmlformats.org/drawingml/2006/main" xmlns:r="http://schemas.openxmlformats.org/officeDocument/2006/relationships" xmlns:p="http://schemas.openxmlformats.org/presentationml/2006/main">
  <p:tag name="TIMING" val="|51|2|4.3|7.8"/>
</p:tagLst>
</file>

<file path=ppt/tags/tag43.xml><?xml version="1.0" encoding="utf-8"?>
<p:tagLst xmlns:a="http://schemas.openxmlformats.org/drawingml/2006/main" xmlns:r="http://schemas.openxmlformats.org/officeDocument/2006/relationships" xmlns:p="http://schemas.openxmlformats.org/presentationml/2006/main">
  <p:tag name="TIMING" val="|51|2|4.3|7.8"/>
</p:tagLst>
</file>

<file path=ppt/tags/tag44.xml><?xml version="1.0" encoding="utf-8"?>
<p:tagLst xmlns:a="http://schemas.openxmlformats.org/drawingml/2006/main" xmlns:r="http://schemas.openxmlformats.org/officeDocument/2006/relationships" xmlns:p="http://schemas.openxmlformats.org/presentationml/2006/main">
  <p:tag name="TIMING" val="|51|2|4.3|7.8"/>
</p:tagLst>
</file>

<file path=ppt/tags/tag45.xml><?xml version="1.0" encoding="utf-8"?>
<p:tagLst xmlns:a="http://schemas.openxmlformats.org/drawingml/2006/main" xmlns:r="http://schemas.openxmlformats.org/officeDocument/2006/relationships" xmlns:p="http://schemas.openxmlformats.org/presentationml/2006/main">
  <p:tag name="TIMING" val="|51|2|4.3|7.8"/>
</p:tagLst>
</file>

<file path=ppt/tags/tag46.xml><?xml version="1.0" encoding="utf-8"?>
<p:tagLst xmlns:a="http://schemas.openxmlformats.org/drawingml/2006/main" xmlns:r="http://schemas.openxmlformats.org/officeDocument/2006/relationships" xmlns:p="http://schemas.openxmlformats.org/presentationml/2006/main">
  <p:tag name="TIMING" val="|21.3|16.7"/>
</p:tagLst>
</file>

<file path=ppt/tags/tag47.xml><?xml version="1.0" encoding="utf-8"?>
<p:tagLst xmlns:a="http://schemas.openxmlformats.org/drawingml/2006/main" xmlns:r="http://schemas.openxmlformats.org/officeDocument/2006/relationships" xmlns:p="http://schemas.openxmlformats.org/presentationml/2006/main">
  <p:tag name="TIMING" val="|2.8|19.2"/>
</p:tagLst>
</file>

<file path=ppt/tags/tag48.xml><?xml version="1.0" encoding="utf-8"?>
<p:tagLst xmlns:a="http://schemas.openxmlformats.org/drawingml/2006/main" xmlns:r="http://schemas.openxmlformats.org/officeDocument/2006/relationships" xmlns:p="http://schemas.openxmlformats.org/presentationml/2006/main">
  <p:tag name="TIMING" val="|2.6"/>
</p:tagLst>
</file>

<file path=ppt/tags/tag49.xml><?xml version="1.0" encoding="utf-8"?>
<p:tagLst xmlns:a="http://schemas.openxmlformats.org/drawingml/2006/main" xmlns:r="http://schemas.openxmlformats.org/officeDocument/2006/relationships" xmlns:p="http://schemas.openxmlformats.org/presentationml/2006/main">
  <p:tag name="TIMING" val="|2"/>
</p:tagLst>
</file>

<file path=ppt/tags/tag5.xml><?xml version="1.0" encoding="utf-8"?>
<p:tagLst xmlns:a="http://schemas.openxmlformats.org/drawingml/2006/main" xmlns:r="http://schemas.openxmlformats.org/officeDocument/2006/relationships" xmlns:p="http://schemas.openxmlformats.org/presentationml/2006/main">
  <p:tag name="TIMING" val="|28"/>
</p:tagLst>
</file>

<file path=ppt/tags/tag50.xml><?xml version="1.0" encoding="utf-8"?>
<p:tagLst xmlns:a="http://schemas.openxmlformats.org/drawingml/2006/main" xmlns:r="http://schemas.openxmlformats.org/officeDocument/2006/relationships" xmlns:p="http://schemas.openxmlformats.org/presentationml/2006/main">
  <p:tag name="TIMING" val="|29.9"/>
</p:tagLst>
</file>

<file path=ppt/tags/tag51.xml><?xml version="1.0" encoding="utf-8"?>
<p:tagLst xmlns:a="http://schemas.openxmlformats.org/drawingml/2006/main" xmlns:r="http://schemas.openxmlformats.org/officeDocument/2006/relationships" xmlns:p="http://schemas.openxmlformats.org/presentationml/2006/main">
  <p:tag name="TIMING" val="|3.4"/>
</p:tagLst>
</file>

<file path=ppt/tags/tag52.xml><?xml version="1.0" encoding="utf-8"?>
<p:tagLst xmlns:a="http://schemas.openxmlformats.org/drawingml/2006/main" xmlns:r="http://schemas.openxmlformats.org/officeDocument/2006/relationships" xmlns:p="http://schemas.openxmlformats.org/presentationml/2006/main">
  <p:tag name="TIMING" val="|7.4"/>
</p:tagLst>
</file>

<file path=ppt/tags/tag53.xml><?xml version="1.0" encoding="utf-8"?>
<p:tagLst xmlns:a="http://schemas.openxmlformats.org/drawingml/2006/main" xmlns:r="http://schemas.openxmlformats.org/officeDocument/2006/relationships" xmlns:p="http://schemas.openxmlformats.org/presentationml/2006/main">
  <p:tag name="TIMING" val="|7.4"/>
</p:tagLst>
</file>

<file path=ppt/tags/tag54.xml><?xml version="1.0" encoding="utf-8"?>
<p:tagLst xmlns:a="http://schemas.openxmlformats.org/drawingml/2006/main" xmlns:r="http://schemas.openxmlformats.org/officeDocument/2006/relationships" xmlns:p="http://schemas.openxmlformats.org/presentationml/2006/main">
  <p:tag name="TIMING" val="|15.8|7|19.6|5.5|20.2|6.8"/>
</p:tagLst>
</file>

<file path=ppt/tags/tag55.xml><?xml version="1.0" encoding="utf-8"?>
<p:tagLst xmlns:a="http://schemas.openxmlformats.org/drawingml/2006/main" xmlns:r="http://schemas.openxmlformats.org/officeDocument/2006/relationships" xmlns:p="http://schemas.openxmlformats.org/presentationml/2006/main">
  <p:tag name="TIMING" val="|4.4"/>
</p:tagLst>
</file>

<file path=ppt/tags/tag56.xml><?xml version="1.0" encoding="utf-8"?>
<p:tagLst xmlns:a="http://schemas.openxmlformats.org/drawingml/2006/main" xmlns:r="http://schemas.openxmlformats.org/officeDocument/2006/relationships" xmlns:p="http://schemas.openxmlformats.org/presentationml/2006/main">
  <p:tag name="TIMING" val="|12.7"/>
</p:tagLst>
</file>

<file path=ppt/tags/tag57.xml><?xml version="1.0" encoding="utf-8"?>
<p:tagLst xmlns:a="http://schemas.openxmlformats.org/drawingml/2006/main" xmlns:r="http://schemas.openxmlformats.org/officeDocument/2006/relationships" xmlns:p="http://schemas.openxmlformats.org/presentationml/2006/main">
  <p:tag name="TIMING" val="|15.5"/>
</p:tagLst>
</file>

<file path=ppt/tags/tag58.xml><?xml version="1.0" encoding="utf-8"?>
<p:tagLst xmlns:a="http://schemas.openxmlformats.org/drawingml/2006/main" xmlns:r="http://schemas.openxmlformats.org/officeDocument/2006/relationships" xmlns:p="http://schemas.openxmlformats.org/presentationml/2006/main">
  <p:tag name="TIMING" val="|12.7"/>
</p:tagLst>
</file>

<file path=ppt/tags/tag59.xml><?xml version="1.0" encoding="utf-8"?>
<p:tagLst xmlns:a="http://schemas.openxmlformats.org/drawingml/2006/main" xmlns:r="http://schemas.openxmlformats.org/officeDocument/2006/relationships" xmlns:p="http://schemas.openxmlformats.org/presentationml/2006/main">
  <p:tag name="TIMING" val="|1.3"/>
</p:tagLst>
</file>

<file path=ppt/tags/tag6.xml><?xml version="1.0" encoding="utf-8"?>
<p:tagLst xmlns:a="http://schemas.openxmlformats.org/drawingml/2006/main" xmlns:r="http://schemas.openxmlformats.org/officeDocument/2006/relationships" xmlns:p="http://schemas.openxmlformats.org/presentationml/2006/main">
  <p:tag name="TIMING" val="|1.1|5.2"/>
</p:tagLst>
</file>

<file path=ppt/tags/tag60.xml><?xml version="1.0" encoding="utf-8"?>
<p:tagLst xmlns:a="http://schemas.openxmlformats.org/drawingml/2006/main" xmlns:r="http://schemas.openxmlformats.org/officeDocument/2006/relationships" xmlns:p="http://schemas.openxmlformats.org/presentationml/2006/main">
  <p:tag name="TIMING" val="|1.3"/>
</p:tagLst>
</file>

<file path=ppt/tags/tag61.xml><?xml version="1.0" encoding="utf-8"?>
<p:tagLst xmlns:a="http://schemas.openxmlformats.org/drawingml/2006/main" xmlns:r="http://schemas.openxmlformats.org/officeDocument/2006/relationships" xmlns:p="http://schemas.openxmlformats.org/presentationml/2006/main">
  <p:tag name="TIMING" val="|9.5"/>
</p:tagLst>
</file>

<file path=ppt/tags/tag62.xml><?xml version="1.0" encoding="utf-8"?>
<p:tagLst xmlns:a="http://schemas.openxmlformats.org/drawingml/2006/main" xmlns:r="http://schemas.openxmlformats.org/officeDocument/2006/relationships" xmlns:p="http://schemas.openxmlformats.org/presentationml/2006/main">
  <p:tag name="TIMING" val="|4.9|13.7"/>
</p:tagLst>
</file>

<file path=ppt/tags/tag63.xml><?xml version="1.0" encoding="utf-8"?>
<p:tagLst xmlns:a="http://schemas.openxmlformats.org/drawingml/2006/main" xmlns:r="http://schemas.openxmlformats.org/officeDocument/2006/relationships" xmlns:p="http://schemas.openxmlformats.org/presentationml/2006/main">
  <p:tag name="TIMING" val="|2.5"/>
</p:tagLst>
</file>

<file path=ppt/tags/tag64.xml><?xml version="1.0" encoding="utf-8"?>
<p:tagLst xmlns:a="http://schemas.openxmlformats.org/drawingml/2006/main" xmlns:r="http://schemas.openxmlformats.org/officeDocument/2006/relationships" xmlns:p="http://schemas.openxmlformats.org/presentationml/2006/main">
  <p:tag name="TIMING" val="|1.5"/>
</p:tagLst>
</file>

<file path=ppt/tags/tag65.xml><?xml version="1.0" encoding="utf-8"?>
<p:tagLst xmlns:a="http://schemas.openxmlformats.org/drawingml/2006/main" xmlns:r="http://schemas.openxmlformats.org/officeDocument/2006/relationships" xmlns:p="http://schemas.openxmlformats.org/presentationml/2006/main">
  <p:tag name="TIMING" val="|0.7"/>
</p:tagLst>
</file>

<file path=ppt/tags/tag66.xml><?xml version="1.0" encoding="utf-8"?>
<p:tagLst xmlns:a="http://schemas.openxmlformats.org/drawingml/2006/main" xmlns:r="http://schemas.openxmlformats.org/officeDocument/2006/relationships" xmlns:p="http://schemas.openxmlformats.org/presentationml/2006/main">
  <p:tag name="TIMING" val="|2.9|88.4"/>
</p:tagLst>
</file>

<file path=ppt/tags/tag67.xml><?xml version="1.0" encoding="utf-8"?>
<p:tagLst xmlns:a="http://schemas.openxmlformats.org/drawingml/2006/main" xmlns:r="http://schemas.openxmlformats.org/officeDocument/2006/relationships" xmlns:p="http://schemas.openxmlformats.org/presentationml/2006/main">
  <p:tag name="TIMING" val="|2.9|88.4"/>
</p:tagLst>
</file>

<file path=ppt/tags/tag68.xml><?xml version="1.0" encoding="utf-8"?>
<p:tagLst xmlns:a="http://schemas.openxmlformats.org/drawingml/2006/main" xmlns:r="http://schemas.openxmlformats.org/officeDocument/2006/relationships" xmlns:p="http://schemas.openxmlformats.org/presentationml/2006/main">
  <p:tag name="TIMING" val="|2.9|88.4"/>
</p:tagLst>
</file>

<file path=ppt/tags/tag69.xml><?xml version="1.0" encoding="utf-8"?>
<p:tagLst xmlns:a="http://schemas.openxmlformats.org/drawingml/2006/main" xmlns:r="http://schemas.openxmlformats.org/officeDocument/2006/relationships" xmlns:p="http://schemas.openxmlformats.org/presentationml/2006/main">
  <p:tag name="TIMING" val="|2.9|88.4"/>
</p:tagLst>
</file>

<file path=ppt/tags/tag7.xml><?xml version="1.0" encoding="utf-8"?>
<p:tagLst xmlns:a="http://schemas.openxmlformats.org/drawingml/2006/main" xmlns:r="http://schemas.openxmlformats.org/officeDocument/2006/relationships" xmlns:p="http://schemas.openxmlformats.org/presentationml/2006/main">
  <p:tag name="TIMING" val="|1.1|5.2"/>
</p:tagLst>
</file>

<file path=ppt/tags/tag70.xml><?xml version="1.0" encoding="utf-8"?>
<p:tagLst xmlns:a="http://schemas.openxmlformats.org/drawingml/2006/main" xmlns:r="http://schemas.openxmlformats.org/officeDocument/2006/relationships" xmlns:p="http://schemas.openxmlformats.org/presentationml/2006/main">
  <p:tag name="TIMING" val="|2.9|88.4"/>
</p:tagLst>
</file>

<file path=ppt/tags/tag71.xml><?xml version="1.0" encoding="utf-8"?>
<p:tagLst xmlns:a="http://schemas.openxmlformats.org/drawingml/2006/main" xmlns:r="http://schemas.openxmlformats.org/officeDocument/2006/relationships" xmlns:p="http://schemas.openxmlformats.org/presentationml/2006/main">
  <p:tag name="TIMING" val="|5.7"/>
</p:tagLst>
</file>

<file path=ppt/tags/tag72.xml><?xml version="1.0" encoding="utf-8"?>
<p:tagLst xmlns:a="http://schemas.openxmlformats.org/drawingml/2006/main" xmlns:r="http://schemas.openxmlformats.org/officeDocument/2006/relationships" xmlns:p="http://schemas.openxmlformats.org/presentationml/2006/main">
  <p:tag name="TIMING" val="|8.8|23.2"/>
</p:tagLst>
</file>

<file path=ppt/tags/tag73.xml><?xml version="1.0" encoding="utf-8"?>
<p:tagLst xmlns:a="http://schemas.openxmlformats.org/drawingml/2006/main" xmlns:r="http://schemas.openxmlformats.org/officeDocument/2006/relationships" xmlns:p="http://schemas.openxmlformats.org/presentationml/2006/main">
  <p:tag name="TIMING" val="|1.4"/>
</p:tagLst>
</file>

<file path=ppt/tags/tag74.xml><?xml version="1.0" encoding="utf-8"?>
<p:tagLst xmlns:a="http://schemas.openxmlformats.org/drawingml/2006/main" xmlns:r="http://schemas.openxmlformats.org/officeDocument/2006/relationships" xmlns:p="http://schemas.openxmlformats.org/presentationml/2006/main">
  <p:tag name="TIMING" val="|8.8|23.2"/>
</p:tagLst>
</file>

<file path=ppt/tags/tag75.xml><?xml version="1.0" encoding="utf-8"?>
<p:tagLst xmlns:a="http://schemas.openxmlformats.org/drawingml/2006/main" xmlns:r="http://schemas.openxmlformats.org/officeDocument/2006/relationships" xmlns:p="http://schemas.openxmlformats.org/presentationml/2006/main">
  <p:tag name="TIMING" val="|3.1|37.9|11.1|3.6|8"/>
</p:tagLst>
</file>

<file path=ppt/tags/tag76.xml><?xml version="1.0" encoding="utf-8"?>
<p:tagLst xmlns:a="http://schemas.openxmlformats.org/drawingml/2006/main" xmlns:r="http://schemas.openxmlformats.org/officeDocument/2006/relationships" xmlns:p="http://schemas.openxmlformats.org/presentationml/2006/main">
  <p:tag name="TIMING" val="|3.9|28.4"/>
</p:tagLst>
</file>

<file path=ppt/tags/tag77.xml><?xml version="1.0" encoding="utf-8"?>
<p:tagLst xmlns:a="http://schemas.openxmlformats.org/drawingml/2006/main" xmlns:r="http://schemas.openxmlformats.org/officeDocument/2006/relationships" xmlns:p="http://schemas.openxmlformats.org/presentationml/2006/main">
  <p:tag name="TIMING" val="|3.9|28.4"/>
</p:tagLst>
</file>

<file path=ppt/tags/tag78.xml><?xml version="1.0" encoding="utf-8"?>
<p:tagLst xmlns:a="http://schemas.openxmlformats.org/drawingml/2006/main" xmlns:r="http://schemas.openxmlformats.org/officeDocument/2006/relationships" xmlns:p="http://schemas.openxmlformats.org/presentationml/2006/main">
  <p:tag name="TIMING" val="|4.4|11.4"/>
</p:tagLst>
</file>

<file path=ppt/tags/tag79.xml><?xml version="1.0" encoding="utf-8"?>
<p:tagLst xmlns:a="http://schemas.openxmlformats.org/drawingml/2006/main" xmlns:r="http://schemas.openxmlformats.org/officeDocument/2006/relationships" xmlns:p="http://schemas.openxmlformats.org/presentationml/2006/main">
  <p:tag name="TIMING" val="|1.3|28.5"/>
</p:tagLst>
</file>

<file path=ppt/tags/tag8.xml><?xml version="1.0" encoding="utf-8"?>
<p:tagLst xmlns:a="http://schemas.openxmlformats.org/drawingml/2006/main" xmlns:r="http://schemas.openxmlformats.org/officeDocument/2006/relationships" xmlns:p="http://schemas.openxmlformats.org/presentationml/2006/main">
  <p:tag name="TIMING" val="|1.1|5.2"/>
</p:tagLst>
</file>

<file path=ppt/tags/tag80.xml><?xml version="1.0" encoding="utf-8"?>
<p:tagLst xmlns:a="http://schemas.openxmlformats.org/drawingml/2006/main" xmlns:r="http://schemas.openxmlformats.org/officeDocument/2006/relationships" xmlns:p="http://schemas.openxmlformats.org/presentationml/2006/main">
  <p:tag name="TIMING" val="|1.1"/>
</p:tagLst>
</file>

<file path=ppt/tags/tag81.xml><?xml version="1.0" encoding="utf-8"?>
<p:tagLst xmlns:a="http://schemas.openxmlformats.org/drawingml/2006/main" xmlns:r="http://schemas.openxmlformats.org/officeDocument/2006/relationships" xmlns:p="http://schemas.openxmlformats.org/presentationml/2006/main">
  <p:tag name="TIMING" val="|8.4|14.1|56.8"/>
</p:tagLst>
</file>

<file path=ppt/tags/tag82.xml><?xml version="1.0" encoding="utf-8"?>
<p:tagLst xmlns:a="http://schemas.openxmlformats.org/drawingml/2006/main" xmlns:r="http://schemas.openxmlformats.org/officeDocument/2006/relationships" xmlns:p="http://schemas.openxmlformats.org/presentationml/2006/main">
  <p:tag name="TIMING" val="|21.7|5.8|62.2"/>
</p:tagLst>
</file>

<file path=ppt/tags/tag83.xml><?xml version="1.0" encoding="utf-8"?>
<p:tagLst xmlns:a="http://schemas.openxmlformats.org/drawingml/2006/main" xmlns:r="http://schemas.openxmlformats.org/officeDocument/2006/relationships" xmlns:p="http://schemas.openxmlformats.org/presentationml/2006/main">
  <p:tag name="TIMING" val="|1.9|5.1|5.6|7.5|7.2"/>
</p:tagLst>
</file>

<file path=ppt/tags/tag84.xml><?xml version="1.0" encoding="utf-8"?>
<p:tagLst xmlns:a="http://schemas.openxmlformats.org/drawingml/2006/main" xmlns:r="http://schemas.openxmlformats.org/officeDocument/2006/relationships" xmlns:p="http://schemas.openxmlformats.org/presentationml/2006/main">
  <p:tag name="TIMING" val="|8.4|14.1|56.8"/>
</p:tagLst>
</file>

<file path=ppt/tags/tag85.xml><?xml version="1.0" encoding="utf-8"?>
<p:tagLst xmlns:a="http://schemas.openxmlformats.org/drawingml/2006/main" xmlns:r="http://schemas.openxmlformats.org/officeDocument/2006/relationships" xmlns:p="http://schemas.openxmlformats.org/presentationml/2006/main">
  <p:tag name="TIMING" val="|2.9|88.4"/>
</p:tagLst>
</file>

<file path=ppt/tags/tag86.xml><?xml version="1.0" encoding="utf-8"?>
<p:tagLst xmlns:a="http://schemas.openxmlformats.org/drawingml/2006/main" xmlns:r="http://schemas.openxmlformats.org/officeDocument/2006/relationships" xmlns:p="http://schemas.openxmlformats.org/presentationml/2006/main">
  <p:tag name="TIMING" val="|2.9|88.4"/>
</p:tagLst>
</file>

<file path=ppt/tags/tag87.xml><?xml version="1.0" encoding="utf-8"?>
<p:tagLst xmlns:a="http://schemas.openxmlformats.org/drawingml/2006/main" xmlns:r="http://schemas.openxmlformats.org/officeDocument/2006/relationships" xmlns:p="http://schemas.openxmlformats.org/presentationml/2006/main">
  <p:tag name="TIMING" val="|2.9|88.4"/>
</p:tagLst>
</file>

<file path=ppt/tags/tag9.xml><?xml version="1.0" encoding="utf-8"?>
<p:tagLst xmlns:a="http://schemas.openxmlformats.org/drawingml/2006/main" xmlns:r="http://schemas.openxmlformats.org/officeDocument/2006/relationships" xmlns:p="http://schemas.openxmlformats.org/presentationml/2006/main">
  <p:tag name="TIMING" val="|1.1|5.2"/>
</p:tagLst>
</file>

<file path=ppt/theme/theme1.xml><?xml version="1.0" encoding="utf-8"?>
<a:theme xmlns:a="http://schemas.openxmlformats.org/drawingml/2006/main" name="Writing on the wall design template">
  <a:themeElements>
    <a:clrScheme name="Writing on the wall design template 12">
      <a:dk1>
        <a:srgbClr val="FED39A"/>
      </a:dk1>
      <a:lt1>
        <a:srgbClr val="FFFFFF"/>
      </a:lt1>
      <a:dk2>
        <a:srgbClr val="B6B6B6"/>
      </a:dk2>
      <a:lt2>
        <a:srgbClr val="969696"/>
      </a:lt2>
      <a:accent1>
        <a:srgbClr val="FBDF53"/>
      </a:accent1>
      <a:accent2>
        <a:srgbClr val="FF9966"/>
      </a:accent2>
      <a:accent3>
        <a:srgbClr val="FFFFFF"/>
      </a:accent3>
      <a:accent4>
        <a:srgbClr val="D9B483"/>
      </a:accent4>
      <a:accent5>
        <a:srgbClr val="FDECB3"/>
      </a:accent5>
      <a:accent6>
        <a:srgbClr val="E78A5C"/>
      </a:accent6>
      <a:hlink>
        <a:srgbClr val="CC3300"/>
      </a:hlink>
      <a:folHlink>
        <a:srgbClr val="996600"/>
      </a:folHlink>
    </a:clrScheme>
    <a:fontScheme name="Writing on the wall design templat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entury Gothic"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entury Gothic" pitchFamily="34" charset="0"/>
          </a:defRPr>
        </a:defPPr>
      </a:lstStyle>
    </a:lnDef>
  </a:objectDefaults>
  <a:extraClrSchemeLst>
    <a:extraClrScheme>
      <a:clrScheme name="Writing on the wall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riting on the wall design template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riting on the wall design template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riting on the wall design template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riting on the wall design template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riting on the wall design template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riting on the wall design template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riting on the wall design template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riting on the wall design template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riting on the wall design template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riting on the wall design template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riting on the wall design template 12">
        <a:dk1>
          <a:srgbClr val="FED39A"/>
        </a:dk1>
        <a:lt1>
          <a:srgbClr val="FFFFFF"/>
        </a:lt1>
        <a:dk2>
          <a:srgbClr val="B6B6B6"/>
        </a:dk2>
        <a:lt2>
          <a:srgbClr val="969696"/>
        </a:lt2>
        <a:accent1>
          <a:srgbClr val="FBDF53"/>
        </a:accent1>
        <a:accent2>
          <a:srgbClr val="FF9966"/>
        </a:accent2>
        <a:accent3>
          <a:srgbClr val="FFFFFF"/>
        </a:accent3>
        <a:accent4>
          <a:srgbClr val="D9B483"/>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Writing on the wall design template</Template>
  <TotalTime>38625</TotalTime>
  <Words>37368</Words>
  <Application>Microsoft Macintosh PowerPoint</Application>
  <PresentationFormat>On-screen Show (16:10)</PresentationFormat>
  <Paragraphs>2920</Paragraphs>
  <Slides>191</Slides>
  <Notes>191</Notes>
  <HiddenSlides>97</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191</vt:i4>
      </vt:variant>
    </vt:vector>
  </HeadingPairs>
  <TitlesOfParts>
    <vt:vector size="201" baseType="lpstr">
      <vt:lpstr>Arial</vt:lpstr>
      <vt:lpstr>BlackChancery</vt:lpstr>
      <vt:lpstr>Calibri</vt:lpstr>
      <vt:lpstr>Century Gothic</vt:lpstr>
      <vt:lpstr>P39</vt:lpstr>
      <vt:lpstr>Times New Roman</vt:lpstr>
      <vt:lpstr>Trebuchet MS</vt:lpstr>
      <vt:lpstr>Wingdings</vt:lpstr>
      <vt:lpstr>Writing on the wall design template</vt:lpstr>
      <vt:lpstr>Office Theme</vt:lpstr>
      <vt:lpstr>PowerPoint Presentation</vt:lpstr>
      <vt:lpstr>PowerPoint Presentation</vt:lpstr>
      <vt:lpstr>Where we’re headed</vt:lpstr>
      <vt:lpstr>PowerPoint Presentation</vt:lpstr>
      <vt:lpstr>PowerPoint Presentation</vt:lpstr>
      <vt:lpstr>Reinventing Jesus</vt:lpstr>
      <vt:lpstr>How did we get the New Testament?</vt:lpstr>
      <vt:lpstr>Tough Questions</vt:lpstr>
      <vt:lpstr>Tough Questions</vt:lpstr>
      <vt:lpstr>Tough Questions</vt:lpstr>
      <vt:lpstr>Tough Questions</vt:lpstr>
      <vt:lpstr>PowerPoint Presentation</vt:lpstr>
      <vt:lpstr>The Current Onslaught</vt:lpstr>
      <vt:lpstr>The Current Onslaught</vt:lpstr>
      <vt:lpstr>The Current Attacks Emphasize:</vt:lpstr>
      <vt:lpstr>Tough Questions</vt:lpstr>
      <vt:lpstr>The mystery of John 5:3-5</vt:lpstr>
      <vt:lpstr>What is a textual variant?</vt:lpstr>
      <vt:lpstr>How textual variants multiply</vt:lpstr>
      <vt:lpstr>How textual variants multiply</vt:lpstr>
      <vt:lpstr>How textual variants multiply</vt:lpstr>
      <vt:lpstr>How textual variants multiply</vt:lpstr>
      <vt:lpstr>What is textual criticism?</vt:lpstr>
      <vt:lpstr>What is textual criticism?</vt:lpstr>
      <vt:lpstr>PowerPoint Presentation</vt:lpstr>
      <vt:lpstr>PowerPoint Presentation</vt:lpstr>
      <vt:lpstr>PowerPoint Presentation</vt:lpstr>
      <vt:lpstr>PowerPoint Presentation</vt:lpstr>
      <vt:lpstr>PowerPoint Presentation</vt:lpstr>
      <vt:lpstr>How many textual variants?</vt:lpstr>
      <vt:lpstr>How many textual variants?</vt:lpstr>
      <vt:lpstr>PowerPoint Presentation</vt:lpstr>
      <vt:lpstr>PowerPoint Presentation</vt:lpstr>
      <vt:lpstr>An embarrassment of riches</vt:lpstr>
      <vt:lpstr>Comparing ancient writings</vt:lpstr>
      <vt:lpstr>Comparing ancient writings</vt:lpstr>
      <vt:lpstr>An embarrassment of riches</vt:lpstr>
      <vt:lpstr>How many variants?</vt:lpstr>
      <vt:lpstr>How many variants?</vt:lpstr>
      <vt:lpstr>PowerPoint Presentation</vt:lpstr>
      <vt:lpstr>Spelling Differences</vt:lpstr>
      <vt:lpstr>Oops.</vt:lpstr>
      <vt:lpstr>PowerPoint Presentation</vt:lpstr>
      <vt:lpstr>PowerPoint Presentation</vt:lpstr>
      <vt:lpstr>Variants that do not affect translation</vt:lpstr>
      <vt:lpstr>How do you write “John loves Mary” ?</vt:lpstr>
      <vt:lpstr>Variants that do not affect translation</vt:lpstr>
      <vt:lpstr>PowerPoint Presentation</vt:lpstr>
      <vt:lpstr>PowerPoint Presentation</vt:lpstr>
      <vt:lpstr>Meaningful but not viable</vt:lpstr>
      <vt:lpstr>Meaningful but not viable</vt:lpstr>
      <vt:lpstr>PowerPoint Presentation</vt:lpstr>
      <vt:lpstr>Key #1</vt:lpstr>
      <vt:lpstr>PowerPoint Presentation</vt:lpstr>
      <vt:lpstr>Meaningful and viable</vt:lpstr>
      <vt:lpstr>PowerPoint Presentation</vt:lpstr>
      <vt:lpstr>PowerPoint Presentation</vt:lpstr>
      <vt:lpstr>PowerPoint Presentation</vt:lpstr>
      <vt:lpstr>Key #2</vt:lpstr>
      <vt:lpstr>PowerPoint Presentation</vt:lpstr>
      <vt:lpstr>PowerPoint Presentation</vt:lpstr>
      <vt:lpstr>PowerPoint Presentation</vt:lpstr>
      <vt:lpstr>Previously…</vt:lpstr>
      <vt:lpstr>Previously…</vt:lpstr>
      <vt:lpstr>PowerPoint Presentation</vt:lpstr>
      <vt:lpstr>PowerPoint Presentation</vt:lpstr>
      <vt:lpstr>Scribal errors still happen today</vt:lpstr>
      <vt:lpstr>Scribal errors still happen today</vt:lpstr>
      <vt:lpstr>Scribal errors still happen today</vt:lpstr>
      <vt:lpstr>Scribal errors still happen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#3</vt:lpstr>
      <vt:lpstr>A conspiracy?</vt:lpstr>
      <vt:lpstr>PowerPoint Presentation</vt:lpstr>
      <vt:lpstr>Did the church alter the New Testament?</vt:lpstr>
      <vt:lpstr>PowerPoint Presentation</vt:lpstr>
      <vt:lpstr>Did the church alter the New Testament?</vt:lpstr>
      <vt:lpstr>Central controlling authority: a problem for the Koran</vt:lpstr>
      <vt:lpstr>PowerPoint Presentation</vt:lpstr>
      <vt:lpstr>Central controlling authority: a problem for the Koran</vt:lpstr>
      <vt:lpstr>PowerPoint Presentation</vt:lpstr>
      <vt:lpstr>PowerPoint Presentation</vt:lpstr>
      <vt:lpstr>Previously…</vt:lpstr>
      <vt:lpstr>Previously…</vt:lpstr>
      <vt:lpstr>What if our earliest manuscripts are already corrupt?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#4</vt:lpstr>
      <vt:lpstr>PowerPoint Presentation</vt:lpstr>
      <vt:lpstr>PowerPoint Presentation</vt:lpstr>
      <vt:lpstr>PowerPoint Presentation</vt:lpstr>
      <vt:lpstr>PowerPoint Presentation</vt:lpstr>
      <vt:lpstr>PowerPoint Presentation</vt:lpstr>
      <vt:lpstr>PowerPoint Presentation</vt:lpstr>
      <vt:lpstr>Key #5</vt:lpstr>
      <vt:lpstr>PowerPoint Presentation</vt:lpstr>
      <vt:lpstr>PowerPoint Presentation</vt:lpstr>
      <vt:lpstr>PowerPoint Presentation</vt:lpstr>
      <vt:lpstr>Tenacity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Most Well-Known Textual Variant in the New Testament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Couldn’t God have perfectly preserved His Word?</vt:lpstr>
      <vt:lpstr>Couldn’t God have perfectly preserved His Word?</vt:lpstr>
      <vt:lpstr>How Jesus and the Apostles viewed preservation</vt:lpstr>
      <vt:lpstr>PowerPoint Presentation</vt:lpstr>
      <vt:lpstr>PowerPoint Presentation</vt:lpstr>
      <vt:lpstr>Can we know for certain what the New Testament authors originally wrote?</vt:lpstr>
      <vt:lpstr>From an interview with Bart Ehrman</vt:lpstr>
      <vt:lpstr>Conclusion</vt:lpstr>
      <vt:lpstr>The Incredible Results:</vt:lpstr>
      <vt:lpstr>PowerPoint Presentation</vt:lpstr>
      <vt:lpstr>PowerPoint Presentation</vt:lpstr>
    </vt:vector>
  </TitlesOfParts>
  <Company>Frobozz Magic Company Company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and Lydia White</dc:creator>
  <cp:lastModifiedBy>Michael Lopes</cp:lastModifiedBy>
  <cp:revision>782</cp:revision>
  <dcterms:created xsi:type="dcterms:W3CDTF">2013-04-05T04:34:44Z</dcterms:created>
  <dcterms:modified xsi:type="dcterms:W3CDTF">2023-05-22T12:57:42Z</dcterms:modified>
</cp:coreProperties>
</file>