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7" r:id="rId3"/>
    <p:sldId id="257" r:id="rId4"/>
    <p:sldId id="258" r:id="rId5"/>
    <p:sldId id="259" r:id="rId6"/>
    <p:sldId id="260" r:id="rId7"/>
    <p:sldId id="261" r:id="rId8"/>
    <p:sldId id="262" r:id="rId9"/>
    <p:sldId id="263" r:id="rId10"/>
    <p:sldId id="264" r:id="rId11"/>
    <p:sldId id="265" r:id="rId12"/>
    <p:sldId id="266" r:id="rId13"/>
    <p:sldId id="267" r:id="rId14"/>
    <p:sldId id="268" r:id="rId15"/>
    <p:sldId id="275" r:id="rId16"/>
    <p:sldId id="269" r:id="rId17"/>
    <p:sldId id="270" r:id="rId18"/>
    <p:sldId id="271" r:id="rId19"/>
    <p:sldId id="272" r:id="rId20"/>
    <p:sldId id="273" r:id="rId21"/>
    <p:sldId id="274" r:id="rId22"/>
    <p:sldId id="276"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791"/>
    <p:restoredTop sz="96671"/>
  </p:normalViewPr>
  <p:slideViewPr>
    <p:cSldViewPr snapToGrid="0" snapToObjects="1">
      <p:cViewPr varScale="1">
        <p:scale>
          <a:sx n="115" d="100"/>
          <a:sy n="115" d="100"/>
        </p:scale>
        <p:origin x="232" y="7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2/9/23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2/9/23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2/9/23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2/9/23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2/9/23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2/9/23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2/9/23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2/9/23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2/9/23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2/9/23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2/9/23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2/9/23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2/9/23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2/9/23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2/9/23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2/9/23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2/9/23</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2488DA-9B01-6346-AD77-3C688D8CD1DB}"/>
              </a:ext>
            </a:extLst>
          </p:cNvPr>
          <p:cNvSpPr>
            <a:spLocks noGrp="1"/>
          </p:cNvSpPr>
          <p:nvPr>
            <p:ph type="ctrTitle"/>
          </p:nvPr>
        </p:nvSpPr>
        <p:spPr/>
        <p:txBody>
          <a:bodyPr/>
          <a:lstStyle/>
          <a:p>
            <a:r>
              <a:rPr lang="en-US" dirty="0"/>
              <a:t>Eternal Relations of Origin</a:t>
            </a:r>
          </a:p>
        </p:txBody>
      </p:sp>
      <p:sp>
        <p:nvSpPr>
          <p:cNvPr id="3" name="Subtitle 2">
            <a:extLst>
              <a:ext uri="{FF2B5EF4-FFF2-40B4-BE49-F238E27FC236}">
                <a16:creationId xmlns:a16="http://schemas.microsoft.com/office/drawing/2014/main" id="{7C6A6B9A-D239-EB40-9F6A-E931F7D16AE5}"/>
              </a:ext>
            </a:extLst>
          </p:cNvPr>
          <p:cNvSpPr>
            <a:spLocks noGrp="1"/>
          </p:cNvSpPr>
          <p:nvPr>
            <p:ph type="subTitle" idx="1"/>
          </p:nvPr>
        </p:nvSpPr>
        <p:spPr/>
        <p:txBody>
          <a:bodyPr/>
          <a:lstStyle/>
          <a:p>
            <a:r>
              <a:rPr lang="en-US" dirty="0"/>
              <a:t>Trinity Lesson II</a:t>
            </a:r>
          </a:p>
        </p:txBody>
      </p:sp>
    </p:spTree>
    <p:extLst>
      <p:ext uri="{BB962C8B-B14F-4D97-AF65-F5344CB8AC3E}">
        <p14:creationId xmlns:p14="http://schemas.microsoft.com/office/powerpoint/2010/main" val="3460159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1A4BD4-1F5E-8C44-A940-C2DA7D6169B4}"/>
              </a:ext>
            </a:extLst>
          </p:cNvPr>
          <p:cNvSpPr>
            <a:spLocks noGrp="1"/>
          </p:cNvSpPr>
          <p:nvPr>
            <p:ph type="title"/>
          </p:nvPr>
        </p:nvSpPr>
        <p:spPr/>
        <p:txBody>
          <a:bodyPr/>
          <a:lstStyle/>
          <a:p>
            <a:r>
              <a:rPr lang="en-US" dirty="0"/>
              <a:t>Eternal Relations: The Eternal Procession of the Spirit</a:t>
            </a:r>
          </a:p>
        </p:txBody>
      </p:sp>
      <p:sp>
        <p:nvSpPr>
          <p:cNvPr id="3" name="Content Placeholder 2">
            <a:extLst>
              <a:ext uri="{FF2B5EF4-FFF2-40B4-BE49-F238E27FC236}">
                <a16:creationId xmlns:a16="http://schemas.microsoft.com/office/drawing/2014/main" id="{FC79270F-93E5-6D46-BCC6-048DE9A5AA81}"/>
              </a:ext>
            </a:extLst>
          </p:cNvPr>
          <p:cNvSpPr>
            <a:spLocks noGrp="1"/>
          </p:cNvSpPr>
          <p:nvPr>
            <p:ph idx="1"/>
          </p:nvPr>
        </p:nvSpPr>
        <p:spPr/>
        <p:txBody>
          <a:bodyPr/>
          <a:lstStyle/>
          <a:p>
            <a:pPr lvl="0"/>
            <a:r>
              <a:rPr lang="en-US" dirty="0"/>
              <a:t>John 14:26 “</a:t>
            </a:r>
            <a:r>
              <a:rPr lang="en-US" i="1" dirty="0"/>
              <a:t>But the Helper, the Holy Spirit, whom the Father will send in my name</a:t>
            </a:r>
            <a:r>
              <a:rPr lang="en-US" dirty="0"/>
              <a:t>.” </a:t>
            </a:r>
          </a:p>
          <a:p>
            <a:pPr lvl="0"/>
            <a:r>
              <a:rPr lang="en-US" dirty="0"/>
              <a:t>John 15:26, “</a:t>
            </a:r>
            <a:r>
              <a:rPr lang="en-US" i="1" dirty="0"/>
              <a:t>But when the Helper comes, whom I will send to you from the Father, the Spirit of truth, who proceeds from the Father</a:t>
            </a:r>
            <a:r>
              <a:rPr lang="en-US" dirty="0"/>
              <a:t>.”</a:t>
            </a:r>
          </a:p>
          <a:p>
            <a:pPr lvl="0"/>
            <a:r>
              <a:rPr lang="en-US" dirty="0"/>
              <a:t>Jesus, in John 20:22, “</a:t>
            </a:r>
            <a:r>
              <a:rPr lang="en-US" i="1" dirty="0"/>
              <a:t>breathed on [the apostles] and said to them, “Receive the Holy </a:t>
            </a:r>
            <a:r>
              <a:rPr lang="en-US" dirty="0"/>
              <a:t>Spirit.” </a:t>
            </a:r>
          </a:p>
          <a:p>
            <a:pPr lvl="1"/>
            <a:r>
              <a:rPr lang="en-US" dirty="0"/>
              <a:t>Augustine claims this is a symbolic demonstration that the Spirit proceeds from the Son as well as the Father. See also Gen. 1:2; Job 33:4; Ps. 33:6; John 3:6-8.]</a:t>
            </a:r>
          </a:p>
          <a:p>
            <a:r>
              <a:rPr lang="en-US" dirty="0"/>
              <a:t>The Holy Spirit eternally </a:t>
            </a:r>
            <a:r>
              <a:rPr lang="en-US" i="1" dirty="0"/>
              <a:t>proceeds </a:t>
            </a:r>
            <a:r>
              <a:rPr lang="en-US" dirty="0"/>
              <a:t>from the Father and the Son. </a:t>
            </a:r>
          </a:p>
          <a:p>
            <a:pPr lvl="1"/>
            <a:r>
              <a:rPr lang="en-US" dirty="0"/>
              <a:t>‘Proceeds’ means the Holy Spirit ‘comes from, is eternally breathed out’ by the Father and the Son. </a:t>
            </a:r>
          </a:p>
          <a:p>
            <a:pPr marL="0" indent="0">
              <a:buNone/>
            </a:pPr>
            <a:endParaRPr lang="en-US" dirty="0"/>
          </a:p>
        </p:txBody>
      </p:sp>
    </p:spTree>
    <p:extLst>
      <p:ext uri="{BB962C8B-B14F-4D97-AF65-F5344CB8AC3E}">
        <p14:creationId xmlns:p14="http://schemas.microsoft.com/office/powerpoint/2010/main" val="4036190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randombar(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2" dur="500"/>
                                        <p:tgtEl>
                                          <p:spTgt spid="3">
                                            <p:txEl>
                                              <p:pRg st="2" end="2"/>
                                            </p:txEl>
                                          </p:spTgt>
                                        </p:tgtEl>
                                      </p:cBhvr>
                                    </p:animEffect>
                                  </p:childTnLst>
                                </p:cTn>
                              </p:par>
                              <p:par>
                                <p:cTn id="13" presetID="14" presetClass="entr" presetSubtype="1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0" dur="500"/>
                                        <p:tgtEl>
                                          <p:spTgt spid="3">
                                            <p:txEl>
                                              <p:pRg st="4" end="4"/>
                                            </p:txEl>
                                          </p:spTgt>
                                        </p:tgtEl>
                                      </p:cBhvr>
                                    </p:animEffect>
                                  </p:childTnLst>
                                </p:cTn>
                              </p:par>
                              <p:par>
                                <p:cTn id="21" presetID="14" presetClass="entr" presetSubtype="1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randombar(horizontal)">
                                      <p:cBhvr>
                                        <p:cTn id="2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3724CA-959A-8840-AA92-04AA13526DF0}"/>
              </a:ext>
            </a:extLst>
          </p:cNvPr>
          <p:cNvSpPr>
            <a:spLocks noGrp="1"/>
          </p:cNvSpPr>
          <p:nvPr>
            <p:ph type="title"/>
          </p:nvPr>
        </p:nvSpPr>
        <p:spPr/>
        <p:txBody>
          <a:bodyPr/>
          <a:lstStyle/>
          <a:p>
            <a:r>
              <a:rPr lang="en-US" dirty="0"/>
              <a:t>Eternal Relations: The Eternal Procession of the Spirit</a:t>
            </a:r>
          </a:p>
        </p:txBody>
      </p:sp>
      <p:sp>
        <p:nvSpPr>
          <p:cNvPr id="3" name="Content Placeholder 2">
            <a:extLst>
              <a:ext uri="{FF2B5EF4-FFF2-40B4-BE49-F238E27FC236}">
                <a16:creationId xmlns:a16="http://schemas.microsoft.com/office/drawing/2014/main" id="{CE923DCF-64E5-6D41-9F80-17E98A17A882}"/>
              </a:ext>
            </a:extLst>
          </p:cNvPr>
          <p:cNvSpPr>
            <a:spLocks noGrp="1"/>
          </p:cNvSpPr>
          <p:nvPr>
            <p:ph idx="1"/>
          </p:nvPr>
        </p:nvSpPr>
        <p:spPr/>
        <p:txBody>
          <a:bodyPr>
            <a:normAutofit lnSpcReduction="10000"/>
          </a:bodyPr>
          <a:lstStyle/>
          <a:p>
            <a:r>
              <a:rPr lang="en-US" dirty="0"/>
              <a:t>Spirit: the eternal communion or bond of love between the Father and the Son</a:t>
            </a:r>
          </a:p>
          <a:p>
            <a:pPr lvl="1"/>
            <a:r>
              <a:rPr lang="en-US" dirty="0"/>
              <a:t>Romans 5:5 states, “</a:t>
            </a:r>
            <a:r>
              <a:rPr lang="en-US" i="1" dirty="0"/>
              <a:t>God’s love has been poured into our hearts through the Holy Spirit who has been given to us</a:t>
            </a:r>
            <a:r>
              <a:rPr lang="en-US" dirty="0"/>
              <a:t>.” The Spirit Himself is poured into us by the pouring out of God’s love. </a:t>
            </a:r>
          </a:p>
          <a:p>
            <a:pPr lvl="1"/>
            <a:r>
              <a:rPr lang="en-US" dirty="0"/>
              <a:t>1 John 4:12-13 “</a:t>
            </a:r>
            <a:r>
              <a:rPr lang="en-US" i="1" dirty="0"/>
              <a:t>No one has ever seen God; if we love one another, God abides in us and his love is perfected in us. By this we know that we abide in him and he in us, because he has given us of his Spirit</a:t>
            </a:r>
            <a:r>
              <a:rPr lang="en-US" dirty="0"/>
              <a:t>.” God is love; if we abide in love, we abide in God; we know we abide in God’s love because He has given us the Spirit.</a:t>
            </a:r>
          </a:p>
          <a:p>
            <a:r>
              <a:rPr lang="en-US" dirty="0"/>
              <a:t>Divine Breath</a:t>
            </a:r>
          </a:p>
          <a:p>
            <a:pPr lvl="1"/>
            <a:r>
              <a:rPr lang="en-US" dirty="0"/>
              <a:t>John 3:8, “</a:t>
            </a:r>
            <a:r>
              <a:rPr lang="en-US" i="1" dirty="0"/>
              <a:t>The wind</a:t>
            </a:r>
            <a:r>
              <a:rPr lang="en-US" i="1" baseline="30000" dirty="0"/>
              <a:t> </a:t>
            </a:r>
            <a:r>
              <a:rPr lang="en-US" i="1" dirty="0"/>
              <a:t>blows where it wishes, and you hear its sound, but you do not know where it comes from or where it goes. So it is with everyone who is born of the Spirit</a:t>
            </a:r>
            <a:r>
              <a:rPr lang="en-US" dirty="0"/>
              <a:t>.”</a:t>
            </a:r>
          </a:p>
          <a:p>
            <a:pPr lvl="1"/>
            <a:endParaRPr lang="en-US" dirty="0"/>
          </a:p>
          <a:p>
            <a:pPr marL="457200" lvl="1" indent="0">
              <a:buNone/>
            </a:pPr>
            <a:endParaRPr lang="en-US" dirty="0"/>
          </a:p>
        </p:txBody>
      </p:sp>
    </p:spTree>
    <p:extLst>
      <p:ext uri="{BB962C8B-B14F-4D97-AF65-F5344CB8AC3E}">
        <p14:creationId xmlns:p14="http://schemas.microsoft.com/office/powerpoint/2010/main" val="271303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ircle(in)">
                                      <p:cBhvr>
                                        <p:cTn id="7" dur="20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circle(in)">
                                      <p:cBhvr>
                                        <p:cTn id="12" dur="2000"/>
                                        <p:tgtEl>
                                          <p:spTgt spid="3">
                                            <p:txEl>
                                              <p:pRg st="3" end="3"/>
                                            </p:txEl>
                                          </p:spTgt>
                                        </p:tgtEl>
                                      </p:cBhvr>
                                    </p:animEffect>
                                  </p:childTnLst>
                                </p:cTn>
                              </p:par>
                              <p:par>
                                <p:cTn id="13" presetID="6" presetClass="entr" presetSubtype="16"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circle(in)">
                                      <p:cBhvr>
                                        <p:cTn id="15"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A4484D-6DD0-A744-8D6D-E1F039E118F2}"/>
              </a:ext>
            </a:extLst>
          </p:cNvPr>
          <p:cNvSpPr>
            <a:spLocks noGrp="1"/>
          </p:cNvSpPr>
          <p:nvPr>
            <p:ph type="title"/>
          </p:nvPr>
        </p:nvSpPr>
        <p:spPr/>
        <p:txBody>
          <a:bodyPr>
            <a:normAutofit/>
          </a:bodyPr>
          <a:lstStyle/>
          <a:p>
            <a:r>
              <a:rPr lang="en-US" b="1" dirty="0"/>
              <a:t>Unbegotten Father, Only Begotten Son, Eternally Proceeding Spirit</a:t>
            </a:r>
            <a:endParaRPr lang="en-US" dirty="0"/>
          </a:p>
        </p:txBody>
      </p:sp>
      <p:sp>
        <p:nvSpPr>
          <p:cNvPr id="3" name="Content Placeholder 2">
            <a:extLst>
              <a:ext uri="{FF2B5EF4-FFF2-40B4-BE49-F238E27FC236}">
                <a16:creationId xmlns:a16="http://schemas.microsoft.com/office/drawing/2014/main" id="{6AD653B7-B366-174C-931D-F4B3E5FB049C}"/>
              </a:ext>
            </a:extLst>
          </p:cNvPr>
          <p:cNvSpPr>
            <a:spLocks noGrp="1"/>
          </p:cNvSpPr>
          <p:nvPr>
            <p:ph idx="1"/>
          </p:nvPr>
        </p:nvSpPr>
        <p:spPr/>
        <p:txBody>
          <a:bodyPr/>
          <a:lstStyle/>
          <a:p>
            <a:r>
              <a:rPr lang="en-US" sz="2400" b="1" dirty="0"/>
              <a:t>Why does it matter?</a:t>
            </a:r>
          </a:p>
          <a:p>
            <a:pPr lvl="1"/>
            <a:r>
              <a:rPr lang="en-US" dirty="0"/>
              <a:t>They ensure that the Son and spirit share the exact nature as God the Father </a:t>
            </a:r>
          </a:p>
          <a:p>
            <a:pPr lvl="1"/>
            <a:r>
              <a:rPr lang="en-US" dirty="0"/>
              <a:t>The Son’s eternal ‘begottenness’ makes Him uniquely qualified and capable to grant “</a:t>
            </a:r>
            <a:r>
              <a:rPr lang="en-US" i="1" dirty="0"/>
              <a:t>the right to become children of God</a:t>
            </a:r>
            <a:r>
              <a:rPr lang="en-US" dirty="0"/>
              <a:t>” to those who believe (John 1:12) </a:t>
            </a:r>
          </a:p>
          <a:p>
            <a:pPr lvl="1"/>
            <a:r>
              <a:rPr lang="en-US" dirty="0"/>
              <a:t>The begotten Son of the Father gives us the hope and right to call God our Father</a:t>
            </a:r>
          </a:p>
          <a:p>
            <a:pPr lvl="1"/>
            <a:r>
              <a:rPr lang="en-US" dirty="0"/>
              <a:t>Only the eternally ‘generated’ Son can ensure our regeneration</a:t>
            </a:r>
          </a:p>
          <a:p>
            <a:pPr lvl="1"/>
            <a:r>
              <a:rPr lang="en-US" dirty="0"/>
              <a:t>The Spirit of adoption enables us to cry out to God as “Abba Father” </a:t>
            </a:r>
          </a:p>
          <a:p>
            <a:pPr lvl="1"/>
            <a:r>
              <a:rPr lang="en-US" dirty="0"/>
              <a:t>The Spirits eternal relations with the Father and the Son enable us to commune with the Trinitarian God</a:t>
            </a:r>
          </a:p>
        </p:txBody>
      </p:sp>
    </p:spTree>
    <p:extLst>
      <p:ext uri="{BB962C8B-B14F-4D97-AF65-F5344CB8AC3E}">
        <p14:creationId xmlns:p14="http://schemas.microsoft.com/office/powerpoint/2010/main" val="1166759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arn(inVertic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arn(inVertic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arn(inVertical)">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arn(inVertical)">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F6AFE-8276-EB43-A7DD-6BF7D17E63BE}"/>
              </a:ext>
            </a:extLst>
          </p:cNvPr>
          <p:cNvSpPr>
            <a:spLocks noGrp="1"/>
          </p:cNvSpPr>
          <p:nvPr>
            <p:ph type="title"/>
          </p:nvPr>
        </p:nvSpPr>
        <p:spPr/>
        <p:txBody>
          <a:bodyPr/>
          <a:lstStyle/>
          <a:p>
            <a:r>
              <a:rPr lang="en-US" dirty="0"/>
              <a:t>Is the Son Eternally Subordinate to the Father?</a:t>
            </a:r>
          </a:p>
        </p:txBody>
      </p:sp>
      <p:sp>
        <p:nvSpPr>
          <p:cNvPr id="3" name="Content Placeholder 2">
            <a:extLst>
              <a:ext uri="{FF2B5EF4-FFF2-40B4-BE49-F238E27FC236}">
                <a16:creationId xmlns:a16="http://schemas.microsoft.com/office/drawing/2014/main" id="{7D2921DE-4DCA-EE49-91F5-B9A9FFDC9A18}"/>
              </a:ext>
            </a:extLst>
          </p:cNvPr>
          <p:cNvSpPr>
            <a:spLocks noGrp="1"/>
          </p:cNvSpPr>
          <p:nvPr>
            <p:ph idx="1"/>
          </p:nvPr>
        </p:nvSpPr>
        <p:spPr/>
        <p:txBody>
          <a:bodyPr>
            <a:normAutofit fontScale="92500" lnSpcReduction="20000"/>
          </a:bodyPr>
          <a:lstStyle/>
          <a:p>
            <a:r>
              <a:rPr lang="en-US" dirty="0"/>
              <a:t>‘Eternal Submission of the Son:’ The Son is equal to the Father in essence but submissive to the Father in role or function</a:t>
            </a:r>
          </a:p>
          <a:p>
            <a:pPr lvl="1"/>
            <a:r>
              <a:rPr lang="en-US" dirty="0"/>
              <a:t>John 4:34 “</a:t>
            </a:r>
            <a:r>
              <a:rPr lang="en-US" i="1" dirty="0"/>
              <a:t>Jesus said to them, “My food is to do the will of him who sent me and to accomplish his work</a:t>
            </a:r>
            <a:r>
              <a:rPr lang="en-US" dirty="0"/>
              <a:t>.” The Son does the Father’s will, indicating a primacy of the Father's willing.</a:t>
            </a:r>
          </a:p>
          <a:p>
            <a:pPr lvl="1"/>
            <a:r>
              <a:rPr lang="en-US" dirty="0"/>
              <a:t>John 8:28 “</a:t>
            </a:r>
            <a:r>
              <a:rPr lang="en-US" i="1" dirty="0"/>
              <a:t>I do nothing on my own authority, but speak just as the Father taught me.</a:t>
            </a:r>
            <a:r>
              <a:rPr lang="en-US" dirty="0"/>
              <a:t>”</a:t>
            </a:r>
          </a:p>
          <a:p>
            <a:pPr lvl="1"/>
            <a:r>
              <a:rPr lang="en-US" dirty="0"/>
              <a:t>John 14:28 “</a:t>
            </a:r>
            <a:r>
              <a:rPr lang="en-US" i="1" dirty="0"/>
              <a:t>You heard me say to you, ‘I am going away, and I will come to you.’ If you loved me, you would have rejoiced, because I am going to the Father, for the Father is greater than I</a:t>
            </a:r>
            <a:r>
              <a:rPr lang="en-US" dirty="0"/>
              <a:t>.” some theologians teach that the Father’s authority and glory are greater than the Son’s.</a:t>
            </a:r>
          </a:p>
          <a:p>
            <a:pPr lvl="1"/>
            <a:r>
              <a:rPr lang="en-US" dirty="0"/>
              <a:t>Matthew 26:42 “</a:t>
            </a:r>
            <a:r>
              <a:rPr lang="en-US" i="1" dirty="0"/>
              <a:t>Again, for the second time, he went away and prayed, “My Father, if this cannot pass unless I drink it, your will be done</a:t>
            </a:r>
            <a:r>
              <a:rPr lang="en-US" dirty="0"/>
              <a:t>.”</a:t>
            </a:r>
          </a:p>
          <a:p>
            <a:pPr lvl="1"/>
            <a:r>
              <a:rPr lang="en-US" dirty="0"/>
              <a:t>1 Corinthians 11:3 “</a:t>
            </a:r>
            <a:r>
              <a:rPr lang="en-US" i="1" dirty="0"/>
              <a:t>But I want you to understand that the head of every man is Christ, the head of a wife is her husband, and the head of Christ is God.</a:t>
            </a:r>
            <a:r>
              <a:rPr lang="en-US" dirty="0"/>
              <a:t>” The Father’s headship is eternal.</a:t>
            </a:r>
          </a:p>
          <a:p>
            <a:pPr marL="0" indent="0">
              <a:buNone/>
            </a:pPr>
            <a:endParaRPr lang="en-US" dirty="0"/>
          </a:p>
        </p:txBody>
      </p:sp>
    </p:spTree>
    <p:extLst>
      <p:ext uri="{BB962C8B-B14F-4D97-AF65-F5344CB8AC3E}">
        <p14:creationId xmlns:p14="http://schemas.microsoft.com/office/powerpoint/2010/main" val="3179571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strips(downLeft)">
                                      <p:cBhvr>
                                        <p:cTn id="7" dur="500"/>
                                        <p:tgtEl>
                                          <p:spTgt spid="3">
                                            <p:txEl>
                                              <p:pRg st="1" end="1"/>
                                            </p:txEl>
                                          </p:spTgt>
                                        </p:tgtEl>
                                      </p:cBhvr>
                                    </p:animEffect>
                                  </p:childTnLst>
                                </p:cTn>
                              </p:par>
                              <p:par>
                                <p:cTn id="8" presetID="18" presetClass="entr" presetSubtype="12"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strips(downLeft)">
                                      <p:cBhvr>
                                        <p:cTn id="10" dur="500"/>
                                        <p:tgtEl>
                                          <p:spTgt spid="3">
                                            <p:txEl>
                                              <p:pRg st="2" end="2"/>
                                            </p:txEl>
                                          </p:spTgt>
                                        </p:tgtEl>
                                      </p:cBhvr>
                                    </p:animEffect>
                                  </p:childTnLst>
                                </p:cTn>
                              </p:par>
                              <p:par>
                                <p:cTn id="11" presetID="18" presetClass="entr" presetSubtype="12"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strips(downLeft)">
                                      <p:cBhvr>
                                        <p:cTn id="13" dur="500"/>
                                        <p:tgtEl>
                                          <p:spTgt spid="3">
                                            <p:txEl>
                                              <p:pRg st="3" end="3"/>
                                            </p:txEl>
                                          </p:spTgt>
                                        </p:tgtEl>
                                      </p:cBhvr>
                                    </p:animEffect>
                                  </p:childTnLst>
                                </p:cTn>
                              </p:par>
                              <p:par>
                                <p:cTn id="14" presetID="18" presetClass="entr" presetSubtype="12"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strips(downLeft)">
                                      <p:cBhvr>
                                        <p:cTn id="16" dur="500"/>
                                        <p:tgtEl>
                                          <p:spTgt spid="3">
                                            <p:txEl>
                                              <p:pRg st="4" end="4"/>
                                            </p:txEl>
                                          </p:spTgt>
                                        </p:tgtEl>
                                      </p:cBhvr>
                                    </p:animEffect>
                                  </p:childTnLst>
                                </p:cTn>
                              </p:par>
                              <p:par>
                                <p:cTn id="17" presetID="18" presetClass="entr" presetSubtype="12"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strips(downLeft)">
                                      <p:cBhvr>
                                        <p:cTn id="19"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605FA-A68C-4345-AD08-8F7B809A3EF6}"/>
              </a:ext>
            </a:extLst>
          </p:cNvPr>
          <p:cNvSpPr>
            <a:spLocks noGrp="1"/>
          </p:cNvSpPr>
          <p:nvPr>
            <p:ph type="title"/>
          </p:nvPr>
        </p:nvSpPr>
        <p:spPr/>
        <p:txBody>
          <a:bodyPr/>
          <a:lstStyle/>
          <a:p>
            <a:r>
              <a:rPr lang="en-US" dirty="0"/>
              <a:t>Immanent and Economic Trinity</a:t>
            </a:r>
          </a:p>
        </p:txBody>
      </p:sp>
      <p:sp>
        <p:nvSpPr>
          <p:cNvPr id="3" name="Content Placeholder 2">
            <a:extLst>
              <a:ext uri="{FF2B5EF4-FFF2-40B4-BE49-F238E27FC236}">
                <a16:creationId xmlns:a16="http://schemas.microsoft.com/office/drawing/2014/main" id="{98F58039-C286-914D-AFD5-5776D3A993ED}"/>
              </a:ext>
            </a:extLst>
          </p:cNvPr>
          <p:cNvSpPr>
            <a:spLocks noGrp="1"/>
          </p:cNvSpPr>
          <p:nvPr>
            <p:ph idx="1"/>
          </p:nvPr>
        </p:nvSpPr>
        <p:spPr/>
        <p:txBody>
          <a:bodyPr/>
          <a:lstStyle/>
          <a:p>
            <a:r>
              <a:rPr lang="en-US" dirty="0"/>
              <a:t>The </a:t>
            </a:r>
            <a:r>
              <a:rPr lang="en-US" i="1" dirty="0"/>
              <a:t>immanent Trinity</a:t>
            </a:r>
            <a:r>
              <a:rPr lang="en-US" dirty="0"/>
              <a:t> refers to who the Triune God is in Himself (internally) and in eternity, apart from the created and redemptive order</a:t>
            </a:r>
          </a:p>
          <a:p>
            <a:r>
              <a:rPr lang="en-US" dirty="0"/>
              <a:t>The </a:t>
            </a:r>
            <a:r>
              <a:rPr lang="en-US" i="1" dirty="0"/>
              <a:t>economic Trinity</a:t>
            </a:r>
            <a:r>
              <a:rPr lang="en-US" dirty="0"/>
              <a:t> refers to how this Triune God acts toward His created order (external operations) in creation, providence, and redemption </a:t>
            </a:r>
          </a:p>
          <a:p>
            <a:pPr marL="0" indent="0">
              <a:buNone/>
            </a:pPr>
            <a:endParaRPr lang="en-US" dirty="0"/>
          </a:p>
        </p:txBody>
      </p:sp>
      <p:pic>
        <p:nvPicPr>
          <p:cNvPr id="5" name="Picture 4">
            <a:extLst>
              <a:ext uri="{FF2B5EF4-FFF2-40B4-BE49-F238E27FC236}">
                <a16:creationId xmlns:a16="http://schemas.microsoft.com/office/drawing/2014/main" id="{3C272BF9-3E70-2441-BB28-0B39D72FF474}"/>
              </a:ext>
            </a:extLst>
          </p:cNvPr>
          <p:cNvPicPr>
            <a:picLocks noChangeAspect="1"/>
          </p:cNvPicPr>
          <p:nvPr/>
        </p:nvPicPr>
        <p:blipFill>
          <a:blip r:embed="rId2"/>
          <a:stretch>
            <a:fillRect/>
          </a:stretch>
        </p:blipFill>
        <p:spPr>
          <a:xfrm>
            <a:off x="3271837" y="3514725"/>
            <a:ext cx="6472237" cy="3094038"/>
          </a:xfrm>
          <a:prstGeom prst="rect">
            <a:avLst/>
          </a:prstGeom>
        </p:spPr>
      </p:pic>
    </p:spTree>
    <p:extLst>
      <p:ext uri="{BB962C8B-B14F-4D97-AF65-F5344CB8AC3E}">
        <p14:creationId xmlns:p14="http://schemas.microsoft.com/office/powerpoint/2010/main" val="2260275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edge">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84AB45-4B3E-5F4C-8955-DED43EEA1C83}"/>
              </a:ext>
            </a:extLst>
          </p:cNvPr>
          <p:cNvSpPr>
            <a:spLocks noGrp="1"/>
          </p:cNvSpPr>
          <p:nvPr>
            <p:ph type="title"/>
          </p:nvPr>
        </p:nvSpPr>
        <p:spPr/>
        <p:txBody>
          <a:bodyPr/>
          <a:lstStyle/>
          <a:p>
            <a:r>
              <a:rPr lang="en-US" dirty="0"/>
              <a:t>Immanent and Economic Trinity</a:t>
            </a:r>
          </a:p>
        </p:txBody>
      </p:sp>
      <p:sp>
        <p:nvSpPr>
          <p:cNvPr id="3" name="Content Placeholder 2">
            <a:extLst>
              <a:ext uri="{FF2B5EF4-FFF2-40B4-BE49-F238E27FC236}">
                <a16:creationId xmlns:a16="http://schemas.microsoft.com/office/drawing/2014/main" id="{1B626364-833A-7B43-A46F-C1A03416C33A}"/>
              </a:ext>
            </a:extLst>
          </p:cNvPr>
          <p:cNvSpPr>
            <a:spLocks noGrp="1"/>
          </p:cNvSpPr>
          <p:nvPr>
            <p:ph idx="1"/>
          </p:nvPr>
        </p:nvSpPr>
        <p:spPr/>
        <p:txBody>
          <a:bodyPr>
            <a:normAutofit lnSpcReduction="10000"/>
          </a:bodyPr>
          <a:lstStyle/>
          <a:p>
            <a:r>
              <a:rPr lang="en-US" dirty="0"/>
              <a:t>The Trinity’s work in creation and redemption truly manifests the Trinity to us but </a:t>
            </a:r>
            <a:r>
              <a:rPr lang="en-US" b="1" u="sng" dirty="0"/>
              <a:t>does not exhaustively reveal</a:t>
            </a:r>
            <a:r>
              <a:rPr lang="en-US" u="sng" dirty="0"/>
              <a:t> </a:t>
            </a:r>
            <a:r>
              <a:rPr lang="en-US" b="1" i="1" u="sng" dirty="0"/>
              <a:t>everything</a:t>
            </a:r>
            <a:r>
              <a:rPr lang="en-US" dirty="0"/>
              <a:t> about the Trinity. </a:t>
            </a:r>
          </a:p>
          <a:p>
            <a:pPr lvl="1"/>
            <a:r>
              <a:rPr lang="en-US" dirty="0"/>
              <a:t>The immanent Trinity </a:t>
            </a:r>
            <a:r>
              <a:rPr lang="en-US" b="1" u="sng" dirty="0"/>
              <a:t>constitutes</a:t>
            </a:r>
            <a:r>
              <a:rPr lang="en-US" dirty="0"/>
              <a:t> the economic, but the economic </a:t>
            </a:r>
            <a:r>
              <a:rPr lang="en-US" b="1" u="sng" dirty="0"/>
              <a:t>does not</a:t>
            </a:r>
            <a:r>
              <a:rPr lang="en-US" dirty="0"/>
              <a:t> constitute the immanent. </a:t>
            </a:r>
          </a:p>
          <a:p>
            <a:pPr lvl="2"/>
            <a:r>
              <a:rPr lang="en-US" dirty="0"/>
              <a:t>Begetting and proceeding are eternal and internal. </a:t>
            </a:r>
          </a:p>
          <a:p>
            <a:pPr lvl="2"/>
            <a:r>
              <a:rPr lang="en-US" i="1" dirty="0"/>
              <a:t>In contrast</a:t>
            </a:r>
            <a:r>
              <a:rPr lang="en-US" dirty="0"/>
              <a:t>, sending the Son and Spirit into our world is temporal and external </a:t>
            </a:r>
          </a:p>
          <a:p>
            <a:pPr marL="914400" lvl="2" indent="0">
              <a:buNone/>
            </a:pPr>
            <a:endParaRPr lang="en-US" dirty="0"/>
          </a:p>
          <a:p>
            <a:r>
              <a:rPr lang="en-US" dirty="0"/>
              <a:t>The Trinity is </a:t>
            </a:r>
            <a:r>
              <a:rPr lang="en-US" b="1" u="sng" dirty="0"/>
              <a:t>an ordered communion of equals</a:t>
            </a:r>
            <a:r>
              <a:rPr lang="en-US" dirty="0"/>
              <a:t>. But ‘order’ does not automatically imply ‘hierarchical authority’ (though, there is nothing intrinsically wrong with hierarchal authority)</a:t>
            </a:r>
          </a:p>
          <a:p>
            <a:r>
              <a:rPr lang="en-US" dirty="0"/>
              <a:t>“The Father, Son and Spirit </a:t>
            </a:r>
            <a:r>
              <a:rPr lang="en-US" b="1" u="sng" dirty="0"/>
              <a:t>have not distinct wills</a:t>
            </a:r>
            <a:r>
              <a:rPr lang="en-US" dirty="0"/>
              <a:t>. They are one God, and God’s </a:t>
            </a:r>
            <a:r>
              <a:rPr lang="en-US" b="1" u="sng" dirty="0"/>
              <a:t>will is one</a:t>
            </a:r>
            <a:r>
              <a:rPr lang="en-US" dirty="0"/>
              <a:t>, as being an essential property of His nature” (John Owen). </a:t>
            </a:r>
          </a:p>
          <a:p>
            <a:endParaRPr lang="en-US" dirty="0"/>
          </a:p>
        </p:txBody>
      </p:sp>
    </p:spTree>
    <p:extLst>
      <p:ext uri="{BB962C8B-B14F-4D97-AF65-F5344CB8AC3E}">
        <p14:creationId xmlns:p14="http://schemas.microsoft.com/office/powerpoint/2010/main" val="1430566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3" presetClass="exit" presetSubtype="10" fill="hold" nodeType="clickEffect">
                                  <p:stCondLst>
                                    <p:cond delay="0"/>
                                  </p:stCondLst>
                                  <p:childTnLst>
                                    <p:animEffect transition="out" filter="blinds(horizontal)">
                                      <p:cBhvr>
                                        <p:cTn id="16" dur="500"/>
                                        <p:tgtEl>
                                          <p:spTgt spid="3">
                                            <p:txEl>
                                              <p:pRg st="5" end="5"/>
                                            </p:txEl>
                                          </p:spTgt>
                                        </p:tgtEl>
                                      </p:cBhvr>
                                    </p:animEffect>
                                    <p:set>
                                      <p:cBhvr>
                                        <p:cTn id="17" dur="1" fill="hold">
                                          <p:stCondLst>
                                            <p:cond delay="499"/>
                                          </p:stCondLst>
                                        </p:cTn>
                                        <p:tgtEl>
                                          <p:spTgt spid="3">
                                            <p:txEl>
                                              <p:pRg st="5" end="5"/>
                                            </p:txEl>
                                          </p:spTgt>
                                        </p:tgtEl>
                                        <p:attrNameLst>
                                          <p:attrName>style.visibility</p:attrName>
                                        </p:attrNameLst>
                                      </p:cBhvr>
                                      <p:to>
                                        <p:strVal val="hidden"/>
                                      </p:to>
                                    </p:set>
                                  </p:childTnLst>
                                </p:cTn>
                              </p:par>
                              <p:par>
                                <p:cTn id="18" presetID="1" presetClass="entr" presetSubtype="0" fill="hold" nodeType="with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E7AD4-D457-9049-A98C-C4B189133C7B}"/>
              </a:ext>
            </a:extLst>
          </p:cNvPr>
          <p:cNvSpPr>
            <a:spLocks noGrp="1"/>
          </p:cNvSpPr>
          <p:nvPr>
            <p:ph type="title"/>
          </p:nvPr>
        </p:nvSpPr>
        <p:spPr/>
        <p:txBody>
          <a:bodyPr/>
          <a:lstStyle/>
          <a:p>
            <a:r>
              <a:rPr lang="en-US" dirty="0"/>
              <a:t>Amazing Grace</a:t>
            </a:r>
          </a:p>
        </p:txBody>
      </p:sp>
      <p:sp>
        <p:nvSpPr>
          <p:cNvPr id="3" name="Content Placeholder 2">
            <a:extLst>
              <a:ext uri="{FF2B5EF4-FFF2-40B4-BE49-F238E27FC236}">
                <a16:creationId xmlns:a16="http://schemas.microsoft.com/office/drawing/2014/main" id="{031FD261-6F05-5C4D-897B-BE573BDA3347}"/>
              </a:ext>
            </a:extLst>
          </p:cNvPr>
          <p:cNvSpPr>
            <a:spLocks noGrp="1"/>
          </p:cNvSpPr>
          <p:nvPr>
            <p:ph idx="1"/>
          </p:nvPr>
        </p:nvSpPr>
        <p:spPr/>
        <p:txBody>
          <a:bodyPr>
            <a:normAutofit lnSpcReduction="10000"/>
          </a:bodyPr>
          <a:lstStyle/>
          <a:p>
            <a:r>
              <a:rPr lang="en-US" sz="2400" dirty="0"/>
              <a:t>Philippians 2:6-9 </a:t>
            </a:r>
            <a:r>
              <a:rPr lang="en-US" sz="2400" b="1" baseline="30000" dirty="0"/>
              <a:t> </a:t>
            </a:r>
          </a:p>
          <a:p>
            <a:pPr marL="0" indent="0">
              <a:buNone/>
            </a:pPr>
            <a:endParaRPr lang="en-US" dirty="0"/>
          </a:p>
          <a:p>
            <a:pPr lvl="1"/>
            <a:r>
              <a:rPr lang="en-US" sz="2000" baseline="30000" dirty="0"/>
              <a:t>6</a:t>
            </a:r>
            <a:r>
              <a:rPr lang="en-US" sz="2000" dirty="0"/>
              <a:t>Christ Jesus, who, though he was in the form of God, did not count equality with God a thing to be grasped,</a:t>
            </a:r>
            <a:r>
              <a:rPr lang="en-US" sz="2000" baseline="30000" dirty="0"/>
              <a:t> </a:t>
            </a:r>
            <a:r>
              <a:rPr lang="en-US" sz="2000" b="1" baseline="30000" dirty="0"/>
              <a:t>7 </a:t>
            </a:r>
            <a:r>
              <a:rPr lang="en-US" sz="2000" dirty="0"/>
              <a:t>but emptied himself, by </a:t>
            </a:r>
            <a:r>
              <a:rPr lang="en-US" sz="2000" b="1" u="sng" dirty="0"/>
              <a:t>taking</a:t>
            </a:r>
            <a:r>
              <a:rPr lang="en-US" sz="2000" dirty="0"/>
              <a:t> the form of a servant, </a:t>
            </a:r>
            <a:r>
              <a:rPr lang="en-US" sz="2000" b="1" u="sng" dirty="0"/>
              <a:t>being born </a:t>
            </a:r>
            <a:r>
              <a:rPr lang="en-US" sz="2000" dirty="0"/>
              <a:t>in the likeness of men. </a:t>
            </a:r>
            <a:r>
              <a:rPr lang="en-US" sz="2000" b="1" baseline="30000" dirty="0"/>
              <a:t>8</a:t>
            </a:r>
            <a:r>
              <a:rPr lang="en-US" sz="2000" dirty="0"/>
              <a:t>And being found in human form, he humbled himself by </a:t>
            </a:r>
            <a:r>
              <a:rPr lang="en-US" sz="2000" b="1" i="1" u="sng" dirty="0"/>
              <a:t>becoming</a:t>
            </a:r>
            <a:r>
              <a:rPr lang="en-US" sz="2000" dirty="0"/>
              <a:t> obedient </a:t>
            </a:r>
            <a:r>
              <a:rPr lang="en-US" sz="2000" b="1" i="1" u="sng" dirty="0"/>
              <a:t>to the point </a:t>
            </a:r>
            <a:r>
              <a:rPr lang="en-US" sz="2000" dirty="0"/>
              <a:t>of death, even death on a cross. </a:t>
            </a:r>
            <a:r>
              <a:rPr lang="en-US" sz="2000" b="1" baseline="30000" dirty="0"/>
              <a:t>9 </a:t>
            </a:r>
            <a:r>
              <a:rPr lang="en-US" sz="2000" dirty="0"/>
              <a:t>Therefore, God has highly exalted him and bestowed on him the name that is above every name.</a:t>
            </a:r>
          </a:p>
          <a:p>
            <a:r>
              <a:rPr lang="en-US" dirty="0"/>
              <a:t>Obedience and submission were not virtues that the Father, Son, or Spirit had ever expressed in eternity, as They had no need for them</a:t>
            </a:r>
            <a:endParaRPr lang="en-US" sz="2200" dirty="0"/>
          </a:p>
          <a:p>
            <a:endParaRPr lang="en-US" dirty="0"/>
          </a:p>
        </p:txBody>
      </p:sp>
    </p:spTree>
    <p:extLst>
      <p:ext uri="{BB962C8B-B14F-4D97-AF65-F5344CB8AC3E}">
        <p14:creationId xmlns:p14="http://schemas.microsoft.com/office/powerpoint/2010/main" val="1892311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p:cTn id="7"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E4D0EF-6B42-F447-A1A9-A99742FC3212}"/>
              </a:ext>
            </a:extLst>
          </p:cNvPr>
          <p:cNvSpPr>
            <a:spLocks noGrp="1"/>
          </p:cNvSpPr>
          <p:nvPr>
            <p:ph type="title"/>
          </p:nvPr>
        </p:nvSpPr>
        <p:spPr/>
        <p:txBody>
          <a:bodyPr/>
          <a:lstStyle/>
          <a:p>
            <a:r>
              <a:rPr lang="en-US" dirty="0"/>
              <a:t>Ancient Rules of Interpretation</a:t>
            </a:r>
          </a:p>
        </p:txBody>
      </p:sp>
      <p:sp>
        <p:nvSpPr>
          <p:cNvPr id="3" name="Content Placeholder 2">
            <a:extLst>
              <a:ext uri="{FF2B5EF4-FFF2-40B4-BE49-F238E27FC236}">
                <a16:creationId xmlns:a16="http://schemas.microsoft.com/office/drawing/2014/main" id="{A452FE3E-4D8F-0347-BCF0-9BBC47B1AE21}"/>
              </a:ext>
            </a:extLst>
          </p:cNvPr>
          <p:cNvSpPr>
            <a:spLocks noGrp="1"/>
          </p:cNvSpPr>
          <p:nvPr>
            <p:ph idx="1"/>
          </p:nvPr>
        </p:nvSpPr>
        <p:spPr/>
        <p:txBody>
          <a:bodyPr/>
          <a:lstStyle/>
          <a:p>
            <a:r>
              <a:rPr lang="en-US" dirty="0"/>
              <a:t>“[The Son is] Equal to the Father, as touching his Godhead; and [lesser] to the Father, as touching his manhood” (Athanasius Creed). </a:t>
            </a:r>
          </a:p>
          <a:p>
            <a:pPr lvl="1"/>
            <a:r>
              <a:rPr lang="en-US" dirty="0"/>
              <a:t>Phil. 2:6, “the form of God”</a:t>
            </a:r>
          </a:p>
          <a:p>
            <a:pPr lvl="1"/>
            <a:r>
              <a:rPr lang="en-US" dirty="0"/>
              <a:t>Phil. 2:7, “the form of a servant”</a:t>
            </a:r>
          </a:p>
          <a:p>
            <a:pPr marL="457200" lvl="1" indent="0">
              <a:buNone/>
            </a:pPr>
            <a:endParaRPr lang="en-US" dirty="0"/>
          </a:p>
          <a:p>
            <a:r>
              <a:rPr lang="en-US" dirty="0"/>
              <a:t>Some texts refer to the Son in His divine nature (2:6 - “equality with God”), and some texts primarily refer to the Son in His human nature (2:7 – “born in the likeness of men”)</a:t>
            </a:r>
          </a:p>
          <a:p>
            <a:pPr lvl="1"/>
            <a:r>
              <a:rPr lang="en-US" dirty="0"/>
              <a:t>Read Scripture and discern these two different manners in which Scripture speaks of Christ without confusing, dividing, or diminishing Him. </a:t>
            </a:r>
          </a:p>
          <a:p>
            <a:pPr lvl="1"/>
            <a:endParaRPr lang="en-US" dirty="0"/>
          </a:p>
        </p:txBody>
      </p:sp>
    </p:spTree>
    <p:extLst>
      <p:ext uri="{BB962C8B-B14F-4D97-AF65-F5344CB8AC3E}">
        <p14:creationId xmlns:p14="http://schemas.microsoft.com/office/powerpoint/2010/main" val="57951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wipe(down)">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wipe(down)">
                                      <p:cBhvr>
                                        <p:cTn id="15" dur="500"/>
                                        <p:tgtEl>
                                          <p:spTgt spid="3">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wipe(down)">
                                      <p:cBhvr>
                                        <p:cTn id="2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B1266-B380-E040-AD74-C962A86CD657}"/>
              </a:ext>
            </a:extLst>
          </p:cNvPr>
          <p:cNvSpPr>
            <a:spLocks noGrp="1"/>
          </p:cNvSpPr>
          <p:nvPr>
            <p:ph type="title"/>
          </p:nvPr>
        </p:nvSpPr>
        <p:spPr/>
        <p:txBody>
          <a:bodyPr/>
          <a:lstStyle/>
          <a:p>
            <a:r>
              <a:rPr lang="en-US" dirty="0"/>
              <a:t>The Unity of God’s Actions: Inseparable Operations</a:t>
            </a:r>
          </a:p>
        </p:txBody>
      </p:sp>
      <p:sp>
        <p:nvSpPr>
          <p:cNvPr id="3" name="Content Placeholder 2">
            <a:extLst>
              <a:ext uri="{FF2B5EF4-FFF2-40B4-BE49-F238E27FC236}">
                <a16:creationId xmlns:a16="http://schemas.microsoft.com/office/drawing/2014/main" id="{13851D3B-6671-1A4D-8CA9-39E6E04D4C0C}"/>
              </a:ext>
            </a:extLst>
          </p:cNvPr>
          <p:cNvSpPr>
            <a:spLocks noGrp="1"/>
          </p:cNvSpPr>
          <p:nvPr>
            <p:ph idx="1"/>
          </p:nvPr>
        </p:nvSpPr>
        <p:spPr>
          <a:xfrm>
            <a:off x="2589212" y="2133600"/>
            <a:ext cx="8915400" cy="3777622"/>
          </a:xfrm>
        </p:spPr>
        <p:txBody>
          <a:bodyPr>
            <a:normAutofit/>
          </a:bodyPr>
          <a:lstStyle/>
          <a:p>
            <a:r>
              <a:rPr lang="en-US" dirty="0"/>
              <a:t>Co-inherence: The Father, Son and Spirit mutually indwell one another (John 10:38).</a:t>
            </a:r>
          </a:p>
          <a:p>
            <a:pPr lvl="1"/>
            <a:r>
              <a:rPr lang="en-US" dirty="0"/>
              <a:t>This means that we never have one Person of the Trinity without having the other Two</a:t>
            </a:r>
          </a:p>
          <a:p>
            <a:r>
              <a:rPr lang="en-US" dirty="0"/>
              <a:t>Inseparable Operations: When God acts externally, He works in a way consistent with the unity of His nature</a:t>
            </a:r>
          </a:p>
          <a:p>
            <a:pPr lvl="1"/>
            <a:r>
              <a:rPr lang="en-US" dirty="0"/>
              <a:t>Being one in nature, they also act as one, performing a singular action in any external act</a:t>
            </a:r>
          </a:p>
        </p:txBody>
      </p:sp>
    </p:spTree>
    <p:extLst>
      <p:ext uri="{BB962C8B-B14F-4D97-AF65-F5344CB8AC3E}">
        <p14:creationId xmlns:p14="http://schemas.microsoft.com/office/powerpoint/2010/main" val="3055184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CDD1C-12A8-4E43-A963-EF7BB18DC5C4}"/>
              </a:ext>
            </a:extLst>
          </p:cNvPr>
          <p:cNvSpPr>
            <a:spLocks noGrp="1"/>
          </p:cNvSpPr>
          <p:nvPr>
            <p:ph type="title"/>
          </p:nvPr>
        </p:nvSpPr>
        <p:spPr/>
        <p:txBody>
          <a:bodyPr/>
          <a:lstStyle/>
          <a:p>
            <a:r>
              <a:rPr lang="en-US" dirty="0"/>
              <a:t>The Unity of God’s Actions: Inseparable Operations</a:t>
            </a:r>
          </a:p>
        </p:txBody>
      </p:sp>
      <p:sp>
        <p:nvSpPr>
          <p:cNvPr id="3" name="Content Placeholder 2">
            <a:extLst>
              <a:ext uri="{FF2B5EF4-FFF2-40B4-BE49-F238E27FC236}">
                <a16:creationId xmlns:a16="http://schemas.microsoft.com/office/drawing/2014/main" id="{DB602DA2-6B5C-F441-AB0E-66ED9516EC8E}"/>
              </a:ext>
            </a:extLst>
          </p:cNvPr>
          <p:cNvSpPr>
            <a:spLocks noGrp="1"/>
          </p:cNvSpPr>
          <p:nvPr>
            <p:ph idx="1"/>
          </p:nvPr>
        </p:nvSpPr>
        <p:spPr/>
        <p:txBody>
          <a:bodyPr>
            <a:normAutofit fontScale="92500"/>
          </a:bodyPr>
          <a:lstStyle/>
          <a:p>
            <a:r>
              <a:rPr lang="en-US" dirty="0"/>
              <a:t>John 5:19, “</a:t>
            </a:r>
            <a:r>
              <a:rPr lang="en-US" i="1" dirty="0"/>
              <a:t>So Jesus said to them, “Truly, truly, I say to you, the Son can do nothing of his own accord, but only what he sees the Father doing. For whatever the Father does, that the Son does likewise</a:t>
            </a:r>
            <a:r>
              <a:rPr lang="en-US" dirty="0"/>
              <a:t>.” </a:t>
            </a:r>
          </a:p>
          <a:p>
            <a:r>
              <a:rPr lang="en-US" dirty="0"/>
              <a:t>1Corinthians 12:4-6 states, “</a:t>
            </a:r>
            <a:r>
              <a:rPr lang="en-US" i="1" dirty="0"/>
              <a:t>Now there are varieties of gifts, but the </a:t>
            </a:r>
            <a:r>
              <a:rPr lang="en-US" b="1" i="1" u="sng" dirty="0"/>
              <a:t>same Spirit</a:t>
            </a:r>
            <a:r>
              <a:rPr lang="en-US" i="1" dirty="0"/>
              <a:t>; </a:t>
            </a:r>
            <a:r>
              <a:rPr lang="en-US" b="1" i="1" baseline="30000" dirty="0"/>
              <a:t>5 </a:t>
            </a:r>
            <a:r>
              <a:rPr lang="en-US" i="1" dirty="0"/>
              <a:t>and there are varieties of service, but the </a:t>
            </a:r>
            <a:r>
              <a:rPr lang="en-US" b="1" i="1" u="sng" dirty="0"/>
              <a:t>same Lord</a:t>
            </a:r>
            <a:r>
              <a:rPr lang="en-US" i="1" dirty="0"/>
              <a:t>; and there are varieties of activities, but it is the </a:t>
            </a:r>
            <a:r>
              <a:rPr lang="en-US" b="1" i="1" u="sng" dirty="0"/>
              <a:t>same God</a:t>
            </a:r>
            <a:r>
              <a:rPr lang="en-US" i="1" dirty="0"/>
              <a:t> who empowers them all in everyone</a:t>
            </a:r>
            <a:r>
              <a:rPr lang="en-US" dirty="0"/>
              <a:t>.” </a:t>
            </a:r>
          </a:p>
          <a:p>
            <a:r>
              <a:rPr lang="en-US" dirty="0"/>
              <a:t>The Resurrection</a:t>
            </a:r>
          </a:p>
          <a:p>
            <a:pPr lvl="1"/>
            <a:r>
              <a:rPr lang="en-US" dirty="0"/>
              <a:t>“</a:t>
            </a:r>
            <a:r>
              <a:rPr lang="en-US" i="1" dirty="0"/>
              <a:t>just as Christ was raised from the dead by the glory of the Father</a:t>
            </a:r>
            <a:r>
              <a:rPr lang="en-US" dirty="0"/>
              <a:t>” (Romans 6:4) </a:t>
            </a:r>
          </a:p>
          <a:p>
            <a:pPr lvl="1"/>
            <a:r>
              <a:rPr lang="en-US" dirty="0"/>
              <a:t>“</a:t>
            </a:r>
            <a:r>
              <a:rPr lang="en-US" i="1" dirty="0"/>
              <a:t>Destroy this temple, and in three days I will raise it up</a:t>
            </a:r>
            <a:r>
              <a:rPr lang="en-US" dirty="0"/>
              <a:t>” (John 2:19). </a:t>
            </a:r>
          </a:p>
          <a:p>
            <a:pPr lvl="1"/>
            <a:r>
              <a:rPr lang="en-US" dirty="0"/>
              <a:t>“</a:t>
            </a:r>
            <a:r>
              <a:rPr lang="en-US" i="1" dirty="0"/>
              <a:t>If the Spirit of him who raised Jesus from the dead dwells in you, he who raised Christ Jesus from the dead will also give life to your mortal bodies…</a:t>
            </a:r>
            <a:r>
              <a:rPr lang="en-US" dirty="0"/>
              <a:t>” (Romans 8:11). </a:t>
            </a:r>
          </a:p>
        </p:txBody>
      </p:sp>
    </p:spTree>
    <p:extLst>
      <p:ext uri="{BB962C8B-B14F-4D97-AF65-F5344CB8AC3E}">
        <p14:creationId xmlns:p14="http://schemas.microsoft.com/office/powerpoint/2010/main" val="303944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par>
                                <p:cTn id="17" presetID="53" presetClass="entr" presetSubtype="16"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p:cTn id="19"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1" dur="500"/>
                                        <p:tgtEl>
                                          <p:spTgt spid="3">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 calcmode="lin" valueType="num">
                                      <p:cBhvr>
                                        <p:cTn id="26"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7"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8" dur="500"/>
                                        <p:tgtEl>
                                          <p:spTgt spid="3">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p:cTn id="33"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4"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6AB112-A14E-2F42-8C81-7D96E3F632ED}"/>
              </a:ext>
            </a:extLst>
          </p:cNvPr>
          <p:cNvSpPr>
            <a:spLocks noGrp="1"/>
          </p:cNvSpPr>
          <p:nvPr>
            <p:ph type="title"/>
          </p:nvPr>
        </p:nvSpPr>
        <p:spPr/>
        <p:txBody>
          <a:bodyPr/>
          <a:lstStyle/>
          <a:p>
            <a:r>
              <a:rPr lang="en-US"/>
              <a:t>Review: Trinitarian </a:t>
            </a:r>
            <a:r>
              <a:rPr lang="en-US" dirty="0"/>
              <a:t>Basics </a:t>
            </a:r>
          </a:p>
        </p:txBody>
      </p:sp>
      <p:sp>
        <p:nvSpPr>
          <p:cNvPr id="3" name="Content Placeholder 2">
            <a:extLst>
              <a:ext uri="{FF2B5EF4-FFF2-40B4-BE49-F238E27FC236}">
                <a16:creationId xmlns:a16="http://schemas.microsoft.com/office/drawing/2014/main" id="{2051397E-A565-B840-8035-B199030E5599}"/>
              </a:ext>
            </a:extLst>
          </p:cNvPr>
          <p:cNvSpPr>
            <a:spLocks noGrp="1"/>
          </p:cNvSpPr>
          <p:nvPr>
            <p:ph idx="1"/>
          </p:nvPr>
        </p:nvSpPr>
        <p:spPr/>
        <p:txBody>
          <a:bodyPr/>
          <a:lstStyle/>
          <a:p>
            <a:pPr marL="457200" indent="-457200">
              <a:buFont typeface="+mj-lt"/>
              <a:buAutoNum type="arabicPeriod"/>
            </a:pPr>
            <a:r>
              <a:rPr lang="en-US" dirty="0"/>
              <a:t>God is one in Being. </a:t>
            </a:r>
          </a:p>
          <a:p>
            <a:pPr marL="457200" indent="-457200">
              <a:buFont typeface="+mj-lt"/>
              <a:buAutoNum type="arabicPeriod"/>
            </a:pPr>
            <a:r>
              <a:rPr lang="en-US" dirty="0"/>
              <a:t>God is three in Person: Father, Son, and Holy Spirit. </a:t>
            </a:r>
          </a:p>
          <a:p>
            <a:pPr marL="457200" indent="-457200">
              <a:buFont typeface="+mj-lt"/>
              <a:buAutoNum type="arabicPeriod"/>
            </a:pPr>
            <a:r>
              <a:rPr lang="en-US" dirty="0"/>
              <a:t>Each Person is truly and fully God, possessing the whole divine essence. </a:t>
            </a:r>
          </a:p>
          <a:p>
            <a:pPr marL="457200" indent="-457200">
              <a:buFont typeface="+mj-lt"/>
              <a:buAutoNum type="arabicPeriod"/>
            </a:pPr>
            <a:r>
              <a:rPr lang="en-US" dirty="0"/>
              <a:t>The eternal distinctions between Father, Son, and Holy Spirit are found in their personal relations with one another: Unbegotten, Only-Begotten, and Proceeding.</a:t>
            </a:r>
          </a:p>
        </p:txBody>
      </p:sp>
    </p:spTree>
    <p:extLst>
      <p:ext uri="{BB962C8B-B14F-4D97-AF65-F5344CB8AC3E}">
        <p14:creationId xmlns:p14="http://schemas.microsoft.com/office/powerpoint/2010/main" val="30430344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312087-99BF-BA48-9FC5-C0C1D7FFC776}"/>
              </a:ext>
            </a:extLst>
          </p:cNvPr>
          <p:cNvSpPr>
            <a:spLocks noGrp="1"/>
          </p:cNvSpPr>
          <p:nvPr>
            <p:ph type="title"/>
          </p:nvPr>
        </p:nvSpPr>
        <p:spPr/>
        <p:txBody>
          <a:bodyPr/>
          <a:lstStyle/>
          <a:p>
            <a:r>
              <a:rPr lang="en-US" dirty="0"/>
              <a:t>The Unity of God’s Actions: Appropriations </a:t>
            </a:r>
          </a:p>
        </p:txBody>
      </p:sp>
      <p:sp>
        <p:nvSpPr>
          <p:cNvPr id="3" name="Content Placeholder 2">
            <a:extLst>
              <a:ext uri="{FF2B5EF4-FFF2-40B4-BE49-F238E27FC236}">
                <a16:creationId xmlns:a16="http://schemas.microsoft.com/office/drawing/2014/main" id="{113E34EF-9BF6-F04E-A0BC-21EBFB5276A1}"/>
              </a:ext>
            </a:extLst>
          </p:cNvPr>
          <p:cNvSpPr>
            <a:spLocks noGrp="1"/>
          </p:cNvSpPr>
          <p:nvPr>
            <p:ph idx="1"/>
          </p:nvPr>
        </p:nvSpPr>
        <p:spPr/>
        <p:txBody>
          <a:bodyPr>
            <a:normAutofit lnSpcReduction="10000"/>
          </a:bodyPr>
          <a:lstStyle/>
          <a:p>
            <a:r>
              <a:rPr lang="en-US" dirty="0"/>
              <a:t>While they work inseparably, they do not manifest themselves inseparably</a:t>
            </a:r>
          </a:p>
          <a:p>
            <a:r>
              <a:rPr lang="en-US" dirty="0"/>
              <a:t>While a specific action or work appropriately belongs to one Person, it nevertheless is the creative effect of all three</a:t>
            </a:r>
          </a:p>
          <a:p>
            <a:pPr lvl="1"/>
            <a:r>
              <a:rPr lang="en-US" dirty="0"/>
              <a:t>“While all three persons are engaged in every aspect of our creation, preservation, and salvation, each action is most appropriate to one of the three rather than the others” (Robert Letham).</a:t>
            </a:r>
          </a:p>
          <a:p>
            <a:r>
              <a:rPr lang="en-US" b="1" dirty="0"/>
              <a:t>Appropriation</a:t>
            </a:r>
            <a:r>
              <a:rPr lang="en-US" dirty="0"/>
              <a:t>: Assigning an action to a particular person suitable in the circumstances, though it may belong to all Three.</a:t>
            </a:r>
          </a:p>
          <a:p>
            <a:pPr lvl="1"/>
            <a:r>
              <a:rPr lang="en-US" dirty="0"/>
              <a:t>All is</a:t>
            </a:r>
            <a:r>
              <a:rPr lang="en-US" i="1" dirty="0"/>
              <a:t> from</a:t>
            </a:r>
            <a:r>
              <a:rPr lang="en-US" dirty="0"/>
              <a:t> the Father, who works </a:t>
            </a:r>
            <a:r>
              <a:rPr lang="en-US" i="1" dirty="0"/>
              <a:t>through</a:t>
            </a:r>
            <a:r>
              <a:rPr lang="en-US" dirty="0"/>
              <a:t> the Son and </a:t>
            </a:r>
            <a:r>
              <a:rPr lang="en-US" i="1" dirty="0"/>
              <a:t>in</a:t>
            </a:r>
            <a:r>
              <a:rPr lang="en-US" dirty="0"/>
              <a:t> the Spirit. </a:t>
            </a:r>
          </a:p>
          <a:p>
            <a:pPr lvl="1"/>
            <a:r>
              <a:rPr lang="en-US" dirty="0"/>
              <a:t>“A whole magnet draws a needle to itself, but it becomes attached to just one of the poles. Similarly, while the whole Trinity is involved in the incarnation, the human nature, analogous to the needle, is attached specifically to the Son” (Adonis </a:t>
            </a:r>
            <a:r>
              <a:rPr lang="en-US" dirty="0" err="1"/>
              <a:t>Vidu</a:t>
            </a:r>
            <a:r>
              <a:rPr lang="en-US" dirty="0"/>
              <a:t>).</a:t>
            </a:r>
          </a:p>
        </p:txBody>
      </p:sp>
    </p:spTree>
    <p:extLst>
      <p:ext uri="{BB962C8B-B14F-4D97-AF65-F5344CB8AC3E}">
        <p14:creationId xmlns:p14="http://schemas.microsoft.com/office/powerpoint/2010/main" val="2004020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
                                        <p:tgtEl>
                                          <p:spTgt spid="3">
                                            <p:txEl>
                                              <p:pRg st="1" end="1"/>
                                            </p:txEl>
                                          </p:spTgt>
                                        </p:tgtEl>
                                      </p:cBhvr>
                                    </p:animEffect>
                                    <p:anim calcmode="lin" valueType="num">
                                      <p:cBhvr>
                                        <p:cTn id="8" dur="4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2" presetID="43" presetClass="entr" presetSubtype="0" fill="hold" nodeType="with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
                                        <p:tgtEl>
                                          <p:spTgt spid="3">
                                            <p:txEl>
                                              <p:pRg st="2" end="2"/>
                                            </p:txEl>
                                          </p:spTgt>
                                        </p:tgtEl>
                                      </p:cBhvr>
                                    </p:animEffect>
                                    <p:anim calcmode="lin" valueType="num">
                                      <p:cBhvr>
                                        <p:cTn id="15" dur="4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4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3"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
                                        <p:tgtEl>
                                          <p:spTgt spid="3">
                                            <p:txEl>
                                              <p:pRg st="3" end="3"/>
                                            </p:txEl>
                                          </p:spTgt>
                                        </p:tgtEl>
                                      </p:cBhvr>
                                    </p:animEffect>
                                    <p:anim calcmode="lin" valueType="num">
                                      <p:cBhvr>
                                        <p:cTn id="24" dur="4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5" dur="400" fill="hold"/>
                                        <p:tgtEl>
                                          <p:spTgt spid="3">
                                            <p:txEl>
                                              <p:pRg st="3" end="3"/>
                                            </p:txEl>
                                          </p:spTgt>
                                        </p:tgtEl>
                                        <p:attrNameLst>
                                          <p:attrName>ppt_y</p:attrName>
                                        </p:attrNameLst>
                                      </p:cBhvr>
                                      <p:tavLst>
                                        <p:tav tm="0">
                                          <p:val>
                                            <p:strVal val="#ppt_y+0.31"/>
                                          </p:val>
                                        </p:tav>
                                        <p:tav tm="100000">
                                          <p:val>
                                            <p:strVal val="#ppt_y+0.31"/>
                                          </p:val>
                                        </p:tav>
                                      </p:tavLst>
                                    </p:anim>
                                    <p:anim calcmode="lin" valueType="num">
                                      <p:cBhvr>
                                        <p:cTn id="26" dur="600" decel="50000" fill="hold">
                                          <p:stCondLst>
                                            <p:cond delay="400"/>
                                          </p:stCondLst>
                                        </p:cTn>
                                        <p:tgtEl>
                                          <p:spTgt spid="3">
                                            <p:txEl>
                                              <p:pRg st="3" end="3"/>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7" dur="600" decel="50000" fill="hold">
                                          <p:stCondLst>
                                            <p:cond delay="400"/>
                                          </p:stCondLst>
                                        </p:cTn>
                                        <p:tgtEl>
                                          <p:spTgt spid="3">
                                            <p:txEl>
                                              <p:pRg st="3" end="3"/>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3"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100"/>
                                        <p:tgtEl>
                                          <p:spTgt spid="3">
                                            <p:txEl>
                                              <p:pRg st="4" end="4"/>
                                            </p:txEl>
                                          </p:spTgt>
                                        </p:tgtEl>
                                      </p:cBhvr>
                                    </p:animEffect>
                                    <p:anim calcmode="lin" valueType="num">
                                      <p:cBhvr>
                                        <p:cTn id="33" dur="4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400" fill="hold"/>
                                        <p:tgtEl>
                                          <p:spTgt spid="3">
                                            <p:txEl>
                                              <p:pRg st="4" end="4"/>
                                            </p:txEl>
                                          </p:spTgt>
                                        </p:tgtEl>
                                        <p:attrNameLst>
                                          <p:attrName>ppt_y</p:attrName>
                                        </p:attrNameLst>
                                      </p:cBhvr>
                                      <p:tavLst>
                                        <p:tav tm="0">
                                          <p:val>
                                            <p:strVal val="#ppt_y+0.31"/>
                                          </p:val>
                                        </p:tav>
                                        <p:tav tm="100000">
                                          <p:val>
                                            <p:strVal val="#ppt_y+0.31"/>
                                          </p:val>
                                        </p:tav>
                                      </p:tavLst>
                                    </p:anim>
                                    <p:anim calcmode="lin" valueType="num">
                                      <p:cBhvr>
                                        <p:cTn id="35" dur="600" decel="50000" fill="hold">
                                          <p:stCondLst>
                                            <p:cond delay="400"/>
                                          </p:stCondLst>
                                        </p:cTn>
                                        <p:tgtEl>
                                          <p:spTgt spid="3">
                                            <p:txEl>
                                              <p:pRg st="4" end="4"/>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6" dur="600" decel="50000" fill="hold">
                                          <p:stCondLst>
                                            <p:cond delay="400"/>
                                          </p:stCondLst>
                                        </p:cTn>
                                        <p:tgtEl>
                                          <p:spTgt spid="3">
                                            <p:txEl>
                                              <p:pRg st="4" end="4"/>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3" presetClass="entr" presetSubtype="0" fill="hold"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fade">
                                      <p:cBhvr>
                                        <p:cTn id="41" dur="100"/>
                                        <p:tgtEl>
                                          <p:spTgt spid="3">
                                            <p:txEl>
                                              <p:pRg st="5" end="5"/>
                                            </p:txEl>
                                          </p:spTgt>
                                        </p:tgtEl>
                                      </p:cBhvr>
                                    </p:animEffect>
                                    <p:anim calcmode="lin" valueType="num">
                                      <p:cBhvr>
                                        <p:cTn id="42" dur="4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3" dur="400" fill="hold"/>
                                        <p:tgtEl>
                                          <p:spTgt spid="3">
                                            <p:txEl>
                                              <p:pRg st="5" end="5"/>
                                            </p:txEl>
                                          </p:spTgt>
                                        </p:tgtEl>
                                        <p:attrNameLst>
                                          <p:attrName>ppt_y</p:attrName>
                                        </p:attrNameLst>
                                      </p:cBhvr>
                                      <p:tavLst>
                                        <p:tav tm="0">
                                          <p:val>
                                            <p:strVal val="#ppt_y+0.31"/>
                                          </p:val>
                                        </p:tav>
                                        <p:tav tm="100000">
                                          <p:val>
                                            <p:strVal val="#ppt_y+0.31"/>
                                          </p:val>
                                        </p:tav>
                                      </p:tavLst>
                                    </p:anim>
                                    <p:anim calcmode="lin" valueType="num">
                                      <p:cBhvr>
                                        <p:cTn id="44" dur="600" decel="50000" fill="hold">
                                          <p:stCondLst>
                                            <p:cond delay="400"/>
                                          </p:stCondLst>
                                        </p:cTn>
                                        <p:tgtEl>
                                          <p:spTgt spid="3">
                                            <p:txEl>
                                              <p:pRg st="5" end="5"/>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5" dur="600" decel="50000" fill="hold">
                                          <p:stCondLst>
                                            <p:cond delay="400"/>
                                          </p:stCondLst>
                                        </p:cTn>
                                        <p:tgtEl>
                                          <p:spTgt spid="3">
                                            <p:txEl>
                                              <p:pRg st="5" end="5"/>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65F93-B1F7-B54B-B18D-FAC35E4F5DBF}"/>
              </a:ext>
            </a:extLst>
          </p:cNvPr>
          <p:cNvSpPr>
            <a:spLocks noGrp="1"/>
          </p:cNvSpPr>
          <p:nvPr>
            <p:ph type="title"/>
          </p:nvPr>
        </p:nvSpPr>
        <p:spPr/>
        <p:txBody>
          <a:bodyPr/>
          <a:lstStyle/>
          <a:p>
            <a:r>
              <a:rPr lang="en-US" dirty="0"/>
              <a:t>The Unity of God’s Actions: Inseparable Operations</a:t>
            </a:r>
          </a:p>
        </p:txBody>
      </p:sp>
      <p:sp>
        <p:nvSpPr>
          <p:cNvPr id="3" name="Content Placeholder 2">
            <a:extLst>
              <a:ext uri="{FF2B5EF4-FFF2-40B4-BE49-F238E27FC236}">
                <a16:creationId xmlns:a16="http://schemas.microsoft.com/office/drawing/2014/main" id="{22BF9EBF-620F-7A42-B23A-51972A72D644}"/>
              </a:ext>
            </a:extLst>
          </p:cNvPr>
          <p:cNvSpPr>
            <a:spLocks noGrp="1"/>
          </p:cNvSpPr>
          <p:nvPr>
            <p:ph idx="1"/>
          </p:nvPr>
        </p:nvSpPr>
        <p:spPr/>
        <p:txBody>
          <a:bodyPr/>
          <a:lstStyle/>
          <a:p>
            <a:r>
              <a:rPr lang="en-US" dirty="0"/>
              <a:t>Why Does it Matter?</a:t>
            </a:r>
          </a:p>
          <a:p>
            <a:pPr lvl="1"/>
            <a:r>
              <a:rPr lang="en-US" dirty="0"/>
              <a:t>Our salvation takes the work of the whole Trinity</a:t>
            </a:r>
          </a:p>
          <a:p>
            <a:pPr lvl="1"/>
            <a:r>
              <a:rPr lang="en-US" dirty="0"/>
              <a:t>The Trinity has never and will never be broken</a:t>
            </a:r>
          </a:p>
          <a:p>
            <a:pPr lvl="1"/>
            <a:r>
              <a:rPr lang="en-US" dirty="0"/>
              <a:t>The Spirit is the Spirit of Christ, the Spirit of the Son, and of the Father. </a:t>
            </a:r>
          </a:p>
          <a:p>
            <a:pPr lvl="1"/>
            <a:r>
              <a:rPr lang="en-US" dirty="0"/>
              <a:t>Our salvation is as secure as God’s Being</a:t>
            </a:r>
          </a:p>
          <a:p>
            <a:pPr lvl="1"/>
            <a:r>
              <a:rPr lang="en-US" dirty="0"/>
              <a:t>We can participate in the Divine nature and share in the Triune life  </a:t>
            </a:r>
          </a:p>
        </p:txBody>
      </p:sp>
    </p:spTree>
    <p:extLst>
      <p:ext uri="{BB962C8B-B14F-4D97-AF65-F5344CB8AC3E}">
        <p14:creationId xmlns:p14="http://schemas.microsoft.com/office/powerpoint/2010/main" val="2033236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1000"/>
                                        <p:tgtEl>
                                          <p:spTgt spid="3">
                                            <p:txEl>
                                              <p:pRg st="3" end="3"/>
                                            </p:txEl>
                                          </p:spTgt>
                                        </p:tgtEl>
                                      </p:cBhvr>
                                    </p:animEffect>
                                    <p:anim calcmode="lin" valueType="num">
                                      <p:cBhvr>
                                        <p:cTn id="1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anim calcmode="lin" valueType="num">
                                      <p:cBhvr>
                                        <p:cTn id="2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FE97E-AD11-3043-8CB7-B52E0D6B93C6}"/>
              </a:ext>
            </a:extLst>
          </p:cNvPr>
          <p:cNvSpPr>
            <a:spLocks noGrp="1"/>
          </p:cNvSpPr>
          <p:nvPr>
            <p:ph type="title"/>
          </p:nvPr>
        </p:nvSpPr>
        <p:spPr/>
        <p:txBody>
          <a:bodyPr/>
          <a:lstStyle/>
          <a:p>
            <a:r>
              <a:rPr lang="en-US" dirty="0"/>
              <a:t>Summary </a:t>
            </a:r>
          </a:p>
        </p:txBody>
      </p:sp>
      <p:sp>
        <p:nvSpPr>
          <p:cNvPr id="3" name="Content Placeholder 2">
            <a:extLst>
              <a:ext uri="{FF2B5EF4-FFF2-40B4-BE49-F238E27FC236}">
                <a16:creationId xmlns:a16="http://schemas.microsoft.com/office/drawing/2014/main" id="{72F92161-3FA2-8444-AFE8-AAB9F1FF7502}"/>
              </a:ext>
            </a:extLst>
          </p:cNvPr>
          <p:cNvSpPr>
            <a:spLocks noGrp="1"/>
          </p:cNvSpPr>
          <p:nvPr>
            <p:ph idx="1"/>
          </p:nvPr>
        </p:nvSpPr>
        <p:spPr/>
        <p:txBody>
          <a:bodyPr>
            <a:normAutofit fontScale="92500" lnSpcReduction="10000"/>
          </a:bodyPr>
          <a:lstStyle/>
          <a:p>
            <a:pPr marL="457200" indent="-457200">
              <a:buFont typeface="+mj-lt"/>
              <a:buAutoNum type="arabicPeriod"/>
            </a:pPr>
            <a:r>
              <a:rPr lang="en-US" dirty="0"/>
              <a:t>God is one in Being. </a:t>
            </a:r>
          </a:p>
          <a:p>
            <a:pPr marL="457200" indent="-457200">
              <a:buFont typeface="+mj-lt"/>
              <a:buAutoNum type="arabicPeriod"/>
            </a:pPr>
            <a:r>
              <a:rPr lang="en-US" dirty="0"/>
              <a:t>God is Three in Person: Father, Son, and Holy Spirit. </a:t>
            </a:r>
          </a:p>
          <a:p>
            <a:pPr marL="457200" indent="-457200">
              <a:buFont typeface="+mj-lt"/>
              <a:buAutoNum type="arabicPeriod"/>
            </a:pPr>
            <a:r>
              <a:rPr lang="en-US" dirty="0"/>
              <a:t>Each Person is truly and fully God, possessing the whole divine essence. </a:t>
            </a:r>
          </a:p>
          <a:p>
            <a:pPr marL="457200" indent="-457200">
              <a:buFont typeface="+mj-lt"/>
              <a:buAutoNum type="arabicPeriod"/>
            </a:pPr>
            <a:r>
              <a:rPr lang="en-US" dirty="0"/>
              <a:t>God is simple in Being, not made up of parts</a:t>
            </a:r>
          </a:p>
          <a:p>
            <a:pPr marL="457200" indent="-457200">
              <a:buFont typeface="+mj-lt"/>
              <a:buAutoNum type="arabicPeriod"/>
            </a:pPr>
            <a:r>
              <a:rPr lang="en-US" dirty="0"/>
              <a:t>The eternal distinctions between Father, Son, and Holy Spirit are found in their personal relations with one another: Unbegotten, Only-Begotten, and Proceeding.</a:t>
            </a:r>
          </a:p>
          <a:p>
            <a:pPr marL="457200" indent="-457200">
              <a:buFont typeface="+mj-lt"/>
              <a:buAutoNum type="arabicPeriod"/>
            </a:pPr>
            <a:r>
              <a:rPr lang="en-US"/>
              <a:t>Scripture might </a:t>
            </a:r>
            <a:r>
              <a:rPr lang="en-US" dirty="0"/>
              <a:t>not teach the Eternal Subordination of the Son</a:t>
            </a:r>
          </a:p>
          <a:p>
            <a:pPr marL="457200" indent="-457200">
              <a:buFont typeface="+mj-lt"/>
              <a:buAutoNum type="arabicPeriod"/>
            </a:pPr>
            <a:r>
              <a:rPr lang="en-US" dirty="0"/>
              <a:t>Co-inherence: The Three persons of the Trinity are all fully in One Another </a:t>
            </a:r>
          </a:p>
          <a:p>
            <a:pPr marL="457200" indent="-457200">
              <a:buFont typeface="+mj-lt"/>
              <a:buAutoNum type="arabicPeriod"/>
            </a:pPr>
            <a:r>
              <a:rPr lang="en-US" dirty="0"/>
              <a:t>God works inseparably in His external operations </a:t>
            </a:r>
          </a:p>
          <a:p>
            <a:pPr marL="457200" indent="-457200">
              <a:buFont typeface="+mj-lt"/>
              <a:buAutoNum type="arabicPeriod"/>
            </a:pPr>
            <a:r>
              <a:rPr lang="en-US" dirty="0"/>
              <a:t>Each action is most appropriate to One of the Three rather than the Others </a:t>
            </a:r>
          </a:p>
          <a:p>
            <a:pPr marL="457200" indent="-457200">
              <a:buFont typeface="+mj-lt"/>
              <a:buAutoNum type="arabicPeriod"/>
            </a:pPr>
            <a:endParaRPr lang="en-US" dirty="0"/>
          </a:p>
          <a:p>
            <a:endParaRPr lang="en-US" dirty="0"/>
          </a:p>
        </p:txBody>
      </p:sp>
    </p:spTree>
    <p:extLst>
      <p:ext uri="{BB962C8B-B14F-4D97-AF65-F5344CB8AC3E}">
        <p14:creationId xmlns:p14="http://schemas.microsoft.com/office/powerpoint/2010/main" val="29001876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E1826-1D53-8A49-A1E4-FF38BE39B21A}"/>
              </a:ext>
            </a:extLst>
          </p:cNvPr>
          <p:cNvSpPr>
            <a:spLocks noGrp="1"/>
          </p:cNvSpPr>
          <p:nvPr>
            <p:ph type="title"/>
          </p:nvPr>
        </p:nvSpPr>
        <p:spPr/>
        <p:txBody>
          <a:bodyPr/>
          <a:lstStyle/>
          <a:p>
            <a:r>
              <a:rPr lang="en-US" dirty="0"/>
              <a:t>The Language of Reformed Confessions</a:t>
            </a:r>
          </a:p>
        </p:txBody>
      </p:sp>
      <p:sp>
        <p:nvSpPr>
          <p:cNvPr id="3" name="Content Placeholder 2">
            <a:extLst>
              <a:ext uri="{FF2B5EF4-FFF2-40B4-BE49-F238E27FC236}">
                <a16:creationId xmlns:a16="http://schemas.microsoft.com/office/drawing/2014/main" id="{5F96F3BA-9E81-B24A-9659-F560155A6B26}"/>
              </a:ext>
            </a:extLst>
          </p:cNvPr>
          <p:cNvSpPr>
            <a:spLocks noGrp="1"/>
          </p:cNvSpPr>
          <p:nvPr>
            <p:ph idx="1"/>
          </p:nvPr>
        </p:nvSpPr>
        <p:spPr/>
        <p:txBody>
          <a:bodyPr>
            <a:normAutofit/>
          </a:bodyPr>
          <a:lstStyle/>
          <a:p>
            <a:pPr algn="just"/>
            <a:r>
              <a:rPr lang="en-US" dirty="0"/>
              <a:t>The Belgic Confession of 1561</a:t>
            </a:r>
          </a:p>
          <a:p>
            <a:pPr lvl="1" algn="just"/>
            <a:r>
              <a:rPr lang="en-US" dirty="0"/>
              <a:t>The </a:t>
            </a:r>
            <a:r>
              <a:rPr lang="en-US" b="1" u="sng" dirty="0"/>
              <a:t>Father is not derived </a:t>
            </a:r>
            <a:r>
              <a:rPr lang="en-US" dirty="0"/>
              <a:t>from anyone, </a:t>
            </a:r>
            <a:r>
              <a:rPr lang="en-US" b="1" u="sng" dirty="0"/>
              <a:t>neither begotten nor proceeding</a:t>
            </a:r>
            <a:r>
              <a:rPr lang="en-US" dirty="0"/>
              <a:t>. The Son is </a:t>
            </a:r>
            <a:r>
              <a:rPr lang="en-US" b="1" u="sng" dirty="0"/>
              <a:t>eternally begotten </a:t>
            </a:r>
            <a:r>
              <a:rPr lang="en-US" dirty="0"/>
              <a:t>of the Father.</a:t>
            </a:r>
            <a:r>
              <a:rPr lang="en-US" baseline="30000" dirty="0"/>
              <a:t> </a:t>
            </a:r>
            <a:r>
              <a:rPr lang="en-US" dirty="0"/>
              <a:t>The Holy Spirit </a:t>
            </a:r>
            <a:r>
              <a:rPr lang="en-US" b="1" u="sng" dirty="0"/>
              <a:t>proceeds</a:t>
            </a:r>
            <a:r>
              <a:rPr lang="en-US" dirty="0"/>
              <a:t> from the Father and the Son.</a:t>
            </a:r>
          </a:p>
          <a:p>
            <a:pPr algn="just"/>
            <a:endParaRPr lang="en-US" dirty="0"/>
          </a:p>
          <a:p>
            <a:pPr algn="just"/>
            <a:r>
              <a:rPr lang="en-US" dirty="0"/>
              <a:t>1689 Baptist Confession of Faith </a:t>
            </a:r>
          </a:p>
          <a:p>
            <a:pPr lvl="1" algn="just"/>
            <a:r>
              <a:rPr lang="en-US" dirty="0"/>
              <a:t>The </a:t>
            </a:r>
            <a:r>
              <a:rPr lang="en-US" b="1" u="sng" dirty="0"/>
              <a:t>Father is not derived </a:t>
            </a:r>
            <a:r>
              <a:rPr lang="en-US" dirty="0"/>
              <a:t>from anyone, </a:t>
            </a:r>
            <a:r>
              <a:rPr lang="en-US" b="1" u="sng" dirty="0"/>
              <a:t>neither begotten nor proceeding</a:t>
            </a:r>
            <a:r>
              <a:rPr lang="en-US" dirty="0"/>
              <a:t>. The Son is </a:t>
            </a:r>
            <a:r>
              <a:rPr lang="en-US" b="1" u="sng" dirty="0"/>
              <a:t>eternally begotten </a:t>
            </a:r>
            <a:r>
              <a:rPr lang="en-US" dirty="0"/>
              <a:t>of the Father. The Holy Spirit </a:t>
            </a:r>
            <a:r>
              <a:rPr lang="en-US" b="1" u="sng" dirty="0"/>
              <a:t>proceeds</a:t>
            </a:r>
            <a:r>
              <a:rPr lang="en-US" dirty="0"/>
              <a:t> from the Father and the Son. All three are infinite and without beginning and are therefore only one God, who is not to be divided in nature and being. Yet these three are </a:t>
            </a:r>
            <a:r>
              <a:rPr lang="en-US" b="1" u="sng" dirty="0"/>
              <a:t>distinguished by several distinctive characteristics and personal relations</a:t>
            </a:r>
            <a:r>
              <a:rPr lang="en-US" dirty="0"/>
              <a:t>. </a:t>
            </a:r>
          </a:p>
          <a:p>
            <a:endParaRPr lang="en-US" dirty="0"/>
          </a:p>
        </p:txBody>
      </p:sp>
    </p:spTree>
    <p:extLst>
      <p:ext uri="{BB962C8B-B14F-4D97-AF65-F5344CB8AC3E}">
        <p14:creationId xmlns:p14="http://schemas.microsoft.com/office/powerpoint/2010/main" val="3608283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E68D8-36DF-6F48-B1CD-717F697EEE44}"/>
              </a:ext>
            </a:extLst>
          </p:cNvPr>
          <p:cNvSpPr>
            <a:spLocks noGrp="1"/>
          </p:cNvSpPr>
          <p:nvPr>
            <p:ph type="title"/>
          </p:nvPr>
        </p:nvSpPr>
        <p:spPr/>
        <p:txBody>
          <a:bodyPr>
            <a:noAutofit/>
          </a:bodyPr>
          <a:lstStyle/>
          <a:p>
            <a:r>
              <a:rPr lang="en-US" sz="2400" b="1" u="sng" dirty="0"/>
              <a:t>FOUNDATIONAL TRUTH 4</a:t>
            </a:r>
            <a:r>
              <a:rPr lang="en-US" sz="2400" b="1" dirty="0"/>
              <a:t>: THE ETERNAL DISTINCTIONS BETWEEN THE FATHER, SON, AND SPIRIT ARE FOUND IN THEIR PERSONAL RELATIONS WITH ONE ANOTHER</a:t>
            </a:r>
            <a:endParaRPr lang="en-US" sz="2400" dirty="0"/>
          </a:p>
        </p:txBody>
      </p:sp>
      <p:sp>
        <p:nvSpPr>
          <p:cNvPr id="3" name="Content Placeholder 2">
            <a:extLst>
              <a:ext uri="{FF2B5EF4-FFF2-40B4-BE49-F238E27FC236}">
                <a16:creationId xmlns:a16="http://schemas.microsoft.com/office/drawing/2014/main" id="{409664DA-1956-5D46-917F-AF7DFCB8CE9B}"/>
              </a:ext>
            </a:extLst>
          </p:cNvPr>
          <p:cNvSpPr>
            <a:spLocks noGrp="1"/>
          </p:cNvSpPr>
          <p:nvPr>
            <p:ph idx="1"/>
          </p:nvPr>
        </p:nvSpPr>
        <p:spPr/>
        <p:txBody>
          <a:bodyPr/>
          <a:lstStyle/>
          <a:p>
            <a:r>
              <a:rPr lang="en-US" dirty="0"/>
              <a:t>“God is love” (1 John 4:8, 16). </a:t>
            </a:r>
          </a:p>
          <a:p>
            <a:pPr lvl="1"/>
            <a:r>
              <a:rPr lang="en-US" dirty="0"/>
              <a:t>Augustine’s Analogy</a:t>
            </a:r>
          </a:p>
          <a:p>
            <a:pPr lvl="2"/>
            <a:r>
              <a:rPr lang="en-US" dirty="0"/>
              <a:t>The Father (the lover) eternally loves the Son (Matthew 3:16-17). </a:t>
            </a:r>
          </a:p>
          <a:p>
            <a:pPr lvl="2"/>
            <a:r>
              <a:rPr lang="en-US" dirty="0"/>
              <a:t>The Son (the beloved) loves the Father (John 14:31) and is eternally beloved of the Father. </a:t>
            </a:r>
          </a:p>
          <a:p>
            <a:pPr lvl="2"/>
            <a:r>
              <a:rPr lang="en-US" dirty="0"/>
              <a:t>The Holy Spirit is the bond of love between the Father and Son’s fellowship (1 John 4:13). </a:t>
            </a:r>
          </a:p>
          <a:p>
            <a:pPr marL="457200" lvl="1" indent="0">
              <a:buNone/>
            </a:pPr>
            <a:endParaRPr lang="en-US" dirty="0"/>
          </a:p>
        </p:txBody>
      </p:sp>
      <p:pic>
        <p:nvPicPr>
          <p:cNvPr id="5" name="Picture 4">
            <a:extLst>
              <a:ext uri="{FF2B5EF4-FFF2-40B4-BE49-F238E27FC236}">
                <a16:creationId xmlns:a16="http://schemas.microsoft.com/office/drawing/2014/main" id="{87633910-8FC3-0F41-B7D2-FF664538DC67}"/>
              </a:ext>
            </a:extLst>
          </p:cNvPr>
          <p:cNvPicPr>
            <a:picLocks noChangeAspect="1"/>
          </p:cNvPicPr>
          <p:nvPr/>
        </p:nvPicPr>
        <p:blipFill>
          <a:blip r:embed="rId2"/>
          <a:stretch>
            <a:fillRect/>
          </a:stretch>
        </p:blipFill>
        <p:spPr>
          <a:xfrm>
            <a:off x="4886325" y="4140200"/>
            <a:ext cx="3271837" cy="1771022"/>
          </a:xfrm>
          <a:prstGeom prst="rect">
            <a:avLst/>
          </a:prstGeom>
        </p:spPr>
      </p:pic>
    </p:spTree>
    <p:extLst>
      <p:ext uri="{BB962C8B-B14F-4D97-AF65-F5344CB8AC3E}">
        <p14:creationId xmlns:p14="http://schemas.microsoft.com/office/powerpoint/2010/main" val="617320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linds(horizontal)">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blinds(horizontal)">
                                      <p:cBhvr>
                                        <p:cTn id="20" dur="500"/>
                                        <p:tgtEl>
                                          <p:spTgt spid="3">
                                            <p:txEl>
                                              <p:pRg st="4" end="4"/>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blinds(horizontal)">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A0735-AC7B-8441-B46A-EDD7703517AE}"/>
              </a:ext>
            </a:extLst>
          </p:cNvPr>
          <p:cNvSpPr>
            <a:spLocks noGrp="1"/>
          </p:cNvSpPr>
          <p:nvPr>
            <p:ph type="title"/>
          </p:nvPr>
        </p:nvSpPr>
        <p:spPr/>
        <p:txBody>
          <a:bodyPr/>
          <a:lstStyle/>
          <a:p>
            <a:r>
              <a:rPr lang="en-US" dirty="0"/>
              <a:t>Eternal Relations: The Unbegotten Father</a:t>
            </a:r>
          </a:p>
        </p:txBody>
      </p:sp>
      <p:sp>
        <p:nvSpPr>
          <p:cNvPr id="3" name="Content Placeholder 2">
            <a:extLst>
              <a:ext uri="{FF2B5EF4-FFF2-40B4-BE49-F238E27FC236}">
                <a16:creationId xmlns:a16="http://schemas.microsoft.com/office/drawing/2014/main" id="{FA1BCC86-4A83-B546-AF83-FCEF64B47324}"/>
              </a:ext>
            </a:extLst>
          </p:cNvPr>
          <p:cNvSpPr>
            <a:spLocks noGrp="1"/>
          </p:cNvSpPr>
          <p:nvPr>
            <p:ph idx="1"/>
          </p:nvPr>
        </p:nvSpPr>
        <p:spPr>
          <a:xfrm>
            <a:off x="2589212" y="2133599"/>
            <a:ext cx="8915400" cy="4081463"/>
          </a:xfrm>
        </p:spPr>
        <p:txBody>
          <a:bodyPr>
            <a:normAutofit/>
          </a:bodyPr>
          <a:lstStyle/>
          <a:p>
            <a:r>
              <a:rPr lang="en-US" dirty="0"/>
              <a:t>The Father eternally begets the Son, because He is Father</a:t>
            </a:r>
          </a:p>
          <a:p>
            <a:pPr lvl="1"/>
            <a:r>
              <a:rPr lang="en-US" dirty="0"/>
              <a:t>God eternally exists in the communion of Father and Son</a:t>
            </a:r>
          </a:p>
          <a:p>
            <a:pPr lvl="1"/>
            <a:r>
              <a:rPr lang="en-US" dirty="0"/>
              <a:t>He begets because of who He is as Father </a:t>
            </a:r>
          </a:p>
          <a:p>
            <a:r>
              <a:rPr lang="en-US" dirty="0"/>
              <a:t>The Father’s unique personal property is that of being ‘unbegotten’ because He </a:t>
            </a:r>
            <a:r>
              <a:rPr lang="en-US" i="1" dirty="0"/>
              <a:t>is </a:t>
            </a:r>
            <a:r>
              <a:rPr lang="en-US" dirty="0"/>
              <a:t>Father</a:t>
            </a:r>
          </a:p>
          <a:p>
            <a:pPr lvl="1"/>
            <a:r>
              <a:rPr lang="en-US" dirty="0"/>
              <a:t>“When the Father is said to be unbegotten, it is not said what He </a:t>
            </a:r>
            <a:r>
              <a:rPr lang="en-US" i="1" dirty="0"/>
              <a:t>is</a:t>
            </a:r>
            <a:r>
              <a:rPr lang="en-US" dirty="0"/>
              <a:t>, but what He </a:t>
            </a:r>
            <a:r>
              <a:rPr lang="en-US" i="1" dirty="0"/>
              <a:t>is not</a:t>
            </a:r>
            <a:r>
              <a:rPr lang="en-US" dirty="0"/>
              <a:t>” (Augustine).</a:t>
            </a:r>
          </a:p>
          <a:p>
            <a:pPr lvl="1"/>
            <a:r>
              <a:rPr lang="en-US" dirty="0"/>
              <a:t>‘Unbegotten’ means that the Father is not a son. </a:t>
            </a:r>
          </a:p>
          <a:p>
            <a:pPr lvl="1"/>
            <a:r>
              <a:rPr lang="en-US" dirty="0"/>
              <a:t>Being unbegotten, the Father is the source from which everything that goes forth (proceeds). </a:t>
            </a:r>
          </a:p>
          <a:p>
            <a:pPr marL="457200" lvl="1" indent="0">
              <a:buNone/>
            </a:pPr>
            <a:endParaRPr lang="en-US" dirty="0"/>
          </a:p>
        </p:txBody>
      </p:sp>
    </p:spTree>
    <p:extLst>
      <p:ext uri="{BB962C8B-B14F-4D97-AF65-F5344CB8AC3E}">
        <p14:creationId xmlns:p14="http://schemas.microsoft.com/office/powerpoint/2010/main" val="2386434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checkerboard(across)">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checkerboard(across)">
                                      <p:cBhvr>
                                        <p:cTn id="12" dur="500"/>
                                        <p:tgtEl>
                                          <p:spTgt spid="3">
                                            <p:txEl>
                                              <p:pRg st="4" end="4"/>
                                            </p:txEl>
                                          </p:spTgt>
                                        </p:tgtEl>
                                      </p:cBhvr>
                                    </p:animEffect>
                                  </p:childTnLst>
                                </p:cTn>
                              </p:par>
                              <p:par>
                                <p:cTn id="13" presetID="5" presetClass="entr" presetSubtype="1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checkerboard(across)">
                                      <p:cBhvr>
                                        <p:cTn id="15" dur="500"/>
                                        <p:tgtEl>
                                          <p:spTgt spid="3">
                                            <p:txEl>
                                              <p:pRg st="5" end="5"/>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nodeType="click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Effect transition="in" filter="checkerboard(across)">
                                      <p:cBhvr>
                                        <p:cTn id="2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4DABB-C5B0-3449-AE14-2CBA0CFDF4B4}"/>
              </a:ext>
            </a:extLst>
          </p:cNvPr>
          <p:cNvSpPr>
            <a:spLocks noGrp="1"/>
          </p:cNvSpPr>
          <p:nvPr>
            <p:ph type="title"/>
          </p:nvPr>
        </p:nvSpPr>
        <p:spPr/>
        <p:txBody>
          <a:bodyPr/>
          <a:lstStyle/>
          <a:p>
            <a:r>
              <a:rPr lang="en-US" dirty="0"/>
              <a:t>Eternal Relations: The Unbegotten Father</a:t>
            </a:r>
          </a:p>
        </p:txBody>
      </p:sp>
      <p:sp>
        <p:nvSpPr>
          <p:cNvPr id="3" name="Content Placeholder 2">
            <a:extLst>
              <a:ext uri="{FF2B5EF4-FFF2-40B4-BE49-F238E27FC236}">
                <a16:creationId xmlns:a16="http://schemas.microsoft.com/office/drawing/2014/main" id="{15DFB2C9-8045-AF44-B14F-F70883243FB4}"/>
              </a:ext>
            </a:extLst>
          </p:cNvPr>
          <p:cNvSpPr>
            <a:spLocks noGrp="1"/>
          </p:cNvSpPr>
          <p:nvPr>
            <p:ph idx="1"/>
          </p:nvPr>
        </p:nvSpPr>
        <p:spPr/>
        <p:txBody>
          <a:bodyPr>
            <a:normAutofit lnSpcReduction="10000"/>
          </a:bodyPr>
          <a:lstStyle/>
          <a:p>
            <a:r>
              <a:rPr lang="en-US" dirty="0"/>
              <a:t>“In all kinds of causes there is always to be found between the cause and the effect a distance of perfection or power.” However, we use the term for “things which have </a:t>
            </a:r>
            <a:r>
              <a:rPr lang="en-US" b="1" u="sng" dirty="0"/>
              <a:t>no such difference</a:t>
            </a:r>
            <a:r>
              <a:rPr lang="en-US" dirty="0"/>
              <a:t>, but have only a certain </a:t>
            </a:r>
            <a:r>
              <a:rPr lang="en-US" b="1" u="sng" dirty="0"/>
              <a:t>order</a:t>
            </a:r>
            <a:r>
              <a:rPr lang="en-US" dirty="0"/>
              <a:t> to each other; as when we say that a point is the principle of a line; or also when we say that the first part of a line is the principle of a line.” (Aquinas).</a:t>
            </a:r>
          </a:p>
          <a:p>
            <a:endParaRPr lang="en-US" dirty="0"/>
          </a:p>
          <a:p>
            <a:pPr marL="457200" lvl="1" indent="0">
              <a:buNone/>
            </a:pPr>
            <a:endParaRPr lang="en-US" dirty="0"/>
          </a:p>
          <a:p>
            <a:pPr marL="457200" lvl="1" indent="0" algn="ctr">
              <a:buNone/>
            </a:pPr>
            <a:r>
              <a:rPr lang="en-US" sz="9600" dirty="0"/>
              <a:t>^</a:t>
            </a:r>
          </a:p>
          <a:p>
            <a:pPr marL="0" indent="0">
              <a:buNone/>
            </a:pPr>
            <a:endParaRPr lang="en-US" dirty="0"/>
          </a:p>
        </p:txBody>
      </p:sp>
      <p:cxnSp>
        <p:nvCxnSpPr>
          <p:cNvPr id="4" name="Straight Connector 3">
            <a:extLst>
              <a:ext uri="{FF2B5EF4-FFF2-40B4-BE49-F238E27FC236}">
                <a16:creationId xmlns:a16="http://schemas.microsoft.com/office/drawing/2014/main" id="{8B7443F6-6847-454D-8B7D-CB846706DE40}"/>
              </a:ext>
            </a:extLst>
          </p:cNvPr>
          <p:cNvCxnSpPr/>
          <p:nvPr/>
        </p:nvCxnSpPr>
        <p:spPr>
          <a:xfrm>
            <a:off x="3100388" y="4143375"/>
            <a:ext cx="77724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1811759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B951B-C4C8-3F4C-832F-E222C59CB83B}"/>
              </a:ext>
            </a:extLst>
          </p:cNvPr>
          <p:cNvSpPr>
            <a:spLocks noGrp="1"/>
          </p:cNvSpPr>
          <p:nvPr>
            <p:ph type="title"/>
          </p:nvPr>
        </p:nvSpPr>
        <p:spPr/>
        <p:txBody>
          <a:bodyPr/>
          <a:lstStyle/>
          <a:p>
            <a:r>
              <a:rPr lang="en-US" dirty="0"/>
              <a:t>Eternal Relations: The Only Begotten Son</a:t>
            </a:r>
          </a:p>
        </p:txBody>
      </p:sp>
      <p:sp>
        <p:nvSpPr>
          <p:cNvPr id="3" name="Content Placeholder 2">
            <a:extLst>
              <a:ext uri="{FF2B5EF4-FFF2-40B4-BE49-F238E27FC236}">
                <a16:creationId xmlns:a16="http://schemas.microsoft.com/office/drawing/2014/main" id="{AB906143-48E2-6F4A-A5A7-785351C9B599}"/>
              </a:ext>
            </a:extLst>
          </p:cNvPr>
          <p:cNvSpPr>
            <a:spLocks noGrp="1"/>
          </p:cNvSpPr>
          <p:nvPr>
            <p:ph idx="1"/>
          </p:nvPr>
        </p:nvSpPr>
        <p:spPr/>
        <p:txBody>
          <a:bodyPr>
            <a:normAutofit lnSpcReduction="10000"/>
          </a:bodyPr>
          <a:lstStyle/>
          <a:p>
            <a:pPr lvl="0"/>
            <a:r>
              <a:rPr lang="en-US" dirty="0"/>
              <a:t>John 1:14 </a:t>
            </a:r>
            <a:r>
              <a:rPr lang="en-US" i="1" dirty="0"/>
              <a:t>And the Word became flesh and dwelt among us, and we beheld His glory, the glory as of </a:t>
            </a:r>
            <a:r>
              <a:rPr lang="en-US" b="1" i="1" u="sng" dirty="0"/>
              <a:t>the only begotten of the Father</a:t>
            </a:r>
            <a:r>
              <a:rPr lang="en-US" i="1" dirty="0"/>
              <a:t>, full of grace and truth.</a:t>
            </a:r>
            <a:r>
              <a:rPr lang="en-US" dirty="0"/>
              <a:t> </a:t>
            </a:r>
          </a:p>
          <a:p>
            <a:pPr lvl="0"/>
            <a:r>
              <a:rPr lang="en-US" dirty="0"/>
              <a:t>John 1:18 </a:t>
            </a:r>
            <a:r>
              <a:rPr lang="en-US" i="1" dirty="0"/>
              <a:t>No one has seen God at any time. </a:t>
            </a:r>
            <a:r>
              <a:rPr lang="en-US" b="1" i="1" u="sng" dirty="0"/>
              <a:t>The only begotten Son</a:t>
            </a:r>
            <a:r>
              <a:rPr lang="en-US" i="1" dirty="0"/>
              <a:t>, who is in the bosom of the Father, He has declared Him</a:t>
            </a:r>
            <a:r>
              <a:rPr lang="en-US" dirty="0"/>
              <a:t>. </a:t>
            </a:r>
          </a:p>
          <a:p>
            <a:pPr lvl="0"/>
            <a:r>
              <a:rPr lang="en-US" dirty="0"/>
              <a:t>John 3:16 </a:t>
            </a:r>
            <a:r>
              <a:rPr lang="en-US" i="1" dirty="0"/>
              <a:t>For God so loved the world that He gave </a:t>
            </a:r>
            <a:r>
              <a:rPr lang="en-US" b="1" i="1" u="sng" dirty="0"/>
              <a:t>His only begotten Son</a:t>
            </a:r>
            <a:r>
              <a:rPr lang="en-US" i="1" dirty="0"/>
              <a:t>, that whoever believes in Him should not perish but have everlasting life</a:t>
            </a:r>
            <a:r>
              <a:rPr lang="en-US" dirty="0"/>
              <a:t>. </a:t>
            </a:r>
          </a:p>
          <a:p>
            <a:pPr lvl="0"/>
            <a:r>
              <a:rPr lang="en-US" dirty="0"/>
              <a:t>John 3:18 “</a:t>
            </a:r>
            <a:r>
              <a:rPr lang="en-US" i="1" dirty="0"/>
              <a:t>He who believes in Him is not condemned; but he who does not believe is condemned already, because he has not believed in the name of </a:t>
            </a:r>
            <a:r>
              <a:rPr lang="en-US" b="1" i="1" u="sng" dirty="0"/>
              <a:t>the only begotten Son of God</a:t>
            </a:r>
            <a:r>
              <a:rPr lang="en-US" dirty="0"/>
              <a:t>. </a:t>
            </a:r>
          </a:p>
          <a:p>
            <a:pPr lvl="0"/>
            <a:r>
              <a:rPr lang="en-US" dirty="0"/>
              <a:t>1 John 4:9 </a:t>
            </a:r>
            <a:r>
              <a:rPr lang="en-US" i="1" dirty="0"/>
              <a:t>In this the love of God was manifested toward us, that God has sent </a:t>
            </a:r>
            <a:r>
              <a:rPr lang="en-US" b="1" i="1" u="sng" dirty="0"/>
              <a:t>His only begotten Son </a:t>
            </a:r>
            <a:r>
              <a:rPr lang="en-US" i="1" dirty="0"/>
              <a:t>into the world, that we might live through Him</a:t>
            </a:r>
            <a:r>
              <a:rPr lang="en-US" dirty="0"/>
              <a:t>.</a:t>
            </a:r>
          </a:p>
          <a:p>
            <a:endParaRPr lang="en-US" dirty="0"/>
          </a:p>
        </p:txBody>
      </p:sp>
    </p:spTree>
    <p:extLst>
      <p:ext uri="{BB962C8B-B14F-4D97-AF65-F5344CB8AC3E}">
        <p14:creationId xmlns:p14="http://schemas.microsoft.com/office/powerpoint/2010/main" val="1599043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ssolv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dissolv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0907EE-2772-9749-A61D-B466B7094296}"/>
              </a:ext>
            </a:extLst>
          </p:cNvPr>
          <p:cNvSpPr>
            <a:spLocks noGrp="1"/>
          </p:cNvSpPr>
          <p:nvPr>
            <p:ph type="title"/>
          </p:nvPr>
        </p:nvSpPr>
        <p:spPr/>
        <p:txBody>
          <a:bodyPr/>
          <a:lstStyle/>
          <a:p>
            <a:r>
              <a:rPr lang="en-US" dirty="0"/>
              <a:t>Eternal Relations: The Only Begotten Son</a:t>
            </a:r>
          </a:p>
        </p:txBody>
      </p:sp>
      <p:sp>
        <p:nvSpPr>
          <p:cNvPr id="3" name="Content Placeholder 2">
            <a:extLst>
              <a:ext uri="{FF2B5EF4-FFF2-40B4-BE49-F238E27FC236}">
                <a16:creationId xmlns:a16="http://schemas.microsoft.com/office/drawing/2014/main" id="{B38A6F52-3B89-8045-BB2C-5E3A4078BC6A}"/>
              </a:ext>
            </a:extLst>
          </p:cNvPr>
          <p:cNvSpPr>
            <a:spLocks noGrp="1"/>
          </p:cNvSpPr>
          <p:nvPr>
            <p:ph idx="1"/>
          </p:nvPr>
        </p:nvSpPr>
        <p:spPr/>
        <p:txBody>
          <a:bodyPr>
            <a:normAutofit lnSpcReduction="10000"/>
          </a:bodyPr>
          <a:lstStyle/>
          <a:p>
            <a:r>
              <a:rPr lang="en-US" dirty="0"/>
              <a:t>“Begotten” means ‘to come forth or proceed from’ </a:t>
            </a:r>
          </a:p>
          <a:p>
            <a:r>
              <a:rPr lang="en-US" dirty="0"/>
              <a:t>“Begotten” describes their divine and eternal Father-Son relationship and means that the Son is ‘</a:t>
            </a:r>
            <a:r>
              <a:rPr lang="en-US" b="1" i="1" u="sng" dirty="0"/>
              <a:t>eternally from</a:t>
            </a:r>
            <a:r>
              <a:rPr lang="en-US" i="1" dirty="0"/>
              <a:t>’</a:t>
            </a:r>
            <a:r>
              <a:rPr lang="en-US" dirty="0"/>
              <a:t> the Father. </a:t>
            </a:r>
          </a:p>
          <a:p>
            <a:r>
              <a:rPr lang="en-US" dirty="0"/>
              <a:t>John 5:26, "</a:t>
            </a:r>
            <a:r>
              <a:rPr lang="en-US" i="1" dirty="0"/>
              <a:t>For as the Father has life in himself, so he has granted the Son also to have life in himself</a:t>
            </a:r>
            <a:r>
              <a:rPr lang="en-US" dirty="0"/>
              <a:t>.” </a:t>
            </a:r>
          </a:p>
          <a:p>
            <a:pPr lvl="1"/>
            <a:r>
              <a:rPr lang="en-US" dirty="0"/>
              <a:t>The Father possesses self-existence, i.e., “life in himself.” </a:t>
            </a:r>
          </a:p>
          <a:p>
            <a:pPr lvl="1"/>
            <a:r>
              <a:rPr lang="en-US" dirty="0"/>
              <a:t>The Son also possesses self-existence, a “life” identical to that of the Father (v. 26b). </a:t>
            </a:r>
          </a:p>
          <a:p>
            <a:pPr lvl="1"/>
            <a:r>
              <a:rPr lang="en-US" dirty="0"/>
              <a:t>But each possesses this life in himself in distinct, personal ways. The Father gives the Son life in Himself, but no one gives the Father life in Himself.</a:t>
            </a:r>
          </a:p>
          <a:p>
            <a:r>
              <a:rPr lang="en-US" dirty="0"/>
              <a:t>The Son is begotten, not created, and therefore shares  the Father’s eternal nature</a:t>
            </a:r>
          </a:p>
          <a:p>
            <a:endParaRPr lang="en-US" dirty="0"/>
          </a:p>
        </p:txBody>
      </p:sp>
    </p:spTree>
    <p:extLst>
      <p:ext uri="{BB962C8B-B14F-4D97-AF65-F5344CB8AC3E}">
        <p14:creationId xmlns:p14="http://schemas.microsoft.com/office/powerpoint/2010/main" val="1672856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806FA-DD5D-A942-B3CD-F7C45EB0C0EE}"/>
              </a:ext>
            </a:extLst>
          </p:cNvPr>
          <p:cNvSpPr>
            <a:spLocks noGrp="1"/>
          </p:cNvSpPr>
          <p:nvPr>
            <p:ph type="title"/>
          </p:nvPr>
        </p:nvSpPr>
        <p:spPr/>
        <p:txBody>
          <a:bodyPr/>
          <a:lstStyle/>
          <a:p>
            <a:r>
              <a:rPr lang="en-US" dirty="0"/>
              <a:t>Eternal Relations: The Only Begotten Son</a:t>
            </a:r>
          </a:p>
        </p:txBody>
      </p:sp>
      <p:sp>
        <p:nvSpPr>
          <p:cNvPr id="3" name="Content Placeholder 2">
            <a:extLst>
              <a:ext uri="{FF2B5EF4-FFF2-40B4-BE49-F238E27FC236}">
                <a16:creationId xmlns:a16="http://schemas.microsoft.com/office/drawing/2014/main" id="{5203B153-6878-6D4F-AA4D-F8B23CD9741D}"/>
              </a:ext>
            </a:extLst>
          </p:cNvPr>
          <p:cNvSpPr>
            <a:spLocks noGrp="1"/>
          </p:cNvSpPr>
          <p:nvPr>
            <p:ph idx="1"/>
          </p:nvPr>
        </p:nvSpPr>
        <p:spPr/>
        <p:txBody>
          <a:bodyPr>
            <a:normAutofit/>
          </a:bodyPr>
          <a:lstStyle/>
          <a:p>
            <a:r>
              <a:rPr lang="en-US" dirty="0"/>
              <a:t>“However, in a case such as fire and the light shining from it, </a:t>
            </a:r>
            <a:r>
              <a:rPr lang="en-US" b="1" dirty="0"/>
              <a:t>the fire is certainly first, as the cause (or source), and the light second, as the effect, but there is no "interval" [of time] separating the two: </a:t>
            </a:r>
            <a:r>
              <a:rPr lang="en-US" dirty="0"/>
              <a:t>they are "first" and "second," not by an arrangement [in time], but as a </a:t>
            </a:r>
            <a:r>
              <a:rPr lang="en-US" b="1" u="sng" dirty="0"/>
              <a:t>consequence of their nature</a:t>
            </a:r>
            <a:r>
              <a:rPr lang="en-US" dirty="0"/>
              <a:t>. So, in the case of the Father and the Son, in relation to causality, the Father is [classified] before the Son, but neither according to a difference of nature nor by a temporal preeminence." </a:t>
            </a:r>
          </a:p>
          <a:p>
            <a:r>
              <a:rPr lang="en-US" dirty="0"/>
              <a:t>The Son is "the </a:t>
            </a:r>
            <a:r>
              <a:rPr lang="en-US" b="1" i="1" u="sng" dirty="0"/>
              <a:t>radiance</a:t>
            </a:r>
            <a:r>
              <a:rPr lang="en-US" i="1" dirty="0"/>
              <a:t> </a:t>
            </a:r>
            <a:r>
              <a:rPr lang="en-US" dirty="0"/>
              <a:t>of [the Father's] glory, the exact imprint of his being" (Hebrews 1:3)</a:t>
            </a:r>
          </a:p>
          <a:p>
            <a:pPr lvl="1"/>
            <a:r>
              <a:rPr lang="en-US" dirty="0"/>
              <a:t>”God from God, </a:t>
            </a:r>
            <a:r>
              <a:rPr lang="en-US" b="1" i="1" u="sng" dirty="0"/>
              <a:t>Light from Light</a:t>
            </a:r>
            <a:r>
              <a:rPr lang="en-US" dirty="0"/>
              <a:t>, True God from True God, begotten, not created, consubstantial with the Father" (The Nicene Creed).</a:t>
            </a:r>
          </a:p>
          <a:p>
            <a:pPr lvl="1"/>
            <a:endParaRPr lang="en-US" dirty="0"/>
          </a:p>
        </p:txBody>
      </p:sp>
    </p:spTree>
    <p:extLst>
      <p:ext uri="{BB962C8B-B14F-4D97-AF65-F5344CB8AC3E}">
        <p14:creationId xmlns:p14="http://schemas.microsoft.com/office/powerpoint/2010/main" val="2409510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1" end="1"/>
                                            </p:txEl>
                                          </p:spTgt>
                                        </p:tgtEl>
                                      </p:cBhvr>
                                    </p:animEffect>
                                  </p:childTnLst>
                                </p:cTn>
                              </p:par>
                              <p:par>
                                <p:cTn id="9" presetID="1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340</TotalTime>
  <Words>2788</Words>
  <Application>Microsoft Macintosh PowerPoint</Application>
  <PresentationFormat>Widescreen</PresentationFormat>
  <Paragraphs>137</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Century Gothic</vt:lpstr>
      <vt:lpstr>Wingdings 3</vt:lpstr>
      <vt:lpstr>Wisp</vt:lpstr>
      <vt:lpstr>Eternal Relations of Origin</vt:lpstr>
      <vt:lpstr>Review: Trinitarian Basics </vt:lpstr>
      <vt:lpstr>The Language of Reformed Confessions</vt:lpstr>
      <vt:lpstr>FOUNDATIONAL TRUTH 4: THE ETERNAL DISTINCTIONS BETWEEN THE FATHER, SON, AND SPIRIT ARE FOUND IN THEIR PERSONAL RELATIONS WITH ONE ANOTHER</vt:lpstr>
      <vt:lpstr>Eternal Relations: The Unbegotten Father</vt:lpstr>
      <vt:lpstr>Eternal Relations: The Unbegotten Father</vt:lpstr>
      <vt:lpstr>Eternal Relations: The Only Begotten Son</vt:lpstr>
      <vt:lpstr>Eternal Relations: The Only Begotten Son</vt:lpstr>
      <vt:lpstr>Eternal Relations: The Only Begotten Son</vt:lpstr>
      <vt:lpstr>Eternal Relations: The Eternal Procession of the Spirit</vt:lpstr>
      <vt:lpstr>Eternal Relations: The Eternal Procession of the Spirit</vt:lpstr>
      <vt:lpstr>Unbegotten Father, Only Begotten Son, Eternally Proceeding Spirit</vt:lpstr>
      <vt:lpstr>Is the Son Eternally Subordinate to the Father?</vt:lpstr>
      <vt:lpstr>Immanent and Economic Trinity</vt:lpstr>
      <vt:lpstr>Immanent and Economic Trinity</vt:lpstr>
      <vt:lpstr>Amazing Grace</vt:lpstr>
      <vt:lpstr>Ancient Rules of Interpretation</vt:lpstr>
      <vt:lpstr>The Unity of God’s Actions: Inseparable Operations</vt:lpstr>
      <vt:lpstr>The Unity of God’s Actions: Inseparable Operations</vt:lpstr>
      <vt:lpstr>The Unity of God’s Actions: Appropriations </vt:lpstr>
      <vt:lpstr>The Unity of God’s Actions: Inseparable Operations</vt:lpstr>
      <vt:lpstr>Summary </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Eternal Relations of Origin</dc:title>
  <dc:creator>Michael Lopes</dc:creator>
  <cp:lastModifiedBy>Michael Lopes</cp:lastModifiedBy>
  <cp:revision>38</cp:revision>
  <dcterms:created xsi:type="dcterms:W3CDTF">2023-02-02T19:52:26Z</dcterms:created>
  <dcterms:modified xsi:type="dcterms:W3CDTF">2023-02-09T14:00:48Z</dcterms:modified>
</cp:coreProperties>
</file>