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handoutMasterIdLst>
    <p:handoutMasterId r:id="rId20"/>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2" r:id="rId1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1"/>
    <p:restoredTop sz="96671"/>
  </p:normalViewPr>
  <p:slideViewPr>
    <p:cSldViewPr snapToGrid="0" snapToObjects="1">
      <p:cViewPr varScale="1">
        <p:scale>
          <a:sx n="90" d="100"/>
          <a:sy n="90" d="100"/>
        </p:scale>
        <p:origin x="232" y="13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03C357-4E49-0248-B423-F4223B3EA2A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DCD2F00-7C96-F648-BF0B-D2949E9D375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4AF0565-78EF-0E48-BB46-016D330F230B}" type="datetimeFigureOut">
              <a:rPr lang="en-US" smtClean="0"/>
              <a:t>2/5/23</a:t>
            </a:fld>
            <a:endParaRPr lang="en-US"/>
          </a:p>
        </p:txBody>
      </p:sp>
      <p:sp>
        <p:nvSpPr>
          <p:cNvPr id="4" name="Footer Placeholder 3">
            <a:extLst>
              <a:ext uri="{FF2B5EF4-FFF2-40B4-BE49-F238E27FC236}">
                <a16:creationId xmlns:a16="http://schemas.microsoft.com/office/drawing/2014/main" id="{9FDFACF1-BD08-F04F-BC12-24015273613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0A60EF5-D701-324E-9456-1593AC39E07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B1CA79D-DDC2-8849-8AD8-4208ED8DBE0E}" type="slidenum">
              <a:rPr lang="en-US" smtClean="0"/>
              <a:t>‹#›</a:t>
            </a:fld>
            <a:endParaRPr lang="en-US"/>
          </a:p>
        </p:txBody>
      </p:sp>
    </p:spTree>
    <p:extLst>
      <p:ext uri="{BB962C8B-B14F-4D97-AF65-F5344CB8AC3E}">
        <p14:creationId xmlns:p14="http://schemas.microsoft.com/office/powerpoint/2010/main" val="45441417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2/5/23</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2/5/23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2/5/23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2/5/23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2/5/23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2/5/23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2/5/23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2/5/23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2/5/23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2/5/23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2/5/23</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2/5/23</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C60DC-FF35-C44F-B647-707D24223915}"/>
              </a:ext>
            </a:extLst>
          </p:cNvPr>
          <p:cNvSpPr>
            <a:spLocks noGrp="1"/>
          </p:cNvSpPr>
          <p:nvPr>
            <p:ph type="ctrTitle"/>
          </p:nvPr>
        </p:nvSpPr>
        <p:spPr/>
        <p:txBody>
          <a:bodyPr/>
          <a:lstStyle/>
          <a:p>
            <a:r>
              <a:rPr lang="en-US" dirty="0"/>
              <a:t>God, Three in One</a:t>
            </a:r>
          </a:p>
        </p:txBody>
      </p:sp>
      <p:sp>
        <p:nvSpPr>
          <p:cNvPr id="3" name="Subtitle 2">
            <a:extLst>
              <a:ext uri="{FF2B5EF4-FFF2-40B4-BE49-F238E27FC236}">
                <a16:creationId xmlns:a16="http://schemas.microsoft.com/office/drawing/2014/main" id="{490AAA2C-CF79-4A4E-9945-0088776E40A5}"/>
              </a:ext>
            </a:extLst>
          </p:cNvPr>
          <p:cNvSpPr>
            <a:spLocks noGrp="1"/>
          </p:cNvSpPr>
          <p:nvPr>
            <p:ph type="subTitle" idx="1"/>
          </p:nvPr>
        </p:nvSpPr>
        <p:spPr/>
        <p:txBody>
          <a:bodyPr/>
          <a:lstStyle/>
          <a:p>
            <a:r>
              <a:rPr lang="en-US" dirty="0"/>
              <a:t>Exploring the doctrine of the Father, son, and spirit</a:t>
            </a:r>
          </a:p>
        </p:txBody>
      </p:sp>
    </p:spTree>
    <p:extLst>
      <p:ext uri="{BB962C8B-B14F-4D97-AF65-F5344CB8AC3E}">
        <p14:creationId xmlns:p14="http://schemas.microsoft.com/office/powerpoint/2010/main" val="28106531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55423-9008-B24D-8393-DB9420D5DBA2}"/>
              </a:ext>
            </a:extLst>
          </p:cNvPr>
          <p:cNvSpPr>
            <a:spLocks noGrp="1"/>
          </p:cNvSpPr>
          <p:nvPr>
            <p:ph type="title"/>
          </p:nvPr>
        </p:nvSpPr>
        <p:spPr>
          <a:xfrm>
            <a:off x="1451579" y="804519"/>
            <a:ext cx="9603275" cy="1049235"/>
          </a:xfrm>
        </p:spPr>
        <p:txBody>
          <a:bodyPr/>
          <a:lstStyle/>
          <a:p>
            <a:r>
              <a:rPr lang="en-US" dirty="0"/>
              <a:t>eternally Three Persons, yet one being. What is a Person? </a:t>
            </a:r>
          </a:p>
        </p:txBody>
      </p:sp>
      <p:sp>
        <p:nvSpPr>
          <p:cNvPr id="3" name="Content Placeholder 2">
            <a:extLst>
              <a:ext uri="{FF2B5EF4-FFF2-40B4-BE49-F238E27FC236}">
                <a16:creationId xmlns:a16="http://schemas.microsoft.com/office/drawing/2014/main" id="{68F0D46B-2BC3-1340-A100-C887394C6237}"/>
              </a:ext>
            </a:extLst>
          </p:cNvPr>
          <p:cNvSpPr>
            <a:spLocks noGrp="1"/>
          </p:cNvSpPr>
          <p:nvPr>
            <p:ph idx="1"/>
          </p:nvPr>
        </p:nvSpPr>
        <p:spPr/>
        <p:txBody>
          <a:bodyPr>
            <a:normAutofit fontScale="85000" lnSpcReduction="20000"/>
          </a:bodyPr>
          <a:lstStyle/>
          <a:p>
            <a:r>
              <a:rPr lang="en-US" dirty="0"/>
              <a:t>Human Persons</a:t>
            </a:r>
          </a:p>
          <a:p>
            <a:pPr marL="800100" lvl="1" indent="-342900">
              <a:buFont typeface="+mj-lt"/>
              <a:buAutoNum type="arabicPeriod"/>
            </a:pPr>
            <a:r>
              <a:rPr lang="en-US" dirty="0"/>
              <a:t>Are separated from others by space and time (different physical bodies from each other, places, and points in history)</a:t>
            </a:r>
          </a:p>
          <a:p>
            <a:pPr marL="800100" lvl="1" indent="-342900">
              <a:buFont typeface="+mj-lt"/>
              <a:buAutoNum type="arabicPeriod"/>
            </a:pPr>
            <a:r>
              <a:rPr lang="en-US" dirty="0"/>
              <a:t>Have distinct consciousnesses from one another (self-awareness, mind, experience, and expression)</a:t>
            </a:r>
          </a:p>
          <a:p>
            <a:pPr marL="800100" lvl="1" indent="-342900">
              <a:buFont typeface="+mj-lt"/>
              <a:buAutoNum type="arabicPeriod"/>
            </a:pPr>
            <a:r>
              <a:rPr lang="en-US" dirty="0"/>
              <a:t>Have separate wills from other persons (volition)</a:t>
            </a:r>
          </a:p>
          <a:p>
            <a:r>
              <a:rPr lang="en-US" dirty="0"/>
              <a:t>However, the persons in and of God:</a:t>
            </a:r>
          </a:p>
          <a:p>
            <a:pPr marL="800100" lvl="1" indent="-342900">
              <a:buFont typeface="+mj-lt"/>
              <a:buAutoNum type="arabicPeriod"/>
            </a:pPr>
            <a:r>
              <a:rPr lang="en-US" dirty="0"/>
              <a:t>Cannot be separated in terms of space or time because God is eternal and “God is spirit” (</a:t>
            </a:r>
            <a:r>
              <a:rPr lang="en-US" b="1" dirty="0"/>
              <a:t>John 4:24</a:t>
            </a:r>
            <a:r>
              <a:rPr lang="en-US" dirty="0"/>
              <a:t>)</a:t>
            </a:r>
          </a:p>
          <a:p>
            <a:pPr marL="800100" lvl="1" indent="-342900">
              <a:buFont typeface="+mj-lt"/>
              <a:buAutoNum type="arabicPeriod"/>
            </a:pPr>
            <a:r>
              <a:rPr lang="en-US" dirty="0"/>
              <a:t>Cannot be distinguished by their “individual life” or “mind” because they do not possess three minds since each person of the Trinity equally shares in the fullness of the one mind &amp; life of God (</a:t>
            </a:r>
            <a:r>
              <a:rPr lang="en-US" b="1" dirty="0"/>
              <a:t>John 5:26; 1 Corinthians 2:11</a:t>
            </a:r>
            <a:r>
              <a:rPr lang="en-US" dirty="0"/>
              <a:t>)</a:t>
            </a:r>
          </a:p>
          <a:p>
            <a:pPr marL="800100" lvl="1" indent="-342900">
              <a:buFont typeface="+mj-lt"/>
              <a:buAutoNum type="arabicPeriod"/>
            </a:pPr>
            <a:r>
              <a:rPr lang="en-US" dirty="0"/>
              <a:t>Do not have three separate wills, as the persons of God share the one and the same Divine will, from the Father to the Son by the Holy Spirit (</a:t>
            </a:r>
            <a:r>
              <a:rPr lang="en-US" b="1" dirty="0"/>
              <a:t>John 5:19</a:t>
            </a:r>
            <a:r>
              <a:rPr lang="en-US" dirty="0"/>
              <a:t>)</a:t>
            </a:r>
          </a:p>
          <a:p>
            <a:pPr lvl="1"/>
            <a:endParaRPr lang="en-US" dirty="0"/>
          </a:p>
        </p:txBody>
      </p:sp>
    </p:spTree>
    <p:extLst>
      <p:ext uri="{BB962C8B-B14F-4D97-AF65-F5344CB8AC3E}">
        <p14:creationId xmlns:p14="http://schemas.microsoft.com/office/powerpoint/2010/main" val="2325503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dissolv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dissolv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dissolv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dissolve">
                                      <p:cBhvr>
                                        <p:cTn id="25" dur="500"/>
                                        <p:tgtEl>
                                          <p:spTgt spid="3">
                                            <p:txEl>
                                              <p:pRg st="4" end="4"/>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dissolve">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dissolve">
                                      <p:cBhvr>
                                        <p:cTn id="33" dur="500"/>
                                        <p:tgtEl>
                                          <p:spTgt spid="3">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nodeType="click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dissolve">
                                      <p:cBhvr>
                                        <p:cTn id="3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67AA6-1716-A743-B0A7-0BFD55FDFF66}"/>
              </a:ext>
            </a:extLst>
          </p:cNvPr>
          <p:cNvSpPr>
            <a:spLocks noGrp="1"/>
          </p:cNvSpPr>
          <p:nvPr>
            <p:ph type="title"/>
          </p:nvPr>
        </p:nvSpPr>
        <p:spPr/>
        <p:txBody>
          <a:bodyPr/>
          <a:lstStyle/>
          <a:p>
            <a:r>
              <a:rPr lang="en-US" dirty="0"/>
              <a:t>eternally Three Persons, yet one being.</a:t>
            </a:r>
          </a:p>
        </p:txBody>
      </p:sp>
      <p:sp>
        <p:nvSpPr>
          <p:cNvPr id="3" name="Content Placeholder 2">
            <a:extLst>
              <a:ext uri="{FF2B5EF4-FFF2-40B4-BE49-F238E27FC236}">
                <a16:creationId xmlns:a16="http://schemas.microsoft.com/office/drawing/2014/main" id="{30B2CEBB-D34D-254D-ABE0-10C844B4093F}"/>
              </a:ext>
            </a:extLst>
          </p:cNvPr>
          <p:cNvSpPr>
            <a:spLocks noGrp="1"/>
          </p:cNvSpPr>
          <p:nvPr>
            <p:ph idx="1"/>
          </p:nvPr>
        </p:nvSpPr>
        <p:spPr/>
        <p:txBody>
          <a:bodyPr>
            <a:normAutofit/>
          </a:bodyPr>
          <a:lstStyle/>
          <a:p>
            <a:r>
              <a:rPr lang="en-US" dirty="0"/>
              <a:t>‘Unbegottenness’ is the unique personal property of the Father (the Father or Begetter). </a:t>
            </a:r>
          </a:p>
          <a:p>
            <a:r>
              <a:rPr lang="en-US" dirty="0"/>
              <a:t>‘Begottenness’ is the unique personal property of the Son (</a:t>
            </a:r>
            <a:r>
              <a:rPr lang="en-US" b="1" dirty="0"/>
              <a:t>John 1:18;</a:t>
            </a:r>
            <a:r>
              <a:rPr lang="en-US" dirty="0"/>
              <a:t> being ‘begotten’ means being the Son). </a:t>
            </a:r>
          </a:p>
          <a:p>
            <a:r>
              <a:rPr lang="en-US" dirty="0"/>
              <a:t>‘Procession’ is the unique personal property of the Holy Spirit (</a:t>
            </a:r>
            <a:r>
              <a:rPr lang="en-US" b="1" dirty="0"/>
              <a:t>John 15:26</a:t>
            </a:r>
            <a:r>
              <a:rPr lang="en-US" dirty="0"/>
              <a:t>).</a:t>
            </a:r>
          </a:p>
          <a:p>
            <a:pPr marL="0" indent="0">
              <a:buNone/>
            </a:pPr>
            <a:endParaRPr lang="en-US" dirty="0"/>
          </a:p>
          <a:p>
            <a:pPr marL="0" indent="0">
              <a:buNone/>
            </a:pPr>
            <a:r>
              <a:rPr lang="en-US" dirty="0"/>
              <a:t>In other words, the relationships are the persons (this is analogical language).</a:t>
            </a:r>
          </a:p>
          <a:p>
            <a:pPr lvl="1"/>
            <a:r>
              <a:rPr lang="en-US" dirty="0"/>
              <a:t>These relationships guarantee that they share the same divine essence.</a:t>
            </a:r>
          </a:p>
          <a:p>
            <a:pPr marL="0" indent="0">
              <a:buNone/>
            </a:pPr>
            <a:endParaRPr lang="en-US" dirty="0"/>
          </a:p>
        </p:txBody>
      </p:sp>
    </p:spTree>
    <p:extLst>
      <p:ext uri="{BB962C8B-B14F-4D97-AF65-F5344CB8AC3E}">
        <p14:creationId xmlns:p14="http://schemas.microsoft.com/office/powerpoint/2010/main" val="543322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 calcmode="lin" valueType="num">
                                      <p:cBhvr additive="base">
                                        <p:cTn id="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anim calcmode="lin" valueType="num">
                                      <p:cBhvr additive="base">
                                        <p:cTn id="11"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201FF-37C5-474B-9B90-FB2B8F67DFCE}"/>
              </a:ext>
            </a:extLst>
          </p:cNvPr>
          <p:cNvSpPr>
            <a:spLocks noGrp="1"/>
          </p:cNvSpPr>
          <p:nvPr>
            <p:ph type="title"/>
          </p:nvPr>
        </p:nvSpPr>
        <p:spPr/>
        <p:txBody>
          <a:bodyPr>
            <a:normAutofit fontScale="90000"/>
          </a:bodyPr>
          <a:lstStyle/>
          <a:p>
            <a:r>
              <a:rPr lang="en-US" sz="2700" b="1" u="sng" dirty="0"/>
              <a:t>FOUNDATIONAL TRUTH 3</a:t>
            </a:r>
            <a:r>
              <a:rPr lang="en-US" sz="2700" b="1" dirty="0"/>
              <a:t>: EACH PERSON POSSESSES THE WHOLE DIVINE ESSENCE (EACH TRULY AND FULLY GOD)</a:t>
            </a:r>
            <a:br>
              <a:rPr lang="en-US" dirty="0"/>
            </a:br>
            <a:r>
              <a:rPr lang="en-US" dirty="0"/>
              <a:t>	</a:t>
            </a:r>
            <a:br>
              <a:rPr lang="en-US" dirty="0"/>
            </a:br>
            <a:endParaRPr lang="en-US" dirty="0"/>
          </a:p>
        </p:txBody>
      </p:sp>
      <p:sp>
        <p:nvSpPr>
          <p:cNvPr id="3" name="Content Placeholder 2">
            <a:extLst>
              <a:ext uri="{FF2B5EF4-FFF2-40B4-BE49-F238E27FC236}">
                <a16:creationId xmlns:a16="http://schemas.microsoft.com/office/drawing/2014/main" id="{2FCCAB9A-57AF-D94F-91DE-3EF5251FE06C}"/>
              </a:ext>
            </a:extLst>
          </p:cNvPr>
          <p:cNvSpPr>
            <a:spLocks noGrp="1"/>
          </p:cNvSpPr>
          <p:nvPr>
            <p:ph idx="1"/>
          </p:nvPr>
        </p:nvSpPr>
        <p:spPr/>
        <p:txBody>
          <a:bodyPr>
            <a:normAutofit fontScale="85000" lnSpcReduction="10000"/>
          </a:bodyPr>
          <a:lstStyle/>
          <a:p>
            <a:r>
              <a:rPr lang="en-US" dirty="0"/>
              <a:t>Nicene Creed: Jesus is “God of God, Light of Light, very God of very God, begotten, not made, being of </a:t>
            </a:r>
            <a:r>
              <a:rPr lang="en-US" b="1" i="1" u="sng" dirty="0"/>
              <a:t>one substance</a:t>
            </a:r>
            <a:r>
              <a:rPr lang="en-US" b="1" u="sng" dirty="0"/>
              <a:t> </a:t>
            </a:r>
            <a:r>
              <a:rPr lang="en-US" dirty="0"/>
              <a:t>with the Father…” The Holy Spirit “with the Father and the Son together is </a:t>
            </a:r>
            <a:r>
              <a:rPr lang="en-US" b="1" i="1" u="sng" dirty="0"/>
              <a:t>worshiped and glorified</a:t>
            </a:r>
            <a:r>
              <a:rPr lang="en-US" b="1" u="sng" dirty="0"/>
              <a:t>.</a:t>
            </a:r>
            <a:r>
              <a:rPr lang="en-US" dirty="0"/>
              <a:t>”</a:t>
            </a:r>
          </a:p>
          <a:p>
            <a:r>
              <a:rPr lang="en-US" dirty="0"/>
              <a:t>THE DEITY OF JESUS</a:t>
            </a:r>
          </a:p>
          <a:p>
            <a:pPr lvl="1"/>
            <a:r>
              <a:rPr lang="en-US" dirty="0"/>
              <a:t>John 1:1 states that (1) </a:t>
            </a:r>
            <a:r>
              <a:rPr lang="en-US" i="1" dirty="0"/>
              <a:t>In the beginning was the Word</a:t>
            </a:r>
            <a:r>
              <a:rPr lang="en-US" dirty="0"/>
              <a:t>, (2) </a:t>
            </a:r>
            <a:r>
              <a:rPr lang="en-US" i="1" dirty="0"/>
              <a:t>and the Word was with God</a:t>
            </a:r>
            <a:r>
              <a:rPr lang="en-US" dirty="0"/>
              <a:t>, (3) </a:t>
            </a:r>
            <a:r>
              <a:rPr lang="en-US" i="1" dirty="0"/>
              <a:t>and the </a:t>
            </a:r>
            <a:r>
              <a:rPr lang="en-US" b="1" i="1" u="sng" dirty="0"/>
              <a:t>Word was God</a:t>
            </a:r>
            <a:r>
              <a:rPr lang="en-US" dirty="0"/>
              <a:t>.</a:t>
            </a:r>
          </a:p>
          <a:p>
            <a:pPr lvl="1"/>
            <a:r>
              <a:rPr lang="en-US" dirty="0"/>
              <a:t>John 20:28,  “</a:t>
            </a:r>
            <a:r>
              <a:rPr lang="en-US" i="1" dirty="0"/>
              <a:t>My Lord and </a:t>
            </a:r>
            <a:r>
              <a:rPr lang="en-US" b="1" i="1" u="sng" dirty="0"/>
              <a:t>my God</a:t>
            </a:r>
            <a:r>
              <a:rPr lang="en-US" dirty="0"/>
              <a:t>!”</a:t>
            </a:r>
          </a:p>
          <a:p>
            <a:pPr lvl="1"/>
            <a:r>
              <a:rPr lang="en-US" dirty="0"/>
              <a:t>Romans 9:5, Paul declares, “</a:t>
            </a:r>
            <a:r>
              <a:rPr lang="en-US" i="1" dirty="0"/>
              <a:t>Theirs are the patriarchs, and from them is traced the human ancestry of Christ, </a:t>
            </a:r>
            <a:r>
              <a:rPr lang="en-US" b="1" i="1" u="sng" dirty="0"/>
              <a:t>who is God over all</a:t>
            </a:r>
            <a:r>
              <a:rPr lang="en-US" i="1" dirty="0"/>
              <a:t>, forever praised! Amen</a:t>
            </a:r>
            <a:r>
              <a:rPr lang="en-US" dirty="0"/>
              <a:t>.” Christ is ‘</a:t>
            </a:r>
            <a:r>
              <a:rPr lang="en-US" i="1" dirty="0" err="1"/>
              <a:t>theos</a:t>
            </a:r>
            <a:r>
              <a:rPr lang="en-US" dirty="0"/>
              <a:t>,’ translated as God in Greek.</a:t>
            </a:r>
          </a:p>
          <a:p>
            <a:pPr lvl="1"/>
            <a:r>
              <a:rPr lang="en-US" dirty="0"/>
              <a:t>2 Peter 1:1, “</a:t>
            </a:r>
            <a:r>
              <a:rPr lang="en-US" i="1" dirty="0"/>
              <a:t>the righteousness of </a:t>
            </a:r>
            <a:r>
              <a:rPr lang="en-US" b="1" i="1" u="sng" dirty="0"/>
              <a:t>our God and Savior Jesus Christ</a:t>
            </a:r>
            <a:r>
              <a:rPr lang="en-US" dirty="0"/>
              <a:t>.” </a:t>
            </a:r>
          </a:p>
          <a:p>
            <a:pPr lvl="1"/>
            <a:r>
              <a:rPr lang="en-US" dirty="0"/>
              <a:t>Hebrews 1:8 quotes Psalms 45:6 and applies it to Christ, “</a:t>
            </a:r>
            <a:r>
              <a:rPr lang="en-US" i="1" dirty="0"/>
              <a:t>Your throne, </a:t>
            </a:r>
            <a:r>
              <a:rPr lang="en-US" b="1" i="1" u="sng" dirty="0"/>
              <a:t>O God </a:t>
            </a:r>
            <a:r>
              <a:rPr lang="en-US" i="1" dirty="0"/>
              <a:t>[Theos], will last forever and ever, and righteousness will be the scepter of your kingdom</a:t>
            </a:r>
            <a:r>
              <a:rPr lang="en-US" dirty="0"/>
              <a:t>.”</a:t>
            </a:r>
          </a:p>
        </p:txBody>
      </p:sp>
    </p:spTree>
    <p:extLst>
      <p:ext uri="{BB962C8B-B14F-4D97-AF65-F5344CB8AC3E}">
        <p14:creationId xmlns:p14="http://schemas.microsoft.com/office/powerpoint/2010/main" val="2759897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p:tgtEl>
                                          <p:spTgt spid="3">
                                            <p:txEl>
                                              <p:pRg st="1" end="1"/>
                                            </p:txEl>
                                          </p:spTgt>
                                        </p:tgtEl>
                                        <p:attrNameLst>
                                          <p:attrName>ppt_y</p:attrName>
                                        </p:attrNameLst>
                                      </p:cBhvr>
                                      <p:tavLst>
                                        <p:tav tm="0">
                                          <p:val>
                                            <p:strVal val="#ppt_y+#ppt_h*1.125000"/>
                                          </p:val>
                                        </p:tav>
                                        <p:tav tm="100000">
                                          <p:val>
                                            <p:strVal val="#ppt_y"/>
                                          </p:val>
                                        </p:tav>
                                      </p:tavLst>
                                    </p:anim>
                                    <p:animEffect transition="in" filter="wipe(up)">
                                      <p:cBhvr>
                                        <p:cTn id="8" dur="500"/>
                                        <p:tgtEl>
                                          <p:spTgt spid="3">
                                            <p:txEl>
                                              <p:pRg st="1" end="1"/>
                                            </p:txEl>
                                          </p:spTgt>
                                        </p:tgtEl>
                                      </p:cBhvr>
                                    </p:animEffect>
                                  </p:childTnLst>
                                </p:cTn>
                              </p:par>
                              <p:par>
                                <p:cTn id="9" presetID="12" presetClass="entr" presetSubtype="4"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p:tgtEl>
                                          <p:spTgt spid="3">
                                            <p:txEl>
                                              <p:pRg st="2" end="2"/>
                                            </p:txEl>
                                          </p:spTgt>
                                        </p:tgtEl>
                                        <p:attrNameLst>
                                          <p:attrName>ppt_y</p:attrName>
                                        </p:attrNameLst>
                                      </p:cBhvr>
                                      <p:tavLst>
                                        <p:tav tm="0">
                                          <p:val>
                                            <p:strVal val="#ppt_y+#ppt_h*1.125000"/>
                                          </p:val>
                                        </p:tav>
                                        <p:tav tm="100000">
                                          <p:val>
                                            <p:strVal val="#ppt_y"/>
                                          </p:val>
                                        </p:tav>
                                      </p:tavLst>
                                    </p:anim>
                                    <p:animEffect transition="in" filter="wipe(up)">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 calcmode="lin" valueType="num">
                                      <p:cBhvr additive="base">
                                        <p:cTn id="17"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p:tgtEl>
                                          <p:spTgt spid="3">
                                            <p:txEl>
                                              <p:pRg st="4" end="4"/>
                                            </p:txEl>
                                          </p:spTgt>
                                        </p:tgtEl>
                                        <p:attrNameLst>
                                          <p:attrName>ppt_y</p:attrName>
                                        </p:attrNameLst>
                                      </p:cBhvr>
                                      <p:tavLst>
                                        <p:tav tm="0">
                                          <p:val>
                                            <p:strVal val="#ppt_y+#ppt_h*1.125000"/>
                                          </p:val>
                                        </p:tav>
                                        <p:tav tm="100000">
                                          <p:val>
                                            <p:strVal val="#ppt_y"/>
                                          </p:val>
                                        </p:tav>
                                      </p:tavLst>
                                    </p:anim>
                                    <p:animEffect transition="in" filter="wipe(up)">
                                      <p:cBhvr>
                                        <p:cTn id="24" dur="500"/>
                                        <p:tgtEl>
                                          <p:spTgt spid="3">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nodeType="click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p:tgtEl>
                                          <p:spTgt spid="3">
                                            <p:txEl>
                                              <p:pRg st="5" end="5"/>
                                            </p:txEl>
                                          </p:spTgt>
                                        </p:tgtEl>
                                        <p:attrNameLst>
                                          <p:attrName>ppt_y</p:attrName>
                                        </p:attrNameLst>
                                      </p:cBhvr>
                                      <p:tavLst>
                                        <p:tav tm="0">
                                          <p:val>
                                            <p:strVal val="#ppt_y+#ppt_h*1.125000"/>
                                          </p:val>
                                        </p:tav>
                                        <p:tav tm="100000">
                                          <p:val>
                                            <p:strVal val="#ppt_y"/>
                                          </p:val>
                                        </p:tav>
                                      </p:tavLst>
                                    </p:anim>
                                    <p:animEffect transition="in" filter="wipe(up)">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p:tgtEl>
                                          <p:spTgt spid="3">
                                            <p:txEl>
                                              <p:pRg st="6" end="6"/>
                                            </p:txEl>
                                          </p:spTgt>
                                        </p:tgtEl>
                                        <p:attrNameLst>
                                          <p:attrName>ppt_y</p:attrName>
                                        </p:attrNameLst>
                                      </p:cBhvr>
                                      <p:tavLst>
                                        <p:tav tm="0">
                                          <p:val>
                                            <p:strVal val="#ppt_y+#ppt_h*1.125000"/>
                                          </p:val>
                                        </p:tav>
                                        <p:tav tm="100000">
                                          <p:val>
                                            <p:strVal val="#ppt_y"/>
                                          </p:val>
                                        </p:tav>
                                      </p:tavLst>
                                    </p:anim>
                                    <p:animEffect transition="in" filter="wipe(up)">
                                      <p:cBhvr>
                                        <p:cTn id="36"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E210D-DA39-7147-8456-AF36A299F1A1}"/>
              </a:ext>
            </a:extLst>
          </p:cNvPr>
          <p:cNvSpPr>
            <a:spLocks noGrp="1"/>
          </p:cNvSpPr>
          <p:nvPr>
            <p:ph type="title"/>
          </p:nvPr>
        </p:nvSpPr>
        <p:spPr/>
        <p:txBody>
          <a:bodyPr>
            <a:normAutofit/>
          </a:bodyPr>
          <a:lstStyle/>
          <a:p>
            <a:r>
              <a:rPr lang="en-US" b="1" dirty="0"/>
              <a:t>EACH Person is TRULY AND FULLY GOD</a:t>
            </a:r>
            <a:endParaRPr lang="en-US" dirty="0"/>
          </a:p>
        </p:txBody>
      </p:sp>
      <p:sp>
        <p:nvSpPr>
          <p:cNvPr id="3" name="Content Placeholder 2">
            <a:extLst>
              <a:ext uri="{FF2B5EF4-FFF2-40B4-BE49-F238E27FC236}">
                <a16:creationId xmlns:a16="http://schemas.microsoft.com/office/drawing/2014/main" id="{505AC158-10D5-E343-9218-074C264F3274}"/>
              </a:ext>
            </a:extLst>
          </p:cNvPr>
          <p:cNvSpPr>
            <a:spLocks noGrp="1"/>
          </p:cNvSpPr>
          <p:nvPr>
            <p:ph idx="1"/>
          </p:nvPr>
        </p:nvSpPr>
        <p:spPr/>
        <p:txBody>
          <a:bodyPr/>
          <a:lstStyle/>
          <a:p>
            <a:r>
              <a:rPr lang="en-US" dirty="0"/>
              <a:t>THE DEITY OF THE HOLY SPIRIT</a:t>
            </a:r>
          </a:p>
          <a:p>
            <a:pPr lvl="1"/>
            <a:r>
              <a:rPr lang="en-US" dirty="0"/>
              <a:t>The author of Hebrews ascribes Yahweh’s words in Jeremiah 31:33–34 to the Spirit in Hebrews 10:15–17“</a:t>
            </a:r>
            <a:r>
              <a:rPr lang="en-US" i="1" dirty="0"/>
              <a:t>And the </a:t>
            </a:r>
            <a:r>
              <a:rPr lang="en-US" b="1" i="1" u="sng" dirty="0"/>
              <a:t>Holy Spirit also bears witness </a:t>
            </a:r>
            <a:r>
              <a:rPr lang="en-US" i="1" dirty="0"/>
              <a:t>to us; for after saying, “This is the covenant that I will make with them after those days, declares the Lord: I will put my laws on their hearts, and write them on their minds, then he adds, ‘I will remember their sins and their lawless deeds no more</a:t>
            </a:r>
            <a:r>
              <a:rPr lang="en-US" dirty="0"/>
              <a:t>.’”</a:t>
            </a:r>
          </a:p>
          <a:p>
            <a:r>
              <a:rPr lang="en-US" dirty="0"/>
              <a:t>Acts 5:3-4; Exodus 25 and Hebrews 9:8; Psalms 95:7–11 and Hebrews 3:7–11; Isaiah 6:9–10 and Acts 28:25–28; Isaiah 64:4 and 1 Corinthians 2:9.</a:t>
            </a:r>
          </a:p>
          <a:p>
            <a:pPr lvl="1"/>
            <a:endParaRPr lang="en-US" dirty="0"/>
          </a:p>
        </p:txBody>
      </p:sp>
    </p:spTree>
    <p:extLst>
      <p:ext uri="{BB962C8B-B14F-4D97-AF65-F5344CB8AC3E}">
        <p14:creationId xmlns:p14="http://schemas.microsoft.com/office/powerpoint/2010/main" val="2429972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DDAA4-AFD8-EF45-8218-AADB19273CA1}"/>
              </a:ext>
            </a:extLst>
          </p:cNvPr>
          <p:cNvSpPr>
            <a:spLocks noGrp="1"/>
          </p:cNvSpPr>
          <p:nvPr>
            <p:ph type="title"/>
          </p:nvPr>
        </p:nvSpPr>
        <p:spPr/>
        <p:txBody>
          <a:bodyPr>
            <a:normAutofit/>
          </a:bodyPr>
          <a:lstStyle/>
          <a:p>
            <a:r>
              <a:rPr lang="en-US" b="1" dirty="0"/>
              <a:t>EACH TRULY AND FULLY GOD: Divine Simplicity</a:t>
            </a:r>
            <a:endParaRPr lang="en-US" dirty="0"/>
          </a:p>
        </p:txBody>
      </p:sp>
      <p:sp>
        <p:nvSpPr>
          <p:cNvPr id="3" name="Content Placeholder 2">
            <a:extLst>
              <a:ext uri="{FF2B5EF4-FFF2-40B4-BE49-F238E27FC236}">
                <a16:creationId xmlns:a16="http://schemas.microsoft.com/office/drawing/2014/main" id="{20C802A6-63BD-CC40-96DC-FB9F4494088D}"/>
              </a:ext>
            </a:extLst>
          </p:cNvPr>
          <p:cNvSpPr>
            <a:spLocks noGrp="1"/>
          </p:cNvSpPr>
          <p:nvPr>
            <p:ph idx="1"/>
          </p:nvPr>
        </p:nvSpPr>
        <p:spPr/>
        <p:txBody>
          <a:bodyPr/>
          <a:lstStyle/>
          <a:p>
            <a:r>
              <a:rPr lang="en-US" b="1" dirty="0"/>
              <a:t>How can something that is Three be One?</a:t>
            </a:r>
          </a:p>
          <a:p>
            <a:pPr lvl="1"/>
            <a:r>
              <a:rPr lang="en-US" b="1" dirty="0"/>
              <a:t>Simplicity: </a:t>
            </a:r>
            <a:r>
              <a:rPr lang="en-US" dirty="0"/>
              <a:t>God is not a composite or compounded being, made up of separate and discrete parts.</a:t>
            </a:r>
          </a:p>
          <a:p>
            <a:pPr marL="457200" lvl="1" indent="0">
              <a:buNone/>
            </a:pPr>
            <a:endParaRPr lang="en-US" dirty="0"/>
          </a:p>
          <a:p>
            <a:pPr lvl="1"/>
            <a:r>
              <a:rPr lang="en-US" dirty="0"/>
              <a:t>“That means he </a:t>
            </a:r>
            <a:r>
              <a:rPr lang="en-US" b="1" u="sng" dirty="0"/>
              <a:t>does not possess </a:t>
            </a:r>
            <a:r>
              <a:rPr lang="en-US" dirty="0"/>
              <a:t>attributes, as if his attributes are one thing and his essence another. Rather, His essence </a:t>
            </a:r>
            <a:r>
              <a:rPr lang="en-US" b="1" i="1" u="sng" dirty="0"/>
              <a:t>is</a:t>
            </a:r>
            <a:r>
              <a:rPr lang="en-US" dirty="0"/>
              <a:t> His attributes, and His attributes </a:t>
            </a:r>
            <a:r>
              <a:rPr lang="en-US" b="1" i="1" u="sng" dirty="0"/>
              <a:t>are</a:t>
            </a:r>
            <a:r>
              <a:rPr lang="en-US" dirty="0"/>
              <a:t> His essence. God </a:t>
            </a:r>
            <a:r>
              <a:rPr lang="en-US" b="1" i="1" u="sng" dirty="0"/>
              <a:t>is</a:t>
            </a:r>
            <a:r>
              <a:rPr lang="en-US" i="1" dirty="0"/>
              <a:t> </a:t>
            </a:r>
            <a:r>
              <a:rPr lang="en-US" dirty="0"/>
              <a:t>his attributes” (Matthew Barrett). </a:t>
            </a:r>
          </a:p>
          <a:p>
            <a:pPr marL="457200" lvl="1" indent="0">
              <a:buNone/>
            </a:pPr>
            <a:endParaRPr lang="en-US" dirty="0"/>
          </a:p>
        </p:txBody>
      </p:sp>
    </p:spTree>
    <p:extLst>
      <p:ext uri="{BB962C8B-B14F-4D97-AF65-F5344CB8AC3E}">
        <p14:creationId xmlns:p14="http://schemas.microsoft.com/office/powerpoint/2010/main" val="664799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AF877-4D81-3B4B-A5A1-CF5AD9BE300F}"/>
              </a:ext>
            </a:extLst>
          </p:cNvPr>
          <p:cNvSpPr>
            <a:spLocks noGrp="1"/>
          </p:cNvSpPr>
          <p:nvPr>
            <p:ph type="title"/>
          </p:nvPr>
        </p:nvSpPr>
        <p:spPr/>
        <p:txBody>
          <a:bodyPr/>
          <a:lstStyle/>
          <a:p>
            <a:r>
              <a:rPr lang="en-US" dirty="0"/>
              <a:t>What Divine Simplicity is not like</a:t>
            </a:r>
          </a:p>
        </p:txBody>
      </p:sp>
      <p:pic>
        <p:nvPicPr>
          <p:cNvPr id="5" name="Content Placeholder 4">
            <a:extLst>
              <a:ext uri="{FF2B5EF4-FFF2-40B4-BE49-F238E27FC236}">
                <a16:creationId xmlns:a16="http://schemas.microsoft.com/office/drawing/2014/main" id="{05925091-EB6B-C841-855F-9F9ED765175B}"/>
              </a:ext>
            </a:extLst>
          </p:cNvPr>
          <p:cNvPicPr>
            <a:picLocks noGrp="1" noChangeAspect="1"/>
          </p:cNvPicPr>
          <p:nvPr>
            <p:ph idx="1"/>
          </p:nvPr>
        </p:nvPicPr>
        <p:blipFill>
          <a:blip r:embed="rId2"/>
          <a:stretch>
            <a:fillRect/>
          </a:stretch>
        </p:blipFill>
        <p:spPr>
          <a:xfrm>
            <a:off x="208567" y="1853754"/>
            <a:ext cx="3737610" cy="3943350"/>
          </a:xfrm>
        </p:spPr>
      </p:pic>
      <p:pic>
        <p:nvPicPr>
          <p:cNvPr id="7" name="Picture 6">
            <a:extLst>
              <a:ext uri="{FF2B5EF4-FFF2-40B4-BE49-F238E27FC236}">
                <a16:creationId xmlns:a16="http://schemas.microsoft.com/office/drawing/2014/main" id="{046EB291-AA7C-794C-8951-E317AC77B110}"/>
              </a:ext>
            </a:extLst>
          </p:cNvPr>
          <p:cNvPicPr>
            <a:picLocks noChangeAspect="1"/>
          </p:cNvPicPr>
          <p:nvPr/>
        </p:nvPicPr>
        <p:blipFill>
          <a:blip r:embed="rId3"/>
          <a:stretch>
            <a:fillRect/>
          </a:stretch>
        </p:blipFill>
        <p:spPr>
          <a:xfrm>
            <a:off x="7937680" y="1853754"/>
            <a:ext cx="4016375" cy="3943350"/>
          </a:xfrm>
          <a:prstGeom prst="rect">
            <a:avLst/>
          </a:prstGeom>
        </p:spPr>
      </p:pic>
      <p:pic>
        <p:nvPicPr>
          <p:cNvPr id="11" name="Picture 10">
            <a:extLst>
              <a:ext uri="{FF2B5EF4-FFF2-40B4-BE49-F238E27FC236}">
                <a16:creationId xmlns:a16="http://schemas.microsoft.com/office/drawing/2014/main" id="{6677172B-39D8-194D-8CDC-63B0961759C2}"/>
              </a:ext>
            </a:extLst>
          </p:cNvPr>
          <p:cNvPicPr>
            <a:picLocks noChangeAspect="1"/>
          </p:cNvPicPr>
          <p:nvPr/>
        </p:nvPicPr>
        <p:blipFill>
          <a:blip r:embed="rId4"/>
          <a:stretch>
            <a:fillRect/>
          </a:stretch>
        </p:blipFill>
        <p:spPr>
          <a:xfrm>
            <a:off x="3946177" y="1853754"/>
            <a:ext cx="3991503" cy="3943350"/>
          </a:xfrm>
          <a:prstGeom prst="rect">
            <a:avLst/>
          </a:prstGeom>
        </p:spPr>
      </p:pic>
    </p:spTree>
    <p:extLst>
      <p:ext uri="{BB962C8B-B14F-4D97-AF65-F5344CB8AC3E}">
        <p14:creationId xmlns:p14="http://schemas.microsoft.com/office/powerpoint/2010/main" val="1470556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in)">
                                      <p:cBhvr>
                                        <p:cTn id="12" dur="20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ircle(in)">
                                      <p:cBhvr>
                                        <p:cTn id="1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B2327B-C5BC-284A-A4A8-61829BD6BF39}"/>
              </a:ext>
            </a:extLst>
          </p:cNvPr>
          <p:cNvSpPr>
            <a:spLocks noGrp="1"/>
          </p:cNvSpPr>
          <p:nvPr>
            <p:ph type="title"/>
          </p:nvPr>
        </p:nvSpPr>
        <p:spPr/>
        <p:txBody>
          <a:bodyPr/>
          <a:lstStyle/>
          <a:p>
            <a:r>
              <a:rPr lang="en-US" dirty="0"/>
              <a:t>Divine Simplicity</a:t>
            </a:r>
          </a:p>
        </p:txBody>
      </p:sp>
      <p:sp>
        <p:nvSpPr>
          <p:cNvPr id="3" name="Content Placeholder 2">
            <a:extLst>
              <a:ext uri="{FF2B5EF4-FFF2-40B4-BE49-F238E27FC236}">
                <a16:creationId xmlns:a16="http://schemas.microsoft.com/office/drawing/2014/main" id="{BBC0C934-46BE-864C-BEA9-9EE8E1CBB2D9}"/>
              </a:ext>
            </a:extLst>
          </p:cNvPr>
          <p:cNvSpPr>
            <a:spLocks noGrp="1"/>
          </p:cNvSpPr>
          <p:nvPr>
            <p:ph idx="1"/>
          </p:nvPr>
        </p:nvSpPr>
        <p:spPr/>
        <p:txBody>
          <a:bodyPr>
            <a:normAutofit fontScale="92500" lnSpcReduction="20000"/>
          </a:bodyPr>
          <a:lstStyle/>
          <a:p>
            <a:r>
              <a:rPr lang="en-US" dirty="0"/>
              <a:t>There is no “difference between what [the Trinity] </a:t>
            </a:r>
            <a:r>
              <a:rPr lang="en-US" i="1" dirty="0"/>
              <a:t>is, </a:t>
            </a:r>
            <a:r>
              <a:rPr lang="en-US" dirty="0"/>
              <a:t>and what [the Trinity] </a:t>
            </a:r>
            <a:r>
              <a:rPr lang="en-US" i="1" dirty="0"/>
              <a:t>has, </a:t>
            </a:r>
            <a:r>
              <a:rPr lang="en-US" dirty="0"/>
              <a:t>as there is, for example, </a:t>
            </a:r>
            <a:r>
              <a:rPr lang="en-US" b="1" dirty="0"/>
              <a:t>between a [cup] and the liquid it contains</a:t>
            </a:r>
            <a:r>
              <a:rPr lang="en-US" dirty="0"/>
              <a:t>, </a:t>
            </a:r>
            <a:r>
              <a:rPr lang="en-US" b="1" dirty="0"/>
              <a:t>a body and its color</a:t>
            </a:r>
            <a:r>
              <a:rPr lang="en-US" dirty="0"/>
              <a:t>, </a:t>
            </a:r>
            <a:r>
              <a:rPr lang="en-US" b="1" dirty="0"/>
              <a:t>the atmosphere and its light or heat</a:t>
            </a:r>
            <a:r>
              <a:rPr lang="en-US" dirty="0"/>
              <a:t>. None of these </a:t>
            </a:r>
            <a:r>
              <a:rPr lang="en-US" i="1" dirty="0"/>
              <a:t>is </a:t>
            </a:r>
            <a:r>
              <a:rPr lang="en-US" dirty="0"/>
              <a:t>what it contains” because each can be divided from what it has…</a:t>
            </a:r>
            <a:r>
              <a:rPr lang="en-US" b="1" dirty="0"/>
              <a:t>the cup may be emptied of the liquid</a:t>
            </a:r>
            <a:r>
              <a:rPr lang="en-US" dirty="0"/>
              <a:t>, </a:t>
            </a:r>
            <a:r>
              <a:rPr lang="en-US" b="1" dirty="0"/>
              <a:t>the body be discolored</a:t>
            </a:r>
            <a:r>
              <a:rPr lang="en-US" dirty="0"/>
              <a:t>, </a:t>
            </a:r>
            <a:r>
              <a:rPr lang="en-US" b="1" dirty="0"/>
              <a:t>the air [cooled or] darken[ed]</a:t>
            </a:r>
            <a:r>
              <a:rPr lang="en-US" dirty="0"/>
              <a:t>” (Augustine).</a:t>
            </a:r>
          </a:p>
          <a:p>
            <a:pPr marL="0" indent="0">
              <a:buNone/>
            </a:pPr>
            <a:endParaRPr lang="en-US" dirty="0"/>
          </a:p>
          <a:p>
            <a:r>
              <a:rPr lang="en-US" dirty="0"/>
              <a:t>If God were not simple and made of parts or properties, He would depend on some other beings for His existence. </a:t>
            </a:r>
          </a:p>
          <a:p>
            <a:pPr lvl="1"/>
            <a:r>
              <a:rPr lang="en-US" dirty="0"/>
              <a:t>He would be like one of our children’s Christmas presents that we have to put together on Christmas eve night, someone dependent on another to be who/what He is.</a:t>
            </a:r>
          </a:p>
        </p:txBody>
      </p:sp>
      <p:pic>
        <p:nvPicPr>
          <p:cNvPr id="5" name="Picture 4">
            <a:extLst>
              <a:ext uri="{FF2B5EF4-FFF2-40B4-BE49-F238E27FC236}">
                <a16:creationId xmlns:a16="http://schemas.microsoft.com/office/drawing/2014/main" id="{371B3C90-DCCC-B64D-916F-6FC86D7F3792}"/>
              </a:ext>
            </a:extLst>
          </p:cNvPr>
          <p:cNvPicPr>
            <a:picLocks noChangeAspect="1"/>
          </p:cNvPicPr>
          <p:nvPr/>
        </p:nvPicPr>
        <p:blipFill>
          <a:blip r:embed="rId2"/>
          <a:stretch>
            <a:fillRect/>
          </a:stretch>
        </p:blipFill>
        <p:spPr>
          <a:xfrm>
            <a:off x="1728787" y="3569017"/>
            <a:ext cx="2551601" cy="2374581"/>
          </a:xfrm>
          <a:prstGeom prst="rect">
            <a:avLst/>
          </a:prstGeom>
        </p:spPr>
      </p:pic>
      <p:pic>
        <p:nvPicPr>
          <p:cNvPr id="7" name="Picture 6">
            <a:extLst>
              <a:ext uri="{FF2B5EF4-FFF2-40B4-BE49-F238E27FC236}">
                <a16:creationId xmlns:a16="http://schemas.microsoft.com/office/drawing/2014/main" id="{EC9BD768-1DF6-C24F-BC28-064A634CB969}"/>
              </a:ext>
            </a:extLst>
          </p:cNvPr>
          <p:cNvPicPr>
            <a:picLocks noChangeAspect="1"/>
          </p:cNvPicPr>
          <p:nvPr/>
        </p:nvPicPr>
        <p:blipFill>
          <a:blip r:embed="rId3"/>
          <a:stretch>
            <a:fillRect/>
          </a:stretch>
        </p:blipFill>
        <p:spPr>
          <a:xfrm>
            <a:off x="4447569" y="3569017"/>
            <a:ext cx="3188301" cy="2374581"/>
          </a:xfrm>
          <a:prstGeom prst="rect">
            <a:avLst/>
          </a:prstGeom>
        </p:spPr>
      </p:pic>
      <p:pic>
        <p:nvPicPr>
          <p:cNvPr id="9" name="Picture 8">
            <a:extLst>
              <a:ext uri="{FF2B5EF4-FFF2-40B4-BE49-F238E27FC236}">
                <a16:creationId xmlns:a16="http://schemas.microsoft.com/office/drawing/2014/main" id="{1507D4E4-2865-8A46-AF83-098FF29553DC}"/>
              </a:ext>
            </a:extLst>
          </p:cNvPr>
          <p:cNvPicPr>
            <a:picLocks noChangeAspect="1"/>
          </p:cNvPicPr>
          <p:nvPr/>
        </p:nvPicPr>
        <p:blipFill>
          <a:blip r:embed="rId4"/>
          <a:stretch>
            <a:fillRect/>
          </a:stretch>
        </p:blipFill>
        <p:spPr>
          <a:xfrm>
            <a:off x="7803051" y="3569017"/>
            <a:ext cx="3251804" cy="2374581"/>
          </a:xfrm>
          <a:prstGeom prst="rect">
            <a:avLst/>
          </a:prstGeom>
        </p:spPr>
      </p:pic>
      <p:sp>
        <p:nvSpPr>
          <p:cNvPr id="10" name="TextBox 9">
            <a:extLst>
              <a:ext uri="{FF2B5EF4-FFF2-40B4-BE49-F238E27FC236}">
                <a16:creationId xmlns:a16="http://schemas.microsoft.com/office/drawing/2014/main" id="{B81E862B-FB59-3A4A-81AD-FF53B9FCEF48}"/>
              </a:ext>
            </a:extLst>
          </p:cNvPr>
          <p:cNvSpPr txBox="1"/>
          <p:nvPr/>
        </p:nvSpPr>
        <p:spPr>
          <a:xfrm>
            <a:off x="11658600" y="4786313"/>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552006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xit" presetSubtype="4" fill="hold" nodeType="clickEffect">
                                  <p:stCondLst>
                                    <p:cond delay="0"/>
                                  </p:stCondLst>
                                  <p:childTnLst>
                                    <p:anim calcmode="lin" valueType="num">
                                      <p:cBhvr additive="base">
                                        <p:cTn id="29" dur="500"/>
                                        <p:tgtEl>
                                          <p:spTgt spid="5"/>
                                        </p:tgtEl>
                                        <p:attrNameLst>
                                          <p:attrName>ppt_x</p:attrName>
                                        </p:attrNameLst>
                                      </p:cBhvr>
                                      <p:tavLst>
                                        <p:tav tm="0">
                                          <p:val>
                                            <p:strVal val="ppt_x"/>
                                          </p:val>
                                        </p:tav>
                                        <p:tav tm="100000">
                                          <p:val>
                                            <p:strVal val="ppt_x"/>
                                          </p:val>
                                        </p:tav>
                                      </p:tavLst>
                                    </p:anim>
                                    <p:anim calcmode="lin" valueType="num">
                                      <p:cBhvr additive="base">
                                        <p:cTn id="30" dur="500"/>
                                        <p:tgtEl>
                                          <p:spTgt spid="5"/>
                                        </p:tgtEl>
                                        <p:attrNameLst>
                                          <p:attrName>ppt_y</p:attrName>
                                        </p:attrNameLst>
                                      </p:cBhvr>
                                      <p:tavLst>
                                        <p:tav tm="0">
                                          <p:val>
                                            <p:strVal val="ppt_y"/>
                                          </p:val>
                                        </p:tav>
                                        <p:tav tm="100000">
                                          <p:val>
                                            <p:strVal val="1+ppt_h/2"/>
                                          </p:val>
                                        </p:tav>
                                      </p:tavLst>
                                    </p:anim>
                                    <p:set>
                                      <p:cBhvr>
                                        <p:cTn id="31" dur="1" fill="hold">
                                          <p:stCondLst>
                                            <p:cond delay="499"/>
                                          </p:stCondLst>
                                        </p:cTn>
                                        <p:tgtEl>
                                          <p:spTgt spid="5"/>
                                        </p:tgtEl>
                                        <p:attrNameLst>
                                          <p:attrName>style.visibility</p:attrName>
                                        </p:attrNameLst>
                                      </p:cBhvr>
                                      <p:to>
                                        <p:strVal val="hidden"/>
                                      </p:to>
                                    </p:set>
                                  </p:childTnLst>
                                </p:cTn>
                              </p:par>
                              <p:par>
                                <p:cTn id="32" presetID="2" presetClass="exit" presetSubtype="4" fill="hold" nodeType="withEffect">
                                  <p:stCondLst>
                                    <p:cond delay="0"/>
                                  </p:stCondLst>
                                  <p:childTnLst>
                                    <p:anim calcmode="lin" valueType="num">
                                      <p:cBhvr additive="base">
                                        <p:cTn id="33" dur="500"/>
                                        <p:tgtEl>
                                          <p:spTgt spid="7"/>
                                        </p:tgtEl>
                                        <p:attrNameLst>
                                          <p:attrName>ppt_x</p:attrName>
                                        </p:attrNameLst>
                                      </p:cBhvr>
                                      <p:tavLst>
                                        <p:tav tm="0">
                                          <p:val>
                                            <p:strVal val="ppt_x"/>
                                          </p:val>
                                        </p:tav>
                                        <p:tav tm="100000">
                                          <p:val>
                                            <p:strVal val="ppt_x"/>
                                          </p:val>
                                        </p:tav>
                                      </p:tavLst>
                                    </p:anim>
                                    <p:anim calcmode="lin" valueType="num">
                                      <p:cBhvr additive="base">
                                        <p:cTn id="34" dur="500"/>
                                        <p:tgtEl>
                                          <p:spTgt spid="7"/>
                                        </p:tgtEl>
                                        <p:attrNameLst>
                                          <p:attrName>ppt_y</p:attrName>
                                        </p:attrNameLst>
                                      </p:cBhvr>
                                      <p:tavLst>
                                        <p:tav tm="0">
                                          <p:val>
                                            <p:strVal val="ppt_y"/>
                                          </p:val>
                                        </p:tav>
                                        <p:tav tm="100000">
                                          <p:val>
                                            <p:strVal val="1+ppt_h/2"/>
                                          </p:val>
                                        </p:tav>
                                      </p:tavLst>
                                    </p:anim>
                                    <p:set>
                                      <p:cBhvr>
                                        <p:cTn id="35" dur="1" fill="hold">
                                          <p:stCondLst>
                                            <p:cond delay="499"/>
                                          </p:stCondLst>
                                        </p:cTn>
                                        <p:tgtEl>
                                          <p:spTgt spid="7"/>
                                        </p:tgtEl>
                                        <p:attrNameLst>
                                          <p:attrName>style.visibility</p:attrName>
                                        </p:attrNameLst>
                                      </p:cBhvr>
                                      <p:to>
                                        <p:strVal val="hidden"/>
                                      </p:to>
                                    </p:set>
                                  </p:childTnLst>
                                </p:cTn>
                              </p:par>
                              <p:par>
                                <p:cTn id="36" presetID="2" presetClass="exit" presetSubtype="4" fill="hold" nodeType="withEffect">
                                  <p:stCondLst>
                                    <p:cond delay="0"/>
                                  </p:stCondLst>
                                  <p:childTnLst>
                                    <p:anim calcmode="lin" valueType="num">
                                      <p:cBhvr additive="base">
                                        <p:cTn id="37" dur="500"/>
                                        <p:tgtEl>
                                          <p:spTgt spid="9"/>
                                        </p:tgtEl>
                                        <p:attrNameLst>
                                          <p:attrName>ppt_x</p:attrName>
                                        </p:attrNameLst>
                                      </p:cBhvr>
                                      <p:tavLst>
                                        <p:tav tm="0">
                                          <p:val>
                                            <p:strVal val="ppt_x"/>
                                          </p:val>
                                        </p:tav>
                                        <p:tav tm="100000">
                                          <p:val>
                                            <p:strVal val="ppt_x"/>
                                          </p:val>
                                        </p:tav>
                                      </p:tavLst>
                                    </p:anim>
                                    <p:anim calcmode="lin" valueType="num">
                                      <p:cBhvr additive="base">
                                        <p:cTn id="38" dur="500"/>
                                        <p:tgtEl>
                                          <p:spTgt spid="9"/>
                                        </p:tgtEl>
                                        <p:attrNameLst>
                                          <p:attrName>ppt_y</p:attrName>
                                        </p:attrNameLst>
                                      </p:cBhvr>
                                      <p:tavLst>
                                        <p:tav tm="0">
                                          <p:val>
                                            <p:strVal val="ppt_y"/>
                                          </p:val>
                                        </p:tav>
                                        <p:tav tm="100000">
                                          <p:val>
                                            <p:strVal val="1+ppt_h/2"/>
                                          </p:val>
                                        </p:tav>
                                      </p:tavLst>
                                    </p:anim>
                                    <p:set>
                                      <p:cBhvr>
                                        <p:cTn id="39" dur="1" fill="hold">
                                          <p:stCondLst>
                                            <p:cond delay="499"/>
                                          </p:stCondLst>
                                        </p:cTn>
                                        <p:tgtEl>
                                          <p:spTgt spid="9"/>
                                        </p:tgtEl>
                                        <p:attrNameLst>
                                          <p:attrName>style.visibility</p:attrName>
                                        </p:attrNameLst>
                                      </p:cBhvr>
                                      <p:to>
                                        <p:strVal val="hidden"/>
                                      </p:to>
                                    </p:set>
                                  </p:childTnLst>
                                </p:cTn>
                              </p:par>
                              <p:par>
                                <p:cTn id="40" presetID="2" presetClass="entr" presetSubtype="4" fill="hold" nodeType="withEffect">
                                  <p:stCondLst>
                                    <p:cond delay="0"/>
                                  </p:stCondLst>
                                  <p:childTnLst>
                                    <p:set>
                                      <p:cBhvr>
                                        <p:cTn id="41" dur="1" fill="hold">
                                          <p:stCondLst>
                                            <p:cond delay="0"/>
                                          </p:stCondLst>
                                        </p:cTn>
                                        <p:tgtEl>
                                          <p:spTgt spid="3">
                                            <p:txEl>
                                              <p:pRg st="0" end="0"/>
                                            </p:txEl>
                                          </p:spTgt>
                                        </p:tgtEl>
                                        <p:attrNameLst>
                                          <p:attrName>style.visibility</p:attrName>
                                        </p:attrNameLst>
                                      </p:cBhvr>
                                      <p:to>
                                        <p:strVal val="visible"/>
                                      </p:to>
                                    </p:set>
                                    <p:anim calcmode="lin" valueType="num">
                                      <p:cBhvr additive="base">
                                        <p:cTn id="4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0" end="0"/>
                                            </p:txEl>
                                          </p:spTgt>
                                        </p:tgtEl>
                                        <p:attrNameLst>
                                          <p:attrName>ppt_y</p:attrName>
                                        </p:attrNameLst>
                                      </p:cBhvr>
                                      <p:tavLst>
                                        <p:tav tm="0">
                                          <p:val>
                                            <p:strVal val="1+#ppt_h/2"/>
                                          </p:val>
                                        </p:tav>
                                        <p:tav tm="100000">
                                          <p:val>
                                            <p:strVal val="#ppt_y"/>
                                          </p:val>
                                        </p:tav>
                                      </p:tavLst>
                                    </p:anim>
                                  </p:childTnLst>
                                </p:cTn>
                              </p:par>
                              <p:par>
                                <p:cTn id="44" presetID="2" presetClass="entr" presetSubtype="4" fill="hold" nodeType="withEffect">
                                  <p:stCondLst>
                                    <p:cond delay="0"/>
                                  </p:stCondLst>
                                  <p:childTnLst>
                                    <p:set>
                                      <p:cBhvr>
                                        <p:cTn id="45" dur="1" fill="hold">
                                          <p:stCondLst>
                                            <p:cond delay="0"/>
                                          </p:stCondLst>
                                        </p:cTn>
                                        <p:tgtEl>
                                          <p:spTgt spid="3">
                                            <p:txEl>
                                              <p:pRg st="2" end="2"/>
                                            </p:txEl>
                                          </p:spTgt>
                                        </p:tgtEl>
                                        <p:attrNameLst>
                                          <p:attrName>style.visibility</p:attrName>
                                        </p:attrNameLst>
                                      </p:cBhvr>
                                      <p:to>
                                        <p:strVal val="visible"/>
                                      </p:to>
                                    </p:set>
                                    <p:anim calcmode="lin" valueType="num">
                                      <p:cBhvr additive="base">
                                        <p:cTn id="4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pRg st="2" end="2"/>
                                            </p:txEl>
                                          </p:spTgt>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3">
                                            <p:txEl>
                                              <p:pRg st="3" end="3"/>
                                            </p:txEl>
                                          </p:spTgt>
                                        </p:tgtEl>
                                        <p:attrNameLst>
                                          <p:attrName>style.visibility</p:attrName>
                                        </p:attrNameLst>
                                      </p:cBhvr>
                                      <p:to>
                                        <p:strVal val="visible"/>
                                      </p:to>
                                    </p:set>
                                    <p:anim calcmode="lin" valueType="num">
                                      <p:cBhvr additive="base">
                                        <p:cTn id="5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0521D-AF2D-0D44-9887-0C915B4B3436}"/>
              </a:ext>
            </a:extLst>
          </p:cNvPr>
          <p:cNvSpPr>
            <a:spLocks noGrp="1"/>
          </p:cNvSpPr>
          <p:nvPr>
            <p:ph type="title"/>
          </p:nvPr>
        </p:nvSpPr>
        <p:spPr/>
        <p:txBody>
          <a:bodyPr/>
          <a:lstStyle/>
          <a:p>
            <a:r>
              <a:rPr lang="en-US" dirty="0"/>
              <a:t>A Blast from the past:  Voltron</a:t>
            </a:r>
          </a:p>
        </p:txBody>
      </p:sp>
      <p:pic>
        <p:nvPicPr>
          <p:cNvPr id="8" name="Voltron_a0wfFz.mp4">
            <a:hlinkClick r:id="" action="ppaction://media"/>
            <a:extLst>
              <a:ext uri="{FF2B5EF4-FFF2-40B4-BE49-F238E27FC236}">
                <a16:creationId xmlns:a16="http://schemas.microsoft.com/office/drawing/2014/main" id="{4A82B0D3-5DC6-394E-9A80-62A3C0046C2E}"/>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186113" y="2047655"/>
            <a:ext cx="6132512" cy="3449638"/>
          </a:xfrm>
        </p:spPr>
      </p:pic>
    </p:spTree>
    <p:extLst>
      <p:ext uri="{BB962C8B-B14F-4D97-AF65-F5344CB8AC3E}">
        <p14:creationId xmlns:p14="http://schemas.microsoft.com/office/powerpoint/2010/main" val="2846427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4570"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768B29-D6FC-D747-BF9A-27966BDAFC2E}"/>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37B72713-9707-4646-A780-108465712A76}"/>
              </a:ext>
            </a:extLst>
          </p:cNvPr>
          <p:cNvSpPr>
            <a:spLocks noGrp="1"/>
          </p:cNvSpPr>
          <p:nvPr>
            <p:ph idx="1"/>
          </p:nvPr>
        </p:nvSpPr>
        <p:spPr/>
        <p:txBody>
          <a:bodyPr>
            <a:normAutofit/>
          </a:bodyPr>
          <a:lstStyle/>
          <a:p>
            <a:pPr marL="457200" indent="-457200">
              <a:buFont typeface="+mj-lt"/>
              <a:buAutoNum type="arabicPeriod"/>
            </a:pPr>
            <a:r>
              <a:rPr lang="en-US" dirty="0"/>
              <a:t>God is one in Being. </a:t>
            </a:r>
          </a:p>
          <a:p>
            <a:pPr marL="457200" indent="-457200">
              <a:buFont typeface="+mj-lt"/>
              <a:buAutoNum type="arabicPeriod"/>
            </a:pPr>
            <a:r>
              <a:rPr lang="en-US" dirty="0"/>
              <a:t>God is three in Person: Father, Son, and Holy Spirit. </a:t>
            </a:r>
          </a:p>
          <a:p>
            <a:pPr marL="457200" indent="-457200">
              <a:buFont typeface="+mj-lt"/>
              <a:buAutoNum type="arabicPeriod"/>
            </a:pPr>
            <a:r>
              <a:rPr lang="en-US" dirty="0"/>
              <a:t>Each Person is truly and fully God</a:t>
            </a:r>
          </a:p>
          <a:p>
            <a:pPr marL="0" indent="0">
              <a:buNone/>
            </a:pPr>
            <a:endParaRPr lang="en-US" dirty="0"/>
          </a:p>
          <a:p>
            <a:pPr marL="0" indent="0">
              <a:buNone/>
            </a:pPr>
            <a:endParaRPr lang="en-US" dirty="0"/>
          </a:p>
          <a:p>
            <a:pPr marL="0" indent="0">
              <a:buNone/>
            </a:pPr>
            <a:r>
              <a:rPr lang="en-US" dirty="0"/>
              <a:t>“That we worship </a:t>
            </a:r>
            <a:r>
              <a:rPr lang="en-US" b="1" u="sng" dirty="0"/>
              <a:t>one God in Trinity</a:t>
            </a:r>
            <a:r>
              <a:rPr lang="en-US" dirty="0"/>
              <a:t>, and </a:t>
            </a:r>
            <a:r>
              <a:rPr lang="en-US" b="1" u="sng" dirty="0"/>
              <a:t>Trinity in Unity</a:t>
            </a:r>
            <a:r>
              <a:rPr lang="en-US" dirty="0"/>
              <a:t>, neither confounding the Persons, nor dividing the Substance” (Athanasius Creed).</a:t>
            </a:r>
          </a:p>
        </p:txBody>
      </p:sp>
      <p:pic>
        <p:nvPicPr>
          <p:cNvPr id="5" name="Picture 4">
            <a:extLst>
              <a:ext uri="{FF2B5EF4-FFF2-40B4-BE49-F238E27FC236}">
                <a16:creationId xmlns:a16="http://schemas.microsoft.com/office/drawing/2014/main" id="{11B67DAB-BEF0-1C4D-ABE1-7DE12A8C7060}"/>
              </a:ext>
            </a:extLst>
          </p:cNvPr>
          <p:cNvPicPr>
            <a:picLocks noChangeAspect="1"/>
          </p:cNvPicPr>
          <p:nvPr/>
        </p:nvPicPr>
        <p:blipFill>
          <a:blip r:embed="rId2"/>
          <a:stretch>
            <a:fillRect/>
          </a:stretch>
        </p:blipFill>
        <p:spPr>
          <a:xfrm>
            <a:off x="7777655" y="1933903"/>
            <a:ext cx="3277199" cy="2543840"/>
          </a:xfrm>
          <a:prstGeom prst="rect">
            <a:avLst/>
          </a:prstGeom>
        </p:spPr>
      </p:pic>
    </p:spTree>
    <p:extLst>
      <p:ext uri="{BB962C8B-B14F-4D97-AF65-F5344CB8AC3E}">
        <p14:creationId xmlns:p14="http://schemas.microsoft.com/office/powerpoint/2010/main" val="37813472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268A3-ED46-E545-A7B8-C61A0E1633CD}"/>
              </a:ext>
            </a:extLst>
          </p:cNvPr>
          <p:cNvSpPr>
            <a:spLocks noGrp="1"/>
          </p:cNvSpPr>
          <p:nvPr>
            <p:ph type="title"/>
          </p:nvPr>
        </p:nvSpPr>
        <p:spPr/>
        <p:txBody>
          <a:bodyPr/>
          <a:lstStyle/>
          <a:p>
            <a:r>
              <a:rPr lang="en-US" dirty="0"/>
              <a:t>Fools gold: Trinitarian Analogies</a:t>
            </a:r>
          </a:p>
        </p:txBody>
      </p:sp>
      <p:sp>
        <p:nvSpPr>
          <p:cNvPr id="3" name="Content Placeholder 2">
            <a:extLst>
              <a:ext uri="{FF2B5EF4-FFF2-40B4-BE49-F238E27FC236}">
                <a16:creationId xmlns:a16="http://schemas.microsoft.com/office/drawing/2014/main" id="{048A86EE-8894-AB4B-B344-2D2126F2A3C6}"/>
              </a:ext>
            </a:extLst>
          </p:cNvPr>
          <p:cNvSpPr>
            <a:spLocks noGrp="1"/>
          </p:cNvSpPr>
          <p:nvPr>
            <p:ph idx="1"/>
          </p:nvPr>
        </p:nvSpPr>
        <p:spPr/>
        <p:txBody>
          <a:bodyPr/>
          <a:lstStyle/>
          <a:p>
            <a:pPr lvl="0"/>
            <a:r>
              <a:rPr lang="en-US" dirty="0"/>
              <a:t>The Trinity is like water, which can be ice, liquid, or steam. </a:t>
            </a:r>
          </a:p>
          <a:p>
            <a:pPr lvl="0"/>
            <a:r>
              <a:rPr lang="en-US" dirty="0"/>
              <a:t>The Trinity is like a three-leaf clover, one shamrock with three leaves. </a:t>
            </a:r>
          </a:p>
          <a:p>
            <a:pPr lvl="0"/>
            <a:r>
              <a:rPr lang="en-US" dirty="0"/>
              <a:t>The Trinity is like an egg; it is one egg but has its yolk, white, and shell. Or,</a:t>
            </a:r>
          </a:p>
          <a:p>
            <a:r>
              <a:rPr lang="en-US" dirty="0"/>
              <a:t>The Trinity is like one man with three roles: husband, father, and doctor </a:t>
            </a:r>
          </a:p>
        </p:txBody>
      </p:sp>
    </p:spTree>
    <p:extLst>
      <p:ext uri="{BB962C8B-B14F-4D97-AF65-F5344CB8AC3E}">
        <p14:creationId xmlns:p14="http://schemas.microsoft.com/office/powerpoint/2010/main" val="1222080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linds(horizont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B4ACE-4717-6B40-8280-630E5A55F338}"/>
              </a:ext>
            </a:extLst>
          </p:cNvPr>
          <p:cNvSpPr>
            <a:spLocks noGrp="1"/>
          </p:cNvSpPr>
          <p:nvPr>
            <p:ph type="title"/>
          </p:nvPr>
        </p:nvSpPr>
        <p:spPr/>
        <p:txBody>
          <a:bodyPr/>
          <a:lstStyle/>
          <a:p>
            <a:r>
              <a:rPr lang="en-US" dirty="0"/>
              <a:t>GOD’S INCOMPREHENSIBILITY</a:t>
            </a:r>
            <a:br>
              <a:rPr lang="en-US" dirty="0"/>
            </a:br>
            <a:endParaRPr lang="en-US" dirty="0"/>
          </a:p>
        </p:txBody>
      </p:sp>
      <p:sp>
        <p:nvSpPr>
          <p:cNvPr id="3" name="Content Placeholder 2">
            <a:extLst>
              <a:ext uri="{FF2B5EF4-FFF2-40B4-BE49-F238E27FC236}">
                <a16:creationId xmlns:a16="http://schemas.microsoft.com/office/drawing/2014/main" id="{79A7D6E7-E8F6-C94E-A185-B43BF96180CC}"/>
              </a:ext>
            </a:extLst>
          </p:cNvPr>
          <p:cNvSpPr>
            <a:spLocks noGrp="1"/>
          </p:cNvSpPr>
          <p:nvPr>
            <p:ph idx="1"/>
          </p:nvPr>
        </p:nvSpPr>
        <p:spPr/>
        <p:txBody>
          <a:bodyPr/>
          <a:lstStyle/>
          <a:p>
            <a:r>
              <a:rPr lang="en-US" dirty="0"/>
              <a:t>Augustine said, in seeking to understand the unity of the Father and Son and Holy Spirit, “nowhere else is a mistake more dangerous, or the search more laborious, or discovery more advantageous.” </a:t>
            </a:r>
          </a:p>
          <a:p>
            <a:r>
              <a:rPr lang="en-US" dirty="0"/>
              <a:t>God’s Incomprehensibility means that “the glorious Triune God of Scripture is in a category all by himself and that, as such, he is unfathomable in his nature, knowledge, and works ” (Stephen Wellum).</a:t>
            </a:r>
          </a:p>
          <a:p>
            <a:r>
              <a:rPr lang="en-US" dirty="0"/>
              <a:t>‘Incomprehensible,’ however, does not mean ‘unknowable.’ </a:t>
            </a:r>
          </a:p>
        </p:txBody>
      </p:sp>
    </p:spTree>
    <p:extLst>
      <p:ext uri="{BB962C8B-B14F-4D97-AF65-F5344CB8AC3E}">
        <p14:creationId xmlns:p14="http://schemas.microsoft.com/office/powerpoint/2010/main" val="2816110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F1F9D-A099-784E-8BFE-99AE2B32AC3E}"/>
              </a:ext>
            </a:extLst>
          </p:cNvPr>
          <p:cNvSpPr>
            <a:spLocks noGrp="1"/>
          </p:cNvSpPr>
          <p:nvPr>
            <p:ph type="title"/>
          </p:nvPr>
        </p:nvSpPr>
        <p:spPr/>
        <p:txBody>
          <a:bodyPr/>
          <a:lstStyle/>
          <a:p>
            <a:r>
              <a:rPr lang="en-US" dirty="0"/>
              <a:t>WHY IS THIS DOCTRINE SO CRUCIAL?</a:t>
            </a:r>
            <a:br>
              <a:rPr lang="en-US" dirty="0"/>
            </a:br>
            <a:endParaRPr lang="en-US" dirty="0"/>
          </a:p>
        </p:txBody>
      </p:sp>
      <p:sp>
        <p:nvSpPr>
          <p:cNvPr id="3" name="Content Placeholder 2">
            <a:extLst>
              <a:ext uri="{FF2B5EF4-FFF2-40B4-BE49-F238E27FC236}">
                <a16:creationId xmlns:a16="http://schemas.microsoft.com/office/drawing/2014/main" id="{2AEC6767-E550-C942-A27D-6EDE1E35AEF4}"/>
              </a:ext>
            </a:extLst>
          </p:cNvPr>
          <p:cNvSpPr>
            <a:spLocks noGrp="1"/>
          </p:cNvSpPr>
          <p:nvPr>
            <p:ph idx="1"/>
          </p:nvPr>
        </p:nvSpPr>
        <p:spPr/>
        <p:txBody>
          <a:bodyPr/>
          <a:lstStyle/>
          <a:p>
            <a:pPr marL="0" indent="0">
              <a:buNone/>
            </a:pPr>
            <a:r>
              <a:rPr lang="en-US" dirty="0"/>
              <a:t>Ephesians 2:18: </a:t>
            </a:r>
            <a:r>
              <a:rPr lang="en-US" i="1" dirty="0"/>
              <a:t>For through </a:t>
            </a:r>
            <a:r>
              <a:rPr lang="en-US" i="1" u="sng" dirty="0"/>
              <a:t>[the Son]</a:t>
            </a:r>
            <a:r>
              <a:rPr lang="en-US" i="1" dirty="0"/>
              <a:t> we both have access in one </a:t>
            </a:r>
            <a:r>
              <a:rPr lang="en-US" i="1" u="sng" dirty="0"/>
              <a:t>Spirit</a:t>
            </a:r>
            <a:r>
              <a:rPr lang="en-US" i="1" dirty="0"/>
              <a:t> to the </a:t>
            </a:r>
            <a:r>
              <a:rPr lang="en-US" i="1" u="sng" dirty="0"/>
              <a:t>Father</a:t>
            </a:r>
            <a:r>
              <a:rPr lang="en-US"/>
              <a:t>. </a:t>
            </a:r>
            <a:endParaRPr lang="en-US" dirty="0"/>
          </a:p>
          <a:p>
            <a:pPr marL="0" indent="0">
              <a:buNone/>
            </a:pPr>
            <a:endParaRPr lang="en-US" dirty="0"/>
          </a:p>
          <a:p>
            <a:pPr marL="457200" indent="-457200">
              <a:buFont typeface="+mj-lt"/>
              <a:buAutoNum type="arabicPeriod"/>
            </a:pPr>
            <a:r>
              <a:rPr lang="en-US" dirty="0"/>
              <a:t>The Trinity is the foundation, object, and aim of Christian faith and worship.  </a:t>
            </a:r>
          </a:p>
          <a:p>
            <a:pPr marL="457200" indent="-457200">
              <a:buFont typeface="+mj-lt"/>
              <a:buAutoNum type="arabicPeriod"/>
            </a:pPr>
            <a:r>
              <a:rPr lang="en-US" dirty="0"/>
              <a:t>One cannot correctly understand or properly believe either the Old or New Testament without also understanding the reality of the Triune God </a:t>
            </a:r>
          </a:p>
          <a:p>
            <a:pPr marL="457200" indent="-457200">
              <a:buFont typeface="+mj-lt"/>
              <a:buAutoNum type="arabicPeriod"/>
            </a:pPr>
            <a:r>
              <a:rPr lang="en-US" dirty="0"/>
              <a:t>God forbids idolatry </a:t>
            </a:r>
          </a:p>
        </p:txBody>
      </p:sp>
    </p:spTree>
    <p:extLst>
      <p:ext uri="{BB962C8B-B14F-4D97-AF65-F5344CB8AC3E}">
        <p14:creationId xmlns:p14="http://schemas.microsoft.com/office/powerpoint/2010/main" val="4161409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wipe(down)">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wipe(down)">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9286E-0CA1-DE48-9B36-50908C1782CC}"/>
              </a:ext>
            </a:extLst>
          </p:cNvPr>
          <p:cNvSpPr>
            <a:spLocks noGrp="1"/>
          </p:cNvSpPr>
          <p:nvPr>
            <p:ph type="title"/>
          </p:nvPr>
        </p:nvSpPr>
        <p:spPr/>
        <p:txBody>
          <a:bodyPr/>
          <a:lstStyle/>
          <a:p>
            <a:r>
              <a:rPr lang="en-US" b="1" dirty="0"/>
              <a:t>TRINITARIAN BASICS</a:t>
            </a:r>
            <a:br>
              <a:rPr lang="en-US" dirty="0"/>
            </a:br>
            <a:endParaRPr lang="en-US" dirty="0"/>
          </a:p>
        </p:txBody>
      </p:sp>
      <p:sp>
        <p:nvSpPr>
          <p:cNvPr id="3" name="Content Placeholder 2">
            <a:extLst>
              <a:ext uri="{FF2B5EF4-FFF2-40B4-BE49-F238E27FC236}">
                <a16:creationId xmlns:a16="http://schemas.microsoft.com/office/drawing/2014/main" id="{C3598E7A-7DB4-0145-8BCA-9B3D2219C11B}"/>
              </a:ext>
            </a:extLst>
          </p:cNvPr>
          <p:cNvSpPr>
            <a:spLocks noGrp="1"/>
          </p:cNvSpPr>
          <p:nvPr>
            <p:ph idx="1"/>
          </p:nvPr>
        </p:nvSpPr>
        <p:spPr/>
        <p:txBody>
          <a:bodyPr/>
          <a:lstStyle/>
          <a:p>
            <a:pPr marL="457200" indent="-457200">
              <a:buFont typeface="+mj-lt"/>
              <a:buAutoNum type="arabicPeriod"/>
            </a:pPr>
            <a:r>
              <a:rPr lang="en-US" dirty="0"/>
              <a:t>God is one in Being. </a:t>
            </a:r>
          </a:p>
          <a:p>
            <a:pPr marL="457200" indent="-457200">
              <a:buFont typeface="+mj-lt"/>
              <a:buAutoNum type="arabicPeriod"/>
            </a:pPr>
            <a:r>
              <a:rPr lang="en-US" dirty="0"/>
              <a:t>God is three in Person: Father, Son, and Holy Spirit. </a:t>
            </a:r>
          </a:p>
          <a:p>
            <a:pPr marL="457200" indent="-457200">
              <a:buFont typeface="+mj-lt"/>
              <a:buAutoNum type="arabicPeriod"/>
            </a:pPr>
            <a:r>
              <a:rPr lang="en-US" dirty="0"/>
              <a:t>Each Person is truly and fully God, possessing the whole divine essence. </a:t>
            </a:r>
          </a:p>
          <a:p>
            <a:pPr marL="457200" indent="-457200">
              <a:buFont typeface="+mj-lt"/>
              <a:buAutoNum type="arabicPeriod"/>
            </a:pPr>
            <a:r>
              <a:rPr lang="en-US" dirty="0"/>
              <a:t>The eternal distinctions between Father, Son, and Holy Spirit are found in their personal relations with one another: Unbegotten, Only-Begotten, and Proceeding. (Covered in Lesson Two) </a:t>
            </a:r>
          </a:p>
        </p:txBody>
      </p:sp>
    </p:spTree>
    <p:extLst>
      <p:ext uri="{BB962C8B-B14F-4D97-AF65-F5344CB8AC3E}">
        <p14:creationId xmlns:p14="http://schemas.microsoft.com/office/powerpoint/2010/main" val="10669228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1AD93-B10F-0149-AE7A-A4611B3DA4F6}"/>
              </a:ext>
            </a:extLst>
          </p:cNvPr>
          <p:cNvSpPr>
            <a:spLocks noGrp="1"/>
          </p:cNvSpPr>
          <p:nvPr>
            <p:ph type="title"/>
          </p:nvPr>
        </p:nvSpPr>
        <p:spPr/>
        <p:txBody>
          <a:bodyPr/>
          <a:lstStyle/>
          <a:p>
            <a:r>
              <a:rPr lang="en-US" b="1" u="sng" dirty="0"/>
              <a:t>FOUNDATIONAL TRUTH 1</a:t>
            </a:r>
            <a:r>
              <a:rPr lang="en-US" b="1" dirty="0"/>
              <a:t>: GOD IS ONE</a:t>
            </a:r>
            <a:br>
              <a:rPr lang="en-US" dirty="0"/>
            </a:br>
            <a:endParaRPr lang="en-US" dirty="0"/>
          </a:p>
        </p:txBody>
      </p:sp>
      <p:sp>
        <p:nvSpPr>
          <p:cNvPr id="3" name="Content Placeholder 2">
            <a:extLst>
              <a:ext uri="{FF2B5EF4-FFF2-40B4-BE49-F238E27FC236}">
                <a16:creationId xmlns:a16="http://schemas.microsoft.com/office/drawing/2014/main" id="{C040B7C3-221F-D543-BC33-31F088401A1D}"/>
              </a:ext>
            </a:extLst>
          </p:cNvPr>
          <p:cNvSpPr>
            <a:spLocks noGrp="1"/>
          </p:cNvSpPr>
          <p:nvPr>
            <p:ph idx="1"/>
          </p:nvPr>
        </p:nvSpPr>
        <p:spPr/>
        <p:txBody>
          <a:bodyPr/>
          <a:lstStyle/>
          <a:p>
            <a:r>
              <a:rPr lang="en-US" dirty="0"/>
              <a:t>Genesis 1:1, "</a:t>
            </a:r>
            <a:r>
              <a:rPr lang="en-US" i="1" dirty="0"/>
              <a:t>In the beginning, God created the heavens and the earth</a:t>
            </a:r>
            <a:r>
              <a:rPr lang="en-US" dirty="0"/>
              <a:t>.” </a:t>
            </a:r>
          </a:p>
          <a:p>
            <a:r>
              <a:rPr lang="en-US" dirty="0"/>
              <a:t>Deuteronomy 6:4-5, “</a:t>
            </a:r>
            <a:r>
              <a:rPr lang="en-US" i="1" dirty="0"/>
              <a:t>Hear, O Israel:  </a:t>
            </a:r>
            <a:r>
              <a:rPr lang="en-US" b="1" i="1" u="sng" dirty="0"/>
              <a:t>The Lord our God, the Lord is one</a:t>
            </a:r>
            <a:r>
              <a:rPr lang="en-US" i="1" dirty="0"/>
              <a:t>. You shall love the Lord your God with all your heart and with all your soul and with all your might</a:t>
            </a:r>
            <a:r>
              <a:rPr lang="en-US" dirty="0"/>
              <a:t>.” </a:t>
            </a:r>
          </a:p>
          <a:p>
            <a:r>
              <a:rPr lang="en-US" dirty="0"/>
              <a:t>Deuteronomy 4:32-39, “</a:t>
            </a:r>
            <a:r>
              <a:rPr lang="en-US" i="1" dirty="0"/>
              <a:t>To you it was shown, that you might know that the Lord is God; there is </a:t>
            </a:r>
            <a:r>
              <a:rPr lang="en-US" b="1" i="1" u="sng" dirty="0"/>
              <a:t>no other besides him</a:t>
            </a:r>
            <a:r>
              <a:rPr lang="en-US" i="1" dirty="0"/>
              <a:t>…</a:t>
            </a:r>
            <a:r>
              <a:rPr lang="en-US" i="1" baseline="30000" dirty="0"/>
              <a:t> 39 </a:t>
            </a:r>
            <a:r>
              <a:rPr lang="en-US" i="1" dirty="0"/>
              <a:t>know therefore today, and lay it to your heart, that the Lord is God in heaven above and on the earth beneath; </a:t>
            </a:r>
            <a:r>
              <a:rPr lang="en-US" b="1" i="1" u="sng" dirty="0"/>
              <a:t>there is no other</a:t>
            </a:r>
            <a:r>
              <a:rPr lang="en-US" dirty="0"/>
              <a:t>.” </a:t>
            </a:r>
          </a:p>
          <a:p>
            <a:r>
              <a:rPr lang="en-US" dirty="0"/>
              <a:t>Romans 3:29-30 states: “</a:t>
            </a:r>
            <a:r>
              <a:rPr lang="en-US" i="1" dirty="0"/>
              <a:t>Or is God the God of Jews only? Is he not the God of Gentiles also? Yes, of Gentiles also, </a:t>
            </a:r>
            <a:r>
              <a:rPr lang="en-US" b="1" i="1" u="sng" dirty="0"/>
              <a:t>since God is one</a:t>
            </a:r>
            <a:r>
              <a:rPr lang="en-US" i="1" dirty="0"/>
              <a:t>.</a:t>
            </a:r>
            <a:endParaRPr lang="en-US" dirty="0"/>
          </a:p>
        </p:txBody>
      </p:sp>
    </p:spTree>
    <p:extLst>
      <p:ext uri="{BB962C8B-B14F-4D97-AF65-F5344CB8AC3E}">
        <p14:creationId xmlns:p14="http://schemas.microsoft.com/office/powerpoint/2010/main" val="1116742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00695-296A-F84A-951C-85B75D0A4DC6}"/>
              </a:ext>
            </a:extLst>
          </p:cNvPr>
          <p:cNvSpPr>
            <a:spLocks noGrp="1"/>
          </p:cNvSpPr>
          <p:nvPr>
            <p:ph type="title"/>
          </p:nvPr>
        </p:nvSpPr>
        <p:spPr/>
        <p:txBody>
          <a:bodyPr/>
          <a:lstStyle/>
          <a:p>
            <a:r>
              <a:rPr lang="en-US" dirty="0"/>
              <a:t>God is one. So, Is the trinity found only in the New Testament and not in the Old? </a:t>
            </a:r>
          </a:p>
        </p:txBody>
      </p:sp>
      <p:sp>
        <p:nvSpPr>
          <p:cNvPr id="3" name="Content Placeholder 2">
            <a:extLst>
              <a:ext uri="{FF2B5EF4-FFF2-40B4-BE49-F238E27FC236}">
                <a16:creationId xmlns:a16="http://schemas.microsoft.com/office/drawing/2014/main" id="{1C748B5C-ED96-5549-B974-BFF030CAE35D}"/>
              </a:ext>
            </a:extLst>
          </p:cNvPr>
          <p:cNvSpPr>
            <a:spLocks noGrp="1"/>
          </p:cNvSpPr>
          <p:nvPr>
            <p:ph idx="1"/>
          </p:nvPr>
        </p:nvSpPr>
        <p:spPr/>
        <p:txBody>
          <a:bodyPr/>
          <a:lstStyle/>
          <a:p>
            <a:r>
              <a:rPr lang="en-US" dirty="0"/>
              <a:t>Genesis 1:26 God said, “</a:t>
            </a:r>
            <a:r>
              <a:rPr lang="en-US" i="1" dirty="0"/>
              <a:t>Let </a:t>
            </a:r>
            <a:r>
              <a:rPr lang="en-US" b="1" i="1" u="sng" dirty="0"/>
              <a:t>us</a:t>
            </a:r>
            <a:r>
              <a:rPr lang="en-US" i="1" dirty="0"/>
              <a:t> make man in our image, after </a:t>
            </a:r>
            <a:r>
              <a:rPr lang="en-US" b="1" i="1" u="sng" dirty="0"/>
              <a:t>our</a:t>
            </a:r>
            <a:r>
              <a:rPr lang="en-US" i="1" dirty="0"/>
              <a:t> likeness</a:t>
            </a:r>
            <a:r>
              <a:rPr lang="en-US" dirty="0"/>
              <a:t>.” </a:t>
            </a:r>
          </a:p>
          <a:p>
            <a:r>
              <a:rPr lang="en-US" dirty="0"/>
              <a:t>In Psalms 45:6–7,  “</a:t>
            </a:r>
            <a:r>
              <a:rPr lang="en-US" i="1" dirty="0"/>
              <a:t>Your throne, O God, will last forever and ever … You love righteousness and hate wickedness; therefore </a:t>
            </a:r>
            <a:r>
              <a:rPr lang="en-US" b="1" i="1" u="sng" dirty="0"/>
              <a:t>God</a:t>
            </a:r>
            <a:r>
              <a:rPr lang="en-US" i="1" dirty="0"/>
              <a:t>, your </a:t>
            </a:r>
            <a:r>
              <a:rPr lang="en-US" b="1" i="1" u="sng" dirty="0"/>
              <a:t>God</a:t>
            </a:r>
            <a:r>
              <a:rPr lang="en-US" i="1" dirty="0"/>
              <a:t>, has set you above your companions by anointing you with the oil of joy</a:t>
            </a:r>
            <a:r>
              <a:rPr lang="en-US" dirty="0"/>
              <a:t>.” </a:t>
            </a:r>
          </a:p>
          <a:p>
            <a:r>
              <a:rPr lang="en-US" dirty="0"/>
              <a:t>Psalms 110:1, David says, “</a:t>
            </a:r>
            <a:r>
              <a:rPr lang="en-US" b="1" i="1" u="sng" dirty="0"/>
              <a:t>The Lord</a:t>
            </a:r>
            <a:r>
              <a:rPr lang="en-US" i="1" dirty="0"/>
              <a:t> says to </a:t>
            </a:r>
            <a:r>
              <a:rPr lang="en-US" b="1" i="1" u="sng" dirty="0"/>
              <a:t>my lord</a:t>
            </a:r>
            <a:r>
              <a:rPr lang="en-US" i="1" dirty="0"/>
              <a:t>: “Sit at my right hand until I make your enemies a footstool for your feet.</a:t>
            </a:r>
            <a:r>
              <a:rPr lang="en-US" dirty="0"/>
              <a:t>” </a:t>
            </a:r>
          </a:p>
        </p:txBody>
      </p:sp>
    </p:spTree>
    <p:extLst>
      <p:ext uri="{BB962C8B-B14F-4D97-AF65-F5344CB8AC3E}">
        <p14:creationId xmlns:p14="http://schemas.microsoft.com/office/powerpoint/2010/main" val="13927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EBA1B-6FE0-4F47-8148-59039D6FDF43}"/>
              </a:ext>
            </a:extLst>
          </p:cNvPr>
          <p:cNvSpPr>
            <a:spLocks noGrp="1"/>
          </p:cNvSpPr>
          <p:nvPr>
            <p:ph type="title"/>
          </p:nvPr>
        </p:nvSpPr>
        <p:spPr/>
        <p:txBody>
          <a:bodyPr>
            <a:normAutofit fontScale="90000"/>
          </a:bodyPr>
          <a:lstStyle/>
          <a:p>
            <a:r>
              <a:rPr lang="en-US" dirty="0"/>
              <a:t>The apostles did not change, correct, embellish, or invent a new understanding of God</a:t>
            </a:r>
          </a:p>
        </p:txBody>
      </p:sp>
      <p:sp>
        <p:nvSpPr>
          <p:cNvPr id="3" name="Content Placeholder 2">
            <a:extLst>
              <a:ext uri="{FF2B5EF4-FFF2-40B4-BE49-F238E27FC236}">
                <a16:creationId xmlns:a16="http://schemas.microsoft.com/office/drawing/2014/main" id="{A3AEC75C-C5A0-6D40-B2A5-2B22C775CAE4}"/>
              </a:ext>
            </a:extLst>
          </p:cNvPr>
          <p:cNvSpPr>
            <a:spLocks noGrp="1"/>
          </p:cNvSpPr>
          <p:nvPr>
            <p:ph idx="1"/>
          </p:nvPr>
        </p:nvSpPr>
        <p:spPr/>
        <p:txBody>
          <a:bodyPr/>
          <a:lstStyle/>
          <a:p>
            <a:pPr marL="0" indent="0">
              <a:buNone/>
            </a:pPr>
            <a:r>
              <a:rPr lang="en-US" dirty="0"/>
              <a:t>Theologian B.B. Warfield helpfully wrote,</a:t>
            </a:r>
          </a:p>
          <a:p>
            <a:pPr marL="0" indent="0">
              <a:buNone/>
            </a:pPr>
            <a:r>
              <a:rPr lang="en-US" dirty="0"/>
              <a:t>“The Old Testament may be likened to a chamber richly furnished but dimly lit; the introduction of light brings into it nothing which was not in it before; but it brings out into clearer view much of what is in it but was only dimly or even not at all perceived before. The mystery of the Trinity is not revealed in the Old Testament; but </a:t>
            </a:r>
            <a:r>
              <a:rPr lang="en-US" b="1" u="sng" dirty="0"/>
              <a:t>the mystery of the Trinity underlies the Old Testament revelation</a:t>
            </a:r>
            <a:r>
              <a:rPr lang="en-US" dirty="0"/>
              <a:t>, and here and there almost comes into view. Thus, the Old Testament revelation of God is not corrected by the fuller revelation that follows it, but only </a:t>
            </a:r>
            <a:r>
              <a:rPr lang="en-US" b="1" u="sng" dirty="0"/>
              <a:t>perfected, extended, and enlarged</a:t>
            </a:r>
            <a:r>
              <a:rPr lang="en-US" dirty="0"/>
              <a:t>.”</a:t>
            </a:r>
          </a:p>
        </p:txBody>
      </p:sp>
    </p:spTree>
    <p:extLst>
      <p:ext uri="{BB962C8B-B14F-4D97-AF65-F5344CB8AC3E}">
        <p14:creationId xmlns:p14="http://schemas.microsoft.com/office/powerpoint/2010/main" val="4431834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D2CEE-629C-934B-9358-029B98F1C8B2}"/>
              </a:ext>
            </a:extLst>
          </p:cNvPr>
          <p:cNvSpPr>
            <a:spLocks noGrp="1"/>
          </p:cNvSpPr>
          <p:nvPr>
            <p:ph type="title"/>
          </p:nvPr>
        </p:nvSpPr>
        <p:spPr>
          <a:xfrm>
            <a:off x="1451579" y="804519"/>
            <a:ext cx="9603275" cy="1352894"/>
          </a:xfrm>
        </p:spPr>
        <p:txBody>
          <a:bodyPr>
            <a:normAutofit fontScale="90000"/>
          </a:bodyPr>
          <a:lstStyle/>
          <a:p>
            <a:r>
              <a:rPr lang="en-US" sz="2700" b="1" u="sng" dirty="0"/>
              <a:t>FOUNDATIONAL TRUTH 2</a:t>
            </a:r>
            <a:r>
              <a:rPr lang="en-US" sz="2700" b="1" dirty="0"/>
              <a:t>: THE ONE GOD ETERNALLY EXISTS IN THREE DISTINCT PERSONS: THE FATHER, SON, AND HOLY SPIRIT</a:t>
            </a:r>
            <a:br>
              <a:rPr lang="en-US" dirty="0"/>
            </a:br>
            <a:endParaRPr lang="en-US" dirty="0"/>
          </a:p>
        </p:txBody>
      </p:sp>
      <p:sp>
        <p:nvSpPr>
          <p:cNvPr id="3" name="Content Placeholder 2">
            <a:extLst>
              <a:ext uri="{FF2B5EF4-FFF2-40B4-BE49-F238E27FC236}">
                <a16:creationId xmlns:a16="http://schemas.microsoft.com/office/drawing/2014/main" id="{61AECD94-3455-C648-87B4-67907E5CA2E0}"/>
              </a:ext>
            </a:extLst>
          </p:cNvPr>
          <p:cNvSpPr>
            <a:spLocks noGrp="1"/>
          </p:cNvSpPr>
          <p:nvPr>
            <p:ph idx="1"/>
          </p:nvPr>
        </p:nvSpPr>
        <p:spPr/>
        <p:txBody>
          <a:bodyPr>
            <a:normAutofit fontScale="92500" lnSpcReduction="20000"/>
          </a:bodyPr>
          <a:lstStyle/>
          <a:p>
            <a:r>
              <a:rPr lang="en-US" dirty="0"/>
              <a:t>The Trinity is eternally Three Persons, yet one being.</a:t>
            </a:r>
          </a:p>
          <a:p>
            <a:r>
              <a:rPr lang="en-US" dirty="0"/>
              <a:t>The Three are distinct Persons:  All three Persons are simultaneously and distinctly present at Jesus’ baptism (Matthew 3:13-17). </a:t>
            </a:r>
          </a:p>
          <a:p>
            <a:r>
              <a:rPr lang="en-US" dirty="0"/>
              <a:t>According to Paul, the proper interpretation of God’s oneness is Trinitarian! </a:t>
            </a:r>
          </a:p>
          <a:p>
            <a:pPr lvl="1"/>
            <a:r>
              <a:rPr lang="en-US" dirty="0"/>
              <a:t>1 Corinthians 8:4, Paul quotes the Deuteronomy 4:35 passage referenced earlier: “</a:t>
            </a:r>
            <a:r>
              <a:rPr lang="en-US" i="1" dirty="0"/>
              <a:t>Therefore, as to the eating of food offered to idols, we know that “an idol has no real existence,” and that “there is no God but one.” For although there may be so-called gods in heaven or on earth—as indeed there are many “gods” and many “lords”— </a:t>
            </a:r>
            <a:r>
              <a:rPr lang="en-US" b="1" i="1" baseline="30000" dirty="0"/>
              <a:t>6 </a:t>
            </a:r>
            <a:r>
              <a:rPr lang="en-US" i="1" dirty="0"/>
              <a:t>yet for us there is </a:t>
            </a:r>
            <a:r>
              <a:rPr lang="en-US" b="1" i="1" u="sng" dirty="0"/>
              <a:t>one God</a:t>
            </a:r>
            <a:r>
              <a:rPr lang="en-US" i="1" dirty="0"/>
              <a:t>, the Father, from whom are all things and for whom we exist, and </a:t>
            </a:r>
            <a:r>
              <a:rPr lang="en-US" b="1" i="1" u="sng" dirty="0"/>
              <a:t>one Lord</a:t>
            </a:r>
            <a:r>
              <a:rPr lang="en-US" i="1" dirty="0"/>
              <a:t>, Jesus Christ, through whom are all things and through whom we exist</a:t>
            </a:r>
            <a:r>
              <a:rPr lang="en-US" dirty="0"/>
              <a:t>.” </a:t>
            </a:r>
          </a:p>
          <a:p>
            <a:pPr lvl="1"/>
            <a:r>
              <a:rPr lang="en-US" dirty="0"/>
              <a:t>2 Corinthians 3:17-18 “</a:t>
            </a:r>
            <a:r>
              <a:rPr lang="en-US" i="1" dirty="0"/>
              <a:t>Now </a:t>
            </a:r>
            <a:r>
              <a:rPr lang="en-US" b="1" i="1" u="sng" dirty="0"/>
              <a:t>the Lord is the Spirit</a:t>
            </a:r>
            <a:r>
              <a:rPr lang="en-US" i="1" dirty="0"/>
              <a:t>, and where the </a:t>
            </a:r>
            <a:r>
              <a:rPr lang="en-US" b="1" i="1" u="sng" dirty="0"/>
              <a:t>Spirit of the Lord </a:t>
            </a:r>
            <a:r>
              <a:rPr lang="en-US" i="1" dirty="0"/>
              <a:t>is, there is freedom” </a:t>
            </a:r>
            <a:r>
              <a:rPr lang="en-US" dirty="0"/>
              <a:t>This Spirit brings our transformation</a:t>
            </a:r>
            <a:r>
              <a:rPr lang="en-US" i="1" dirty="0"/>
              <a:t>, “For this comes from </a:t>
            </a:r>
            <a:r>
              <a:rPr lang="en-US" b="1" i="1" u="sng" dirty="0"/>
              <a:t>the Lord who is the Spirit</a:t>
            </a:r>
            <a:r>
              <a:rPr lang="en-US" dirty="0"/>
              <a:t>.” </a:t>
            </a:r>
          </a:p>
        </p:txBody>
      </p:sp>
    </p:spTree>
    <p:extLst>
      <p:ext uri="{BB962C8B-B14F-4D97-AF65-F5344CB8AC3E}">
        <p14:creationId xmlns:p14="http://schemas.microsoft.com/office/powerpoint/2010/main" val="2975398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Gallery</Template>
  <TotalTime>194</TotalTime>
  <Words>1910</Words>
  <Application>Microsoft Macintosh PowerPoint</Application>
  <PresentationFormat>Widescreen</PresentationFormat>
  <Paragraphs>87</Paragraphs>
  <Slides>18</Slides>
  <Notes>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Gill Sans MT</vt:lpstr>
      <vt:lpstr>Gallery</vt:lpstr>
      <vt:lpstr>God, Three in One</vt:lpstr>
      <vt:lpstr>Fools gold: Trinitarian Analogies</vt:lpstr>
      <vt:lpstr>GOD’S INCOMPREHENSIBILITY </vt:lpstr>
      <vt:lpstr>WHY IS THIS DOCTRINE SO CRUCIAL? </vt:lpstr>
      <vt:lpstr>TRINITARIAN BASICS </vt:lpstr>
      <vt:lpstr>FOUNDATIONAL TRUTH 1: GOD IS ONE </vt:lpstr>
      <vt:lpstr>God is one. So, Is the trinity found only in the New Testament and not in the Old? </vt:lpstr>
      <vt:lpstr>The apostles did not change, correct, embellish, or invent a new understanding of God</vt:lpstr>
      <vt:lpstr>FOUNDATIONAL TRUTH 2: THE ONE GOD ETERNALLY EXISTS IN THREE DISTINCT PERSONS: THE FATHER, SON, AND HOLY SPIRIT </vt:lpstr>
      <vt:lpstr>eternally Three Persons, yet one being. What is a Person? </vt:lpstr>
      <vt:lpstr>eternally Three Persons, yet one being.</vt:lpstr>
      <vt:lpstr>FOUNDATIONAL TRUTH 3: EACH PERSON POSSESSES THE WHOLE DIVINE ESSENCE (EACH TRULY AND FULLY GOD)   </vt:lpstr>
      <vt:lpstr>EACH Person is TRULY AND FULLY GOD</vt:lpstr>
      <vt:lpstr>EACH TRULY AND FULLY GOD: Divine Simplicity</vt:lpstr>
      <vt:lpstr>What Divine Simplicity is not like</vt:lpstr>
      <vt:lpstr>Divine Simplicity</vt:lpstr>
      <vt:lpstr>A Blast from the past:  Voltron</vt:lpstr>
      <vt:lpstr>Conclusion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 Three in One</dc:title>
  <dc:creator>Michael Lopes</dc:creator>
  <cp:lastModifiedBy>Michael Lopes</cp:lastModifiedBy>
  <cp:revision>36</cp:revision>
  <cp:lastPrinted>2023-02-02T18:36:30Z</cp:lastPrinted>
  <dcterms:created xsi:type="dcterms:W3CDTF">2023-02-02T15:29:29Z</dcterms:created>
  <dcterms:modified xsi:type="dcterms:W3CDTF">2023-02-05T18:16:20Z</dcterms:modified>
</cp:coreProperties>
</file>