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59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54"/>
    <p:restoredTop sz="96625"/>
  </p:normalViewPr>
  <p:slideViewPr>
    <p:cSldViewPr snapToGrid="0" snapToObjects="1">
      <p:cViewPr varScale="1">
        <p:scale>
          <a:sx n="91" d="100"/>
          <a:sy n="91" d="100"/>
        </p:scale>
        <p:origin x="216" y="12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5/19/23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13964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5/19/23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46236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5/19/23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05089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5/19/23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72843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5/19/23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93134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5/19/23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7533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5/19/23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85858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5/19/23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1155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5/19/23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45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5/19/23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89671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5/19/23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57249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5/19/23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8495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5/19/23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71381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48A87A34-81AB-432B-8DAE-1953F412C126}" type="datetimeFigureOut">
              <a:rPr lang="en-US" smtClean="0"/>
              <a:pPr/>
              <a:t>5/19/23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5689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5/19/23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929278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  <p:sldLayoutId id="2147483770" r:id="rId11"/>
    <p:sldLayoutId id="2147483771" r:id="rId12"/>
    <p:sldLayoutId id="2147483772" r:id="rId13"/>
    <p:sldLayoutId id="2147483773" r:id="rId14"/>
  </p:sldLayoutIdLst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DC43C9-7ED5-7D4E-968B-087981E6046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The Person of Christ II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8985C44-D472-534B-BE6D-B2D859441BE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How can we understand this? </a:t>
            </a:r>
          </a:p>
        </p:txBody>
      </p:sp>
    </p:spTree>
    <p:extLst>
      <p:ext uri="{BB962C8B-B14F-4D97-AF65-F5344CB8AC3E}">
        <p14:creationId xmlns:p14="http://schemas.microsoft.com/office/powerpoint/2010/main" val="14390076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EC52AE-5C69-C84C-AA0C-A5EF14C363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III. Could Christ have Sinned?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43F833-0377-1947-9BD0-933E32B1CA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000" dirty="0"/>
              <a:t>First, Christ did not sin</a:t>
            </a:r>
          </a:p>
          <a:p>
            <a:pPr lvl="1"/>
            <a:r>
              <a:rPr lang="en-US" sz="2000" dirty="0"/>
              <a:t>“</a:t>
            </a:r>
            <a:r>
              <a:rPr lang="en-US" sz="2000" i="1" dirty="0"/>
              <a:t>holy, blameless, unstained, separated from sinners, exalted above the heavens</a:t>
            </a:r>
            <a:r>
              <a:rPr lang="en-US" sz="2000" dirty="0"/>
              <a:t>” (Heb. 7:26)</a:t>
            </a:r>
          </a:p>
          <a:p>
            <a:pPr lvl="1"/>
            <a:r>
              <a:rPr lang="en-US" sz="2000" dirty="0"/>
              <a:t>“</a:t>
            </a:r>
            <a:r>
              <a:rPr lang="en-US" sz="2000" i="1" dirty="0"/>
              <a:t>who knew no sin</a:t>
            </a:r>
            <a:r>
              <a:rPr lang="en-US" sz="2000" dirty="0"/>
              <a:t>” (2 Cor. 5:21) </a:t>
            </a:r>
          </a:p>
          <a:p>
            <a:pPr lvl="1"/>
            <a:r>
              <a:rPr lang="en-US" sz="2000" dirty="0"/>
              <a:t>“</a:t>
            </a:r>
            <a:r>
              <a:rPr lang="en-US" sz="2000" i="1" dirty="0"/>
              <a:t>a lamb without blemish or spot</a:t>
            </a:r>
            <a:r>
              <a:rPr lang="en-US" sz="2000" dirty="0"/>
              <a:t>” (1 Peter 1:19) </a:t>
            </a:r>
          </a:p>
          <a:p>
            <a:pPr lvl="1"/>
            <a:r>
              <a:rPr lang="en-US" sz="2000" dirty="0"/>
              <a:t>“</a:t>
            </a:r>
            <a:r>
              <a:rPr lang="en-US" sz="2000" i="1" dirty="0"/>
              <a:t>He committed no sin;</a:t>
            </a:r>
            <a:r>
              <a:rPr lang="en-US" sz="2000" dirty="0"/>
              <a:t> </a:t>
            </a:r>
            <a:r>
              <a:rPr lang="en-US" sz="2000" i="1" dirty="0"/>
              <a:t>no guile was found on his lips</a:t>
            </a:r>
            <a:r>
              <a:rPr lang="en-US" sz="2000" dirty="0"/>
              <a:t>” (1 Peter 2:22) </a:t>
            </a:r>
          </a:p>
          <a:p>
            <a:pPr lvl="1"/>
            <a:r>
              <a:rPr lang="en-US" sz="2000" dirty="0"/>
              <a:t>“</a:t>
            </a:r>
            <a:r>
              <a:rPr lang="en-US" sz="2000" i="1" dirty="0"/>
              <a:t>the righteous</a:t>
            </a:r>
            <a:r>
              <a:rPr lang="en-US" sz="2000" dirty="0"/>
              <a:t>” (1 John 2:1); “</a:t>
            </a:r>
            <a:r>
              <a:rPr lang="en-US" sz="2000" i="1" dirty="0"/>
              <a:t>In him there is no sin</a:t>
            </a:r>
            <a:r>
              <a:rPr lang="en-US" sz="2000" dirty="0"/>
              <a:t>” (1 John 3:5)</a:t>
            </a:r>
          </a:p>
          <a:p>
            <a:r>
              <a:rPr lang="en-US" sz="2000" dirty="0"/>
              <a:t>Can he be truly human without sin? </a:t>
            </a:r>
          </a:p>
          <a:p>
            <a:pPr lvl="1"/>
            <a:r>
              <a:rPr lang="en-US" sz="2000" dirty="0"/>
              <a:t>God created man upright (Ecc 7:2), holy, and righteous</a:t>
            </a:r>
          </a:p>
          <a:p>
            <a:pPr lvl="1"/>
            <a:r>
              <a:rPr lang="en-US" sz="2000" dirty="0"/>
              <a:t>Christ is not “</a:t>
            </a:r>
            <a:r>
              <a:rPr lang="en-US" sz="2000" i="1" dirty="0"/>
              <a:t>in Adam</a:t>
            </a:r>
            <a:r>
              <a:rPr lang="en-US" sz="2000" dirty="0"/>
              <a:t>” as we are in Adam 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9106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48CB7F-BBBD-7D43-ABBC-4B35895088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III. Could Christ have Sinned?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F12928-8CFC-7147-8722-0049D17041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First, Christ did not sin</a:t>
            </a:r>
          </a:p>
          <a:p>
            <a:r>
              <a:rPr lang="en-US" sz="2400" dirty="0"/>
              <a:t>Second, he was genuinely tempted in every way </a:t>
            </a:r>
          </a:p>
          <a:p>
            <a:pPr lvl="1"/>
            <a:r>
              <a:rPr lang="en-US" sz="2400" dirty="0"/>
              <a:t>“</a:t>
            </a:r>
            <a:r>
              <a:rPr lang="en-US" sz="2400" i="1" dirty="0"/>
              <a:t>one who in every respect has been tempted as we are</a:t>
            </a:r>
            <a:r>
              <a:rPr lang="en-US" sz="2400" dirty="0"/>
              <a:t>, </a:t>
            </a:r>
            <a:r>
              <a:rPr lang="en-US" sz="2400" i="1" dirty="0"/>
              <a:t>yet without sin</a:t>
            </a:r>
            <a:r>
              <a:rPr lang="en-US" sz="2400" dirty="0"/>
              <a:t>” (Heb. 4:15)</a:t>
            </a:r>
          </a:p>
          <a:p>
            <a:pPr lvl="1"/>
            <a:r>
              <a:rPr lang="en-US" sz="2400" dirty="0"/>
              <a:t>“</a:t>
            </a:r>
            <a:r>
              <a:rPr lang="en-US" sz="2400" i="1" dirty="0"/>
              <a:t>Because he himself has suffered when tempted, he is able to help those who are being tempted</a:t>
            </a:r>
            <a:r>
              <a:rPr lang="en-US" sz="2400" dirty="0"/>
              <a:t>” (Heb. 2:18)</a:t>
            </a:r>
          </a:p>
          <a:p>
            <a:pPr lvl="1"/>
            <a:r>
              <a:rPr lang="en-US" sz="2400" dirty="0"/>
              <a:t> “</a:t>
            </a:r>
            <a:r>
              <a:rPr lang="en-US" sz="2400" i="1" dirty="0"/>
              <a:t>Although he was a son, he learned obedience through what he suffered</a:t>
            </a:r>
            <a:r>
              <a:rPr lang="en-US" sz="2400" dirty="0"/>
              <a:t>” (Heb. 5:7-8)</a:t>
            </a:r>
          </a:p>
        </p:txBody>
      </p:sp>
    </p:spTree>
    <p:extLst>
      <p:ext uri="{BB962C8B-B14F-4D97-AF65-F5344CB8AC3E}">
        <p14:creationId xmlns:p14="http://schemas.microsoft.com/office/powerpoint/2010/main" val="3437819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B25C95-612A-FA42-92DF-91D5A5DA74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III. Could Christ have Sinned?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A432A-C51F-E141-9425-600F6BAF76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000" dirty="0"/>
              <a:t>First, Christ did not sin</a:t>
            </a:r>
          </a:p>
          <a:p>
            <a:r>
              <a:rPr lang="en-US" sz="2000" dirty="0"/>
              <a:t>Second, he was genuinely tempted in every way </a:t>
            </a:r>
          </a:p>
          <a:p>
            <a:r>
              <a:rPr lang="en-US" sz="2000" dirty="0"/>
              <a:t>Third, “</a:t>
            </a:r>
            <a:r>
              <a:rPr lang="en-US" sz="2000" i="1" dirty="0"/>
              <a:t>God cannot be tempted with evil</a:t>
            </a:r>
            <a:r>
              <a:rPr lang="en-US" sz="2000" dirty="0"/>
              <a:t>” (James 1:13) </a:t>
            </a:r>
          </a:p>
          <a:p>
            <a:pPr lvl="1"/>
            <a:r>
              <a:rPr lang="en-US" sz="2000" dirty="0"/>
              <a:t>“</a:t>
            </a:r>
            <a:r>
              <a:rPr lang="en-US" sz="2000" i="1" dirty="0"/>
              <a:t>with whom there is no variation or shadow due to change</a:t>
            </a:r>
            <a:r>
              <a:rPr lang="en-US" sz="2000" dirty="0"/>
              <a:t>” (James 1:17) </a:t>
            </a:r>
          </a:p>
          <a:p>
            <a:r>
              <a:rPr lang="en-US" sz="2000" dirty="0"/>
              <a:t>Jesus’ temptations were genuine, for he was tempted in His human nature</a:t>
            </a:r>
          </a:p>
          <a:p>
            <a:r>
              <a:rPr lang="en-US" sz="2000" dirty="0"/>
              <a:t>In his divinity, it was impossible for </a:t>
            </a:r>
            <a:r>
              <a:rPr lang="en-US" sz="2000" i="1" dirty="0"/>
              <a:t>him</a:t>
            </a:r>
            <a:r>
              <a:rPr lang="en-US" sz="2000" dirty="0"/>
              <a:t> to sin because God cannot sin</a:t>
            </a:r>
          </a:p>
        </p:txBody>
      </p:sp>
    </p:spTree>
    <p:extLst>
      <p:ext uri="{BB962C8B-B14F-4D97-AF65-F5344CB8AC3E}">
        <p14:creationId xmlns:p14="http://schemas.microsoft.com/office/powerpoint/2010/main" val="467566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C9646E-B97C-EF44-9761-02A48DB7FA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Person of Christ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AB5607-5382-CF46-8444-D7D1B3347F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Christ emptied himself by adding humanity to himself without losing any of his divinity </a:t>
            </a:r>
          </a:p>
          <a:p>
            <a:r>
              <a:rPr lang="en-US" sz="2000" dirty="0"/>
              <a:t>Christ subsists as true God and true man without confusion, change, division, or separation</a:t>
            </a:r>
          </a:p>
          <a:p>
            <a:r>
              <a:rPr lang="en-US" sz="2000" dirty="0"/>
              <a:t>Jesus was genuinely tempted in his human nature but God cannot sin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94954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0828AE-0551-0D4C-B907-4A889FBA25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I. How Did Christ Empty Himself</a:t>
            </a:r>
            <a:r>
              <a:rPr lang="en-US" dirty="0"/>
              <a:t>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F8A17D-0EF9-AB4A-A4B0-0BE62D9098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baseline="30000" dirty="0"/>
              <a:t>6 </a:t>
            </a:r>
            <a:r>
              <a:rPr lang="en-US" sz="2400" dirty="0"/>
              <a:t>who, though he was in </a:t>
            </a:r>
            <a:r>
              <a:rPr lang="en-US" sz="2400" b="1" u="sng" dirty="0"/>
              <a:t>the form of God</a:t>
            </a:r>
            <a:r>
              <a:rPr lang="en-US" sz="2400" dirty="0"/>
              <a:t>, did not count equality with God a thing to be grasped, </a:t>
            </a:r>
            <a:r>
              <a:rPr lang="en-US" sz="2400" b="1" baseline="30000" dirty="0"/>
              <a:t>7 </a:t>
            </a:r>
            <a:r>
              <a:rPr lang="en-US" sz="2400" dirty="0"/>
              <a:t>but emptied himself, by taking the </a:t>
            </a:r>
            <a:r>
              <a:rPr lang="en-US" sz="2400" b="1" u="sng" dirty="0"/>
              <a:t>form of a servant</a:t>
            </a:r>
            <a:r>
              <a:rPr lang="en-US" sz="2400" dirty="0"/>
              <a:t>, being born in the likeness of men. </a:t>
            </a:r>
            <a:r>
              <a:rPr lang="en-US" sz="2400" b="1" baseline="30000" dirty="0"/>
              <a:t>8 </a:t>
            </a:r>
            <a:r>
              <a:rPr lang="en-US" sz="2400" dirty="0"/>
              <a:t>And being found in </a:t>
            </a:r>
            <a:r>
              <a:rPr lang="en-US" sz="2400" b="1" u="sng" dirty="0"/>
              <a:t>human form</a:t>
            </a:r>
            <a:r>
              <a:rPr lang="en-US" sz="2400" dirty="0"/>
              <a:t>, he humbled himself by becoming obedient to the point of death, even death on a cross.</a:t>
            </a:r>
            <a:r>
              <a:rPr lang="en-US" sz="2400" i="1" dirty="0"/>
              <a:t>…</a:t>
            </a:r>
            <a:r>
              <a:rPr lang="en-US" sz="2400" dirty="0"/>
              <a:t>”  (Philippians 2:6-8)</a:t>
            </a:r>
          </a:p>
        </p:txBody>
      </p:sp>
    </p:spTree>
    <p:extLst>
      <p:ext uri="{BB962C8B-B14F-4D97-AF65-F5344CB8AC3E}">
        <p14:creationId xmlns:p14="http://schemas.microsoft.com/office/powerpoint/2010/main" val="2320537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237926-059F-7744-A522-DA264619E8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I. How Did Christ Empty Himself?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C2836B-1D4A-104C-BA94-8057293826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sz="2400" baseline="30000" dirty="0"/>
          </a:p>
          <a:p>
            <a:r>
              <a:rPr lang="en-US" sz="2400" baseline="30000" dirty="0"/>
              <a:t>6 </a:t>
            </a:r>
            <a:r>
              <a:rPr lang="en-US" sz="2400" dirty="0"/>
              <a:t>who, though he was in the form of God, did not count equality with God a thing to be grasped, </a:t>
            </a:r>
            <a:r>
              <a:rPr lang="en-US" sz="2400" baseline="30000" dirty="0"/>
              <a:t>7 </a:t>
            </a:r>
            <a:r>
              <a:rPr lang="en-US" sz="2400" dirty="0"/>
              <a:t>but emptied himself, </a:t>
            </a:r>
            <a:r>
              <a:rPr lang="en-US" sz="2400" b="1" u="sng" dirty="0"/>
              <a:t>by</a:t>
            </a:r>
            <a:r>
              <a:rPr lang="en-US" sz="2400" dirty="0"/>
              <a:t> taking the form of a servant, being born in the likeness of men. </a:t>
            </a:r>
            <a:r>
              <a:rPr lang="en-US" sz="2400" baseline="30000" dirty="0"/>
              <a:t>8 </a:t>
            </a:r>
            <a:r>
              <a:rPr lang="en-US" sz="2400" dirty="0"/>
              <a:t>And being found in human form, he humbled himself </a:t>
            </a:r>
            <a:r>
              <a:rPr lang="en-US" sz="2400" b="1" u="sng" dirty="0"/>
              <a:t>by</a:t>
            </a:r>
            <a:r>
              <a:rPr lang="en-US" sz="2400" dirty="0"/>
              <a:t> becoming obedient to the point of death, even death on a cross.</a:t>
            </a:r>
            <a:r>
              <a:rPr lang="en-US" sz="2400" i="1" dirty="0"/>
              <a:t>…</a:t>
            </a:r>
            <a:r>
              <a:rPr lang="en-US" sz="2400" dirty="0"/>
              <a:t>”  (Philippians 2:6-8)</a:t>
            </a:r>
          </a:p>
          <a:p>
            <a:pPr lvl="1"/>
            <a:r>
              <a:rPr lang="en-US" sz="2200" dirty="0"/>
              <a:t>Eternal Son of God – Divinity ≠ Person of Christ (Fully human but less divine)</a:t>
            </a:r>
          </a:p>
          <a:p>
            <a:pPr lvl="1"/>
            <a:r>
              <a:rPr lang="en-US" sz="2200" dirty="0"/>
              <a:t>Eternal Son of God + Humanity = Person of Christ (Fully Divine and Fully Human)</a:t>
            </a:r>
          </a:p>
          <a:p>
            <a:r>
              <a:rPr lang="en-US" sz="2400" dirty="0"/>
              <a:t>And now, Father, glorify me in your own presence with the glory that I had with you before the world existed (John 17:5)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5368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1537DF-2C55-714C-B696-0030026805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I. How Did Christ Empty Himself?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11F299-2D25-7849-953D-22071793B2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endParaRPr lang="en-US" sz="2200" dirty="0"/>
          </a:p>
          <a:p>
            <a:r>
              <a:rPr lang="en-US" sz="2200" dirty="0"/>
              <a:t>He has </a:t>
            </a:r>
            <a:r>
              <a:rPr lang="en-US" sz="2200" i="1" dirty="0"/>
              <a:t>added</a:t>
            </a:r>
            <a:r>
              <a:rPr lang="en-US" sz="2200" dirty="0"/>
              <a:t> to Himself a human nature while maintaining His complete divinity</a:t>
            </a:r>
          </a:p>
          <a:p>
            <a:r>
              <a:rPr lang="en-US" sz="2200" dirty="0"/>
              <a:t>Scripture speaks of Christ in two ways: </a:t>
            </a:r>
          </a:p>
          <a:p>
            <a:pPr lvl="1"/>
            <a:r>
              <a:rPr lang="en-US" sz="2200" dirty="0"/>
              <a:t>it says some things of Him concerning His divine nature (2:6 - “in the form of God”), </a:t>
            </a:r>
          </a:p>
          <a:p>
            <a:pPr lvl="1"/>
            <a:r>
              <a:rPr lang="en-US" sz="2200" dirty="0"/>
              <a:t>it says other things about Him referring to His human nature (2:7 - “taking the form of a servant”). </a:t>
            </a:r>
          </a:p>
          <a:p>
            <a:r>
              <a:rPr lang="en-US" sz="2200" dirty="0"/>
              <a:t>Therefore, read Scripture so that you discern these two different manners in which Scripture speaks of Christ without confusing, dividing, or diminishing Him.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2890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75F492-76F9-9B40-8FE2-C954B32FAE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II. How does the Son of God subsist and act in two natures in one Person?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81B3B3-3476-B04D-8938-457B7C67FC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…we all, with one accord, teach men to acknowledge one and the same Son, our Lord Jesus Christ, at once </a:t>
            </a:r>
            <a:r>
              <a:rPr lang="en-US" sz="2400" u="sng" dirty="0"/>
              <a:t>complete in Godhead and complete in manhood</a:t>
            </a:r>
            <a:r>
              <a:rPr lang="en-US" sz="2400" dirty="0"/>
              <a:t>, truly God and truly man, consisting also of a reasonable soul and body…one and the same Christ, Son, Lord, Only-begotten, recognized in two natures, </a:t>
            </a:r>
            <a:r>
              <a:rPr lang="en-US" sz="2400" i="1" u="sng" dirty="0"/>
              <a:t>without confusion</a:t>
            </a:r>
            <a:r>
              <a:rPr lang="en-US" sz="2400" i="1" dirty="0"/>
              <a:t>, </a:t>
            </a:r>
            <a:r>
              <a:rPr lang="en-US" sz="2400" i="1" u="sng" dirty="0"/>
              <a:t>without change</a:t>
            </a:r>
            <a:r>
              <a:rPr lang="en-US" sz="2400" i="1" dirty="0"/>
              <a:t>, </a:t>
            </a:r>
            <a:r>
              <a:rPr lang="en-US" sz="2400" i="1" u="sng" dirty="0"/>
              <a:t>without division</a:t>
            </a:r>
            <a:r>
              <a:rPr lang="en-US" sz="2400" i="1" dirty="0"/>
              <a:t>, </a:t>
            </a:r>
            <a:r>
              <a:rPr lang="en-US" sz="2400" i="1" u="sng" dirty="0"/>
              <a:t>without separation</a:t>
            </a:r>
            <a:r>
              <a:rPr lang="en-US" sz="2400" dirty="0"/>
              <a:t>; the distinction of natures being in no way annulled by the union, but rather </a:t>
            </a:r>
            <a:r>
              <a:rPr lang="en-US" sz="2400" u="sng" dirty="0"/>
              <a:t>the characteristics of each nature being preserved</a:t>
            </a:r>
            <a:r>
              <a:rPr lang="en-US" sz="2400" dirty="0"/>
              <a:t> and </a:t>
            </a:r>
            <a:r>
              <a:rPr lang="en-US" sz="2400" u="sng" dirty="0"/>
              <a:t>coming together to form one person and subsistence</a:t>
            </a:r>
            <a:r>
              <a:rPr lang="en-US" sz="2400" dirty="0"/>
              <a:t>, not as parted or separated into two persons, but </a:t>
            </a:r>
            <a:r>
              <a:rPr lang="en-US" sz="2400" u="sng" dirty="0"/>
              <a:t>one and the same Son and Only-begotten God the Word</a:t>
            </a:r>
            <a:r>
              <a:rPr lang="en-US" sz="2400" dirty="0"/>
              <a:t>, Lord Jesus Christ; </a:t>
            </a:r>
          </a:p>
          <a:p>
            <a:pPr marL="0" indent="0">
              <a:buNone/>
            </a:pPr>
            <a:r>
              <a:rPr lang="en-US" sz="2400" dirty="0"/>
              <a:t>Chalcedonian Creed A.D. 451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01302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465355-F167-4A45-8236-77977FDA75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II. How does the Son of God subsist and act in two natures in one Person?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18EAD1-AAE0-EE41-88B8-A253A90A49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/>
          </a:p>
          <a:p>
            <a:r>
              <a:rPr lang="en-US" sz="2000" dirty="0"/>
              <a:t>This creed teaches that the Person and natures of Christ are: </a:t>
            </a:r>
            <a:r>
              <a:rPr lang="en-US" sz="2000" b="1" u="sng" dirty="0"/>
              <a:t>Without confusion</a:t>
            </a:r>
            <a:endParaRPr lang="en-US" sz="2000" dirty="0"/>
          </a:p>
          <a:p>
            <a:r>
              <a:rPr lang="en-US" sz="2000" dirty="0"/>
              <a:t>Eutychianism </a:t>
            </a:r>
          </a:p>
          <a:p>
            <a:pPr lvl="1"/>
            <a:r>
              <a:rPr lang="en-US" sz="2000" dirty="0"/>
              <a:t>Christ's divinity overwhelms and mixes with his humanity </a:t>
            </a:r>
          </a:p>
          <a:p>
            <a:pPr lvl="1"/>
            <a:r>
              <a:rPr lang="en-US" sz="2000" dirty="0"/>
              <a:t>Christ had only one nature, a “third thing” made from combining the Divine nature with human</a:t>
            </a:r>
          </a:p>
          <a:p>
            <a:r>
              <a:rPr lang="en-US" sz="2000" dirty="0"/>
              <a:t>Chalcedon</a:t>
            </a:r>
          </a:p>
          <a:p>
            <a:pPr lvl="1"/>
            <a:r>
              <a:rPr lang="en-US" sz="2000" dirty="0"/>
              <a:t>Christ is “</a:t>
            </a:r>
            <a:r>
              <a:rPr lang="en-US" sz="2000" i="1" dirty="0"/>
              <a:t>to be recognized in</a:t>
            </a:r>
            <a:r>
              <a:rPr lang="en-US" sz="2000" dirty="0"/>
              <a:t> </a:t>
            </a:r>
            <a:r>
              <a:rPr lang="en-US" sz="2000" i="1" dirty="0"/>
              <a:t>two natures without confusion</a:t>
            </a:r>
            <a:r>
              <a:rPr lang="en-US" sz="2000" dirty="0"/>
              <a:t>.” </a:t>
            </a:r>
          </a:p>
          <a:p>
            <a:pPr lvl="1"/>
            <a:r>
              <a:rPr lang="en-US" sz="2000" i="1" dirty="0"/>
              <a:t>“The property of each nature [IS] preserved.</a:t>
            </a:r>
            <a:r>
              <a:rPr lang="en-US" sz="2000" dirty="0"/>
              <a:t>” </a:t>
            </a:r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3082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B0C599-10AB-E94E-8220-079B76089F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II. How does the Son of God subsist and act in two natures in one Person? Without Confusion…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C28DC2-66FA-084D-9EE1-FBA9DAAF43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000" dirty="0"/>
              <a:t>This creed teaches that the Person and natures of Christ are: </a:t>
            </a:r>
            <a:r>
              <a:rPr lang="en-US" sz="2000" b="1" u="sng" dirty="0"/>
              <a:t>Without change</a:t>
            </a:r>
          </a:p>
          <a:p>
            <a:pPr lvl="1"/>
            <a:r>
              <a:rPr lang="en-US" sz="2000" dirty="0"/>
              <a:t>The Chalcedon Creed states Christ is “</a:t>
            </a:r>
            <a:r>
              <a:rPr lang="en-US" sz="2000" i="1" dirty="0"/>
              <a:t>to be recognized in</a:t>
            </a:r>
            <a:r>
              <a:rPr lang="en-US" sz="2000" dirty="0"/>
              <a:t> </a:t>
            </a:r>
            <a:r>
              <a:rPr lang="en-US" sz="2000" i="1" dirty="0"/>
              <a:t>two natures… without change</a:t>
            </a:r>
            <a:r>
              <a:rPr lang="en-US" sz="2000" dirty="0"/>
              <a:t>.” </a:t>
            </a:r>
          </a:p>
          <a:p>
            <a:pPr lvl="1"/>
            <a:r>
              <a:rPr lang="en-US" sz="2000" dirty="0"/>
              <a:t>He IS “</a:t>
            </a:r>
            <a:r>
              <a:rPr lang="en-US" sz="2000" i="1" dirty="0"/>
              <a:t>one and the same Son and Only-begotten God the Word.”</a:t>
            </a:r>
            <a:r>
              <a:rPr lang="en-US" sz="2000" dirty="0"/>
              <a:t> </a:t>
            </a:r>
          </a:p>
          <a:p>
            <a:r>
              <a:rPr lang="en-US" sz="2000" dirty="0"/>
              <a:t>How can an immutable God become a man without change? </a:t>
            </a:r>
          </a:p>
          <a:p>
            <a:pPr lvl="1"/>
            <a:r>
              <a:rPr lang="en-US" sz="2000" dirty="0"/>
              <a:t>Unchangeable </a:t>
            </a:r>
            <a:r>
              <a:rPr lang="en-US" sz="2000" i="1" dirty="0"/>
              <a:t>concerning his divine nature</a:t>
            </a:r>
            <a:r>
              <a:rPr lang="en-US" sz="2000" dirty="0"/>
              <a:t> but changeable </a:t>
            </a:r>
            <a:r>
              <a:rPr lang="en-US" sz="2000" i="1" dirty="0"/>
              <a:t>concerning his human nature</a:t>
            </a:r>
            <a:endParaRPr lang="en-US" sz="2000" dirty="0"/>
          </a:p>
          <a:p>
            <a:pPr lvl="2"/>
            <a:r>
              <a:rPr lang="en-US" sz="2000" dirty="0"/>
              <a:t>The ‘invisible thought’ remains essentially the same with or without sound</a:t>
            </a:r>
          </a:p>
          <a:p>
            <a:pPr lvl="2"/>
            <a:r>
              <a:rPr lang="en-US" sz="2000" dirty="0"/>
              <a:t>The landscape </a:t>
            </a:r>
            <a:r>
              <a:rPr lang="en-US" sz="2000" i="1" dirty="0"/>
              <a:t>appears </a:t>
            </a:r>
            <a:r>
              <a:rPr lang="en-US" sz="2000" dirty="0"/>
              <a:t>to move when you are traveling fast on a train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3961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C2ED8F-5DBF-1745-B707-6B9EA384F4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II. How does the Son of God subsist and act in two natures in one Person? Without Confusion; Without Change…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F9CD5B-8DF5-B74C-AA59-4D91B613D1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endParaRPr lang="en-US" sz="2400" dirty="0"/>
          </a:p>
          <a:p>
            <a:r>
              <a:rPr lang="en-US" sz="2400" dirty="0"/>
              <a:t>This creed teaches that the Person and natures of Christ are: </a:t>
            </a:r>
            <a:r>
              <a:rPr lang="en-US" sz="2400" b="1" u="sng" dirty="0"/>
              <a:t>Without division</a:t>
            </a:r>
          </a:p>
          <a:p>
            <a:r>
              <a:rPr lang="en-US" sz="2400" dirty="0" err="1"/>
              <a:t>Apollinarian</a:t>
            </a:r>
            <a:r>
              <a:rPr lang="en-US" sz="2400" dirty="0"/>
              <a:t> Heresy</a:t>
            </a:r>
          </a:p>
          <a:p>
            <a:pPr lvl="1"/>
            <a:r>
              <a:rPr lang="en-US" sz="2400" dirty="0"/>
              <a:t>The one person of Christ had a human body but a divine mind and soul</a:t>
            </a:r>
          </a:p>
          <a:p>
            <a:r>
              <a:rPr lang="en-US" sz="2400" dirty="0"/>
              <a:t>Chalcedonian Creed</a:t>
            </a:r>
          </a:p>
          <a:p>
            <a:pPr lvl="1"/>
            <a:r>
              <a:rPr lang="en-US" sz="2400" dirty="0"/>
              <a:t>Christ is “</a:t>
            </a:r>
            <a:r>
              <a:rPr lang="en-US" sz="2400" i="1" dirty="0"/>
              <a:t>at once complete in Godhead and complete in manhood</a:t>
            </a:r>
            <a:r>
              <a:rPr lang="en-US" sz="2400" dirty="0"/>
              <a:t>”</a:t>
            </a:r>
          </a:p>
          <a:p>
            <a:pPr lvl="1"/>
            <a:r>
              <a:rPr lang="en-US" sz="2400" dirty="0"/>
              <a:t>“</a:t>
            </a:r>
            <a:r>
              <a:rPr lang="en-US" sz="2400" i="1" dirty="0"/>
              <a:t>Therefore he had to be made like his brothers </a:t>
            </a:r>
            <a:r>
              <a:rPr lang="en-US" sz="2400" b="1" i="1" u="sng" dirty="0"/>
              <a:t>in every respect</a:t>
            </a:r>
            <a:r>
              <a:rPr lang="en-US" sz="2400" i="1" u="sng" dirty="0"/>
              <a:t>,</a:t>
            </a:r>
            <a:r>
              <a:rPr lang="en-US" sz="2400" i="1" dirty="0"/>
              <a:t> so that he might become a merciful and faithful high priest in the service of God, to make propitiation for the sins of the people</a:t>
            </a:r>
            <a:r>
              <a:rPr lang="en-US" sz="2400" dirty="0"/>
              <a:t>” (Heb. 2:17)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7268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E1DDB9-0E8E-DC42-8DE6-F50F7FF28D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II. How does the Son of God subsist and act in two natures in one Person? Without Confusion; Without Change; Without Division; Without Separation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945115-D2E5-084F-8057-8BF8404BA3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000" dirty="0"/>
              <a:t>This creed teaches that the Person and natures of Christ are: </a:t>
            </a:r>
            <a:r>
              <a:rPr lang="en-US" sz="2000" b="1" u="sng" dirty="0"/>
              <a:t>Without separation</a:t>
            </a:r>
            <a:endParaRPr lang="en-US" sz="2000" dirty="0"/>
          </a:p>
          <a:p>
            <a:r>
              <a:rPr lang="en-US" sz="2000" dirty="0"/>
              <a:t>Nestorian heresy </a:t>
            </a:r>
          </a:p>
          <a:p>
            <a:pPr lvl="1"/>
            <a:r>
              <a:rPr lang="en-US" sz="2000" dirty="0"/>
              <a:t>Two separate persons in Christ, a human person and a divine person, instead of one person </a:t>
            </a:r>
          </a:p>
          <a:p>
            <a:r>
              <a:rPr lang="en-US" sz="2000" dirty="0"/>
              <a:t>Chalcedon Creed</a:t>
            </a:r>
          </a:p>
          <a:p>
            <a:pPr lvl="1"/>
            <a:r>
              <a:rPr lang="en-US" sz="2000" dirty="0"/>
              <a:t>Jesus always speaks as “I,” not as “we” </a:t>
            </a:r>
          </a:p>
          <a:p>
            <a:pPr lvl="1"/>
            <a:r>
              <a:rPr lang="en-US" sz="2000" dirty="0"/>
              <a:t>Jesus is “he,” not “they</a:t>
            </a:r>
          </a:p>
          <a:p>
            <a:pPr lvl="1"/>
            <a:r>
              <a:rPr lang="en-US" sz="2000" dirty="0"/>
              <a:t>Christ’s divine and human nature come “</a:t>
            </a:r>
            <a:r>
              <a:rPr lang="en-US" sz="2000" i="1" dirty="0"/>
              <a:t>together to form one Person and subsistence</a:t>
            </a:r>
            <a:r>
              <a:rPr lang="en-US" sz="2000" dirty="0"/>
              <a:t>” </a:t>
            </a:r>
          </a:p>
        </p:txBody>
      </p:sp>
    </p:spTree>
    <p:extLst>
      <p:ext uri="{BB962C8B-B14F-4D97-AF65-F5344CB8AC3E}">
        <p14:creationId xmlns:p14="http://schemas.microsoft.com/office/powerpoint/2010/main" val="76664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otable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00C6BB"/>
      </a:accent1>
      <a:accent2>
        <a:srgbClr val="6FEBA0"/>
      </a:accent2>
      <a:accent3>
        <a:srgbClr val="B6DF5E"/>
      </a:accent3>
      <a:accent4>
        <a:srgbClr val="EFB251"/>
      </a:accent4>
      <a:accent5>
        <a:srgbClr val="EF755F"/>
      </a:accent5>
      <a:accent6>
        <a:srgbClr val="ED515C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163</TotalTime>
  <Words>1284</Words>
  <Application>Microsoft Macintosh PowerPoint</Application>
  <PresentationFormat>Widescreen</PresentationFormat>
  <Paragraphs>81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Century Gothic</vt:lpstr>
      <vt:lpstr>Wingdings 2</vt:lpstr>
      <vt:lpstr>Quotable</vt:lpstr>
      <vt:lpstr>The Person of Christ II</vt:lpstr>
      <vt:lpstr>I. How Did Christ Empty Himself? </vt:lpstr>
      <vt:lpstr>I. How Did Christ Empty Himself? </vt:lpstr>
      <vt:lpstr>I. How Did Christ Empty Himself? </vt:lpstr>
      <vt:lpstr>II. How does the Son of God subsist and act in two natures in one Person? </vt:lpstr>
      <vt:lpstr>II. How does the Son of God subsist and act in two natures in one Person? </vt:lpstr>
      <vt:lpstr>II. How does the Son of God subsist and act in two natures in one Person? Without Confusion…</vt:lpstr>
      <vt:lpstr>II. How does the Son of God subsist and act in two natures in one Person? Without Confusion; Without Change…</vt:lpstr>
      <vt:lpstr>II. How does the Son of God subsist and act in two natures in one Person? Without Confusion; Without Change; Without Division; Without Separation</vt:lpstr>
      <vt:lpstr>III. Could Christ have Sinned?</vt:lpstr>
      <vt:lpstr>III. Could Christ have Sinned?</vt:lpstr>
      <vt:lpstr>III. Could Christ have Sinned?</vt:lpstr>
      <vt:lpstr>The Person of Christ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Person of Christ II</dc:title>
  <dc:creator>Michael Lopes</dc:creator>
  <cp:lastModifiedBy>Michael Lopes</cp:lastModifiedBy>
  <cp:revision>16</cp:revision>
  <dcterms:created xsi:type="dcterms:W3CDTF">2023-05-12T17:34:02Z</dcterms:created>
  <dcterms:modified xsi:type="dcterms:W3CDTF">2023-05-19T17:59:51Z</dcterms:modified>
</cp:coreProperties>
</file>