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320" r:id="rId3"/>
    <p:sldId id="323" r:id="rId4"/>
    <p:sldId id="324" r:id="rId5"/>
    <p:sldId id="327" r:id="rId6"/>
    <p:sldId id="328" r:id="rId7"/>
    <p:sldId id="329" r:id="rId8"/>
    <p:sldId id="335" r:id="rId9"/>
    <p:sldId id="336" r:id="rId10"/>
    <p:sldId id="337" r:id="rId11"/>
    <p:sldId id="338" r:id="rId12"/>
    <p:sldId id="325" r:id="rId13"/>
    <p:sldId id="344" r:id="rId14"/>
    <p:sldId id="340" r:id="rId15"/>
    <p:sldId id="341" r:id="rId16"/>
    <p:sldId id="345" r:id="rId17"/>
    <p:sldId id="342" r:id="rId18"/>
    <p:sldId id="343" r:id="rId19"/>
    <p:sldId id="347" r:id="rId20"/>
    <p:sldId id="346" r:id="rId21"/>
    <p:sldId id="351" r:id="rId22"/>
    <p:sldId id="349" r:id="rId23"/>
    <p:sldId id="322"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804" y="56"/>
      </p:cViewPr>
      <p:guideLst/>
    </p:cSldViewPr>
  </p:slideViewPr>
  <p:notesTextViewPr>
    <p:cViewPr>
      <p:scale>
        <a:sx n="1" d="1"/>
        <a:sy n="1" d="1"/>
      </p:scale>
      <p:origin x="0" y="0"/>
    </p:cViewPr>
  </p:notesTextViewPr>
  <p:sorterViewPr>
    <p:cViewPr>
      <p:scale>
        <a:sx n="100" d="100"/>
        <a:sy n="100" d="100"/>
      </p:scale>
      <p:origin x="0" y="-150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B0ECAEA-7ECE-4957-99A2-5E01E229A40C}" type="datetimeFigureOut">
              <a:rPr lang="en-US" smtClean="0"/>
              <a:t>10/21/2023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41533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10/21/2023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1757409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10/21/2023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192210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10/21/2023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26888259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10/21/2023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23930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10/21/2023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7345698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0ECAEA-7ECE-4957-99A2-5E01E229A40C}" type="datetimeFigureOut">
              <a:rPr lang="en-US" smtClean="0"/>
              <a:t>10/21/2023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4709075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0ECAEA-7ECE-4957-99A2-5E01E229A40C}" type="datetimeFigureOut">
              <a:rPr lang="en-US" smtClean="0"/>
              <a:t>10/21/2023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3200296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0ECAEA-7ECE-4957-99A2-5E01E229A40C}" type="datetimeFigureOut">
              <a:rPr lang="en-US" smtClean="0"/>
              <a:t>10/21/2023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3006472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10/21/2023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274853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0ECAEA-7ECE-4957-99A2-5E01E229A40C}" type="datetimeFigureOut">
              <a:rPr lang="en-US" smtClean="0"/>
              <a:t>10/21/2023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535568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B0ECAEA-7ECE-4957-99A2-5E01E229A40C}" type="datetimeFigureOut">
              <a:rPr lang="en-US" smtClean="0"/>
              <a:t>10/21/2023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1789473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B0ECAEA-7ECE-4957-99A2-5E01E229A40C}" type="datetimeFigureOut">
              <a:rPr lang="en-US" smtClean="0"/>
              <a:t>10/21/2023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1816290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0ECAEA-7ECE-4957-99A2-5E01E229A40C}" type="datetimeFigureOut">
              <a:rPr lang="en-US" smtClean="0"/>
              <a:t>10/21/2023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1904368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B0ECAEA-7ECE-4957-99A2-5E01E229A40C}" type="datetimeFigureOut">
              <a:rPr lang="en-US" smtClean="0"/>
              <a:t>10/21/2023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3944218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0ECAEA-7ECE-4957-99A2-5E01E229A40C}" type="datetimeFigureOut">
              <a:rPr lang="en-US" smtClean="0"/>
              <a:t>10/21/2023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597697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B0ECAEA-7ECE-4957-99A2-5E01E229A40C}" type="datetimeFigureOut">
              <a:rPr lang="en-US" smtClean="0"/>
              <a:t>10/21/2023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A518479-D546-4F4E-B95F-8AAA76BA3941}" type="slidenum">
              <a:rPr lang="en-US" smtClean="0"/>
              <a:t>‹#›</a:t>
            </a:fld>
            <a:endParaRPr lang="en-US"/>
          </a:p>
        </p:txBody>
      </p:sp>
    </p:spTree>
    <p:extLst>
      <p:ext uri="{BB962C8B-B14F-4D97-AF65-F5344CB8AC3E}">
        <p14:creationId xmlns:p14="http://schemas.microsoft.com/office/powerpoint/2010/main" val="117916159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8460BD8-AE3F-4AC9-9D0B-717052AA5D3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1" name="Straight Connector 10">
              <a:extLst>
                <a:ext uri="{FF2B5EF4-FFF2-40B4-BE49-F238E27FC236}">
                  <a16:creationId xmlns:a16="http://schemas.microsoft.com/office/drawing/2014/main" id="{54420CFE-F482-466E-9E1E-C78513C0B85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5331032B-BD21-4BDA-920C-12E35805256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id="{E7514DA3-59E7-409E-8A3B-AD097F6E56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 name="Rectangle 25">
              <a:extLst>
                <a:ext uri="{FF2B5EF4-FFF2-40B4-BE49-F238E27FC236}">
                  <a16:creationId xmlns:a16="http://schemas.microsoft.com/office/drawing/2014/main" id="{57B9A2A6-3BE4-4599-9364-F71C5BFD61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Isosceles Triangle 14">
              <a:extLst>
                <a:ext uri="{FF2B5EF4-FFF2-40B4-BE49-F238E27FC236}">
                  <a16:creationId xmlns:a16="http://schemas.microsoft.com/office/drawing/2014/main" id="{4FD744C6-4ED8-4BC9-BF68-6BDF701C5D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6" name="Rectangle 27">
              <a:extLst>
                <a:ext uri="{FF2B5EF4-FFF2-40B4-BE49-F238E27FC236}">
                  <a16:creationId xmlns:a16="http://schemas.microsoft.com/office/drawing/2014/main" id="{092C5BAD-C911-4F8F-A1C5-470268BE6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Rectangle 28">
              <a:extLst>
                <a:ext uri="{FF2B5EF4-FFF2-40B4-BE49-F238E27FC236}">
                  <a16:creationId xmlns:a16="http://schemas.microsoft.com/office/drawing/2014/main" id="{B133D0C8-4EC4-424F-8E70-0482D5B1B6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8" name="Rectangle 29">
              <a:extLst>
                <a:ext uri="{FF2B5EF4-FFF2-40B4-BE49-F238E27FC236}">
                  <a16:creationId xmlns:a16="http://schemas.microsoft.com/office/drawing/2014/main" id="{7B1532A0-F4B3-4DE8-B18F-740CAAD25A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9" name="Isosceles Triangle 18">
              <a:extLst>
                <a:ext uri="{FF2B5EF4-FFF2-40B4-BE49-F238E27FC236}">
                  <a16:creationId xmlns:a16="http://schemas.microsoft.com/office/drawing/2014/main" id="{8EFDD162-BBBA-4062-8BBF-53DBA10913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0" name="Isosceles Triangle 19">
              <a:extLst>
                <a:ext uri="{FF2B5EF4-FFF2-40B4-BE49-F238E27FC236}">
                  <a16:creationId xmlns:a16="http://schemas.microsoft.com/office/drawing/2014/main" id="{DCFC9E65-3E19-4483-B952-25D29683CA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useBgFill="1">
        <p:nvSpPr>
          <p:cNvPr id="22" name="Rectangle 21">
            <a:extLst>
              <a:ext uri="{FF2B5EF4-FFF2-40B4-BE49-F238E27FC236}">
                <a16:creationId xmlns:a16="http://schemas.microsoft.com/office/drawing/2014/main" id="{2783C067-F8BF-4755-B516-8A0CD74C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66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Isosceles Triangle 23">
            <a:extLst>
              <a:ext uri="{FF2B5EF4-FFF2-40B4-BE49-F238E27FC236}">
                <a16:creationId xmlns:a16="http://schemas.microsoft.com/office/drawing/2014/main" id="{2ED796EC-E7FF-46DB-B912-FB08BF12AA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6" name="Isosceles Triangle 25">
            <a:extLst>
              <a:ext uri="{FF2B5EF4-FFF2-40B4-BE49-F238E27FC236}">
                <a16:creationId xmlns:a16="http://schemas.microsoft.com/office/drawing/2014/main" id="{549A2DAB-B431-487D-95AD-BB0FECB49E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8534" y="3818467"/>
            <a:ext cx="4450292" cy="3039533"/>
          </a:xfrm>
          <a:prstGeom prst="triangle">
            <a:avLst>
              <a:gd name="adj" fmla="val 100000"/>
            </a:avLst>
          </a:prstGeom>
          <a:solidFill>
            <a:schemeClr val="accent1">
              <a:alpha val="88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8" name="Rectangle 27">
            <a:extLst>
              <a:ext uri="{FF2B5EF4-FFF2-40B4-BE49-F238E27FC236}">
                <a16:creationId xmlns:a16="http://schemas.microsoft.com/office/drawing/2014/main" id="{0819F787-32B4-46A8-BC57-C6571BCEE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5641" y="0"/>
            <a:ext cx="1766359" cy="6858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cxnSp>
        <p:nvCxnSpPr>
          <p:cNvPr id="30" name="Straight Connector 29">
            <a:extLst>
              <a:ext uri="{FF2B5EF4-FFF2-40B4-BE49-F238E27FC236}">
                <a16:creationId xmlns:a16="http://schemas.microsoft.com/office/drawing/2014/main" id="{C5ECDEE1-7093-418F-9CF5-24EEB115C1C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134600" y="0"/>
            <a:ext cx="1727200" cy="6858000"/>
          </a:xfrm>
          <a:prstGeom prst="line">
            <a:avLst/>
          </a:prstGeom>
          <a:ln w="15875" cap="sq">
            <a:solidFill>
              <a:schemeClr val="accent2"/>
            </a:solidFill>
            <a:beve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045062AF-EB11-4651-BC4A-4DA21768D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sp>
        <p:nvSpPr>
          <p:cNvPr id="5" name="Subtitle 4">
            <a:extLst>
              <a:ext uri="{FF2B5EF4-FFF2-40B4-BE49-F238E27FC236}">
                <a16:creationId xmlns:a16="http://schemas.microsoft.com/office/drawing/2014/main" id="{AE4CC452-245D-32BF-202C-A19708B5373B}"/>
              </a:ext>
            </a:extLst>
          </p:cNvPr>
          <p:cNvSpPr>
            <a:spLocks noGrp="1"/>
          </p:cNvSpPr>
          <p:nvPr>
            <p:ph type="body" idx="1"/>
          </p:nvPr>
        </p:nvSpPr>
        <p:spPr>
          <a:xfrm>
            <a:off x="1507067" y="4050833"/>
            <a:ext cx="7766936" cy="1096899"/>
          </a:xfrm>
        </p:spPr>
        <p:txBody>
          <a:bodyPr vert="horz" lIns="91440" tIns="45720" rIns="91440" bIns="45720" rtlCol="0" anchor="t">
            <a:normAutofit/>
          </a:bodyPr>
          <a:lstStyle/>
          <a:p>
            <a:pPr algn="r"/>
            <a:endParaRPr lang="en-US" sz="1800" dirty="0"/>
          </a:p>
        </p:txBody>
      </p:sp>
      <p:sp>
        <p:nvSpPr>
          <p:cNvPr id="4" name="Title 3">
            <a:extLst>
              <a:ext uri="{FF2B5EF4-FFF2-40B4-BE49-F238E27FC236}">
                <a16:creationId xmlns:a16="http://schemas.microsoft.com/office/drawing/2014/main" id="{4E2A611B-868D-9AD8-3378-A607DE3E270C}"/>
              </a:ext>
            </a:extLst>
          </p:cNvPr>
          <p:cNvSpPr>
            <a:spLocks noGrp="1"/>
          </p:cNvSpPr>
          <p:nvPr>
            <p:ph type="title"/>
          </p:nvPr>
        </p:nvSpPr>
        <p:spPr>
          <a:xfrm>
            <a:off x="1507067" y="1397000"/>
            <a:ext cx="7766936" cy="2653836"/>
          </a:xfrm>
        </p:spPr>
        <p:txBody>
          <a:bodyPr vert="horz" lIns="91440" tIns="45720" rIns="91440" bIns="45720" rtlCol="0" anchor="b">
            <a:normAutofit/>
          </a:bodyPr>
          <a:lstStyle/>
          <a:p>
            <a:pPr algn="r"/>
            <a:r>
              <a:rPr lang="en-US" sz="5400" dirty="0"/>
              <a:t>Overview of Handling Time, Money Well</a:t>
            </a:r>
          </a:p>
        </p:txBody>
      </p:sp>
    </p:spTree>
    <p:extLst>
      <p:ext uri="{BB962C8B-B14F-4D97-AF65-F5344CB8AC3E}">
        <p14:creationId xmlns:p14="http://schemas.microsoft.com/office/powerpoint/2010/main" val="1604469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Time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a:xfrm>
            <a:off x="677334" y="1788160"/>
            <a:ext cx="8700346" cy="4663439"/>
          </a:xfrm>
        </p:spPr>
        <p:txBody>
          <a:bodyPr>
            <a:normAutofit/>
          </a:bodyPr>
          <a:lstStyle/>
          <a:p>
            <a:r>
              <a:rPr lang="en-US" sz="3200" dirty="0">
                <a:highlight>
                  <a:srgbClr val="00FF00"/>
                </a:highlight>
              </a:rPr>
              <a:t>Obstacles to managing our time well</a:t>
            </a:r>
          </a:p>
          <a:p>
            <a:pPr lvl="1"/>
            <a:r>
              <a:rPr lang="en-US" sz="3000" dirty="0"/>
              <a:t>Laziness</a:t>
            </a:r>
          </a:p>
          <a:p>
            <a:pPr lvl="1"/>
            <a:r>
              <a:rPr lang="en-US" sz="3000" dirty="0"/>
              <a:t>Busyness</a:t>
            </a:r>
          </a:p>
          <a:p>
            <a:pPr lvl="1"/>
            <a:r>
              <a:rPr lang="en-US" sz="3000" dirty="0"/>
              <a:t>People Pleasing</a:t>
            </a:r>
          </a:p>
          <a:p>
            <a:pPr lvl="1"/>
            <a:r>
              <a:rPr lang="en-US" sz="3000" dirty="0"/>
              <a:t>Thorns and Thistles</a:t>
            </a:r>
          </a:p>
          <a:p>
            <a:pPr lvl="1"/>
            <a:endParaRPr lang="en-US" sz="3000" dirty="0"/>
          </a:p>
        </p:txBody>
      </p:sp>
    </p:spTree>
    <p:extLst>
      <p:ext uri="{BB962C8B-B14F-4D97-AF65-F5344CB8AC3E}">
        <p14:creationId xmlns:p14="http://schemas.microsoft.com/office/powerpoint/2010/main" val="1309073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Time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a:xfrm>
            <a:off x="677334" y="1808480"/>
            <a:ext cx="8700346" cy="4663439"/>
          </a:xfrm>
        </p:spPr>
        <p:txBody>
          <a:bodyPr>
            <a:normAutofit/>
          </a:bodyPr>
          <a:lstStyle/>
          <a:p>
            <a:r>
              <a:rPr lang="en-US" sz="3200" dirty="0">
                <a:highlight>
                  <a:srgbClr val="00FF00"/>
                </a:highlight>
              </a:rPr>
              <a:t>Conclusion</a:t>
            </a:r>
          </a:p>
          <a:p>
            <a:pPr lvl="1"/>
            <a:r>
              <a:rPr lang="en-US" sz="3000" dirty="0"/>
              <a:t>Your time is </a:t>
            </a:r>
            <a:r>
              <a:rPr lang="en-US" sz="3000" b="1" dirty="0"/>
              <a:t>not your own!</a:t>
            </a:r>
          </a:p>
          <a:p>
            <a:pPr lvl="1"/>
            <a:r>
              <a:rPr lang="en-US" sz="3000" b="1" dirty="0"/>
              <a:t>Be deliberate </a:t>
            </a:r>
            <a:r>
              <a:rPr lang="en-US" sz="3000" dirty="0"/>
              <a:t>in how you invest God’s time!</a:t>
            </a:r>
          </a:p>
          <a:p>
            <a:pPr lvl="1"/>
            <a:r>
              <a:rPr lang="en-US" sz="3000" b="1" dirty="0"/>
              <a:t>Ask God continuously</a:t>
            </a:r>
            <a:r>
              <a:rPr lang="en-US" sz="3000" dirty="0"/>
              <a:t> to guide and direct how you use your time, for his honor and glory!</a:t>
            </a:r>
          </a:p>
          <a:p>
            <a:pPr lvl="1"/>
            <a:r>
              <a:rPr lang="en-US" sz="3000" b="1" dirty="0"/>
              <a:t>Trust</a:t>
            </a:r>
            <a:r>
              <a:rPr lang="en-US" sz="3000" dirty="0"/>
              <a:t> in the sovereign goodness of God to </a:t>
            </a:r>
            <a:r>
              <a:rPr lang="en-US" sz="3000" b="1" dirty="0"/>
              <a:t>work in us</a:t>
            </a:r>
            <a:r>
              <a:rPr lang="en-US" sz="3000" dirty="0"/>
              <a:t>. Then </a:t>
            </a:r>
            <a:r>
              <a:rPr lang="en-US" sz="3000" b="1" dirty="0"/>
              <a:t>rest in Him!</a:t>
            </a:r>
          </a:p>
        </p:txBody>
      </p:sp>
    </p:spTree>
    <p:extLst>
      <p:ext uri="{BB962C8B-B14F-4D97-AF65-F5344CB8AC3E}">
        <p14:creationId xmlns:p14="http://schemas.microsoft.com/office/powerpoint/2010/main" val="256022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500"/>
                                        <p:tgtEl>
                                          <p:spTgt spid="3">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E086539-C8FD-B350-7939-8EBF90E7E75D}"/>
              </a:ext>
            </a:extLst>
          </p:cNvPr>
          <p:cNvSpPr>
            <a:spLocks noGrp="1"/>
          </p:cNvSpPr>
          <p:nvPr>
            <p:ph type="ctrTitle"/>
          </p:nvPr>
        </p:nvSpPr>
        <p:spPr/>
        <p:txBody>
          <a:bodyPr/>
          <a:lstStyle/>
          <a:p>
            <a:r>
              <a:rPr lang="en-US" dirty="0"/>
              <a:t>Handling Money Well</a:t>
            </a:r>
          </a:p>
        </p:txBody>
      </p:sp>
      <p:sp>
        <p:nvSpPr>
          <p:cNvPr id="5" name="Subtitle 4">
            <a:extLst>
              <a:ext uri="{FF2B5EF4-FFF2-40B4-BE49-F238E27FC236}">
                <a16:creationId xmlns:a16="http://schemas.microsoft.com/office/drawing/2014/main" id="{7DFB2BA1-6276-05F4-23AF-91E0307B2E9A}"/>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810014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Money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p:txBody>
          <a:bodyPr>
            <a:normAutofit/>
          </a:bodyPr>
          <a:lstStyle/>
          <a:p>
            <a:pPr marL="0" marR="0">
              <a:lnSpc>
                <a:spcPct val="107000"/>
              </a:lnSpc>
              <a:spcBef>
                <a:spcPts val="0"/>
              </a:spcBef>
              <a:spcAft>
                <a:spcPts val="800"/>
              </a:spcAft>
            </a:pPr>
            <a:r>
              <a:rPr lang="en-US" sz="3200" b="1" kern="100" dirty="0">
                <a:effectLst/>
                <a:latin typeface="Calibri" panose="020F0502020204030204" pitchFamily="34" charset="0"/>
                <a:ea typeface="Calibri" panose="020F0502020204030204" pitchFamily="34" charset="0"/>
                <a:cs typeface="Times New Roman" panose="02020603050405020304" pitchFamily="18" charset="0"/>
              </a:rPr>
              <a:t>Outline for the discussion to follow:</a:t>
            </a:r>
            <a:endParaRPr lang="en-US" sz="1400" b="1" kern="1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lnSpc>
                <a:spcPct val="107000"/>
              </a:lnSpc>
              <a:spcBef>
                <a:spcPts val="0"/>
              </a:spcBef>
              <a:buFont typeface="+mj-lt"/>
              <a:buAutoNum type="arabicPeriod"/>
            </a:pPr>
            <a:r>
              <a:rPr lang="en-US" sz="3000" kern="100" dirty="0">
                <a:effectLst/>
                <a:latin typeface="Calibri" panose="020F0502020204030204" pitchFamily="34" charset="0"/>
                <a:ea typeface="Calibri" panose="020F0502020204030204" pitchFamily="34" charset="0"/>
                <a:cs typeface="Times New Roman" panose="02020603050405020304" pitchFamily="18" charset="0"/>
              </a:rPr>
              <a:t>Understanding Money- as God reveals it</a:t>
            </a:r>
          </a:p>
          <a:p>
            <a:pPr lvl="1" indent="-342900">
              <a:lnSpc>
                <a:spcPct val="107000"/>
              </a:lnSpc>
              <a:spcBef>
                <a:spcPts val="0"/>
              </a:spcBef>
              <a:buFont typeface="+mj-lt"/>
              <a:buAutoNum type="arabicPeriod"/>
            </a:pPr>
            <a:r>
              <a:rPr lang="en-US" sz="3000" kern="100" dirty="0">
                <a:effectLst/>
                <a:latin typeface="Calibri" panose="020F0502020204030204" pitchFamily="34" charset="0"/>
                <a:ea typeface="Calibri" panose="020F0502020204030204" pitchFamily="34" charset="0"/>
                <a:cs typeface="Times New Roman" panose="02020603050405020304" pitchFamily="18" charset="0"/>
              </a:rPr>
              <a:t>Attitude towards money</a:t>
            </a:r>
          </a:p>
          <a:p>
            <a:pPr lvl="1" indent="-342900">
              <a:lnSpc>
                <a:spcPct val="107000"/>
              </a:lnSpc>
              <a:spcBef>
                <a:spcPts val="0"/>
              </a:spcBef>
              <a:buFont typeface="+mj-lt"/>
              <a:buAutoNum type="arabicPeriod"/>
            </a:pPr>
            <a:r>
              <a:rPr lang="en-US" sz="3000" kern="100" dirty="0">
                <a:latin typeface="Calibri" panose="020F0502020204030204" pitchFamily="34" charset="0"/>
                <a:ea typeface="Calibri" panose="020F0502020204030204" pitchFamily="34" charset="0"/>
                <a:cs typeface="Times New Roman" panose="02020603050405020304" pitchFamily="18" charset="0"/>
              </a:rPr>
              <a:t>Generosity</a:t>
            </a:r>
          </a:p>
          <a:p>
            <a:pPr lvl="1" indent="-342900">
              <a:lnSpc>
                <a:spcPct val="107000"/>
              </a:lnSpc>
              <a:spcBef>
                <a:spcPts val="0"/>
              </a:spcBef>
              <a:buFont typeface="+mj-lt"/>
              <a:buAutoNum type="arabicPeriod"/>
            </a:pPr>
            <a:r>
              <a:rPr lang="en-US" sz="3000" kern="100" dirty="0">
                <a:effectLst/>
                <a:latin typeface="Calibri" panose="020F0502020204030204" pitchFamily="34" charset="0"/>
                <a:ea typeface="Calibri" panose="020F0502020204030204" pitchFamily="34" charset="0"/>
                <a:cs typeface="Times New Roman" panose="02020603050405020304" pitchFamily="18" charset="0"/>
              </a:rPr>
              <a:t>Our Faith on Display</a:t>
            </a:r>
          </a:p>
          <a:p>
            <a:pPr lvl="1" indent="-342900">
              <a:lnSpc>
                <a:spcPct val="107000"/>
              </a:lnSpc>
              <a:spcBef>
                <a:spcPts val="0"/>
              </a:spcBef>
              <a:buFont typeface="+mj-lt"/>
              <a:buAutoNum type="arabicPeriod"/>
            </a:pPr>
            <a:r>
              <a:rPr lang="en-US" sz="3000" kern="100" dirty="0">
                <a:effectLst/>
                <a:latin typeface="Calibri" panose="020F0502020204030204" pitchFamily="34" charset="0"/>
                <a:ea typeface="Calibri" panose="020F0502020204030204" pitchFamily="34" charset="0"/>
                <a:cs typeface="Times New Roman" panose="02020603050405020304" pitchFamily="18" charset="0"/>
              </a:rPr>
              <a:t>Jesus’ View of Money</a:t>
            </a:r>
          </a:p>
          <a:p>
            <a:pPr marL="400050" lvl="1" indent="0">
              <a:lnSpc>
                <a:spcPct val="107000"/>
              </a:lnSpc>
              <a:spcBef>
                <a:spcPts val="0"/>
              </a:spcBef>
              <a:buNone/>
            </a:pPr>
            <a:endParaRPr lang="en-US" sz="3000" kern="100" dirty="0">
              <a:latin typeface="Calibri" panose="020F0502020204030204" pitchFamily="34" charset="0"/>
              <a:ea typeface="Calibri" panose="020F0502020204030204" pitchFamily="34" charset="0"/>
              <a:cs typeface="Times New Roman" panose="02020603050405020304" pitchFamily="18" charset="0"/>
            </a:endParaRPr>
          </a:p>
          <a:p>
            <a:pPr marL="400050" lvl="1" indent="0">
              <a:lnSpc>
                <a:spcPct val="107000"/>
              </a:lnSpc>
              <a:spcBef>
                <a:spcPts val="0"/>
              </a:spcBef>
              <a:buNone/>
            </a:pP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200" dirty="0"/>
          </a:p>
        </p:txBody>
      </p:sp>
    </p:spTree>
    <p:extLst>
      <p:ext uri="{BB962C8B-B14F-4D97-AF65-F5344CB8AC3E}">
        <p14:creationId xmlns:p14="http://schemas.microsoft.com/office/powerpoint/2010/main" val="36413823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Money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a:xfrm>
            <a:off x="677334" y="1788160"/>
            <a:ext cx="8700346" cy="4663439"/>
          </a:xfrm>
        </p:spPr>
        <p:txBody>
          <a:bodyPr>
            <a:normAutofit lnSpcReduction="10000"/>
          </a:bodyPr>
          <a:lstStyle/>
          <a:p>
            <a:r>
              <a:rPr lang="en-US" sz="3200" dirty="0">
                <a:highlight>
                  <a:srgbClr val="00FF00"/>
                </a:highlight>
              </a:rPr>
              <a:t>Understanding money- as God reveals it to us</a:t>
            </a:r>
          </a:p>
          <a:p>
            <a:pPr lvl="1"/>
            <a:r>
              <a:rPr lang="en-US" sz="3000" dirty="0">
                <a:highlight>
                  <a:srgbClr val="00FFFF"/>
                </a:highlight>
              </a:rPr>
              <a:t>Proverbs 10:22- </a:t>
            </a:r>
            <a:r>
              <a:rPr lang="en-US" sz="3000" dirty="0"/>
              <a:t>The </a:t>
            </a:r>
            <a:r>
              <a:rPr lang="en-US" sz="3000" dirty="0">
                <a:highlight>
                  <a:srgbClr val="FFFF00"/>
                </a:highlight>
              </a:rPr>
              <a:t>blessing of the Lord </a:t>
            </a:r>
            <a:r>
              <a:rPr lang="en-US" sz="3000" dirty="0"/>
              <a:t>makes rich, and he adds no sorrow to it.</a:t>
            </a:r>
          </a:p>
          <a:p>
            <a:pPr lvl="1"/>
            <a:endParaRPr lang="en-US" sz="3000" dirty="0"/>
          </a:p>
          <a:p>
            <a:pPr lvl="1"/>
            <a:r>
              <a:rPr lang="en-US" sz="3000" dirty="0">
                <a:highlight>
                  <a:srgbClr val="00FFFF"/>
                </a:highlight>
              </a:rPr>
              <a:t>1 Timothy 6:10- </a:t>
            </a:r>
            <a:r>
              <a:rPr lang="en-US" sz="3000" dirty="0"/>
              <a:t>For the </a:t>
            </a:r>
            <a:r>
              <a:rPr lang="en-US" sz="3000" dirty="0">
                <a:highlight>
                  <a:srgbClr val="FFFF00"/>
                </a:highlight>
              </a:rPr>
              <a:t>love of money </a:t>
            </a:r>
            <a:r>
              <a:rPr lang="en-US" sz="3000" dirty="0"/>
              <a:t>is a </a:t>
            </a:r>
            <a:r>
              <a:rPr lang="en-US" sz="3000" dirty="0">
                <a:highlight>
                  <a:srgbClr val="FFFF00"/>
                </a:highlight>
              </a:rPr>
              <a:t>root</a:t>
            </a:r>
            <a:r>
              <a:rPr lang="en-US" sz="3000" dirty="0"/>
              <a:t> of </a:t>
            </a:r>
            <a:r>
              <a:rPr lang="en-US" sz="3000" dirty="0">
                <a:highlight>
                  <a:srgbClr val="FFFF00"/>
                </a:highlight>
              </a:rPr>
              <a:t>all kinds of evils</a:t>
            </a:r>
            <a:r>
              <a:rPr lang="en-US" sz="3000" dirty="0"/>
              <a:t>. It is through this </a:t>
            </a:r>
            <a:r>
              <a:rPr lang="en-US" sz="3000" dirty="0">
                <a:highlight>
                  <a:srgbClr val="FFFF00"/>
                </a:highlight>
              </a:rPr>
              <a:t>craving</a:t>
            </a:r>
            <a:r>
              <a:rPr lang="en-US" sz="3000" dirty="0"/>
              <a:t> that some have </a:t>
            </a:r>
            <a:r>
              <a:rPr lang="en-US" sz="3000" dirty="0">
                <a:highlight>
                  <a:srgbClr val="FFFF00"/>
                </a:highlight>
              </a:rPr>
              <a:t>wandered away </a:t>
            </a:r>
            <a:r>
              <a:rPr lang="en-US" sz="3000" dirty="0"/>
              <a:t>from the faith and pierced themselves with many pangs.</a:t>
            </a:r>
          </a:p>
        </p:txBody>
      </p:sp>
    </p:spTree>
    <p:extLst>
      <p:ext uri="{BB962C8B-B14F-4D97-AF65-F5344CB8AC3E}">
        <p14:creationId xmlns:p14="http://schemas.microsoft.com/office/powerpoint/2010/main" val="11976014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Money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a:xfrm>
            <a:off x="677334" y="1788160"/>
            <a:ext cx="8700346" cy="4663439"/>
          </a:xfrm>
        </p:spPr>
        <p:txBody>
          <a:bodyPr>
            <a:normAutofit/>
          </a:bodyPr>
          <a:lstStyle/>
          <a:p>
            <a:r>
              <a:rPr lang="en-US" sz="3200" dirty="0">
                <a:highlight>
                  <a:srgbClr val="00FF00"/>
                </a:highlight>
              </a:rPr>
              <a:t>Attitude towards money</a:t>
            </a:r>
          </a:p>
          <a:p>
            <a:pPr lvl="1"/>
            <a:r>
              <a:rPr lang="en-US" sz="3000" dirty="0">
                <a:highlight>
                  <a:srgbClr val="00FFFF"/>
                </a:highlight>
              </a:rPr>
              <a:t>Matthew 6:21,24- </a:t>
            </a:r>
            <a:r>
              <a:rPr lang="en-US" sz="3000" dirty="0"/>
              <a:t>For </a:t>
            </a:r>
            <a:r>
              <a:rPr lang="en-US" sz="3000" dirty="0">
                <a:highlight>
                  <a:srgbClr val="FFFF00"/>
                </a:highlight>
              </a:rPr>
              <a:t>where your treasure is, there your heart will be also</a:t>
            </a:r>
            <a:r>
              <a:rPr lang="en-US" sz="3000" dirty="0"/>
              <a:t>. “No one can serve two masters, for either he will hate the one and love the other, or he will be devoted to the one and despise the other. You </a:t>
            </a:r>
            <a:r>
              <a:rPr lang="en-US" sz="3000" dirty="0">
                <a:highlight>
                  <a:srgbClr val="FFFF00"/>
                </a:highlight>
              </a:rPr>
              <a:t>cannot serve God and money</a:t>
            </a:r>
            <a:r>
              <a:rPr lang="en-US" sz="3000" dirty="0"/>
              <a:t>. </a:t>
            </a:r>
          </a:p>
        </p:txBody>
      </p:sp>
    </p:spTree>
    <p:extLst>
      <p:ext uri="{BB962C8B-B14F-4D97-AF65-F5344CB8AC3E}">
        <p14:creationId xmlns:p14="http://schemas.microsoft.com/office/powerpoint/2010/main" val="19006600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Money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a:xfrm>
            <a:off x="677334" y="1788160"/>
            <a:ext cx="8700346" cy="4663439"/>
          </a:xfrm>
        </p:spPr>
        <p:txBody>
          <a:bodyPr>
            <a:normAutofit fontScale="92500" lnSpcReduction="10000"/>
          </a:bodyPr>
          <a:lstStyle/>
          <a:p>
            <a:r>
              <a:rPr lang="en-US" sz="3200" dirty="0">
                <a:highlight>
                  <a:srgbClr val="00FF00"/>
                </a:highlight>
              </a:rPr>
              <a:t>Attitude towards money (cont.)</a:t>
            </a:r>
          </a:p>
          <a:p>
            <a:pPr lvl="1"/>
            <a:r>
              <a:rPr lang="en-US" sz="3000" dirty="0">
                <a:highlight>
                  <a:srgbClr val="00FFFF"/>
                </a:highlight>
              </a:rPr>
              <a:t>I Timothy 6:9-11- </a:t>
            </a:r>
            <a:r>
              <a:rPr lang="en-US" sz="3000" dirty="0"/>
              <a:t>But </a:t>
            </a:r>
            <a:r>
              <a:rPr lang="en-US" sz="3000" dirty="0">
                <a:highlight>
                  <a:srgbClr val="FFFF00"/>
                </a:highlight>
              </a:rPr>
              <a:t>those who desire </a:t>
            </a:r>
            <a:r>
              <a:rPr lang="en-US" sz="3000" dirty="0"/>
              <a:t>to be rich fall into temptation, </a:t>
            </a:r>
            <a:r>
              <a:rPr lang="en-US" sz="3000" dirty="0">
                <a:highlight>
                  <a:srgbClr val="FFFF00"/>
                </a:highlight>
              </a:rPr>
              <a:t>into a snare</a:t>
            </a:r>
            <a:r>
              <a:rPr lang="en-US" sz="3000" dirty="0"/>
              <a:t>, into many senseless and harmful desires that plunge people into </a:t>
            </a:r>
            <a:r>
              <a:rPr lang="en-US" sz="3000" dirty="0">
                <a:highlight>
                  <a:srgbClr val="FFFF00"/>
                </a:highlight>
              </a:rPr>
              <a:t>ruin and destruction</a:t>
            </a:r>
            <a:r>
              <a:rPr lang="en-US" sz="3000" dirty="0"/>
              <a:t>. </a:t>
            </a:r>
            <a:r>
              <a:rPr lang="en-US" sz="3000" dirty="0">
                <a:highlight>
                  <a:srgbClr val="FFFF00"/>
                </a:highlight>
              </a:rPr>
              <a:t>For the love of money is a root of all kinds of evils. </a:t>
            </a:r>
            <a:r>
              <a:rPr lang="en-US" sz="3000" dirty="0"/>
              <a:t>It is through this craving that some have wandered away from the faith and pierced themselves with many pangs. But as for you, </a:t>
            </a:r>
            <a:r>
              <a:rPr lang="en-US" sz="3000" dirty="0">
                <a:highlight>
                  <a:srgbClr val="FFFF00"/>
                </a:highlight>
              </a:rPr>
              <a:t>O man of God, flee these things. Pursue righteousness, godliness, faith, love, steadfastness, gentleness.</a:t>
            </a:r>
          </a:p>
        </p:txBody>
      </p:sp>
    </p:spTree>
    <p:extLst>
      <p:ext uri="{BB962C8B-B14F-4D97-AF65-F5344CB8AC3E}">
        <p14:creationId xmlns:p14="http://schemas.microsoft.com/office/powerpoint/2010/main" val="23091030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Money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a:xfrm>
            <a:off x="677334" y="1788160"/>
            <a:ext cx="8700346" cy="4663439"/>
          </a:xfrm>
        </p:spPr>
        <p:txBody>
          <a:bodyPr>
            <a:normAutofit lnSpcReduction="10000"/>
          </a:bodyPr>
          <a:lstStyle/>
          <a:p>
            <a:r>
              <a:rPr lang="en-US" sz="3200" dirty="0">
                <a:highlight>
                  <a:srgbClr val="00FF00"/>
                </a:highlight>
              </a:rPr>
              <a:t>Generosity</a:t>
            </a:r>
          </a:p>
          <a:p>
            <a:pPr lvl="1"/>
            <a:r>
              <a:rPr lang="en-US" sz="3000" dirty="0">
                <a:highlight>
                  <a:srgbClr val="00FFFF"/>
                </a:highlight>
              </a:rPr>
              <a:t>2 Corinthians 8:9- </a:t>
            </a:r>
            <a:r>
              <a:rPr lang="en-US" sz="3000" dirty="0"/>
              <a:t>For you know the grace of our Lord Jesus Christ, that </a:t>
            </a:r>
            <a:r>
              <a:rPr lang="en-US" sz="3000" dirty="0">
                <a:highlight>
                  <a:srgbClr val="FFFF00"/>
                </a:highlight>
              </a:rPr>
              <a:t>though he was rich, yet for your sake he became poor</a:t>
            </a:r>
            <a:r>
              <a:rPr lang="en-US" sz="3000" dirty="0"/>
              <a:t>, so that you by his poverty might become rich.</a:t>
            </a:r>
          </a:p>
          <a:p>
            <a:pPr lvl="1"/>
            <a:r>
              <a:rPr lang="en-US" sz="3000" dirty="0">
                <a:highlight>
                  <a:srgbClr val="00FFFF"/>
                </a:highlight>
              </a:rPr>
              <a:t>Proverbs 11:24-25- </a:t>
            </a:r>
            <a:r>
              <a:rPr lang="en-US" sz="3000" dirty="0"/>
              <a:t>One </a:t>
            </a:r>
            <a:r>
              <a:rPr lang="en-US" sz="3000" dirty="0">
                <a:highlight>
                  <a:srgbClr val="FFFF00"/>
                </a:highlight>
              </a:rPr>
              <a:t>gives freely yet grows all the richer</a:t>
            </a:r>
            <a:r>
              <a:rPr lang="en-US" sz="3000" dirty="0"/>
              <a:t>; another </a:t>
            </a:r>
            <a:r>
              <a:rPr lang="en-US" sz="3000" dirty="0">
                <a:highlight>
                  <a:srgbClr val="FFFF00"/>
                </a:highlight>
              </a:rPr>
              <a:t>withholds what he should give, and only suffers want</a:t>
            </a:r>
            <a:r>
              <a:rPr lang="en-US" sz="3000" dirty="0"/>
              <a:t>. </a:t>
            </a:r>
            <a:r>
              <a:rPr lang="en-US" sz="3000" b="1" dirty="0">
                <a:highlight>
                  <a:srgbClr val="FFFF00"/>
                </a:highlight>
              </a:rPr>
              <a:t>Whoever brings blessing will be enriched</a:t>
            </a:r>
            <a:r>
              <a:rPr lang="en-US" sz="3000" b="1" dirty="0"/>
              <a:t>,    </a:t>
            </a:r>
            <a:r>
              <a:rPr lang="en-US" sz="3000" dirty="0"/>
              <a:t>and one who waters will himself be watered.</a:t>
            </a:r>
          </a:p>
        </p:txBody>
      </p:sp>
    </p:spTree>
    <p:extLst>
      <p:ext uri="{BB962C8B-B14F-4D97-AF65-F5344CB8AC3E}">
        <p14:creationId xmlns:p14="http://schemas.microsoft.com/office/powerpoint/2010/main" val="26902350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Money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a:xfrm>
            <a:off x="345440" y="1442720"/>
            <a:ext cx="9103360" cy="5415280"/>
          </a:xfrm>
        </p:spPr>
        <p:txBody>
          <a:bodyPr>
            <a:normAutofit fontScale="85000" lnSpcReduction="20000"/>
          </a:bodyPr>
          <a:lstStyle/>
          <a:p>
            <a:r>
              <a:rPr lang="en-US" sz="3200" dirty="0">
                <a:highlight>
                  <a:srgbClr val="00FF00"/>
                </a:highlight>
              </a:rPr>
              <a:t>Faith on Display</a:t>
            </a:r>
          </a:p>
          <a:p>
            <a:pPr lvl="1"/>
            <a:r>
              <a:rPr lang="en-US" sz="3000" dirty="0">
                <a:highlight>
                  <a:srgbClr val="00FFFF"/>
                </a:highlight>
              </a:rPr>
              <a:t>2 Corinthians 9:6-11- </a:t>
            </a:r>
            <a:r>
              <a:rPr lang="en-US" sz="3000" dirty="0"/>
              <a:t>The point is this: whoever </a:t>
            </a:r>
            <a:r>
              <a:rPr lang="en-US" sz="3000" dirty="0">
                <a:highlight>
                  <a:srgbClr val="FFFF00"/>
                </a:highlight>
              </a:rPr>
              <a:t>sows sparingly will also reap sparingly</a:t>
            </a:r>
            <a:r>
              <a:rPr lang="en-US" sz="3000" dirty="0"/>
              <a:t>, and whoever </a:t>
            </a:r>
            <a:r>
              <a:rPr lang="en-US" sz="3000" dirty="0">
                <a:highlight>
                  <a:srgbClr val="FFFF00"/>
                </a:highlight>
              </a:rPr>
              <a:t>sows bountifully will also reap bountifully</a:t>
            </a:r>
            <a:r>
              <a:rPr lang="en-US" sz="3000" dirty="0"/>
              <a:t>. Each one must </a:t>
            </a:r>
            <a:r>
              <a:rPr lang="en-US" sz="3000" b="1" dirty="0">
                <a:highlight>
                  <a:srgbClr val="FFFF00"/>
                </a:highlight>
              </a:rPr>
              <a:t>give</a:t>
            </a:r>
            <a:r>
              <a:rPr lang="en-US" sz="3000" dirty="0"/>
              <a:t> as he has decided in his heart, not reluctantly or under compulsion, for </a:t>
            </a:r>
            <a:r>
              <a:rPr lang="en-US" sz="3000" dirty="0">
                <a:highlight>
                  <a:srgbClr val="FFFF00"/>
                </a:highlight>
              </a:rPr>
              <a:t>God loves a cheerful giver</a:t>
            </a:r>
            <a:r>
              <a:rPr lang="en-US" sz="3000" dirty="0"/>
              <a:t>. And God is able to make all grace abound to you, so that having all sufficiency in all things at all times, you may </a:t>
            </a:r>
            <a:r>
              <a:rPr lang="en-US" sz="3000" dirty="0">
                <a:highlight>
                  <a:srgbClr val="FFFF00"/>
                </a:highlight>
              </a:rPr>
              <a:t>abound in every good work</a:t>
            </a:r>
            <a:r>
              <a:rPr lang="en-US" sz="3000" dirty="0"/>
              <a:t>. As it is </a:t>
            </a:r>
            <a:r>
              <a:rPr lang="en-US" sz="3000" dirty="0" err="1"/>
              <a:t>written,“He</a:t>
            </a:r>
            <a:r>
              <a:rPr lang="en-US" sz="3000" dirty="0"/>
              <a:t> has distributed freely, he has given to the poor; his righteousness endures forever.”  He who supplies seed to the </a:t>
            </a:r>
            <a:r>
              <a:rPr lang="en-US" sz="3000" dirty="0" err="1"/>
              <a:t>sower</a:t>
            </a:r>
            <a:r>
              <a:rPr lang="en-US" sz="3000" dirty="0"/>
              <a:t> and bread for food </a:t>
            </a:r>
            <a:r>
              <a:rPr lang="en-US" sz="3000" dirty="0">
                <a:highlight>
                  <a:srgbClr val="FFFF00"/>
                </a:highlight>
              </a:rPr>
              <a:t>will supply and multiply your seed for sowing and increase the harvest of your righteousness.</a:t>
            </a:r>
            <a:r>
              <a:rPr lang="en-US" sz="3000" dirty="0"/>
              <a:t> You will be </a:t>
            </a:r>
            <a:r>
              <a:rPr lang="en-US" sz="3000" dirty="0">
                <a:highlight>
                  <a:srgbClr val="FFFF00"/>
                </a:highlight>
              </a:rPr>
              <a:t>enriched in every way to be generous in every way</a:t>
            </a:r>
            <a:r>
              <a:rPr lang="en-US" sz="3000" dirty="0"/>
              <a:t>, which through us will produce thanksgiving to God.</a:t>
            </a:r>
          </a:p>
          <a:p>
            <a:pPr lvl="1"/>
            <a:endParaRPr lang="en-US" sz="3000" dirty="0"/>
          </a:p>
        </p:txBody>
      </p:sp>
    </p:spTree>
    <p:extLst>
      <p:ext uri="{BB962C8B-B14F-4D97-AF65-F5344CB8AC3E}">
        <p14:creationId xmlns:p14="http://schemas.microsoft.com/office/powerpoint/2010/main" val="26605978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Money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a:xfrm>
            <a:off x="677334" y="1788160"/>
            <a:ext cx="8700346" cy="4663439"/>
          </a:xfrm>
        </p:spPr>
        <p:txBody>
          <a:bodyPr>
            <a:normAutofit/>
          </a:bodyPr>
          <a:lstStyle/>
          <a:p>
            <a:r>
              <a:rPr lang="en-US" sz="3200" dirty="0">
                <a:highlight>
                  <a:srgbClr val="00FF00"/>
                </a:highlight>
              </a:rPr>
              <a:t>Jesus’ View of Money</a:t>
            </a:r>
          </a:p>
          <a:p>
            <a:pPr lvl="1"/>
            <a:r>
              <a:rPr lang="en-US" sz="3000" dirty="0">
                <a:highlight>
                  <a:srgbClr val="00FFFF"/>
                </a:highlight>
              </a:rPr>
              <a:t>Matthew 22:19-21- </a:t>
            </a:r>
            <a:r>
              <a:rPr lang="en-US" sz="3000" dirty="0"/>
              <a:t>Show me the coin for the tax.” And they brought him a denarius. And Jesus said to them, “Whose likeness and inscription is this?” They said, “Caesar's.” Then he said to them, “</a:t>
            </a:r>
            <a:r>
              <a:rPr lang="en-US" sz="3000" dirty="0">
                <a:highlight>
                  <a:srgbClr val="FFFF00"/>
                </a:highlight>
              </a:rPr>
              <a:t>Therefore render to Caesar the things that are Caesar's, and to God the things that are God's</a:t>
            </a:r>
            <a:r>
              <a:rPr lang="en-US" sz="3000" dirty="0"/>
              <a:t>.”</a:t>
            </a:r>
          </a:p>
        </p:txBody>
      </p:sp>
    </p:spTree>
    <p:extLst>
      <p:ext uri="{BB962C8B-B14F-4D97-AF65-F5344CB8AC3E}">
        <p14:creationId xmlns:p14="http://schemas.microsoft.com/office/powerpoint/2010/main" val="1863103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35" name="Straight Connector 34">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36"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7"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8" name="Isosceles Triangle 37">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9"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0"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1"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2" name="Isosceles Triangle 41">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3" name="Isosceles Triangle 42">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p:nvSpPr>
          <p:cNvPr id="45" name="Rectangle 44">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8301227"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FFFB7C0C-AACA-DBD7-B297-3A2EA99A5EE7}"/>
              </a:ext>
            </a:extLst>
          </p:cNvPr>
          <p:cNvSpPr txBox="1"/>
          <p:nvPr/>
        </p:nvSpPr>
        <p:spPr>
          <a:xfrm>
            <a:off x="1952087" y="5427429"/>
            <a:ext cx="5898093" cy="830997"/>
          </a:xfrm>
          <a:prstGeom prst="rect">
            <a:avLst/>
          </a:prstGeom>
          <a:noFill/>
        </p:spPr>
        <p:txBody>
          <a:bodyPr wrap="square" rtlCol="0">
            <a:spAutoFit/>
          </a:bodyPr>
          <a:lstStyle/>
          <a:p>
            <a:r>
              <a:rPr lang="en-US" sz="2400" dirty="0"/>
              <a:t>(Use your camera to click on this QR code and download the presentation)</a:t>
            </a:r>
          </a:p>
        </p:txBody>
      </p:sp>
      <p:pic>
        <p:nvPicPr>
          <p:cNvPr id="7" name="Picture 6">
            <a:extLst>
              <a:ext uri="{FF2B5EF4-FFF2-40B4-BE49-F238E27FC236}">
                <a16:creationId xmlns:a16="http://schemas.microsoft.com/office/drawing/2014/main" id="{CEDBA332-7CDA-3D46-5A7C-FF988A5A1DB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229729" y="710951"/>
            <a:ext cx="4537376" cy="4512982"/>
          </a:xfrm>
          <a:prstGeom prst="rect">
            <a:avLst/>
          </a:prstGeom>
        </p:spPr>
      </p:pic>
    </p:spTree>
    <p:extLst>
      <p:ext uri="{BB962C8B-B14F-4D97-AF65-F5344CB8AC3E}">
        <p14:creationId xmlns:p14="http://schemas.microsoft.com/office/powerpoint/2010/main" val="15421838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Money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a:xfrm>
            <a:off x="677334" y="1788160"/>
            <a:ext cx="8700346" cy="4663439"/>
          </a:xfrm>
        </p:spPr>
        <p:txBody>
          <a:bodyPr>
            <a:normAutofit fontScale="85000" lnSpcReduction="10000"/>
          </a:bodyPr>
          <a:lstStyle/>
          <a:p>
            <a:r>
              <a:rPr lang="en-US" sz="3200" dirty="0">
                <a:highlight>
                  <a:srgbClr val="00FF00"/>
                </a:highlight>
              </a:rPr>
              <a:t>Jesus’ View of Money (cont.)</a:t>
            </a:r>
          </a:p>
          <a:p>
            <a:pPr lvl="1"/>
            <a:r>
              <a:rPr lang="en-US" sz="3000" dirty="0">
                <a:highlight>
                  <a:srgbClr val="00FFFF"/>
                </a:highlight>
              </a:rPr>
              <a:t>Luke 16:10-13- </a:t>
            </a:r>
            <a:r>
              <a:rPr lang="en-US" sz="3000" dirty="0"/>
              <a:t>“One who is </a:t>
            </a:r>
            <a:r>
              <a:rPr lang="en-US" sz="3000" dirty="0">
                <a:highlight>
                  <a:srgbClr val="FFFF00"/>
                </a:highlight>
              </a:rPr>
              <a:t>faithful in a very little is also faithful in much,</a:t>
            </a:r>
            <a:r>
              <a:rPr lang="en-US" sz="3000" dirty="0"/>
              <a:t> and one who is </a:t>
            </a:r>
            <a:r>
              <a:rPr lang="en-US" sz="3000" dirty="0">
                <a:highlight>
                  <a:srgbClr val="FFFF00"/>
                </a:highlight>
              </a:rPr>
              <a:t>dishonest in a very little is also dishonest in much</a:t>
            </a:r>
            <a:r>
              <a:rPr lang="en-US" sz="3000" dirty="0"/>
              <a:t>. If then you have not been faithful in the unrighteous wealth, who will entrust to you the true riches?  And if you have not been faithful in that which is another's, who will give you that which is your own?  No servant can serve two masters, for either he will hate the one and love the other, or he will be devoted to the one and despise the other. </a:t>
            </a:r>
            <a:r>
              <a:rPr lang="en-US" sz="3000" dirty="0">
                <a:highlight>
                  <a:srgbClr val="FFFF00"/>
                </a:highlight>
              </a:rPr>
              <a:t>You cannot serve God and money.”</a:t>
            </a:r>
          </a:p>
        </p:txBody>
      </p:sp>
    </p:spTree>
    <p:extLst>
      <p:ext uri="{BB962C8B-B14F-4D97-AF65-F5344CB8AC3E}">
        <p14:creationId xmlns:p14="http://schemas.microsoft.com/office/powerpoint/2010/main" val="28529642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Money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a:xfrm>
            <a:off x="677334" y="1788160"/>
            <a:ext cx="8700346" cy="4663439"/>
          </a:xfrm>
        </p:spPr>
        <p:txBody>
          <a:bodyPr>
            <a:normAutofit/>
          </a:bodyPr>
          <a:lstStyle/>
          <a:p>
            <a:r>
              <a:rPr lang="en-US" sz="3200" dirty="0">
                <a:highlight>
                  <a:srgbClr val="00FF00"/>
                </a:highlight>
              </a:rPr>
              <a:t>Jesus’ View of Money (cont.)</a:t>
            </a:r>
          </a:p>
          <a:p>
            <a:pPr marL="742950" marR="0" lvl="1" indent="-285750">
              <a:lnSpc>
                <a:spcPct val="107000"/>
              </a:lnSpc>
              <a:spcBef>
                <a:spcPts val="0"/>
              </a:spcBef>
              <a:spcAft>
                <a:spcPts val="800"/>
              </a:spcAft>
              <a:buFont typeface="+mj-lt"/>
              <a:buAutoNum type="alphaLcPeriod"/>
            </a:pPr>
            <a:r>
              <a:rPr lang="en-US" sz="3200" kern="100" dirty="0">
                <a:effectLst/>
                <a:highlight>
                  <a:srgbClr val="00FFFF"/>
                </a:highlight>
                <a:latin typeface="Calibri" panose="020F0502020204030204" pitchFamily="34" charset="0"/>
                <a:ea typeface="Calibri" panose="020F0502020204030204" pitchFamily="34" charset="0"/>
                <a:cs typeface="Times New Roman" panose="02020603050405020304" pitchFamily="18" charset="0"/>
              </a:rPr>
              <a:t>Luke 12:15</a:t>
            </a:r>
            <a:r>
              <a:rPr lang="en-US" sz="3200" kern="100" dirty="0">
                <a:effectLst/>
                <a:latin typeface="Calibri" panose="020F0502020204030204" pitchFamily="34" charset="0"/>
                <a:ea typeface="Calibri" panose="020F0502020204030204" pitchFamily="34" charset="0"/>
                <a:cs typeface="Times New Roman" panose="02020603050405020304" pitchFamily="18" charset="0"/>
              </a:rPr>
              <a:t>- And he said to them, “Take care, and </a:t>
            </a:r>
            <a:r>
              <a:rPr lang="en-US" sz="3200"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be on your guard against all covetousness</a:t>
            </a:r>
            <a:r>
              <a:rPr lang="en-US" sz="3200" kern="100" dirty="0">
                <a:effectLst/>
                <a:latin typeface="Calibri" panose="020F0502020204030204" pitchFamily="34" charset="0"/>
                <a:ea typeface="Calibri" panose="020F0502020204030204" pitchFamily="34" charset="0"/>
                <a:cs typeface="Times New Roman" panose="02020603050405020304" pitchFamily="18" charset="0"/>
              </a:rPr>
              <a:t>, for </a:t>
            </a:r>
            <a:r>
              <a:rPr lang="en-US" sz="3200"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one's life does not consist in the abundance of his possessions</a:t>
            </a:r>
            <a:r>
              <a:rPr lang="en-US" sz="3200" kern="100" dirty="0">
                <a:effectLst/>
                <a:latin typeface="Calibri" panose="020F0502020204030204" pitchFamily="34" charset="0"/>
                <a:ea typeface="Calibri" panose="020F0502020204030204" pitchFamily="34" charset="0"/>
                <a:cs typeface="Times New Roman" panose="02020603050405020304" pitchFamily="18" charset="0"/>
              </a:rPr>
              <a:t>.”</a:t>
            </a: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61112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Money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a:xfrm>
            <a:off x="677334" y="1788160"/>
            <a:ext cx="8700346" cy="4663439"/>
          </a:xfrm>
        </p:spPr>
        <p:txBody>
          <a:bodyPr>
            <a:normAutofit/>
          </a:bodyPr>
          <a:lstStyle/>
          <a:p>
            <a:r>
              <a:rPr lang="en-US" sz="3200">
                <a:highlight>
                  <a:srgbClr val="00FF00"/>
                </a:highlight>
              </a:rPr>
              <a:t>Conclusion- How </a:t>
            </a:r>
            <a:r>
              <a:rPr lang="en-US" sz="3200" dirty="0">
                <a:highlight>
                  <a:srgbClr val="00FF00"/>
                </a:highlight>
              </a:rPr>
              <a:t>do we honor God with our money?</a:t>
            </a:r>
          </a:p>
          <a:p>
            <a:pPr lvl="1"/>
            <a:r>
              <a:rPr lang="en-US" sz="3000" dirty="0"/>
              <a:t>1. </a:t>
            </a:r>
            <a:r>
              <a:rPr lang="en-US" sz="3000" dirty="0">
                <a:highlight>
                  <a:srgbClr val="FFFF00"/>
                </a:highlight>
              </a:rPr>
              <a:t>Be faithful </a:t>
            </a:r>
            <a:r>
              <a:rPr lang="en-US" sz="3000" dirty="0"/>
              <a:t>in dealing with money, even the smallest bit</a:t>
            </a:r>
          </a:p>
          <a:p>
            <a:pPr lvl="1"/>
            <a:r>
              <a:rPr lang="en-US" sz="3000" dirty="0"/>
              <a:t>2. </a:t>
            </a:r>
            <a:r>
              <a:rPr lang="en-US" sz="3000" dirty="0">
                <a:highlight>
                  <a:srgbClr val="FFFF00"/>
                </a:highlight>
              </a:rPr>
              <a:t>Acknowledge Him </a:t>
            </a:r>
            <a:r>
              <a:rPr lang="en-US" sz="3000" dirty="0"/>
              <a:t>in how we deal with it</a:t>
            </a:r>
          </a:p>
          <a:p>
            <a:pPr lvl="1"/>
            <a:r>
              <a:rPr lang="en-US" sz="3000" dirty="0"/>
              <a:t>3. </a:t>
            </a:r>
            <a:r>
              <a:rPr lang="en-US" sz="3000" dirty="0">
                <a:highlight>
                  <a:srgbClr val="FFFF00"/>
                </a:highlight>
              </a:rPr>
              <a:t>Keep it in its rightful place</a:t>
            </a:r>
          </a:p>
          <a:p>
            <a:pPr lvl="1"/>
            <a:r>
              <a:rPr lang="en-US" sz="3000" dirty="0"/>
              <a:t>4. </a:t>
            </a:r>
            <a:r>
              <a:rPr lang="en-US" sz="3000" dirty="0">
                <a:highlight>
                  <a:srgbClr val="FFFF00"/>
                </a:highlight>
              </a:rPr>
              <a:t>Honor/Glorify Him </a:t>
            </a:r>
            <a:r>
              <a:rPr lang="en-US" sz="3000" dirty="0"/>
              <a:t>in our use of what is rightfully His!</a:t>
            </a:r>
          </a:p>
        </p:txBody>
      </p:sp>
      <p:sp>
        <p:nvSpPr>
          <p:cNvPr id="4" name="TextBox 3">
            <a:extLst>
              <a:ext uri="{FF2B5EF4-FFF2-40B4-BE49-F238E27FC236}">
                <a16:creationId xmlns:a16="http://schemas.microsoft.com/office/drawing/2014/main" id="{CF561393-EE09-E877-6D79-9C070EC227B1}"/>
              </a:ext>
            </a:extLst>
          </p:cNvPr>
          <p:cNvSpPr txBox="1"/>
          <p:nvPr/>
        </p:nvSpPr>
        <p:spPr>
          <a:xfrm>
            <a:off x="7680960" y="5923280"/>
            <a:ext cx="1696720" cy="369332"/>
          </a:xfrm>
          <a:prstGeom prst="rect">
            <a:avLst/>
          </a:prstGeom>
          <a:noFill/>
        </p:spPr>
        <p:txBody>
          <a:bodyPr wrap="square" rtlCol="0">
            <a:spAutoFit/>
          </a:bodyPr>
          <a:lstStyle/>
          <a:p>
            <a:r>
              <a:rPr lang="en-US" dirty="0"/>
              <a:t>End</a:t>
            </a:r>
          </a:p>
        </p:txBody>
      </p:sp>
    </p:spTree>
    <p:extLst>
      <p:ext uri="{BB962C8B-B14F-4D97-AF65-F5344CB8AC3E}">
        <p14:creationId xmlns:p14="http://schemas.microsoft.com/office/powerpoint/2010/main" val="397032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1" name="Straight Connector 10">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 name="Isosceles Triangle 13">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6"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8" name="Isosceles Triangle 17">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9" name="Isosceles Triangle 18">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p:nvSpPr>
          <p:cNvPr id="21" name="Rectangle 20">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8301227"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BD678075-45C7-4D37-D778-68F7AEB15C9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966695" y="634413"/>
            <a:ext cx="3352849" cy="5500769"/>
          </a:xfrm>
          <a:prstGeom prst="rect">
            <a:avLst/>
          </a:prstGeom>
        </p:spPr>
      </p:pic>
    </p:spTree>
    <p:extLst>
      <p:ext uri="{BB962C8B-B14F-4D97-AF65-F5344CB8AC3E}">
        <p14:creationId xmlns:p14="http://schemas.microsoft.com/office/powerpoint/2010/main" val="1387174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A27C41F-A086-7782-0650-40FD9A9F7B12}"/>
              </a:ext>
            </a:extLst>
          </p:cNvPr>
          <p:cNvSpPr txBox="1"/>
          <p:nvPr/>
        </p:nvSpPr>
        <p:spPr>
          <a:xfrm>
            <a:off x="822960" y="381000"/>
            <a:ext cx="8534400" cy="6370975"/>
          </a:xfrm>
          <a:prstGeom prst="rect">
            <a:avLst/>
          </a:prstGeom>
          <a:noFill/>
        </p:spPr>
        <p:txBody>
          <a:bodyPr wrap="square">
            <a:spAutoFit/>
          </a:bodyPr>
          <a:lstStyle/>
          <a:p>
            <a:r>
              <a:rPr lang="en-US" sz="2400" dirty="0"/>
              <a:t>Well He hasn't always been around, </a:t>
            </a:r>
          </a:p>
          <a:p>
            <a:r>
              <a:rPr lang="en-US" sz="2400" dirty="0"/>
              <a:t>And He won't always be.</a:t>
            </a:r>
          </a:p>
          <a:p>
            <a:r>
              <a:rPr lang="en-US" sz="2400" dirty="0"/>
              <a:t>But He's on the move at this moment </a:t>
            </a:r>
          </a:p>
          <a:p>
            <a:r>
              <a:rPr lang="en-US" sz="2400" dirty="0"/>
              <a:t>Measuring life for you and me.</a:t>
            </a:r>
          </a:p>
          <a:p>
            <a:endParaRPr lang="en-US" sz="2400" dirty="0"/>
          </a:p>
          <a:p>
            <a:r>
              <a:rPr lang="en-US" sz="2400" dirty="0"/>
              <a:t>I fear we all submit to him Existing anxiously,</a:t>
            </a:r>
          </a:p>
          <a:p>
            <a:r>
              <a:rPr lang="en-US" sz="2400" dirty="0"/>
              <a:t>And no one is able to turn him off </a:t>
            </a:r>
          </a:p>
          <a:p>
            <a:r>
              <a:rPr lang="en-US" sz="2400" dirty="0"/>
              <a:t>Except the Lord who holds the key.</a:t>
            </a:r>
          </a:p>
          <a:p>
            <a:endParaRPr lang="en-US" sz="2400" dirty="0"/>
          </a:p>
          <a:p>
            <a:r>
              <a:rPr lang="en-US" sz="2400" dirty="0"/>
              <a:t>When the Lord stops him, that'll be it, </a:t>
            </a:r>
          </a:p>
          <a:p>
            <a:r>
              <a:rPr lang="en-US" sz="2400" dirty="0"/>
              <a:t>Too late for apologies.</a:t>
            </a:r>
          </a:p>
          <a:p>
            <a:r>
              <a:rPr lang="en-US" sz="2400" dirty="0"/>
              <a:t>Too late to forgive your brother, </a:t>
            </a:r>
          </a:p>
          <a:p>
            <a:r>
              <a:rPr lang="en-US" sz="2400" dirty="0"/>
              <a:t>Too late to get on your knees.</a:t>
            </a:r>
          </a:p>
          <a:p>
            <a:r>
              <a:rPr lang="en-US" sz="2400" dirty="0"/>
              <a:t>When the Lord stops him, that'll be it, </a:t>
            </a:r>
          </a:p>
          <a:p>
            <a:r>
              <a:rPr lang="en-US" sz="2400" dirty="0"/>
              <a:t>Too late to help the needy</a:t>
            </a:r>
          </a:p>
          <a:p>
            <a:r>
              <a:rPr lang="en-US" sz="2400" dirty="0"/>
              <a:t>And worst of all it's too late to turn You must face eternity.</a:t>
            </a:r>
          </a:p>
          <a:p>
            <a:r>
              <a:rPr lang="en-US" sz="2400" dirty="0"/>
              <a:t>-Phil </a:t>
            </a:r>
            <a:r>
              <a:rPr lang="en-US" sz="2400" dirty="0" err="1"/>
              <a:t>Keaggy</a:t>
            </a:r>
            <a:endParaRPr lang="en-US" sz="2400" dirty="0"/>
          </a:p>
        </p:txBody>
      </p:sp>
    </p:spTree>
    <p:extLst>
      <p:ext uri="{BB962C8B-B14F-4D97-AF65-F5344CB8AC3E}">
        <p14:creationId xmlns:p14="http://schemas.microsoft.com/office/powerpoint/2010/main" val="2770659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B3088EA-EF2E-4BBE-F5C3-60B667540EFE}"/>
              </a:ext>
            </a:extLst>
          </p:cNvPr>
          <p:cNvSpPr>
            <a:spLocks noGrp="1"/>
          </p:cNvSpPr>
          <p:nvPr>
            <p:ph type="title"/>
          </p:nvPr>
        </p:nvSpPr>
        <p:spPr/>
        <p:txBody>
          <a:bodyPr/>
          <a:lstStyle/>
          <a:p>
            <a:r>
              <a:rPr lang="en-US" dirty="0"/>
              <a:t>Handling Time Well</a:t>
            </a:r>
          </a:p>
        </p:txBody>
      </p:sp>
      <p:sp>
        <p:nvSpPr>
          <p:cNvPr id="5" name="Content Placeholder 4">
            <a:extLst>
              <a:ext uri="{FF2B5EF4-FFF2-40B4-BE49-F238E27FC236}">
                <a16:creationId xmlns:a16="http://schemas.microsoft.com/office/drawing/2014/main" id="{C08C4EF0-CB42-CFB9-EF69-B112FF4CE0CC}"/>
              </a:ext>
            </a:extLst>
          </p:cNvPr>
          <p:cNvSpPr>
            <a:spLocks noGrp="1"/>
          </p:cNvSpPr>
          <p:nvPr>
            <p:ph idx="1"/>
          </p:nvPr>
        </p:nvSpPr>
        <p:spPr/>
        <p:txBody>
          <a:bodyPr/>
          <a:lstStyle/>
          <a:p>
            <a:pPr marL="0" marR="0" indent="0" algn="ctr">
              <a:lnSpc>
                <a:spcPct val="107000"/>
              </a:lnSpc>
              <a:spcBef>
                <a:spcPts val="0"/>
              </a:spcBef>
              <a:spcAft>
                <a:spcPts val="0"/>
              </a:spcAft>
              <a:buNone/>
            </a:pPr>
            <a:r>
              <a:rPr lang="en-US" sz="2800" kern="100" dirty="0">
                <a:effectLst/>
                <a:highlight>
                  <a:srgbClr val="00FFFF"/>
                </a:highlight>
                <a:latin typeface="Calibri" panose="020F0502020204030204" pitchFamily="34" charset="0"/>
                <a:ea typeface="Calibri" panose="020F0502020204030204" pitchFamily="34" charset="0"/>
                <a:cs typeface="Times New Roman" panose="02020603050405020304" pitchFamily="18" charset="0"/>
              </a:rPr>
              <a:t>Psalm 90:10 </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ctr">
              <a:lnSpc>
                <a:spcPct val="107000"/>
              </a:lnSpc>
              <a:spcBef>
                <a:spcPts val="0"/>
              </a:spcBef>
              <a:spcAft>
                <a:spcPts val="0"/>
              </a:spcAft>
              <a:buNone/>
            </a:pPr>
            <a:endParaRPr lang="en-US" sz="2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a:lnSpc>
                <a:spcPct val="107000"/>
              </a:lnSpc>
              <a:spcBef>
                <a:spcPts val="0"/>
              </a:spcBef>
              <a:spcAft>
                <a:spcPts val="0"/>
              </a:spcAft>
              <a:buNone/>
            </a:pPr>
            <a:r>
              <a:rPr lang="en-US" sz="2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The years of our life are seventy,</a:t>
            </a:r>
            <a:br>
              <a:rPr lang="en-US" sz="2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br>
            <a:r>
              <a:rPr lang="en-US" sz="2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or even by reason of strength eighty;</a:t>
            </a:r>
            <a:br>
              <a:rPr lang="en-US" sz="2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br>
            <a:r>
              <a:rPr lang="en-US" sz="2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yet their span is but toil and trouble;</a:t>
            </a:r>
            <a:br>
              <a:rPr lang="en-US" sz="2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br>
            <a:r>
              <a:rPr lang="en-US" sz="2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they are soon gone, and we fly away. </a:t>
            </a:r>
          </a:p>
          <a:p>
            <a:pPr marL="0" marR="0" indent="0" algn="ctr">
              <a:lnSpc>
                <a:spcPct val="107000"/>
              </a:lnSpc>
              <a:spcBef>
                <a:spcPts val="0"/>
              </a:spcBef>
              <a:spcAft>
                <a:spcPts val="0"/>
              </a:spcAft>
              <a:buNone/>
            </a:pPr>
            <a:r>
              <a:rPr lang="en-US" sz="2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-Moses</a:t>
            </a:r>
          </a:p>
          <a:p>
            <a:pPr marL="0" marR="0" indent="0" algn="ctr">
              <a:lnSpc>
                <a:spcPct val="107000"/>
              </a:lnSpc>
              <a:spcBef>
                <a:spcPts val="0"/>
              </a:spcBef>
              <a:spcAft>
                <a:spcPts val="0"/>
              </a:spcAft>
              <a:buNone/>
            </a:pP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93801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Time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p:txBody>
          <a:bodyPr>
            <a:normAutofit/>
          </a:bodyPr>
          <a:lstStyle/>
          <a:p>
            <a:r>
              <a:rPr lang="en-US" sz="3200" dirty="0"/>
              <a:t>The World’s View of Time</a:t>
            </a:r>
          </a:p>
          <a:p>
            <a:pPr lvl="1"/>
            <a:r>
              <a:rPr lang="en-US" sz="3000" dirty="0"/>
              <a:t>Time is for Pleasure, Fun (Hedonism)</a:t>
            </a:r>
          </a:p>
          <a:p>
            <a:pPr lvl="1"/>
            <a:r>
              <a:rPr lang="en-US" sz="3000" dirty="0"/>
              <a:t>Time is about accomplishment</a:t>
            </a:r>
          </a:p>
          <a:p>
            <a:pPr lvl="1"/>
            <a:r>
              <a:rPr lang="en-US" sz="3000" dirty="0"/>
              <a:t>Time is simply about survival</a:t>
            </a:r>
          </a:p>
        </p:txBody>
      </p:sp>
    </p:spTree>
    <p:extLst>
      <p:ext uri="{BB962C8B-B14F-4D97-AF65-F5344CB8AC3E}">
        <p14:creationId xmlns:p14="http://schemas.microsoft.com/office/powerpoint/2010/main" val="152863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Time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p:txBody>
          <a:bodyPr>
            <a:normAutofit/>
          </a:bodyPr>
          <a:lstStyle/>
          <a:p>
            <a:pPr marL="0" marR="0">
              <a:lnSpc>
                <a:spcPct val="107000"/>
              </a:lnSpc>
              <a:spcBef>
                <a:spcPts val="0"/>
              </a:spcBef>
              <a:spcAft>
                <a:spcPts val="800"/>
              </a:spcAft>
            </a:pPr>
            <a:r>
              <a:rPr lang="en-US" sz="3200" kern="100" dirty="0">
                <a:effectLst/>
                <a:latin typeface="Calibri" panose="020F0502020204030204" pitchFamily="34" charset="0"/>
                <a:ea typeface="Calibri" panose="020F0502020204030204" pitchFamily="34" charset="0"/>
                <a:cs typeface="Times New Roman" panose="02020603050405020304" pitchFamily="18" charset="0"/>
              </a:rPr>
              <a:t>Outline for the discussion to follow:</a:t>
            </a: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lnSpc>
                <a:spcPct val="107000"/>
              </a:lnSpc>
              <a:spcBef>
                <a:spcPts val="0"/>
              </a:spcBef>
              <a:buFont typeface="+mj-lt"/>
              <a:buAutoNum type="arabicPeriod"/>
            </a:pPr>
            <a:r>
              <a:rPr lang="en-US" sz="3000" kern="100" dirty="0">
                <a:effectLst/>
                <a:latin typeface="Calibri" panose="020F0502020204030204" pitchFamily="34" charset="0"/>
                <a:ea typeface="Calibri" panose="020F0502020204030204" pitchFamily="34" charset="0"/>
                <a:cs typeface="Times New Roman" panose="02020603050405020304" pitchFamily="18" charset="0"/>
              </a:rPr>
              <a:t>Who Owns </a:t>
            </a:r>
            <a:r>
              <a:rPr lang="en-US" sz="3000" kern="100" dirty="0">
                <a:latin typeface="Calibri" panose="020F0502020204030204" pitchFamily="34" charset="0"/>
                <a:ea typeface="Calibri" panose="020F0502020204030204" pitchFamily="34" charset="0"/>
                <a:cs typeface="Times New Roman" panose="02020603050405020304" pitchFamily="18" charset="0"/>
              </a:rPr>
              <a:t>Y</a:t>
            </a:r>
            <a:r>
              <a:rPr lang="en-US" sz="3000" kern="100" dirty="0">
                <a:effectLst/>
                <a:latin typeface="Calibri" panose="020F0502020204030204" pitchFamily="34" charset="0"/>
                <a:ea typeface="Calibri" panose="020F0502020204030204" pitchFamily="34" charset="0"/>
                <a:cs typeface="Times New Roman" panose="02020603050405020304" pitchFamily="18" charset="0"/>
              </a:rPr>
              <a:t>our time?</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lnSpc>
                <a:spcPct val="107000"/>
              </a:lnSpc>
              <a:spcBef>
                <a:spcPts val="0"/>
              </a:spcBef>
              <a:buFont typeface="+mj-lt"/>
              <a:buAutoNum type="arabicPeriod"/>
            </a:pPr>
            <a:r>
              <a:rPr lang="en-US" sz="3000" kern="100" dirty="0">
                <a:effectLst/>
                <a:latin typeface="Calibri" panose="020F0502020204030204" pitchFamily="34" charset="0"/>
                <a:ea typeface="Calibri" panose="020F0502020204030204" pitchFamily="34" charset="0"/>
                <a:cs typeface="Times New Roman" panose="02020603050405020304" pitchFamily="18" charset="0"/>
              </a:rPr>
              <a:t>The Mission- Goals for our time</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lnSpc>
                <a:spcPct val="107000"/>
              </a:lnSpc>
              <a:spcBef>
                <a:spcPts val="0"/>
              </a:spcBef>
              <a:buFont typeface="+mj-lt"/>
              <a:buAutoNum type="arabicPeriod"/>
            </a:pPr>
            <a:r>
              <a:rPr lang="en-US" sz="3000" kern="100" dirty="0">
                <a:effectLst/>
                <a:latin typeface="Calibri" panose="020F0502020204030204" pitchFamily="34" charset="0"/>
                <a:ea typeface="Calibri" panose="020F0502020204030204" pitchFamily="34" charset="0"/>
                <a:cs typeface="Times New Roman" panose="02020603050405020304" pitchFamily="18" charset="0"/>
              </a:rPr>
              <a:t>Ground Rules</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lnSpc>
                <a:spcPct val="107000"/>
              </a:lnSpc>
              <a:spcBef>
                <a:spcPts val="0"/>
              </a:spcBef>
              <a:buFont typeface="+mj-lt"/>
              <a:buAutoNum type="arabicPeriod"/>
            </a:pPr>
            <a:r>
              <a:rPr lang="en-US" sz="3000" kern="100" dirty="0">
                <a:effectLst/>
                <a:latin typeface="Calibri" panose="020F0502020204030204" pitchFamily="34" charset="0"/>
                <a:ea typeface="Calibri" panose="020F0502020204030204" pitchFamily="34" charset="0"/>
                <a:cs typeface="Times New Roman" panose="02020603050405020304" pitchFamily="18" charset="0"/>
              </a:rPr>
              <a:t>Obstacles</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lnSpc>
                <a:spcPct val="107000"/>
              </a:lnSpc>
              <a:spcBef>
                <a:spcPts val="0"/>
              </a:spcBef>
              <a:spcAft>
                <a:spcPts val="800"/>
              </a:spcAft>
              <a:buFont typeface="+mj-lt"/>
              <a:buAutoNum type="arabicPeriod"/>
            </a:pPr>
            <a:r>
              <a:rPr lang="en-US" sz="3000" kern="100" dirty="0">
                <a:effectLst/>
                <a:latin typeface="Calibri" panose="020F0502020204030204" pitchFamily="34" charset="0"/>
                <a:ea typeface="Calibri" panose="020F0502020204030204" pitchFamily="34" charset="0"/>
                <a:cs typeface="Times New Roman" panose="02020603050405020304" pitchFamily="18" charset="0"/>
              </a:rPr>
              <a:t>Conclusion</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200" dirty="0"/>
          </a:p>
        </p:txBody>
      </p:sp>
    </p:spTree>
    <p:extLst>
      <p:ext uri="{BB962C8B-B14F-4D97-AF65-F5344CB8AC3E}">
        <p14:creationId xmlns:p14="http://schemas.microsoft.com/office/powerpoint/2010/main" val="3908453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Time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a:xfrm>
            <a:off x="677334" y="1788160"/>
            <a:ext cx="8700346" cy="4663439"/>
          </a:xfrm>
        </p:spPr>
        <p:txBody>
          <a:bodyPr>
            <a:normAutofit fontScale="77500" lnSpcReduction="20000"/>
          </a:bodyPr>
          <a:lstStyle/>
          <a:p>
            <a:r>
              <a:rPr lang="en-US" sz="4100" dirty="0">
                <a:highlight>
                  <a:srgbClr val="00FF00"/>
                </a:highlight>
              </a:rPr>
              <a:t>Who Owns Your Time?</a:t>
            </a:r>
          </a:p>
          <a:p>
            <a:pPr lvl="1"/>
            <a:r>
              <a:rPr lang="en-US" sz="3800" dirty="0">
                <a:highlight>
                  <a:srgbClr val="00FFFF"/>
                </a:highlight>
              </a:rPr>
              <a:t>1 Cor 10:31- </a:t>
            </a:r>
            <a:r>
              <a:rPr lang="en-US" sz="3800" dirty="0">
                <a:effectLst/>
                <a:ea typeface="Calibri" panose="020F0502020204030204" pitchFamily="34" charset="0"/>
                <a:cs typeface="Times New Roman" panose="02020603050405020304" pitchFamily="18" charset="0"/>
              </a:rPr>
              <a:t>So, whether you eat or drink, or whatever you do, </a:t>
            </a:r>
            <a:r>
              <a:rPr lang="en-US" sz="3800" dirty="0">
                <a:effectLst/>
                <a:highlight>
                  <a:srgbClr val="FFFF00"/>
                </a:highlight>
                <a:ea typeface="Calibri" panose="020F0502020204030204" pitchFamily="34" charset="0"/>
                <a:cs typeface="Times New Roman" panose="02020603050405020304" pitchFamily="18" charset="0"/>
              </a:rPr>
              <a:t>do all to the glory of God</a:t>
            </a:r>
            <a:r>
              <a:rPr lang="en-US" sz="3800" dirty="0">
                <a:effectLst/>
                <a:ea typeface="Calibri" panose="020F0502020204030204" pitchFamily="34" charset="0"/>
                <a:cs typeface="Times New Roman" panose="02020603050405020304" pitchFamily="18" charset="0"/>
              </a:rPr>
              <a:t>.</a:t>
            </a:r>
          </a:p>
          <a:p>
            <a:pPr marL="914400" lvl="2" indent="0">
              <a:buNone/>
            </a:pPr>
            <a:endParaRPr lang="en-US" sz="3400" dirty="0">
              <a:effectLst/>
              <a:ea typeface="Calibri" panose="020F0502020204030204" pitchFamily="34" charset="0"/>
              <a:cs typeface="Times New Roman" panose="02020603050405020304" pitchFamily="18" charset="0"/>
            </a:endParaRPr>
          </a:p>
          <a:p>
            <a:pPr lvl="1"/>
            <a:r>
              <a:rPr lang="en-US" sz="3800" dirty="0">
                <a:highlight>
                  <a:srgbClr val="00FFFF"/>
                </a:highlight>
                <a:ea typeface="Calibri" panose="020F0502020204030204" pitchFamily="34" charset="0"/>
                <a:cs typeface="Times New Roman" panose="02020603050405020304" pitchFamily="18" charset="0"/>
              </a:rPr>
              <a:t>Matt 6:27- </a:t>
            </a:r>
            <a:r>
              <a:rPr lang="en-US" sz="3800" dirty="0">
                <a:effectLst/>
                <a:ea typeface="Calibri" panose="020F0502020204030204" pitchFamily="34" charset="0"/>
                <a:cs typeface="Times New Roman" panose="02020603050405020304" pitchFamily="18" charset="0"/>
              </a:rPr>
              <a:t>And which of you by being anxious </a:t>
            </a:r>
            <a:r>
              <a:rPr lang="en-US" sz="3800" dirty="0">
                <a:effectLst/>
                <a:highlight>
                  <a:srgbClr val="FFFF00"/>
                </a:highlight>
                <a:ea typeface="Calibri" panose="020F0502020204030204" pitchFamily="34" charset="0"/>
                <a:cs typeface="Times New Roman" panose="02020603050405020304" pitchFamily="18" charset="0"/>
              </a:rPr>
              <a:t>can add a single hour </a:t>
            </a:r>
            <a:r>
              <a:rPr lang="en-US" sz="3800" dirty="0">
                <a:effectLst/>
                <a:ea typeface="Calibri" panose="020F0502020204030204" pitchFamily="34" charset="0"/>
                <a:cs typeface="Times New Roman" panose="02020603050405020304" pitchFamily="18" charset="0"/>
              </a:rPr>
              <a:t>to his span of life?</a:t>
            </a:r>
          </a:p>
          <a:p>
            <a:pPr marL="457200" lvl="1" indent="0">
              <a:buNone/>
            </a:pPr>
            <a:endParaRPr lang="en-US" sz="3800" dirty="0">
              <a:effectLst/>
              <a:ea typeface="Calibri" panose="020F0502020204030204" pitchFamily="34" charset="0"/>
              <a:cs typeface="Times New Roman" panose="02020603050405020304" pitchFamily="18" charset="0"/>
            </a:endParaRPr>
          </a:p>
          <a:p>
            <a:pPr lvl="1"/>
            <a:r>
              <a:rPr lang="en-US" sz="3800" dirty="0">
                <a:highlight>
                  <a:srgbClr val="00FFFF"/>
                </a:highlight>
                <a:ea typeface="Calibri" panose="020F0502020204030204" pitchFamily="34" charset="0"/>
                <a:cs typeface="Times New Roman" panose="02020603050405020304" pitchFamily="18" charset="0"/>
              </a:rPr>
              <a:t>Heb 4:13- </a:t>
            </a:r>
            <a:r>
              <a:rPr lang="en-US" sz="3800" dirty="0">
                <a:effectLst/>
                <a:ea typeface="Calibri" panose="020F0502020204030204" pitchFamily="34" charset="0"/>
                <a:cs typeface="Times New Roman" panose="02020603050405020304" pitchFamily="18" charset="0"/>
              </a:rPr>
              <a:t>And no creature is hidden from his sight, but all are naked and exposed to the eyes of him to whom </a:t>
            </a:r>
            <a:r>
              <a:rPr lang="en-US" sz="3800" dirty="0">
                <a:effectLst/>
                <a:highlight>
                  <a:srgbClr val="FFFF00"/>
                </a:highlight>
                <a:ea typeface="Calibri" panose="020F0502020204030204" pitchFamily="34" charset="0"/>
                <a:cs typeface="Times New Roman" panose="02020603050405020304" pitchFamily="18" charset="0"/>
              </a:rPr>
              <a:t>we must give account</a:t>
            </a:r>
            <a:r>
              <a:rPr lang="en-US" sz="3800" dirty="0">
                <a:effectLst/>
                <a:ea typeface="Calibri" panose="020F0502020204030204" pitchFamily="34" charset="0"/>
                <a:cs typeface="Times New Roman" panose="02020603050405020304" pitchFamily="18" charset="0"/>
              </a:rPr>
              <a:t>.</a:t>
            </a:r>
            <a:endParaRPr lang="en-US" sz="3800" dirty="0"/>
          </a:p>
          <a:p>
            <a:pPr lvl="1"/>
            <a:endParaRPr lang="en-US" sz="3000" dirty="0"/>
          </a:p>
        </p:txBody>
      </p:sp>
    </p:spTree>
    <p:extLst>
      <p:ext uri="{BB962C8B-B14F-4D97-AF65-F5344CB8AC3E}">
        <p14:creationId xmlns:p14="http://schemas.microsoft.com/office/powerpoint/2010/main" val="3574536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Time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a:xfrm>
            <a:off x="677334" y="1788160"/>
            <a:ext cx="8700346" cy="4663439"/>
          </a:xfrm>
        </p:spPr>
        <p:txBody>
          <a:bodyPr>
            <a:normAutofit/>
          </a:bodyPr>
          <a:lstStyle/>
          <a:p>
            <a:r>
              <a:rPr lang="en-US" sz="3200" dirty="0">
                <a:highlight>
                  <a:srgbClr val="00FF00"/>
                </a:highlight>
              </a:rPr>
              <a:t>The Mission</a:t>
            </a:r>
          </a:p>
          <a:p>
            <a:pPr lvl="1"/>
            <a:r>
              <a:rPr lang="en-US" sz="3000" dirty="0">
                <a:highlight>
                  <a:srgbClr val="00FFFF"/>
                </a:highlight>
              </a:rPr>
              <a:t>1 Corinthians 10:31 (again)- </a:t>
            </a:r>
            <a:r>
              <a:rPr lang="en-US" sz="3000" dirty="0"/>
              <a:t>So, whether you eat or drink, or whatever you do, </a:t>
            </a:r>
            <a:r>
              <a:rPr lang="en-US" sz="3000" dirty="0">
                <a:highlight>
                  <a:srgbClr val="FFFF00"/>
                </a:highlight>
              </a:rPr>
              <a:t>do all to the glory of God.</a:t>
            </a:r>
          </a:p>
          <a:p>
            <a:pPr lvl="1"/>
            <a:endParaRPr lang="en-US" sz="3000" dirty="0"/>
          </a:p>
          <a:p>
            <a:pPr lvl="1"/>
            <a:r>
              <a:rPr lang="en-US" sz="3000" dirty="0">
                <a:highlight>
                  <a:srgbClr val="00FFFF"/>
                </a:highlight>
              </a:rPr>
              <a:t>Matthew 5:16- </a:t>
            </a:r>
            <a:r>
              <a:rPr lang="en-US" sz="3000" dirty="0"/>
              <a:t>In the same way, let </a:t>
            </a:r>
            <a:r>
              <a:rPr lang="en-US" sz="3000" dirty="0">
                <a:highlight>
                  <a:srgbClr val="FFFF00"/>
                </a:highlight>
              </a:rPr>
              <a:t>your light shine before others</a:t>
            </a:r>
            <a:r>
              <a:rPr lang="en-US" sz="3000" dirty="0"/>
              <a:t>, so that they may see your good works and </a:t>
            </a:r>
            <a:r>
              <a:rPr lang="en-US" sz="3000" dirty="0">
                <a:highlight>
                  <a:srgbClr val="FFFF00"/>
                </a:highlight>
              </a:rPr>
              <a:t>give glory to your Father who is in heaven.</a:t>
            </a:r>
          </a:p>
        </p:txBody>
      </p:sp>
    </p:spTree>
    <p:extLst>
      <p:ext uri="{BB962C8B-B14F-4D97-AF65-F5344CB8AC3E}">
        <p14:creationId xmlns:p14="http://schemas.microsoft.com/office/powerpoint/2010/main" val="37091817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D58D-E9CB-1EB5-6B41-0AFDE0ABF951}"/>
              </a:ext>
            </a:extLst>
          </p:cNvPr>
          <p:cNvSpPr>
            <a:spLocks noGrp="1"/>
          </p:cNvSpPr>
          <p:nvPr>
            <p:ph type="title"/>
          </p:nvPr>
        </p:nvSpPr>
        <p:spPr/>
        <p:txBody>
          <a:bodyPr/>
          <a:lstStyle/>
          <a:p>
            <a:r>
              <a:rPr lang="en-US" dirty="0"/>
              <a:t>Handling Time Well</a:t>
            </a:r>
          </a:p>
        </p:txBody>
      </p:sp>
      <p:sp>
        <p:nvSpPr>
          <p:cNvPr id="3" name="Content Placeholder 2">
            <a:extLst>
              <a:ext uri="{FF2B5EF4-FFF2-40B4-BE49-F238E27FC236}">
                <a16:creationId xmlns:a16="http://schemas.microsoft.com/office/drawing/2014/main" id="{DACD78A8-1BF5-301B-F794-A3F485739726}"/>
              </a:ext>
            </a:extLst>
          </p:cNvPr>
          <p:cNvSpPr>
            <a:spLocks noGrp="1"/>
          </p:cNvSpPr>
          <p:nvPr>
            <p:ph idx="1"/>
          </p:nvPr>
        </p:nvSpPr>
        <p:spPr>
          <a:xfrm>
            <a:off x="677334" y="1788160"/>
            <a:ext cx="8700346" cy="4663439"/>
          </a:xfrm>
        </p:spPr>
        <p:txBody>
          <a:bodyPr>
            <a:normAutofit/>
          </a:bodyPr>
          <a:lstStyle/>
          <a:p>
            <a:r>
              <a:rPr lang="en-US" sz="3200" dirty="0">
                <a:highlight>
                  <a:srgbClr val="00FF00"/>
                </a:highlight>
              </a:rPr>
              <a:t>The Ground Rules</a:t>
            </a:r>
          </a:p>
          <a:p>
            <a:pPr lvl="1"/>
            <a:r>
              <a:rPr lang="en-US" sz="3000" dirty="0">
                <a:highlight>
                  <a:srgbClr val="00FFFF"/>
                </a:highlight>
              </a:rPr>
              <a:t>Ephesians 5:15,16- </a:t>
            </a:r>
            <a:r>
              <a:rPr lang="en-US" sz="3000" dirty="0">
                <a:highlight>
                  <a:srgbClr val="FFFF00"/>
                </a:highlight>
              </a:rPr>
              <a:t>Look carefully </a:t>
            </a:r>
            <a:r>
              <a:rPr lang="en-US" sz="3000" dirty="0"/>
              <a:t>then how you walk, not as unwise but as wise, </a:t>
            </a:r>
            <a:r>
              <a:rPr lang="en-US" sz="3000" dirty="0">
                <a:highlight>
                  <a:srgbClr val="FFFF00"/>
                </a:highlight>
              </a:rPr>
              <a:t>making the best use of the time</a:t>
            </a:r>
            <a:r>
              <a:rPr lang="en-US" sz="3000" dirty="0"/>
              <a:t>, because the days are evil.</a:t>
            </a:r>
          </a:p>
          <a:p>
            <a:pPr lvl="1"/>
            <a:endParaRPr lang="en-US" sz="3000" dirty="0"/>
          </a:p>
          <a:p>
            <a:pPr lvl="1"/>
            <a:endParaRPr lang="en-US" sz="3000" dirty="0"/>
          </a:p>
        </p:txBody>
      </p:sp>
    </p:spTree>
    <p:extLst>
      <p:ext uri="{BB962C8B-B14F-4D97-AF65-F5344CB8AC3E}">
        <p14:creationId xmlns:p14="http://schemas.microsoft.com/office/powerpoint/2010/main" val="556788202"/>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44523</TotalTime>
  <Words>1296</Words>
  <Application>Microsoft Office PowerPoint</Application>
  <PresentationFormat>Widescreen</PresentationFormat>
  <Paragraphs>106</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Trebuchet MS</vt:lpstr>
      <vt:lpstr>Wingdings 3</vt:lpstr>
      <vt:lpstr>Facet</vt:lpstr>
      <vt:lpstr>Overview of Handling Time, Money Well</vt:lpstr>
      <vt:lpstr>PowerPoint Presentation</vt:lpstr>
      <vt:lpstr>PowerPoint Presentation</vt:lpstr>
      <vt:lpstr>Handling Time Well</vt:lpstr>
      <vt:lpstr>Handling Time Well</vt:lpstr>
      <vt:lpstr>Handling Time Well</vt:lpstr>
      <vt:lpstr>Handling Time Well</vt:lpstr>
      <vt:lpstr>Handling Time Well</vt:lpstr>
      <vt:lpstr>Handling Time Well</vt:lpstr>
      <vt:lpstr>Handling Time Well</vt:lpstr>
      <vt:lpstr>Handling Time Well</vt:lpstr>
      <vt:lpstr>Handling Money Well</vt:lpstr>
      <vt:lpstr>Handling Money Well</vt:lpstr>
      <vt:lpstr>Handling Money Well</vt:lpstr>
      <vt:lpstr>Handling Money Well</vt:lpstr>
      <vt:lpstr>Handling Money Well</vt:lpstr>
      <vt:lpstr>Handling Money Well</vt:lpstr>
      <vt:lpstr>Handling Money Well</vt:lpstr>
      <vt:lpstr>Handling Money Well</vt:lpstr>
      <vt:lpstr>Handling Money Well</vt:lpstr>
      <vt:lpstr>Handling Money Well</vt:lpstr>
      <vt:lpstr>Handling Money Well</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Formative Teaching and Family Worship</dc:title>
  <dc:creator>Jack Dix</dc:creator>
  <cp:lastModifiedBy>Jack Dix</cp:lastModifiedBy>
  <cp:revision>55</cp:revision>
  <dcterms:created xsi:type="dcterms:W3CDTF">2023-08-12T14:37:50Z</dcterms:created>
  <dcterms:modified xsi:type="dcterms:W3CDTF">2023-10-22T11:37:10Z</dcterms:modified>
</cp:coreProperties>
</file>