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9" r:id="rId1"/>
  </p:sldMasterIdLst>
  <p:sldIdLst>
    <p:sldId id="256" r:id="rId2"/>
    <p:sldId id="320" r:id="rId3"/>
    <p:sldId id="323" r:id="rId4"/>
    <p:sldId id="329" r:id="rId5"/>
    <p:sldId id="330" r:id="rId6"/>
    <p:sldId id="328" r:id="rId7"/>
    <p:sldId id="332" r:id="rId8"/>
    <p:sldId id="333" r:id="rId9"/>
    <p:sldId id="334" r:id="rId10"/>
    <p:sldId id="331" r:id="rId11"/>
    <p:sldId id="335" r:id="rId12"/>
    <p:sldId id="321" r:id="rId13"/>
    <p:sldId id="336" r:id="rId14"/>
    <p:sldId id="337" r:id="rId15"/>
    <p:sldId id="342" r:id="rId16"/>
    <p:sldId id="343" r:id="rId17"/>
    <p:sldId id="338" r:id="rId18"/>
    <p:sldId id="339" r:id="rId19"/>
    <p:sldId id="344" r:id="rId20"/>
    <p:sldId id="345" r:id="rId21"/>
    <p:sldId id="340" r:id="rId22"/>
    <p:sldId id="341" r:id="rId23"/>
    <p:sldId id="346" r:id="rId24"/>
    <p:sldId id="347" r:id="rId25"/>
    <p:sldId id="324" r:id="rId26"/>
    <p:sldId id="348" r:id="rId27"/>
    <p:sldId id="322" r:id="rId2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63" d="100"/>
          <a:sy n="63" d="100"/>
        </p:scale>
        <p:origin x="804" y="56"/>
      </p:cViewPr>
      <p:guideLst/>
    </p:cSldViewPr>
  </p:slideViewPr>
  <p:notesTextViewPr>
    <p:cViewPr>
      <p:scale>
        <a:sx n="1" d="1"/>
        <a:sy n="1" d="1"/>
      </p:scale>
      <p:origin x="0" y="0"/>
    </p:cViewPr>
  </p:notesTextViewPr>
  <p:sorterViewPr>
    <p:cViewPr>
      <p:scale>
        <a:sx n="100" d="100"/>
        <a:sy n="100" d="100"/>
      </p:scale>
      <p:origin x="0" y="-1504"/>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91CF1292-666A-44B2-95DF-420CF2A7697D}" type="doc">
      <dgm:prSet loTypeId="urn:microsoft.com/office/officeart/2005/8/layout/cycle5" loCatId="cycle" qsTypeId="urn:microsoft.com/office/officeart/2005/8/quickstyle/simple1" qsCatId="simple" csTypeId="urn:microsoft.com/office/officeart/2005/8/colors/colorful1" csCatId="colorful"/>
      <dgm:spPr/>
      <dgm:t>
        <a:bodyPr/>
        <a:lstStyle/>
        <a:p>
          <a:endParaRPr lang="en-US"/>
        </a:p>
      </dgm:t>
    </dgm:pt>
    <dgm:pt modelId="{EE9EAF8F-E468-4167-A78A-E22F96299A4E}">
      <dgm:prSet/>
      <dgm:spPr/>
      <dgm:t>
        <a:bodyPr/>
        <a:lstStyle/>
        <a:p>
          <a:r>
            <a:rPr lang="en-US"/>
            <a:t>By Him</a:t>
          </a:r>
        </a:p>
      </dgm:t>
    </dgm:pt>
    <dgm:pt modelId="{0E438B54-D790-4165-9A00-BB1351E9EED7}" type="parTrans" cxnId="{97CE09B4-A3BD-47E2-A76E-27713C7890B5}">
      <dgm:prSet/>
      <dgm:spPr/>
      <dgm:t>
        <a:bodyPr/>
        <a:lstStyle/>
        <a:p>
          <a:endParaRPr lang="en-US"/>
        </a:p>
      </dgm:t>
    </dgm:pt>
    <dgm:pt modelId="{72C4CAB1-3BCA-473E-B632-3AB01B70AEB0}" type="sibTrans" cxnId="{97CE09B4-A3BD-47E2-A76E-27713C7890B5}">
      <dgm:prSet/>
      <dgm:spPr/>
      <dgm:t>
        <a:bodyPr/>
        <a:lstStyle/>
        <a:p>
          <a:endParaRPr lang="en-US"/>
        </a:p>
      </dgm:t>
    </dgm:pt>
    <dgm:pt modelId="{80D70AA6-E4F9-4EF4-8DD1-74AB174B0454}">
      <dgm:prSet/>
      <dgm:spPr/>
      <dgm:t>
        <a:bodyPr/>
        <a:lstStyle/>
        <a:p>
          <a:r>
            <a:rPr lang="en-US"/>
            <a:t>2 Thess 2:24</a:t>
          </a:r>
        </a:p>
      </dgm:t>
    </dgm:pt>
    <dgm:pt modelId="{D88A1570-31D6-496A-A379-35ACF4305EEF}" type="parTrans" cxnId="{2F758B2A-77F1-4B68-9CB1-818488B2634E}">
      <dgm:prSet/>
      <dgm:spPr/>
      <dgm:t>
        <a:bodyPr/>
        <a:lstStyle/>
        <a:p>
          <a:endParaRPr lang="en-US"/>
        </a:p>
      </dgm:t>
    </dgm:pt>
    <dgm:pt modelId="{07091C7C-242E-4A5C-91F2-B215B54A02CE}" type="sibTrans" cxnId="{2F758B2A-77F1-4B68-9CB1-818488B2634E}">
      <dgm:prSet/>
      <dgm:spPr/>
      <dgm:t>
        <a:bodyPr/>
        <a:lstStyle/>
        <a:p>
          <a:endParaRPr lang="en-US"/>
        </a:p>
      </dgm:t>
    </dgm:pt>
    <dgm:pt modelId="{5F69A874-7EA4-4357-9EED-F42FA7113C51}">
      <dgm:prSet/>
      <dgm:spPr/>
      <dgm:t>
        <a:bodyPr/>
        <a:lstStyle/>
        <a:p>
          <a:r>
            <a:rPr lang="en-US"/>
            <a:t>To Him</a:t>
          </a:r>
        </a:p>
      </dgm:t>
    </dgm:pt>
    <dgm:pt modelId="{267C620E-EFE8-449C-BC38-62BBBECA44F6}" type="parTrans" cxnId="{FCB6D8E3-96AE-4871-9535-2EDC100C804A}">
      <dgm:prSet/>
      <dgm:spPr/>
      <dgm:t>
        <a:bodyPr/>
        <a:lstStyle/>
        <a:p>
          <a:endParaRPr lang="en-US"/>
        </a:p>
      </dgm:t>
    </dgm:pt>
    <dgm:pt modelId="{3C8A115F-C4FC-4064-A971-B6BE031E8956}" type="sibTrans" cxnId="{FCB6D8E3-96AE-4871-9535-2EDC100C804A}">
      <dgm:prSet/>
      <dgm:spPr/>
      <dgm:t>
        <a:bodyPr/>
        <a:lstStyle/>
        <a:p>
          <a:endParaRPr lang="en-US"/>
        </a:p>
      </dgm:t>
    </dgm:pt>
    <dgm:pt modelId="{DDE53615-E70B-40E0-9755-9CC43B33AD9F}">
      <dgm:prSet/>
      <dgm:spPr/>
      <dgm:t>
        <a:bodyPr/>
        <a:lstStyle/>
        <a:p>
          <a:r>
            <a:rPr lang="en-US"/>
            <a:t>John 17:6</a:t>
          </a:r>
        </a:p>
      </dgm:t>
    </dgm:pt>
    <dgm:pt modelId="{03A7A707-62AA-4949-93B8-0295777714B6}" type="parTrans" cxnId="{E297DC61-55F4-4E62-BE42-79E4866CA2C2}">
      <dgm:prSet/>
      <dgm:spPr/>
      <dgm:t>
        <a:bodyPr/>
        <a:lstStyle/>
        <a:p>
          <a:endParaRPr lang="en-US"/>
        </a:p>
      </dgm:t>
    </dgm:pt>
    <dgm:pt modelId="{6D88F3E4-FF57-4C23-84CA-5527BBE00027}" type="sibTrans" cxnId="{E297DC61-55F4-4E62-BE42-79E4866CA2C2}">
      <dgm:prSet/>
      <dgm:spPr/>
      <dgm:t>
        <a:bodyPr/>
        <a:lstStyle/>
        <a:p>
          <a:endParaRPr lang="en-US"/>
        </a:p>
      </dgm:t>
    </dgm:pt>
    <dgm:pt modelId="{8EE486F7-FA10-4223-B873-54FFA228A766}">
      <dgm:prSet/>
      <dgm:spPr/>
      <dgm:t>
        <a:bodyPr/>
        <a:lstStyle/>
        <a:p>
          <a:r>
            <a:rPr lang="en-US"/>
            <a:t>For Him</a:t>
          </a:r>
        </a:p>
      </dgm:t>
    </dgm:pt>
    <dgm:pt modelId="{BAD0615E-4FCF-4C6E-A532-A739789FEE04}" type="parTrans" cxnId="{4D3931DA-5EA4-4039-8C24-328714064C2B}">
      <dgm:prSet/>
      <dgm:spPr/>
      <dgm:t>
        <a:bodyPr/>
        <a:lstStyle/>
        <a:p>
          <a:endParaRPr lang="en-US"/>
        </a:p>
      </dgm:t>
    </dgm:pt>
    <dgm:pt modelId="{06F1BC32-1126-44E6-9E02-19780DDCFC5A}" type="sibTrans" cxnId="{4D3931DA-5EA4-4039-8C24-328714064C2B}">
      <dgm:prSet/>
      <dgm:spPr/>
      <dgm:t>
        <a:bodyPr/>
        <a:lstStyle/>
        <a:p>
          <a:endParaRPr lang="en-US"/>
        </a:p>
      </dgm:t>
    </dgm:pt>
    <dgm:pt modelId="{A35A302C-FEEB-4D5B-86EE-0BC19D9B1EBE}">
      <dgm:prSet/>
      <dgm:spPr/>
      <dgm:t>
        <a:bodyPr/>
        <a:lstStyle/>
        <a:p>
          <a:r>
            <a:rPr lang="en-US"/>
            <a:t>Eph 2:10</a:t>
          </a:r>
        </a:p>
      </dgm:t>
    </dgm:pt>
    <dgm:pt modelId="{84A90A67-9FC6-4D65-8F6B-95F25E5DB21D}" type="parTrans" cxnId="{9A790C72-6349-4E2F-B67D-89C7EE652F73}">
      <dgm:prSet/>
      <dgm:spPr/>
      <dgm:t>
        <a:bodyPr/>
        <a:lstStyle/>
        <a:p>
          <a:endParaRPr lang="en-US"/>
        </a:p>
      </dgm:t>
    </dgm:pt>
    <dgm:pt modelId="{0B6B76C1-6AF7-4131-B105-3A47E2884C4E}" type="sibTrans" cxnId="{9A790C72-6349-4E2F-B67D-89C7EE652F73}">
      <dgm:prSet/>
      <dgm:spPr/>
      <dgm:t>
        <a:bodyPr/>
        <a:lstStyle/>
        <a:p>
          <a:endParaRPr lang="en-US"/>
        </a:p>
      </dgm:t>
    </dgm:pt>
    <dgm:pt modelId="{11BF0ABC-FAD4-40B6-8F9F-0045FB857102}" type="pres">
      <dgm:prSet presAssocID="{91CF1292-666A-44B2-95DF-420CF2A7697D}" presName="cycle" presStyleCnt="0">
        <dgm:presLayoutVars>
          <dgm:dir/>
          <dgm:resizeHandles val="exact"/>
        </dgm:presLayoutVars>
      </dgm:prSet>
      <dgm:spPr/>
    </dgm:pt>
    <dgm:pt modelId="{6329941C-5B09-4328-950E-86C1D29EFA16}" type="pres">
      <dgm:prSet presAssocID="{EE9EAF8F-E468-4167-A78A-E22F96299A4E}" presName="node" presStyleLbl="node1" presStyleIdx="0" presStyleCnt="3">
        <dgm:presLayoutVars>
          <dgm:bulletEnabled val="1"/>
        </dgm:presLayoutVars>
      </dgm:prSet>
      <dgm:spPr/>
    </dgm:pt>
    <dgm:pt modelId="{FF6AA025-D385-48AF-BFB9-372276B29D5A}" type="pres">
      <dgm:prSet presAssocID="{EE9EAF8F-E468-4167-A78A-E22F96299A4E}" presName="spNode" presStyleCnt="0"/>
      <dgm:spPr/>
    </dgm:pt>
    <dgm:pt modelId="{06F32893-066C-4E3D-A736-31B05C82EC20}" type="pres">
      <dgm:prSet presAssocID="{72C4CAB1-3BCA-473E-B632-3AB01B70AEB0}" presName="sibTrans" presStyleLbl="sibTrans1D1" presStyleIdx="0" presStyleCnt="3"/>
      <dgm:spPr/>
    </dgm:pt>
    <dgm:pt modelId="{47467174-C29F-40D1-8CF0-4C79E2AD9B5D}" type="pres">
      <dgm:prSet presAssocID="{5F69A874-7EA4-4357-9EED-F42FA7113C51}" presName="node" presStyleLbl="node1" presStyleIdx="1" presStyleCnt="3">
        <dgm:presLayoutVars>
          <dgm:bulletEnabled val="1"/>
        </dgm:presLayoutVars>
      </dgm:prSet>
      <dgm:spPr/>
    </dgm:pt>
    <dgm:pt modelId="{40127255-1947-4A57-B211-89D9A94E1E92}" type="pres">
      <dgm:prSet presAssocID="{5F69A874-7EA4-4357-9EED-F42FA7113C51}" presName="spNode" presStyleCnt="0"/>
      <dgm:spPr/>
    </dgm:pt>
    <dgm:pt modelId="{91317E70-ECB4-454B-AB82-8F87786C6C72}" type="pres">
      <dgm:prSet presAssocID="{3C8A115F-C4FC-4064-A971-B6BE031E8956}" presName="sibTrans" presStyleLbl="sibTrans1D1" presStyleIdx="1" presStyleCnt="3"/>
      <dgm:spPr/>
    </dgm:pt>
    <dgm:pt modelId="{3FF15BEE-3C6D-4277-B03A-7BAB86306DD0}" type="pres">
      <dgm:prSet presAssocID="{8EE486F7-FA10-4223-B873-54FFA228A766}" presName="node" presStyleLbl="node1" presStyleIdx="2" presStyleCnt="3">
        <dgm:presLayoutVars>
          <dgm:bulletEnabled val="1"/>
        </dgm:presLayoutVars>
      </dgm:prSet>
      <dgm:spPr/>
    </dgm:pt>
    <dgm:pt modelId="{459E2FB6-7008-4F11-8732-199BE7A681D4}" type="pres">
      <dgm:prSet presAssocID="{8EE486F7-FA10-4223-B873-54FFA228A766}" presName="spNode" presStyleCnt="0"/>
      <dgm:spPr/>
    </dgm:pt>
    <dgm:pt modelId="{9888C139-026C-43D1-B615-3C97DEED5268}" type="pres">
      <dgm:prSet presAssocID="{06F1BC32-1126-44E6-9E02-19780DDCFC5A}" presName="sibTrans" presStyleLbl="sibTrans1D1" presStyleIdx="2" presStyleCnt="3"/>
      <dgm:spPr/>
    </dgm:pt>
  </dgm:ptLst>
  <dgm:cxnLst>
    <dgm:cxn modelId="{0CAF8701-9F8A-438A-BF65-D17F2354805D}" type="presOf" srcId="{EE9EAF8F-E468-4167-A78A-E22F96299A4E}" destId="{6329941C-5B09-4328-950E-86C1D29EFA16}" srcOrd="0" destOrd="0" presId="urn:microsoft.com/office/officeart/2005/8/layout/cycle5"/>
    <dgm:cxn modelId="{3AE3200C-8E5C-480C-97CE-373FACB4A560}" type="presOf" srcId="{80D70AA6-E4F9-4EF4-8DD1-74AB174B0454}" destId="{6329941C-5B09-4328-950E-86C1D29EFA16}" srcOrd="0" destOrd="1" presId="urn:microsoft.com/office/officeart/2005/8/layout/cycle5"/>
    <dgm:cxn modelId="{42A21D1A-C6E3-476B-90A7-6482855F5AA3}" type="presOf" srcId="{3C8A115F-C4FC-4064-A971-B6BE031E8956}" destId="{91317E70-ECB4-454B-AB82-8F87786C6C72}" srcOrd="0" destOrd="0" presId="urn:microsoft.com/office/officeart/2005/8/layout/cycle5"/>
    <dgm:cxn modelId="{2F758B2A-77F1-4B68-9CB1-818488B2634E}" srcId="{EE9EAF8F-E468-4167-A78A-E22F96299A4E}" destId="{80D70AA6-E4F9-4EF4-8DD1-74AB174B0454}" srcOrd="0" destOrd="0" parTransId="{D88A1570-31D6-496A-A379-35ACF4305EEF}" sibTransId="{07091C7C-242E-4A5C-91F2-B215B54A02CE}"/>
    <dgm:cxn modelId="{E297DC61-55F4-4E62-BE42-79E4866CA2C2}" srcId="{5F69A874-7EA4-4357-9EED-F42FA7113C51}" destId="{DDE53615-E70B-40E0-9755-9CC43B33AD9F}" srcOrd="0" destOrd="0" parTransId="{03A7A707-62AA-4949-93B8-0295777714B6}" sibTransId="{6D88F3E4-FF57-4C23-84CA-5527BBE00027}"/>
    <dgm:cxn modelId="{45349C48-2CDF-464E-9C78-C211070DE44E}" type="presOf" srcId="{72C4CAB1-3BCA-473E-B632-3AB01B70AEB0}" destId="{06F32893-066C-4E3D-A736-31B05C82EC20}" srcOrd="0" destOrd="0" presId="urn:microsoft.com/office/officeart/2005/8/layout/cycle5"/>
    <dgm:cxn modelId="{245DE26C-1B18-41B7-AB45-4F7DF95C4D89}" type="presOf" srcId="{8EE486F7-FA10-4223-B873-54FFA228A766}" destId="{3FF15BEE-3C6D-4277-B03A-7BAB86306DD0}" srcOrd="0" destOrd="0" presId="urn:microsoft.com/office/officeart/2005/8/layout/cycle5"/>
    <dgm:cxn modelId="{9A790C72-6349-4E2F-B67D-89C7EE652F73}" srcId="{8EE486F7-FA10-4223-B873-54FFA228A766}" destId="{A35A302C-FEEB-4D5B-86EE-0BC19D9B1EBE}" srcOrd="0" destOrd="0" parTransId="{84A90A67-9FC6-4D65-8F6B-95F25E5DB21D}" sibTransId="{0B6B76C1-6AF7-4131-B105-3A47E2884C4E}"/>
    <dgm:cxn modelId="{5E24C677-DED6-4653-B49D-A8626808CF62}" type="presOf" srcId="{A35A302C-FEEB-4D5B-86EE-0BC19D9B1EBE}" destId="{3FF15BEE-3C6D-4277-B03A-7BAB86306DD0}" srcOrd="0" destOrd="1" presId="urn:microsoft.com/office/officeart/2005/8/layout/cycle5"/>
    <dgm:cxn modelId="{7FF5197B-5F10-4E8F-9639-B520B61E1B17}" type="presOf" srcId="{91CF1292-666A-44B2-95DF-420CF2A7697D}" destId="{11BF0ABC-FAD4-40B6-8F9F-0045FB857102}" srcOrd="0" destOrd="0" presId="urn:microsoft.com/office/officeart/2005/8/layout/cycle5"/>
    <dgm:cxn modelId="{97CE09B4-A3BD-47E2-A76E-27713C7890B5}" srcId="{91CF1292-666A-44B2-95DF-420CF2A7697D}" destId="{EE9EAF8F-E468-4167-A78A-E22F96299A4E}" srcOrd="0" destOrd="0" parTransId="{0E438B54-D790-4165-9A00-BB1351E9EED7}" sibTransId="{72C4CAB1-3BCA-473E-B632-3AB01B70AEB0}"/>
    <dgm:cxn modelId="{A8A236D9-8308-4355-94AE-915D2C31F6CB}" type="presOf" srcId="{5F69A874-7EA4-4357-9EED-F42FA7113C51}" destId="{47467174-C29F-40D1-8CF0-4C79E2AD9B5D}" srcOrd="0" destOrd="0" presId="urn:microsoft.com/office/officeart/2005/8/layout/cycle5"/>
    <dgm:cxn modelId="{4D3931DA-5EA4-4039-8C24-328714064C2B}" srcId="{91CF1292-666A-44B2-95DF-420CF2A7697D}" destId="{8EE486F7-FA10-4223-B873-54FFA228A766}" srcOrd="2" destOrd="0" parTransId="{BAD0615E-4FCF-4C6E-A532-A739789FEE04}" sibTransId="{06F1BC32-1126-44E6-9E02-19780DDCFC5A}"/>
    <dgm:cxn modelId="{FCB6D8E3-96AE-4871-9535-2EDC100C804A}" srcId="{91CF1292-666A-44B2-95DF-420CF2A7697D}" destId="{5F69A874-7EA4-4357-9EED-F42FA7113C51}" srcOrd="1" destOrd="0" parTransId="{267C620E-EFE8-449C-BC38-62BBBECA44F6}" sibTransId="{3C8A115F-C4FC-4064-A971-B6BE031E8956}"/>
    <dgm:cxn modelId="{81E4F4EC-C49B-43E2-9A28-40C16361B69E}" type="presOf" srcId="{06F1BC32-1126-44E6-9E02-19780DDCFC5A}" destId="{9888C139-026C-43D1-B615-3C97DEED5268}" srcOrd="0" destOrd="0" presId="urn:microsoft.com/office/officeart/2005/8/layout/cycle5"/>
    <dgm:cxn modelId="{D464FEF8-C448-4C6E-A7D9-6EB89B5D1CD5}" type="presOf" srcId="{DDE53615-E70B-40E0-9755-9CC43B33AD9F}" destId="{47467174-C29F-40D1-8CF0-4C79E2AD9B5D}" srcOrd="0" destOrd="1" presId="urn:microsoft.com/office/officeart/2005/8/layout/cycle5"/>
    <dgm:cxn modelId="{8A4C8C72-F44D-42CC-A0EE-4874CB20877C}" type="presParOf" srcId="{11BF0ABC-FAD4-40B6-8F9F-0045FB857102}" destId="{6329941C-5B09-4328-950E-86C1D29EFA16}" srcOrd="0" destOrd="0" presId="urn:microsoft.com/office/officeart/2005/8/layout/cycle5"/>
    <dgm:cxn modelId="{5BC7CD72-DC31-41D7-A4DE-944B95CFA83F}" type="presParOf" srcId="{11BF0ABC-FAD4-40B6-8F9F-0045FB857102}" destId="{FF6AA025-D385-48AF-BFB9-372276B29D5A}" srcOrd="1" destOrd="0" presId="urn:microsoft.com/office/officeart/2005/8/layout/cycle5"/>
    <dgm:cxn modelId="{38EA04E1-58B1-47BE-AF6B-2E206CD4787A}" type="presParOf" srcId="{11BF0ABC-FAD4-40B6-8F9F-0045FB857102}" destId="{06F32893-066C-4E3D-A736-31B05C82EC20}" srcOrd="2" destOrd="0" presId="urn:microsoft.com/office/officeart/2005/8/layout/cycle5"/>
    <dgm:cxn modelId="{75B0EF04-6904-4B71-9BE3-7F64DE220521}" type="presParOf" srcId="{11BF0ABC-FAD4-40B6-8F9F-0045FB857102}" destId="{47467174-C29F-40D1-8CF0-4C79E2AD9B5D}" srcOrd="3" destOrd="0" presId="urn:microsoft.com/office/officeart/2005/8/layout/cycle5"/>
    <dgm:cxn modelId="{336B1891-5AD4-4F31-9C1C-0828DC846F10}" type="presParOf" srcId="{11BF0ABC-FAD4-40B6-8F9F-0045FB857102}" destId="{40127255-1947-4A57-B211-89D9A94E1E92}" srcOrd="4" destOrd="0" presId="urn:microsoft.com/office/officeart/2005/8/layout/cycle5"/>
    <dgm:cxn modelId="{F24EBD25-8BF4-4B5E-828C-F11DD440124C}" type="presParOf" srcId="{11BF0ABC-FAD4-40B6-8F9F-0045FB857102}" destId="{91317E70-ECB4-454B-AB82-8F87786C6C72}" srcOrd="5" destOrd="0" presId="urn:microsoft.com/office/officeart/2005/8/layout/cycle5"/>
    <dgm:cxn modelId="{B10A8AAA-E2FD-41D1-9D43-8E8D188D6200}" type="presParOf" srcId="{11BF0ABC-FAD4-40B6-8F9F-0045FB857102}" destId="{3FF15BEE-3C6D-4277-B03A-7BAB86306DD0}" srcOrd="6" destOrd="0" presId="urn:microsoft.com/office/officeart/2005/8/layout/cycle5"/>
    <dgm:cxn modelId="{3EED2FF0-C50C-46C1-9D70-4A64C0F6648F}" type="presParOf" srcId="{11BF0ABC-FAD4-40B6-8F9F-0045FB857102}" destId="{459E2FB6-7008-4F11-8732-199BE7A681D4}" srcOrd="7" destOrd="0" presId="urn:microsoft.com/office/officeart/2005/8/layout/cycle5"/>
    <dgm:cxn modelId="{7BE11FE1-01E3-4E81-9688-1FAE90C0A06C}" type="presParOf" srcId="{11BF0ABC-FAD4-40B6-8F9F-0045FB857102}" destId="{9888C139-026C-43D1-B615-3C97DEED5268}" srcOrd="8" destOrd="0" presId="urn:microsoft.com/office/officeart/2005/8/layout/cycle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329941C-5B09-4328-950E-86C1D29EFA16}">
      <dsp:nvSpPr>
        <dsp:cNvPr id="0" name=""/>
        <dsp:cNvSpPr/>
      </dsp:nvSpPr>
      <dsp:spPr>
        <a:xfrm>
          <a:off x="3408303" y="1142"/>
          <a:ext cx="1779705" cy="1156808"/>
        </a:xfrm>
        <a:prstGeom prst="roundRect">
          <a:avLst/>
        </a:prstGeom>
        <a:solidFill>
          <a:schemeClr val="accent2">
            <a:hueOff val="0"/>
            <a:satOff val="0"/>
            <a:lumOff val="0"/>
            <a:alphaOff val="0"/>
          </a:schemeClr>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7630" tIns="87630" rIns="87630" bIns="87630" numCol="1" spcCol="1270" anchor="t" anchorCtr="0">
          <a:noAutofit/>
        </a:bodyPr>
        <a:lstStyle/>
        <a:p>
          <a:pPr marL="0" lvl="0" indent="0" algn="l" defTabSz="1022350">
            <a:lnSpc>
              <a:spcPct val="90000"/>
            </a:lnSpc>
            <a:spcBef>
              <a:spcPct val="0"/>
            </a:spcBef>
            <a:spcAft>
              <a:spcPct val="35000"/>
            </a:spcAft>
            <a:buNone/>
          </a:pPr>
          <a:r>
            <a:rPr lang="en-US" sz="2300" kern="1200"/>
            <a:t>By Him</a:t>
          </a:r>
        </a:p>
        <a:p>
          <a:pPr marL="171450" lvl="1" indent="-171450" algn="l" defTabSz="800100">
            <a:lnSpc>
              <a:spcPct val="90000"/>
            </a:lnSpc>
            <a:spcBef>
              <a:spcPct val="0"/>
            </a:spcBef>
            <a:spcAft>
              <a:spcPct val="15000"/>
            </a:spcAft>
            <a:buChar char="•"/>
          </a:pPr>
          <a:r>
            <a:rPr lang="en-US" sz="1800" kern="1200"/>
            <a:t>2 Thess 2:24</a:t>
          </a:r>
        </a:p>
      </dsp:txBody>
      <dsp:txXfrm>
        <a:off x="3464774" y="57613"/>
        <a:ext cx="1666763" cy="1043866"/>
      </dsp:txXfrm>
    </dsp:sp>
    <dsp:sp modelId="{06F32893-066C-4E3D-A736-31B05C82EC20}">
      <dsp:nvSpPr>
        <dsp:cNvPr id="0" name=""/>
        <dsp:cNvSpPr/>
      </dsp:nvSpPr>
      <dsp:spPr>
        <a:xfrm>
          <a:off x="2754564" y="579546"/>
          <a:ext cx="3087182" cy="3087182"/>
        </a:xfrm>
        <a:custGeom>
          <a:avLst/>
          <a:gdLst/>
          <a:ahLst/>
          <a:cxnLst/>
          <a:rect l="0" t="0" r="0" b="0"/>
          <a:pathLst>
            <a:path>
              <a:moveTo>
                <a:pt x="2672617" y="490987"/>
              </a:moveTo>
              <a:arcTo wR="1543591" hR="1543591" stAng="19020374" swAng="2303300"/>
            </a:path>
          </a:pathLst>
        </a:custGeom>
        <a:noFill/>
        <a:ln w="12700" cap="rnd" cmpd="sng" algn="ctr">
          <a:solidFill>
            <a:schemeClr val="accent2">
              <a:hueOff val="0"/>
              <a:satOff val="0"/>
              <a:lumOff val="0"/>
              <a:alphaOff val="0"/>
            </a:schemeClr>
          </a:solidFill>
          <a:prstDash val="solid"/>
          <a:tailEnd type="arrow"/>
        </a:ln>
        <a:effectLst/>
      </dsp:spPr>
      <dsp:style>
        <a:lnRef idx="1">
          <a:scrgbClr r="0" g="0" b="0"/>
        </a:lnRef>
        <a:fillRef idx="0">
          <a:scrgbClr r="0" g="0" b="0"/>
        </a:fillRef>
        <a:effectRef idx="0">
          <a:scrgbClr r="0" g="0" b="0"/>
        </a:effectRef>
        <a:fontRef idx="minor"/>
      </dsp:style>
    </dsp:sp>
    <dsp:sp modelId="{47467174-C29F-40D1-8CF0-4C79E2AD9B5D}">
      <dsp:nvSpPr>
        <dsp:cNvPr id="0" name=""/>
        <dsp:cNvSpPr/>
      </dsp:nvSpPr>
      <dsp:spPr>
        <a:xfrm>
          <a:off x="4745092" y="2316529"/>
          <a:ext cx="1779705" cy="1156808"/>
        </a:xfrm>
        <a:prstGeom prst="roundRect">
          <a:avLst/>
        </a:prstGeom>
        <a:solidFill>
          <a:schemeClr val="accent3">
            <a:hueOff val="0"/>
            <a:satOff val="0"/>
            <a:lumOff val="0"/>
            <a:alphaOff val="0"/>
          </a:schemeClr>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7630" tIns="87630" rIns="87630" bIns="87630" numCol="1" spcCol="1270" anchor="t" anchorCtr="0">
          <a:noAutofit/>
        </a:bodyPr>
        <a:lstStyle/>
        <a:p>
          <a:pPr marL="0" lvl="0" indent="0" algn="l" defTabSz="1022350">
            <a:lnSpc>
              <a:spcPct val="90000"/>
            </a:lnSpc>
            <a:spcBef>
              <a:spcPct val="0"/>
            </a:spcBef>
            <a:spcAft>
              <a:spcPct val="35000"/>
            </a:spcAft>
            <a:buNone/>
          </a:pPr>
          <a:r>
            <a:rPr lang="en-US" sz="2300" kern="1200"/>
            <a:t>To Him</a:t>
          </a:r>
        </a:p>
        <a:p>
          <a:pPr marL="171450" lvl="1" indent="-171450" algn="l" defTabSz="800100">
            <a:lnSpc>
              <a:spcPct val="90000"/>
            </a:lnSpc>
            <a:spcBef>
              <a:spcPct val="0"/>
            </a:spcBef>
            <a:spcAft>
              <a:spcPct val="15000"/>
            </a:spcAft>
            <a:buChar char="•"/>
          </a:pPr>
          <a:r>
            <a:rPr lang="en-US" sz="1800" kern="1200"/>
            <a:t>John 17:6</a:t>
          </a:r>
        </a:p>
      </dsp:txBody>
      <dsp:txXfrm>
        <a:off x="4801563" y="2373000"/>
        <a:ext cx="1666763" cy="1043866"/>
      </dsp:txXfrm>
    </dsp:sp>
    <dsp:sp modelId="{91317E70-ECB4-454B-AB82-8F87786C6C72}">
      <dsp:nvSpPr>
        <dsp:cNvPr id="0" name=""/>
        <dsp:cNvSpPr/>
      </dsp:nvSpPr>
      <dsp:spPr>
        <a:xfrm>
          <a:off x="2754564" y="579546"/>
          <a:ext cx="3087182" cy="3087182"/>
        </a:xfrm>
        <a:custGeom>
          <a:avLst/>
          <a:gdLst/>
          <a:ahLst/>
          <a:cxnLst/>
          <a:rect l="0" t="0" r="0" b="0"/>
          <a:pathLst>
            <a:path>
              <a:moveTo>
                <a:pt x="2017557" y="3012615"/>
              </a:moveTo>
              <a:arcTo wR="1543591" hR="1543591" stAng="4327093" swAng="2145815"/>
            </a:path>
          </a:pathLst>
        </a:custGeom>
        <a:noFill/>
        <a:ln w="12700" cap="rnd" cmpd="sng" algn="ctr">
          <a:solidFill>
            <a:schemeClr val="accent3">
              <a:hueOff val="0"/>
              <a:satOff val="0"/>
              <a:lumOff val="0"/>
              <a:alphaOff val="0"/>
            </a:schemeClr>
          </a:solidFill>
          <a:prstDash val="solid"/>
          <a:tailEnd type="arrow"/>
        </a:ln>
        <a:effectLst/>
      </dsp:spPr>
      <dsp:style>
        <a:lnRef idx="1">
          <a:scrgbClr r="0" g="0" b="0"/>
        </a:lnRef>
        <a:fillRef idx="0">
          <a:scrgbClr r="0" g="0" b="0"/>
        </a:fillRef>
        <a:effectRef idx="0">
          <a:scrgbClr r="0" g="0" b="0"/>
        </a:effectRef>
        <a:fontRef idx="minor"/>
      </dsp:style>
    </dsp:sp>
    <dsp:sp modelId="{3FF15BEE-3C6D-4277-B03A-7BAB86306DD0}">
      <dsp:nvSpPr>
        <dsp:cNvPr id="0" name=""/>
        <dsp:cNvSpPr/>
      </dsp:nvSpPr>
      <dsp:spPr>
        <a:xfrm>
          <a:off x="2071514" y="2316529"/>
          <a:ext cx="1779705" cy="1156808"/>
        </a:xfrm>
        <a:prstGeom prst="roundRect">
          <a:avLst/>
        </a:prstGeom>
        <a:solidFill>
          <a:schemeClr val="accent4">
            <a:hueOff val="0"/>
            <a:satOff val="0"/>
            <a:lumOff val="0"/>
            <a:alphaOff val="0"/>
          </a:schemeClr>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7630" tIns="87630" rIns="87630" bIns="87630" numCol="1" spcCol="1270" anchor="t" anchorCtr="0">
          <a:noAutofit/>
        </a:bodyPr>
        <a:lstStyle/>
        <a:p>
          <a:pPr marL="0" lvl="0" indent="0" algn="l" defTabSz="1022350">
            <a:lnSpc>
              <a:spcPct val="90000"/>
            </a:lnSpc>
            <a:spcBef>
              <a:spcPct val="0"/>
            </a:spcBef>
            <a:spcAft>
              <a:spcPct val="35000"/>
            </a:spcAft>
            <a:buNone/>
          </a:pPr>
          <a:r>
            <a:rPr lang="en-US" sz="2300" kern="1200"/>
            <a:t>For Him</a:t>
          </a:r>
        </a:p>
        <a:p>
          <a:pPr marL="171450" lvl="1" indent="-171450" algn="l" defTabSz="800100">
            <a:lnSpc>
              <a:spcPct val="90000"/>
            </a:lnSpc>
            <a:spcBef>
              <a:spcPct val="0"/>
            </a:spcBef>
            <a:spcAft>
              <a:spcPct val="15000"/>
            </a:spcAft>
            <a:buChar char="•"/>
          </a:pPr>
          <a:r>
            <a:rPr lang="en-US" sz="1800" kern="1200"/>
            <a:t>Eph 2:10</a:t>
          </a:r>
        </a:p>
      </dsp:txBody>
      <dsp:txXfrm>
        <a:off x="2127985" y="2373000"/>
        <a:ext cx="1666763" cy="1043866"/>
      </dsp:txXfrm>
    </dsp:sp>
    <dsp:sp modelId="{9888C139-026C-43D1-B615-3C97DEED5268}">
      <dsp:nvSpPr>
        <dsp:cNvPr id="0" name=""/>
        <dsp:cNvSpPr/>
      </dsp:nvSpPr>
      <dsp:spPr>
        <a:xfrm>
          <a:off x="2754564" y="579546"/>
          <a:ext cx="3087182" cy="3087182"/>
        </a:xfrm>
        <a:custGeom>
          <a:avLst/>
          <a:gdLst/>
          <a:ahLst/>
          <a:cxnLst/>
          <a:rect l="0" t="0" r="0" b="0"/>
          <a:pathLst>
            <a:path>
              <a:moveTo>
                <a:pt x="4983" y="1419651"/>
              </a:moveTo>
              <a:arcTo wR="1543591" hR="1543591" stAng="11076326" swAng="2303300"/>
            </a:path>
          </a:pathLst>
        </a:custGeom>
        <a:noFill/>
        <a:ln w="12700" cap="rnd" cmpd="sng" algn="ctr">
          <a:solidFill>
            <a:schemeClr val="accent4">
              <a:hueOff val="0"/>
              <a:satOff val="0"/>
              <a:lumOff val="0"/>
              <a:alphaOff val="0"/>
            </a:schemeClr>
          </a:solidFill>
          <a:prstDash val="solid"/>
          <a:tailEnd type="arrow"/>
        </a:ln>
        <a:effectLst/>
      </dsp:spPr>
      <dsp:style>
        <a:lnRef idx="1">
          <a:scrgbClr r="0" g="0" b="0"/>
        </a:lnRef>
        <a:fillRef idx="0">
          <a:scrgbClr r="0" g="0" b="0"/>
        </a:fillRef>
        <a:effectRef idx="0">
          <a:scrgbClr r="0" g="0" b="0"/>
        </a:effectRef>
        <a:fontRef idx="minor"/>
      </dsp:style>
    </dsp:sp>
  </dsp:spTree>
</dsp:drawing>
</file>

<file path=ppt/diagrams/layout1.xml><?xml version="1.0" encoding="utf-8"?>
<dgm:layoutDef xmlns:dgm="http://schemas.openxmlformats.org/drawingml/2006/diagram" xmlns:a="http://schemas.openxmlformats.org/drawingml/2006/main" uniqueId="urn:microsoft.com/office/officeart/2005/8/layout/cycle5">
  <dgm:title val=""/>
  <dgm:desc val=""/>
  <dgm:catLst>
    <dgm:cat type="cycle" pri="3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cycle">
    <dgm:varLst>
      <dgm:dir/>
      <dgm:resizeHandles val="exact"/>
    </dgm:varLst>
    <dgm:choose name="Name0">
      <dgm:if name="Name1" func="var" arg="dir" op="equ" val="norm">
        <dgm:choose name="Name2">
          <dgm:if name="Name3" axis="ch" ptType="node" func="cnt" op="gt" val="2">
            <dgm:alg type="cycle">
              <dgm:param type="stAng" val="0"/>
              <dgm:param type="spanAng" val="360"/>
            </dgm:alg>
          </dgm:if>
          <dgm:else name="Name4">
            <dgm:alg type="cycle">
              <dgm:param type="stAng" val="-90"/>
              <dgm:param type="spanAng" val="360"/>
            </dgm:alg>
          </dgm:else>
        </dgm:choose>
      </dgm:if>
      <dgm:else name="Name5">
        <dgm:choose name="Name6">
          <dgm:if name="Name7" axis="ch" ptType="node" func="cnt" op="gt" val="2">
            <dgm:alg type="cycle">
              <dgm:param type="stAng" val="0"/>
              <dgm:param type="spanAng" val="-360"/>
            </dgm:alg>
          </dgm:if>
          <dgm:else name="Name8">
            <dgm:alg type="cycle">
              <dgm:param type="stAng" val="90"/>
              <dgm:param type="spanAng" val="-360"/>
            </dgm:alg>
          </dgm:else>
        </dgm:choose>
      </dgm:else>
    </dgm:choose>
    <dgm:shape xmlns:r="http://schemas.openxmlformats.org/officeDocument/2006/relationships" r:blip="">
      <dgm:adjLst/>
    </dgm:shape>
    <dgm:presOf/>
    <dgm:choose name="Name9">
      <dgm:if name="Name10" func="var" arg="dir" op="equ" val="norm">
        <dgm:constrLst>
          <dgm:constr type="w" for="ch" forName="node" refType="w"/>
          <dgm:constr type="w" for="ch" ptType="sibTrans" refType="w" refFor="ch" refForName="node" op="equ" fact="0.3"/>
          <dgm:constr type="diam" for="ch" ptType="sibTrans" refType="diam" op="equ"/>
          <dgm:constr type="sibSp" refType="w" refFor="ch" refForName="node" op="equ" fact="0.15"/>
          <dgm:constr type="w" for="ch" forName="spNode" refType="sibSp" fact="1.6"/>
          <dgm:constr type="primFontSz" for="ch" forName="node" op="equ" val="65"/>
        </dgm:constrLst>
      </dgm:if>
      <dgm:else name="Name11">
        <dgm:constrLst>
          <dgm:constr type="w" for="ch" forName="node" refType="w"/>
          <dgm:constr type="w" for="ch" ptType="sibTrans" refType="w" refFor="ch" refForName="node" op="equ" fact="0.3"/>
          <dgm:constr type="diam" for="ch" ptType="sibTrans" refType="diam" fact="-1"/>
          <dgm:constr type="diam" for="ch" refType="diam" op="equ" fact="-1"/>
          <dgm:constr type="sibSp" refType="w" refFor="ch" refForName="node" op="equ" fact="0.15"/>
          <dgm:constr type="w" for="ch" forName="spNode" refType="sibSp" fact="1.6"/>
          <dgm:constr type="primFontSz" for="ch" forName="node" op="equ" val="65"/>
        </dgm:constrLst>
      </dgm:else>
    </dgm:choose>
    <dgm:ruleLst/>
    <dgm:forEach name="Name12" axis="ch" ptType="node">
      <dgm:layoutNode name="node">
        <dgm:varLst>
          <dgm:bulletEnabled val="1"/>
        </dgm:varLst>
        <dgm:alg type="tx"/>
        <dgm:shape xmlns:r="http://schemas.openxmlformats.org/officeDocument/2006/relationships" type="roundRect" r:blip="">
          <dgm:adjLst/>
        </dgm:shape>
        <dgm:presOf axis="desOrSelf" ptType="node"/>
        <dgm:constrLst>
          <dgm:constr type="h" refType="w" fact="0.65"/>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13">
        <dgm:if name="Name14" axis="par ch" ptType="doc node" func="cnt" op="gt" val="1">
          <dgm:layoutNode name="spNode">
            <dgm:alg type="sp"/>
            <dgm:shape xmlns:r="http://schemas.openxmlformats.org/officeDocument/2006/relationships" r:blip="">
              <dgm:adjLst/>
            </dgm:shape>
            <dgm:presOf/>
            <dgm:constrLst>
              <dgm:constr type="h" refType="w"/>
            </dgm:constrLst>
            <dgm:ruleLst/>
          </dgm:layoutNode>
          <dgm:forEach name="Name15" axis="followSib" ptType="sibTrans" hideLastTrans="0" cnt="1">
            <dgm:layoutNode name="sibTrans">
              <dgm:alg type="conn">
                <dgm:param type="dim" val="1D"/>
                <dgm:param type="connRout" val="curve"/>
                <dgm:param type="begPts" val="radial"/>
                <dgm:param type="endPts" val="radial"/>
              </dgm:alg>
              <dgm:shape xmlns:r="http://schemas.openxmlformats.org/officeDocument/2006/relationships" type="conn" r:blip="">
                <dgm:adjLst/>
              </dgm:shape>
              <dgm:presOf axis="self"/>
              <dgm:constrLst>
                <dgm:constr type="h" refType="w" fact="0.65"/>
                <dgm:constr type="connDist"/>
                <dgm:constr type="begPad" refType="connDist" fact="0.2"/>
                <dgm:constr type="endPad" refType="connDist" fact="0.2"/>
              </dgm:constrLst>
              <dgm:ruleLst/>
            </dgm:layoutNode>
          </dgm:forEach>
        </dgm:if>
        <dgm:else name="Name16"/>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4153366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17574095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371922106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268882591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80239300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73456989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47090753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32002960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300647268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B0ECAEA-7ECE-4957-99A2-5E01E229A40C}" type="datetimeFigureOut">
              <a:rPr lang="en-US" smtClean="0"/>
              <a:t>10/1/2023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274853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EB0ECAEA-7ECE-4957-99A2-5E01E229A40C}" type="datetimeFigureOut">
              <a:rPr lang="en-US" smtClean="0"/>
              <a:t>10/1/2023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53556818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EB0ECAEA-7ECE-4957-99A2-5E01E229A40C}" type="datetimeFigureOut">
              <a:rPr lang="en-US" smtClean="0"/>
              <a:t>10/1/2023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17894734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EB0ECAEA-7ECE-4957-99A2-5E01E229A40C}" type="datetimeFigureOut">
              <a:rPr lang="en-US" smtClean="0"/>
              <a:t>10/1/2023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18162903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B0ECAEA-7ECE-4957-99A2-5E01E229A40C}" type="datetimeFigureOut">
              <a:rPr lang="en-US" smtClean="0"/>
              <a:t>10/1/2023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19043689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EB0ECAEA-7ECE-4957-99A2-5E01E229A40C}" type="datetimeFigureOut">
              <a:rPr lang="en-US" smtClean="0"/>
              <a:t>10/1/2023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394421873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EB0ECAEA-7ECE-4957-99A2-5E01E229A40C}" type="datetimeFigureOut">
              <a:rPr lang="en-US" smtClean="0"/>
              <a:t>10/1/2023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518479-D546-4F4E-B95F-8AAA76BA3941}" type="slidenum">
              <a:rPr lang="en-US" smtClean="0"/>
              <a:t>‹#›</a:t>
            </a:fld>
            <a:endParaRPr lang="en-US"/>
          </a:p>
        </p:txBody>
      </p:sp>
    </p:spTree>
    <p:extLst>
      <p:ext uri="{BB962C8B-B14F-4D97-AF65-F5344CB8AC3E}">
        <p14:creationId xmlns:p14="http://schemas.microsoft.com/office/powerpoint/2010/main" val="5976973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EB0ECAEA-7ECE-4957-99A2-5E01E229A40C}" type="datetimeFigureOut">
              <a:rPr lang="en-US" smtClean="0"/>
              <a:t>10/1/2023</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5A518479-D546-4F4E-B95F-8AAA76BA3941}" type="slidenum">
              <a:rPr lang="en-US" smtClean="0"/>
              <a:t>‹#›</a:t>
            </a:fld>
            <a:endParaRPr lang="en-US"/>
          </a:p>
        </p:txBody>
      </p:sp>
    </p:spTree>
    <p:extLst>
      <p:ext uri="{BB962C8B-B14F-4D97-AF65-F5344CB8AC3E}">
        <p14:creationId xmlns:p14="http://schemas.microsoft.com/office/powerpoint/2010/main" val="1179161590"/>
      </p:ext>
    </p:extLst>
  </p:cSld>
  <p:clrMap bg1="lt1" tx1="dk1" bg2="lt2" tx2="dk2" accent1="accent1" accent2="accent2" accent3="accent3" accent4="accent4" accent5="accent5" accent6="accent6" hlink="hlink" folHlink="folHlink"/>
  <p:sldLayoutIdLst>
    <p:sldLayoutId id="2147483690" r:id="rId1"/>
    <p:sldLayoutId id="2147483691" r:id="rId2"/>
    <p:sldLayoutId id="2147483692" r:id="rId3"/>
    <p:sldLayoutId id="2147483693" r:id="rId4"/>
    <p:sldLayoutId id="2147483694" r:id="rId5"/>
    <p:sldLayoutId id="2147483695" r:id="rId6"/>
    <p:sldLayoutId id="2147483696" r:id="rId7"/>
    <p:sldLayoutId id="2147483697" r:id="rId8"/>
    <p:sldLayoutId id="2147483698" r:id="rId9"/>
    <p:sldLayoutId id="2147483699" r:id="rId10"/>
    <p:sldLayoutId id="2147483700" r:id="rId11"/>
    <p:sldLayoutId id="2147483701" r:id="rId12"/>
    <p:sldLayoutId id="2147483702" r:id="rId13"/>
    <p:sldLayoutId id="2147483703" r:id="rId14"/>
    <p:sldLayoutId id="2147483704" r:id="rId15"/>
    <p:sldLayoutId id="2147483705"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28460BD8-AE3F-4AC9-9D0B-717052AA5D3A}"/>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8467"/>
            <a:ext cx="12192000" cy="6866467"/>
            <a:chOff x="0" y="-8467"/>
            <a:chExt cx="12192000" cy="6866467"/>
          </a:xfrm>
        </p:grpSpPr>
        <p:cxnSp>
          <p:nvCxnSpPr>
            <p:cNvPr id="11" name="Straight Connector 10">
              <a:extLst>
                <a:ext uri="{FF2B5EF4-FFF2-40B4-BE49-F238E27FC236}">
                  <a16:creationId xmlns:a16="http://schemas.microsoft.com/office/drawing/2014/main" id="{54420CFE-F482-466E-9E1E-C78513C0B85D}"/>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12" name="Straight Connector 11">
              <a:extLst>
                <a:ext uri="{FF2B5EF4-FFF2-40B4-BE49-F238E27FC236}">
                  <a16:creationId xmlns:a16="http://schemas.microsoft.com/office/drawing/2014/main" id="{5331032B-BD21-4BDA-920C-12E358052567}"/>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13" name="Rectangle 23">
              <a:extLst>
                <a:ext uri="{FF2B5EF4-FFF2-40B4-BE49-F238E27FC236}">
                  <a16:creationId xmlns:a16="http://schemas.microsoft.com/office/drawing/2014/main" id="{E7514DA3-59E7-409E-8A3B-AD097F6E564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4" name="Rectangle 25">
              <a:extLst>
                <a:ext uri="{FF2B5EF4-FFF2-40B4-BE49-F238E27FC236}">
                  <a16:creationId xmlns:a16="http://schemas.microsoft.com/office/drawing/2014/main" id="{57B9A2A6-3BE4-4599-9364-F71C5BFD61F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5" name="Isosceles Triangle 14">
              <a:extLst>
                <a:ext uri="{FF2B5EF4-FFF2-40B4-BE49-F238E27FC236}">
                  <a16:creationId xmlns:a16="http://schemas.microsoft.com/office/drawing/2014/main" id="{4FD744C6-4ED8-4BC9-BF68-6BDF701C5DB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6" name="Rectangle 27">
              <a:extLst>
                <a:ext uri="{FF2B5EF4-FFF2-40B4-BE49-F238E27FC236}">
                  <a16:creationId xmlns:a16="http://schemas.microsoft.com/office/drawing/2014/main" id="{092C5BAD-C911-4F8F-A1C5-470268BE668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7" name="Rectangle 28">
              <a:extLst>
                <a:ext uri="{FF2B5EF4-FFF2-40B4-BE49-F238E27FC236}">
                  <a16:creationId xmlns:a16="http://schemas.microsoft.com/office/drawing/2014/main" id="{B133D0C8-4EC4-424F-8E70-0482D5B1B653}"/>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8" name="Rectangle 29">
              <a:extLst>
                <a:ext uri="{FF2B5EF4-FFF2-40B4-BE49-F238E27FC236}">
                  <a16:creationId xmlns:a16="http://schemas.microsoft.com/office/drawing/2014/main" id="{7B1532A0-F4B3-4DE8-B18F-740CAAD25AC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9" name="Isosceles Triangle 18">
              <a:extLst>
                <a:ext uri="{FF2B5EF4-FFF2-40B4-BE49-F238E27FC236}">
                  <a16:creationId xmlns:a16="http://schemas.microsoft.com/office/drawing/2014/main" id="{8EFDD162-BBBA-4062-8BBF-53DBA109137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20" name="Isosceles Triangle 19">
              <a:extLst>
                <a:ext uri="{FF2B5EF4-FFF2-40B4-BE49-F238E27FC236}">
                  <a16:creationId xmlns:a16="http://schemas.microsoft.com/office/drawing/2014/main" id="{DCFC9E65-3E19-4483-B952-25D29683CA5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grpSp>
      <p:sp useBgFill="1">
        <p:nvSpPr>
          <p:cNvPr id="22" name="Rectangle 21">
            <a:extLst>
              <a:ext uri="{FF2B5EF4-FFF2-40B4-BE49-F238E27FC236}">
                <a16:creationId xmlns:a16="http://schemas.microsoft.com/office/drawing/2014/main" id="{2783C067-F8BF-4755-B516-8A0CD74CF60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6646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Isosceles Triangle 23">
            <a:extLst>
              <a:ext uri="{FF2B5EF4-FFF2-40B4-BE49-F238E27FC236}">
                <a16:creationId xmlns:a16="http://schemas.microsoft.com/office/drawing/2014/main" id="{2ED796EC-E7FF-46DB-B912-FB08BF12AA6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a:off x="0" y="0"/>
            <a:ext cx="842596" cy="5666154"/>
          </a:xfrm>
          <a:prstGeom prst="triangle">
            <a:avLst>
              <a:gd name="adj" fmla="val 100000"/>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26" name="Isosceles Triangle 25">
            <a:extLst>
              <a:ext uri="{FF2B5EF4-FFF2-40B4-BE49-F238E27FC236}">
                <a16:creationId xmlns:a16="http://schemas.microsoft.com/office/drawing/2014/main" id="{549A2DAB-B431-487D-95AD-BB0FECB49E5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738534" y="3818467"/>
            <a:ext cx="4450292" cy="3039533"/>
          </a:xfrm>
          <a:prstGeom prst="triangle">
            <a:avLst>
              <a:gd name="adj" fmla="val 100000"/>
            </a:avLst>
          </a:prstGeom>
          <a:solidFill>
            <a:schemeClr val="accent1">
              <a:alpha val="88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28" name="Rectangle 27">
            <a:extLst>
              <a:ext uri="{FF2B5EF4-FFF2-40B4-BE49-F238E27FC236}">
                <a16:creationId xmlns:a16="http://schemas.microsoft.com/office/drawing/2014/main" id="{0819F787-32B4-46A8-BC57-C6571BCEE24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0425641" y="0"/>
            <a:ext cx="1766359" cy="6858000"/>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cxnSp>
        <p:nvCxnSpPr>
          <p:cNvPr id="30" name="Straight Connector 29">
            <a:extLst>
              <a:ext uri="{FF2B5EF4-FFF2-40B4-BE49-F238E27FC236}">
                <a16:creationId xmlns:a16="http://schemas.microsoft.com/office/drawing/2014/main" id="{C5ECDEE1-7093-418F-9CF5-24EEB115C1C1}"/>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10134600" y="0"/>
            <a:ext cx="1727200" cy="6858000"/>
          </a:xfrm>
          <a:prstGeom prst="line">
            <a:avLst/>
          </a:prstGeom>
          <a:ln w="15875" cap="sq">
            <a:solidFill>
              <a:schemeClr val="accent2"/>
            </a:solidFill>
            <a:bevel/>
          </a:ln>
        </p:spPr>
        <p:style>
          <a:lnRef idx="2">
            <a:schemeClr val="accent1"/>
          </a:lnRef>
          <a:fillRef idx="0">
            <a:schemeClr val="accent1"/>
          </a:fillRef>
          <a:effectRef idx="1">
            <a:schemeClr val="accent1"/>
          </a:effectRef>
          <a:fontRef idx="minor">
            <a:schemeClr val="tx1"/>
          </a:fontRef>
        </p:style>
      </p:cxnSp>
      <p:cxnSp>
        <p:nvCxnSpPr>
          <p:cNvPr id="32" name="Straight Connector 31">
            <a:extLst>
              <a:ext uri="{FF2B5EF4-FFF2-40B4-BE49-F238E27FC236}">
                <a16:creationId xmlns:a16="http://schemas.microsoft.com/office/drawing/2014/main" id="{045062AF-EB11-4651-BC4A-4DA21768DE8E}"/>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15875">
            <a:solidFill>
              <a:schemeClr val="accent1"/>
            </a:solidFill>
          </a:ln>
        </p:spPr>
        <p:style>
          <a:lnRef idx="2">
            <a:schemeClr val="accent1"/>
          </a:lnRef>
          <a:fillRef idx="0">
            <a:schemeClr val="accent1"/>
          </a:fillRef>
          <a:effectRef idx="1">
            <a:schemeClr val="accent1"/>
          </a:effectRef>
          <a:fontRef idx="minor">
            <a:schemeClr val="tx1"/>
          </a:fontRef>
        </p:style>
      </p:cxnSp>
      <p:sp>
        <p:nvSpPr>
          <p:cNvPr id="5" name="Subtitle 4">
            <a:extLst>
              <a:ext uri="{FF2B5EF4-FFF2-40B4-BE49-F238E27FC236}">
                <a16:creationId xmlns:a16="http://schemas.microsoft.com/office/drawing/2014/main" id="{AE4CC452-245D-32BF-202C-A19708B5373B}"/>
              </a:ext>
            </a:extLst>
          </p:cNvPr>
          <p:cNvSpPr>
            <a:spLocks noGrp="1"/>
          </p:cNvSpPr>
          <p:nvPr>
            <p:ph type="body" idx="1"/>
          </p:nvPr>
        </p:nvSpPr>
        <p:spPr>
          <a:xfrm>
            <a:off x="1507067" y="4050833"/>
            <a:ext cx="7766936" cy="1096899"/>
          </a:xfrm>
        </p:spPr>
        <p:txBody>
          <a:bodyPr vert="horz" lIns="91440" tIns="45720" rIns="91440" bIns="45720" rtlCol="0" anchor="t">
            <a:normAutofit/>
          </a:bodyPr>
          <a:lstStyle/>
          <a:p>
            <a:pPr algn="r"/>
            <a:endParaRPr lang="en-US" sz="1800" dirty="0"/>
          </a:p>
        </p:txBody>
      </p:sp>
      <p:sp>
        <p:nvSpPr>
          <p:cNvPr id="4" name="Title 3">
            <a:extLst>
              <a:ext uri="{FF2B5EF4-FFF2-40B4-BE49-F238E27FC236}">
                <a16:creationId xmlns:a16="http://schemas.microsoft.com/office/drawing/2014/main" id="{4E2A611B-868D-9AD8-3378-A607DE3E270C}"/>
              </a:ext>
            </a:extLst>
          </p:cNvPr>
          <p:cNvSpPr>
            <a:spLocks noGrp="1"/>
          </p:cNvSpPr>
          <p:nvPr>
            <p:ph type="title"/>
          </p:nvPr>
        </p:nvSpPr>
        <p:spPr>
          <a:xfrm>
            <a:off x="1507067" y="1397000"/>
            <a:ext cx="7766936" cy="2653836"/>
          </a:xfrm>
        </p:spPr>
        <p:txBody>
          <a:bodyPr vert="horz" lIns="91440" tIns="45720" rIns="91440" bIns="45720" rtlCol="0" anchor="b">
            <a:normAutofit/>
          </a:bodyPr>
          <a:lstStyle/>
          <a:p>
            <a:pPr algn="r"/>
            <a:r>
              <a:rPr lang="en-US" sz="5400" dirty="0"/>
              <a:t>Balancing Work, Family, and Church</a:t>
            </a:r>
          </a:p>
        </p:txBody>
      </p:sp>
    </p:spTree>
    <p:extLst>
      <p:ext uri="{BB962C8B-B14F-4D97-AF65-F5344CB8AC3E}">
        <p14:creationId xmlns:p14="http://schemas.microsoft.com/office/powerpoint/2010/main" val="160446944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69801F-5B0E-F10A-C61F-B5FD2CC1B8D9}"/>
              </a:ext>
            </a:extLst>
          </p:cNvPr>
          <p:cNvSpPr>
            <a:spLocks noGrp="1"/>
          </p:cNvSpPr>
          <p:nvPr>
            <p:ph type="title"/>
          </p:nvPr>
        </p:nvSpPr>
        <p:spPr/>
        <p:txBody>
          <a:bodyPr/>
          <a:lstStyle/>
          <a:p>
            <a:r>
              <a:rPr lang="en-US" dirty="0"/>
              <a:t>…Our </a:t>
            </a:r>
            <a:r>
              <a:rPr lang="en-US" b="1" u="sng" dirty="0"/>
              <a:t>primary calling </a:t>
            </a:r>
            <a:r>
              <a:rPr lang="en-US" dirty="0"/>
              <a:t>is to follow Jesus and bring Him honor and glory</a:t>
            </a:r>
          </a:p>
        </p:txBody>
      </p:sp>
      <p:sp>
        <p:nvSpPr>
          <p:cNvPr id="3" name="Text Placeholder 2">
            <a:extLst>
              <a:ext uri="{FF2B5EF4-FFF2-40B4-BE49-F238E27FC236}">
                <a16:creationId xmlns:a16="http://schemas.microsoft.com/office/drawing/2014/main" id="{2F0B331A-8068-DF64-DA31-685B242196FD}"/>
              </a:ext>
            </a:extLst>
          </p:cNvPr>
          <p:cNvSpPr>
            <a:spLocks noGrp="1"/>
          </p:cNvSpPr>
          <p:nvPr>
            <p:ph type="body" idx="1"/>
          </p:nvPr>
        </p:nvSpPr>
        <p:spPr>
          <a:xfrm>
            <a:off x="792479" y="3718560"/>
            <a:ext cx="8481523" cy="2322802"/>
          </a:xfrm>
        </p:spPr>
        <p:txBody>
          <a:bodyPr>
            <a:normAutofit/>
          </a:bodyPr>
          <a:lstStyle/>
          <a:p>
            <a:r>
              <a:rPr lang="en-US" sz="4000" dirty="0"/>
              <a:t>So how do we know how to best fulfill the assignments of Family, Work, and Church?</a:t>
            </a:r>
          </a:p>
        </p:txBody>
      </p:sp>
    </p:spTree>
    <p:extLst>
      <p:ext uri="{BB962C8B-B14F-4D97-AF65-F5344CB8AC3E}">
        <p14:creationId xmlns:p14="http://schemas.microsoft.com/office/powerpoint/2010/main" val="198211434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7511C96-8F32-86E5-0D46-0B80BDE54923}"/>
              </a:ext>
            </a:extLst>
          </p:cNvPr>
          <p:cNvSpPr>
            <a:spLocks noGrp="1"/>
          </p:cNvSpPr>
          <p:nvPr>
            <p:ph type="ctrTitle"/>
          </p:nvPr>
        </p:nvSpPr>
        <p:spPr/>
        <p:txBody>
          <a:bodyPr/>
          <a:lstStyle/>
          <a:p>
            <a:pPr algn="ctr"/>
            <a:r>
              <a:rPr lang="en-US" dirty="0"/>
              <a:t>Faithfulness and Fruitfulness!</a:t>
            </a:r>
          </a:p>
        </p:txBody>
      </p:sp>
      <p:sp>
        <p:nvSpPr>
          <p:cNvPr id="4" name="Subtitle 3">
            <a:extLst>
              <a:ext uri="{FF2B5EF4-FFF2-40B4-BE49-F238E27FC236}">
                <a16:creationId xmlns:a16="http://schemas.microsoft.com/office/drawing/2014/main" id="{E4B8259B-24A2-B1FF-5A1F-59F885CC359F}"/>
              </a:ext>
            </a:extLst>
          </p:cNvPr>
          <p:cNvSpPr>
            <a:spLocks noGrp="1"/>
          </p:cNvSpPr>
          <p:nvPr>
            <p:ph type="subTitle" idx="1"/>
          </p:nvPr>
        </p:nvSpPr>
        <p:spPr/>
        <p:txBody>
          <a:bodyPr/>
          <a:lstStyle/>
          <a:p>
            <a:endParaRPr lang="en-US"/>
          </a:p>
        </p:txBody>
      </p:sp>
    </p:spTree>
    <p:extLst>
      <p:ext uri="{BB962C8B-B14F-4D97-AF65-F5344CB8AC3E}">
        <p14:creationId xmlns:p14="http://schemas.microsoft.com/office/powerpoint/2010/main" val="95548092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21029ED5-F105-4DD2-99C8-1E442281797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2D621E68-BF28-4A1C-B1A2-4E55E139E79A}"/>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8467"/>
            <a:ext cx="12192000" cy="6866467"/>
            <a:chOff x="0" y="-8467"/>
            <a:chExt cx="12192000" cy="6866467"/>
          </a:xfrm>
        </p:grpSpPr>
        <p:cxnSp>
          <p:nvCxnSpPr>
            <p:cNvPr id="10" name="Straight Connector 9">
              <a:extLst>
                <a:ext uri="{FF2B5EF4-FFF2-40B4-BE49-F238E27FC236}">
                  <a16:creationId xmlns:a16="http://schemas.microsoft.com/office/drawing/2014/main" id="{BE8BBE4D-F0DF-49B9-B75A-99DAC53ACA77}"/>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11" name="Rectangle 23">
              <a:extLst>
                <a:ext uri="{FF2B5EF4-FFF2-40B4-BE49-F238E27FC236}">
                  <a16:creationId xmlns:a16="http://schemas.microsoft.com/office/drawing/2014/main" id="{E0F07DDC-34A6-46A1-9DE9-2BBE2931A55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2" name="Rectangle 25">
              <a:extLst>
                <a:ext uri="{FF2B5EF4-FFF2-40B4-BE49-F238E27FC236}">
                  <a16:creationId xmlns:a16="http://schemas.microsoft.com/office/drawing/2014/main" id="{2CEB2BF9-B8DB-45B9-86EA-D197B5B1AEF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3" name="Isosceles Triangle 12">
              <a:extLst>
                <a:ext uri="{FF2B5EF4-FFF2-40B4-BE49-F238E27FC236}">
                  <a16:creationId xmlns:a16="http://schemas.microsoft.com/office/drawing/2014/main" id="{08B5BB34-3801-4E70-A981-FE007635E11D}"/>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4" name="Rectangle 27">
              <a:extLst>
                <a:ext uri="{FF2B5EF4-FFF2-40B4-BE49-F238E27FC236}">
                  <a16:creationId xmlns:a16="http://schemas.microsoft.com/office/drawing/2014/main" id="{38432A75-2CEB-463C-A8F2-ABB50A79F44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5" name="Rectangle 28">
              <a:extLst>
                <a:ext uri="{FF2B5EF4-FFF2-40B4-BE49-F238E27FC236}">
                  <a16:creationId xmlns:a16="http://schemas.microsoft.com/office/drawing/2014/main" id="{E7E850B8-C050-4597-8BEB-113FEC9A27C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6" name="Rectangle 29">
              <a:extLst>
                <a:ext uri="{FF2B5EF4-FFF2-40B4-BE49-F238E27FC236}">
                  <a16:creationId xmlns:a16="http://schemas.microsoft.com/office/drawing/2014/main" id="{24ACC798-9CEC-4B6F-A8DD-F8E6FCCCF16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7" name="Isosceles Triangle 16">
              <a:extLst>
                <a:ext uri="{FF2B5EF4-FFF2-40B4-BE49-F238E27FC236}">
                  <a16:creationId xmlns:a16="http://schemas.microsoft.com/office/drawing/2014/main" id="{1D58A8C6-1294-4CD9-89BC-F1E981A524A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8" name="Isosceles Triangle 17">
              <a:extLst>
                <a:ext uri="{FF2B5EF4-FFF2-40B4-BE49-F238E27FC236}">
                  <a16:creationId xmlns:a16="http://schemas.microsoft.com/office/drawing/2014/main" id="{F32F2ED6-6143-46C4-A641-72D42732B6F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grpSp>
      <p:sp>
        <p:nvSpPr>
          <p:cNvPr id="20" name="Rectangle 19">
            <a:extLst>
              <a:ext uri="{FF2B5EF4-FFF2-40B4-BE49-F238E27FC236}">
                <a16:creationId xmlns:a16="http://schemas.microsoft.com/office/drawing/2014/main" id="{5C9652B3-A450-4ED6-8FBF-F536BA60B4D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77012" y="480060"/>
            <a:ext cx="11237976" cy="5897880"/>
          </a:xfrm>
          <a:prstGeom prst="rect">
            <a:avLst/>
          </a:prstGeom>
          <a:solidFill>
            <a:srgbClr val="FFFFFF"/>
          </a:solidFill>
          <a:ln w="22225">
            <a:solidFill>
              <a:srgbClr val="FFFF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2" name="Picture 1" descr="A white arrow with black figures on it&#10;&#10;Description automatically generated">
            <a:extLst>
              <a:ext uri="{FF2B5EF4-FFF2-40B4-BE49-F238E27FC236}">
                <a16:creationId xmlns:a16="http://schemas.microsoft.com/office/drawing/2014/main" id="{A45BB5D7-1155-8061-9D8E-690FA692420E}"/>
              </a:ext>
            </a:extLst>
          </p:cNvPr>
          <p:cNvPicPr>
            <a:picLocks noChangeAspect="1"/>
          </p:cNvPicPr>
          <p:nvPr/>
        </p:nvPicPr>
        <p:blipFill rotWithShape="1">
          <a:blip r:embed="rId2"/>
          <a:srcRect t="6433" r="1" b="1"/>
          <a:stretch/>
        </p:blipFill>
        <p:spPr>
          <a:xfrm>
            <a:off x="568452" y="571500"/>
            <a:ext cx="11055096" cy="5715000"/>
          </a:xfrm>
          <a:prstGeom prst="rect">
            <a:avLst/>
          </a:prstGeom>
        </p:spPr>
      </p:pic>
    </p:spTree>
    <p:extLst>
      <p:ext uri="{BB962C8B-B14F-4D97-AF65-F5344CB8AC3E}">
        <p14:creationId xmlns:p14="http://schemas.microsoft.com/office/powerpoint/2010/main" val="367226165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Family</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677335" y="1544320"/>
            <a:ext cx="8522163" cy="5506720"/>
          </a:xfrm>
        </p:spPr>
        <p:txBody>
          <a:bodyPr>
            <a:normAutofit/>
          </a:bodyPr>
          <a:lstStyle/>
          <a:p>
            <a:r>
              <a:rPr lang="en-US" sz="3200" dirty="0"/>
              <a:t>1.</a:t>
            </a:r>
            <a:r>
              <a:rPr lang="en-US" sz="3200" b="1" dirty="0"/>
              <a:t>	Faithfulness</a:t>
            </a:r>
          </a:p>
          <a:p>
            <a:r>
              <a:rPr lang="en-US" sz="3200" dirty="0"/>
              <a:t>a.	Eph 5:22- Wives, submit to your own husbands, as to the Lord.  Husbands, love your wives, as Christ loved the church and gave himself up for her</a:t>
            </a:r>
          </a:p>
          <a:p>
            <a:r>
              <a:rPr lang="en-US" sz="3200" dirty="0"/>
              <a:t>b.	Eph 6:4- Fathers, do not provoke your children to anger, but bring them up in the discipline and instruction of the Lord.</a:t>
            </a:r>
          </a:p>
          <a:p>
            <a:endParaRPr lang="en-US" dirty="0"/>
          </a:p>
        </p:txBody>
      </p:sp>
    </p:spTree>
    <p:extLst>
      <p:ext uri="{BB962C8B-B14F-4D97-AF65-F5344CB8AC3E}">
        <p14:creationId xmlns:p14="http://schemas.microsoft.com/office/powerpoint/2010/main" val="21899010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Family</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751840" y="2143760"/>
            <a:ext cx="9164320" cy="3749040"/>
          </a:xfrm>
        </p:spPr>
        <p:txBody>
          <a:bodyPr>
            <a:normAutofit/>
          </a:bodyPr>
          <a:lstStyle/>
          <a:p>
            <a:r>
              <a:rPr lang="en-US" sz="4400" dirty="0"/>
              <a:t>What are some practical examples of fruitfulness in family?</a:t>
            </a:r>
          </a:p>
          <a:p>
            <a:endParaRPr lang="en-US" dirty="0"/>
          </a:p>
        </p:txBody>
      </p:sp>
    </p:spTree>
    <p:extLst>
      <p:ext uri="{BB962C8B-B14F-4D97-AF65-F5344CB8AC3E}">
        <p14:creationId xmlns:p14="http://schemas.microsoft.com/office/powerpoint/2010/main" val="172604635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Family</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751840" y="2143760"/>
            <a:ext cx="9164320" cy="3749040"/>
          </a:xfrm>
        </p:spPr>
        <p:txBody>
          <a:bodyPr>
            <a:normAutofit/>
          </a:bodyPr>
          <a:lstStyle/>
          <a:p>
            <a:r>
              <a:rPr lang="en-US" sz="4400" dirty="0"/>
              <a:t>What would be Idolatry in family?</a:t>
            </a:r>
          </a:p>
          <a:p>
            <a:endParaRPr lang="en-US" dirty="0"/>
          </a:p>
        </p:txBody>
      </p:sp>
    </p:spTree>
    <p:extLst>
      <p:ext uri="{BB962C8B-B14F-4D97-AF65-F5344CB8AC3E}">
        <p14:creationId xmlns:p14="http://schemas.microsoft.com/office/powerpoint/2010/main" val="1362959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Family</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751840" y="2143760"/>
            <a:ext cx="9164320" cy="3749040"/>
          </a:xfrm>
        </p:spPr>
        <p:txBody>
          <a:bodyPr>
            <a:normAutofit/>
          </a:bodyPr>
          <a:lstStyle/>
          <a:p>
            <a:r>
              <a:rPr lang="en-US" sz="4400" dirty="0"/>
              <a:t>What would be idleness in family?</a:t>
            </a:r>
          </a:p>
          <a:p>
            <a:endParaRPr lang="en-US" dirty="0"/>
          </a:p>
        </p:txBody>
      </p:sp>
    </p:spTree>
    <p:extLst>
      <p:ext uri="{BB962C8B-B14F-4D97-AF65-F5344CB8AC3E}">
        <p14:creationId xmlns:p14="http://schemas.microsoft.com/office/powerpoint/2010/main" val="418163006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463975" y="142240"/>
            <a:ext cx="8596668" cy="934720"/>
          </a:xfrm>
        </p:spPr>
        <p:txBody>
          <a:bodyPr/>
          <a:lstStyle/>
          <a:p>
            <a:r>
              <a:rPr lang="en-US" dirty="0"/>
              <a:t>Church</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274320" y="1107440"/>
            <a:ext cx="9824719" cy="5608320"/>
          </a:xfrm>
        </p:spPr>
        <p:txBody>
          <a:bodyPr>
            <a:normAutofit fontScale="70000" lnSpcReduction="20000"/>
          </a:bodyPr>
          <a:lstStyle/>
          <a:p>
            <a:r>
              <a:rPr lang="en-US" sz="3200" dirty="0"/>
              <a:t>1.	</a:t>
            </a:r>
            <a:r>
              <a:rPr lang="en-US" sz="3200" b="1" dirty="0"/>
              <a:t>Faithfulness</a:t>
            </a:r>
          </a:p>
          <a:p>
            <a:r>
              <a:rPr lang="en-US" sz="3200" dirty="0"/>
              <a:t>a.	1 Corinthians 12:27- Now you are the body of Christ and individually members of it.</a:t>
            </a:r>
          </a:p>
          <a:p>
            <a:r>
              <a:rPr lang="en-US" sz="3200" dirty="0"/>
              <a:t>b.	Hebrews 10:24,25- And let us consider how to stir up one another to love and good works, not neglecting to meet together, as is the habit of some, but encouraging one another, and all the more as you see the Day drawing near.</a:t>
            </a:r>
          </a:p>
          <a:p>
            <a:r>
              <a:rPr lang="en-US" sz="3200" dirty="0"/>
              <a:t>c.	Ephesians 4:15,16- Rather, speaking the truth in love, we are to grow up in every way into him who is the head, into Christ, from whom the whole body, joined and held together by every joint with which it is equipped, when each part is working properly, makes the body grow so that it builds itself up in love. </a:t>
            </a:r>
          </a:p>
          <a:p>
            <a:r>
              <a:rPr lang="en-US" sz="3200" dirty="0"/>
              <a:t>d.	Commitment to the local church- Members of it: Eph 2:19, 20- So then you are no longer strangers and aliens, but you are fellow citizens with the saints and members of the household of God, built on the foundation of the apostles and prophets, Christ Jesus himself being the cornerstone</a:t>
            </a:r>
          </a:p>
          <a:p>
            <a:endParaRPr lang="en-US" dirty="0"/>
          </a:p>
        </p:txBody>
      </p:sp>
    </p:spTree>
    <p:extLst>
      <p:ext uri="{BB962C8B-B14F-4D97-AF65-F5344CB8AC3E}">
        <p14:creationId xmlns:p14="http://schemas.microsoft.com/office/powerpoint/2010/main" val="224115639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Church</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751840" y="2143760"/>
            <a:ext cx="9164320" cy="3749040"/>
          </a:xfrm>
        </p:spPr>
        <p:txBody>
          <a:bodyPr>
            <a:normAutofit/>
          </a:bodyPr>
          <a:lstStyle/>
          <a:p>
            <a:r>
              <a:rPr lang="en-US" sz="4400" dirty="0"/>
              <a:t>What are some practical examples of fruitfulness in our church life?</a:t>
            </a:r>
          </a:p>
          <a:p>
            <a:endParaRPr lang="en-US" dirty="0"/>
          </a:p>
        </p:txBody>
      </p:sp>
    </p:spTree>
    <p:extLst>
      <p:ext uri="{BB962C8B-B14F-4D97-AF65-F5344CB8AC3E}">
        <p14:creationId xmlns:p14="http://schemas.microsoft.com/office/powerpoint/2010/main" val="8019862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Church</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751840" y="2143760"/>
            <a:ext cx="9164320" cy="3749040"/>
          </a:xfrm>
        </p:spPr>
        <p:txBody>
          <a:bodyPr>
            <a:normAutofit/>
          </a:bodyPr>
          <a:lstStyle/>
          <a:p>
            <a:r>
              <a:rPr lang="en-US" sz="4400" dirty="0"/>
              <a:t>What would be Idolatry in church life?</a:t>
            </a:r>
          </a:p>
          <a:p>
            <a:endParaRPr lang="en-US" dirty="0"/>
          </a:p>
        </p:txBody>
      </p:sp>
    </p:spTree>
    <p:extLst>
      <p:ext uri="{BB962C8B-B14F-4D97-AF65-F5344CB8AC3E}">
        <p14:creationId xmlns:p14="http://schemas.microsoft.com/office/powerpoint/2010/main" val="16443243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2" name="Rectangle 31">
            <a:extLst>
              <a:ext uri="{FF2B5EF4-FFF2-40B4-BE49-F238E27FC236}">
                <a16:creationId xmlns:a16="http://schemas.microsoft.com/office/drawing/2014/main" id="{03E8462A-FEBA-4848-81CC-3F8DA3E477B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4" name="Group 33">
            <a:extLst>
              <a:ext uri="{FF2B5EF4-FFF2-40B4-BE49-F238E27FC236}">
                <a16:creationId xmlns:a16="http://schemas.microsoft.com/office/drawing/2014/main" id="{2109F83F-40FE-4DB3-84CC-09FB3340D06D}"/>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8467"/>
            <a:ext cx="12192000" cy="6866467"/>
            <a:chOff x="0" y="-8467"/>
            <a:chExt cx="12192000" cy="6866467"/>
          </a:xfrm>
        </p:grpSpPr>
        <p:cxnSp>
          <p:nvCxnSpPr>
            <p:cNvPr id="35" name="Straight Connector 34">
              <a:extLst>
                <a:ext uri="{FF2B5EF4-FFF2-40B4-BE49-F238E27FC236}">
                  <a16:creationId xmlns:a16="http://schemas.microsoft.com/office/drawing/2014/main" id="{1DE492D7-C3C3-48FF-80C8-37021EA0262F}"/>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36" name="Rectangle 23">
              <a:extLst>
                <a:ext uri="{FF2B5EF4-FFF2-40B4-BE49-F238E27FC236}">
                  <a16:creationId xmlns:a16="http://schemas.microsoft.com/office/drawing/2014/main" id="{0B30FF97-2E9A-490A-AED2-90BA2E0EC17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37" name="Rectangle 25">
              <a:extLst>
                <a:ext uri="{FF2B5EF4-FFF2-40B4-BE49-F238E27FC236}">
                  <a16:creationId xmlns:a16="http://schemas.microsoft.com/office/drawing/2014/main" id="{B6D53C7D-A312-47B6-A66A-230A19CFACA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38" name="Isosceles Triangle 37">
              <a:extLst>
                <a:ext uri="{FF2B5EF4-FFF2-40B4-BE49-F238E27FC236}">
                  <a16:creationId xmlns:a16="http://schemas.microsoft.com/office/drawing/2014/main" id="{9329D58C-0D2E-4A2B-AD6A-9CEE506784A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39" name="Rectangle 27">
              <a:extLst>
                <a:ext uri="{FF2B5EF4-FFF2-40B4-BE49-F238E27FC236}">
                  <a16:creationId xmlns:a16="http://schemas.microsoft.com/office/drawing/2014/main" id="{9D446EDE-C690-4461-8BF2-7634808FC8B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40" name="Rectangle 28">
              <a:extLst>
                <a:ext uri="{FF2B5EF4-FFF2-40B4-BE49-F238E27FC236}">
                  <a16:creationId xmlns:a16="http://schemas.microsoft.com/office/drawing/2014/main" id="{323F3D34-6531-4AD7-A8C6-195A090281A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41" name="Rectangle 29">
              <a:extLst>
                <a:ext uri="{FF2B5EF4-FFF2-40B4-BE49-F238E27FC236}">
                  <a16:creationId xmlns:a16="http://schemas.microsoft.com/office/drawing/2014/main" id="{B9B0AE3F-2350-435F-A9B0-C310BF87638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42" name="Isosceles Triangle 41">
              <a:extLst>
                <a:ext uri="{FF2B5EF4-FFF2-40B4-BE49-F238E27FC236}">
                  <a16:creationId xmlns:a16="http://schemas.microsoft.com/office/drawing/2014/main" id="{4EFA655C-9E50-4C14-A89E-AD7B648E4E2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43" name="Isosceles Triangle 42">
              <a:extLst>
                <a:ext uri="{FF2B5EF4-FFF2-40B4-BE49-F238E27FC236}">
                  <a16:creationId xmlns:a16="http://schemas.microsoft.com/office/drawing/2014/main" id="{3E843863-7D25-4C01-9A17-E817CB6D998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grpSp>
      <p:sp>
        <p:nvSpPr>
          <p:cNvPr id="45" name="Rectangle 44">
            <a:extLst>
              <a:ext uri="{FF2B5EF4-FFF2-40B4-BE49-F238E27FC236}">
                <a16:creationId xmlns:a16="http://schemas.microsoft.com/office/drawing/2014/main" id="{7941F9B1-B01B-4A84-89D9-B169AEB4E45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77012" y="480060"/>
            <a:ext cx="8301227" cy="5897880"/>
          </a:xfrm>
          <a:prstGeom prst="rect">
            <a:avLst/>
          </a:prstGeom>
          <a:solidFill>
            <a:srgbClr val="FFFFFF"/>
          </a:solidFill>
          <a:ln w="9525">
            <a:noFill/>
          </a:ln>
          <a:effectLst>
            <a:outerShdw blurRad="63500" dist="17780" dir="5400000" algn="t" rotWithShape="0">
              <a:prstClr val="black">
                <a:alpha val="43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extBox 1">
            <a:extLst>
              <a:ext uri="{FF2B5EF4-FFF2-40B4-BE49-F238E27FC236}">
                <a16:creationId xmlns:a16="http://schemas.microsoft.com/office/drawing/2014/main" id="{FFFB7C0C-AACA-DBD7-B297-3A2EA99A5EE7}"/>
              </a:ext>
            </a:extLst>
          </p:cNvPr>
          <p:cNvSpPr txBox="1"/>
          <p:nvPr/>
        </p:nvSpPr>
        <p:spPr>
          <a:xfrm>
            <a:off x="1952087" y="5427429"/>
            <a:ext cx="5898093" cy="830997"/>
          </a:xfrm>
          <a:prstGeom prst="rect">
            <a:avLst/>
          </a:prstGeom>
          <a:noFill/>
        </p:spPr>
        <p:txBody>
          <a:bodyPr wrap="square" rtlCol="0">
            <a:spAutoFit/>
          </a:bodyPr>
          <a:lstStyle/>
          <a:p>
            <a:r>
              <a:rPr lang="en-US" sz="2400" dirty="0"/>
              <a:t>(Use your camera to click on this QR code and download the presentation)</a:t>
            </a:r>
          </a:p>
        </p:txBody>
      </p:sp>
      <p:pic>
        <p:nvPicPr>
          <p:cNvPr id="7" name="Picture 6">
            <a:extLst>
              <a:ext uri="{FF2B5EF4-FFF2-40B4-BE49-F238E27FC236}">
                <a16:creationId xmlns:a16="http://schemas.microsoft.com/office/drawing/2014/main" id="{CEDBA332-7CDA-3D46-5A7C-FF988A5A1DB5}"/>
              </a:ext>
            </a:extLst>
          </p:cNvPr>
          <p:cNvPicPr>
            <a:picLocks noChangeAspect="1"/>
          </p:cNvPicPr>
          <p:nvPr/>
        </p:nvPicPr>
        <p:blipFill>
          <a:blip r:embed="rId2"/>
          <a:stretch>
            <a:fillRect/>
          </a:stretch>
        </p:blipFill>
        <p:spPr>
          <a:xfrm>
            <a:off x="2224123" y="710951"/>
            <a:ext cx="4548588" cy="4512982"/>
          </a:xfrm>
          <a:prstGeom prst="rect">
            <a:avLst/>
          </a:prstGeom>
        </p:spPr>
      </p:pic>
    </p:spTree>
    <p:extLst>
      <p:ext uri="{BB962C8B-B14F-4D97-AF65-F5344CB8AC3E}">
        <p14:creationId xmlns:p14="http://schemas.microsoft.com/office/powerpoint/2010/main" val="154218380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Family</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751840" y="2143760"/>
            <a:ext cx="9164320" cy="3749040"/>
          </a:xfrm>
        </p:spPr>
        <p:txBody>
          <a:bodyPr>
            <a:normAutofit/>
          </a:bodyPr>
          <a:lstStyle/>
          <a:p>
            <a:r>
              <a:rPr lang="en-US" sz="4400" dirty="0"/>
              <a:t>What would be idleness in church life?</a:t>
            </a:r>
          </a:p>
          <a:p>
            <a:endParaRPr lang="en-US" dirty="0"/>
          </a:p>
        </p:txBody>
      </p:sp>
    </p:spTree>
    <p:extLst>
      <p:ext uri="{BB962C8B-B14F-4D97-AF65-F5344CB8AC3E}">
        <p14:creationId xmlns:p14="http://schemas.microsoft.com/office/powerpoint/2010/main" val="319871751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16375" y="91440"/>
            <a:ext cx="8596668" cy="934720"/>
          </a:xfrm>
        </p:spPr>
        <p:txBody>
          <a:bodyPr/>
          <a:lstStyle/>
          <a:p>
            <a:r>
              <a:rPr lang="en-US" dirty="0"/>
              <a:t>Work</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355600" y="1127760"/>
            <a:ext cx="9865360" cy="6268720"/>
          </a:xfrm>
        </p:spPr>
        <p:txBody>
          <a:bodyPr>
            <a:normAutofit/>
          </a:bodyPr>
          <a:lstStyle/>
          <a:p>
            <a:r>
              <a:rPr lang="en-US" sz="3200" dirty="0"/>
              <a:t>1.	</a:t>
            </a:r>
            <a:r>
              <a:rPr lang="en-US" sz="3200" b="1" dirty="0"/>
              <a:t>Faithfulness</a:t>
            </a:r>
          </a:p>
          <a:p>
            <a:r>
              <a:rPr lang="en-US" sz="3200" dirty="0"/>
              <a:t>a.	I </a:t>
            </a:r>
            <a:r>
              <a:rPr lang="en-US" sz="3200" dirty="0" err="1"/>
              <a:t>Thess</a:t>
            </a:r>
            <a:r>
              <a:rPr lang="en-US" sz="3200" dirty="0"/>
              <a:t> 4:10b-12- But we urge you, brothers, to do this more and more, and to aspire to live quietly, and to mind your own affairs, and to </a:t>
            </a:r>
            <a:r>
              <a:rPr lang="en-US" sz="3200" b="1" dirty="0"/>
              <a:t>work with your hands, as we instructed you, so that you may walk properly before outsiders and be dependent on no one.</a:t>
            </a:r>
          </a:p>
          <a:p>
            <a:r>
              <a:rPr lang="en-US" sz="3200" dirty="0"/>
              <a:t>b.	Eph 4:28- Let the thief no longer steal, but rather </a:t>
            </a:r>
            <a:r>
              <a:rPr lang="en-US" sz="3200" b="1" dirty="0"/>
              <a:t>let him labor, doing honest work with his own hands</a:t>
            </a:r>
            <a:r>
              <a:rPr lang="en-US" sz="3200" dirty="0"/>
              <a:t>, so that he may have something to share with anyone in need.</a:t>
            </a:r>
          </a:p>
          <a:p>
            <a:endParaRPr lang="en-US" dirty="0"/>
          </a:p>
        </p:txBody>
      </p:sp>
    </p:spTree>
    <p:extLst>
      <p:ext uri="{BB962C8B-B14F-4D97-AF65-F5344CB8AC3E}">
        <p14:creationId xmlns:p14="http://schemas.microsoft.com/office/powerpoint/2010/main" val="164406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Work</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751840" y="2143760"/>
            <a:ext cx="9164320" cy="3749040"/>
          </a:xfrm>
        </p:spPr>
        <p:txBody>
          <a:bodyPr>
            <a:normAutofit/>
          </a:bodyPr>
          <a:lstStyle/>
          <a:p>
            <a:r>
              <a:rPr lang="en-US" sz="4400" dirty="0"/>
              <a:t>What are some practical examples of fruitfulness in our work?</a:t>
            </a:r>
          </a:p>
          <a:p>
            <a:endParaRPr lang="en-US" dirty="0"/>
          </a:p>
        </p:txBody>
      </p:sp>
    </p:spTree>
    <p:extLst>
      <p:ext uri="{BB962C8B-B14F-4D97-AF65-F5344CB8AC3E}">
        <p14:creationId xmlns:p14="http://schemas.microsoft.com/office/powerpoint/2010/main" val="70163814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Work</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751840" y="2143760"/>
            <a:ext cx="9164320" cy="3749040"/>
          </a:xfrm>
        </p:spPr>
        <p:txBody>
          <a:bodyPr>
            <a:normAutofit/>
          </a:bodyPr>
          <a:lstStyle/>
          <a:p>
            <a:r>
              <a:rPr lang="en-US" sz="4400" dirty="0"/>
              <a:t>What would be Idolatry in our work?</a:t>
            </a:r>
          </a:p>
          <a:p>
            <a:endParaRPr lang="en-US" dirty="0"/>
          </a:p>
        </p:txBody>
      </p:sp>
    </p:spTree>
    <p:extLst>
      <p:ext uri="{BB962C8B-B14F-4D97-AF65-F5344CB8AC3E}">
        <p14:creationId xmlns:p14="http://schemas.microsoft.com/office/powerpoint/2010/main" val="399789322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FB117F8-44EA-48AD-F8B8-66A21DAC5691}"/>
              </a:ext>
            </a:extLst>
          </p:cNvPr>
          <p:cNvSpPr>
            <a:spLocks noGrp="1"/>
          </p:cNvSpPr>
          <p:nvPr>
            <p:ph type="title"/>
          </p:nvPr>
        </p:nvSpPr>
        <p:spPr>
          <a:xfrm>
            <a:off x="677335" y="609600"/>
            <a:ext cx="8596668" cy="934720"/>
          </a:xfrm>
        </p:spPr>
        <p:txBody>
          <a:bodyPr/>
          <a:lstStyle/>
          <a:p>
            <a:r>
              <a:rPr lang="en-US" dirty="0"/>
              <a:t>Family</a:t>
            </a:r>
          </a:p>
        </p:txBody>
      </p:sp>
      <p:sp>
        <p:nvSpPr>
          <p:cNvPr id="8" name="Text Placeholder 7">
            <a:extLst>
              <a:ext uri="{FF2B5EF4-FFF2-40B4-BE49-F238E27FC236}">
                <a16:creationId xmlns:a16="http://schemas.microsoft.com/office/drawing/2014/main" id="{709D5FB0-04A5-D7F5-AE88-1899A8C0F345}"/>
              </a:ext>
            </a:extLst>
          </p:cNvPr>
          <p:cNvSpPr>
            <a:spLocks noGrp="1"/>
          </p:cNvSpPr>
          <p:nvPr>
            <p:ph type="body" idx="1"/>
          </p:nvPr>
        </p:nvSpPr>
        <p:spPr>
          <a:xfrm>
            <a:off x="751840" y="2143760"/>
            <a:ext cx="9164320" cy="3749040"/>
          </a:xfrm>
        </p:spPr>
        <p:txBody>
          <a:bodyPr>
            <a:normAutofit/>
          </a:bodyPr>
          <a:lstStyle/>
          <a:p>
            <a:r>
              <a:rPr lang="en-US" sz="4400" dirty="0"/>
              <a:t>What would be idleness in our work?</a:t>
            </a:r>
          </a:p>
          <a:p>
            <a:endParaRPr lang="en-US" dirty="0"/>
          </a:p>
        </p:txBody>
      </p:sp>
    </p:spTree>
    <p:extLst>
      <p:ext uri="{BB962C8B-B14F-4D97-AF65-F5344CB8AC3E}">
        <p14:creationId xmlns:p14="http://schemas.microsoft.com/office/powerpoint/2010/main" val="333415299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B5385B4-C3AC-9784-8FB1-94C967F27E12}"/>
              </a:ext>
            </a:extLst>
          </p:cNvPr>
          <p:cNvSpPr>
            <a:spLocks noGrp="1"/>
          </p:cNvSpPr>
          <p:nvPr>
            <p:ph type="title"/>
          </p:nvPr>
        </p:nvSpPr>
        <p:spPr/>
        <p:txBody>
          <a:bodyPr/>
          <a:lstStyle/>
          <a:p>
            <a:r>
              <a:rPr lang="en-US" dirty="0"/>
              <a:t>Thoughts in Conclusion</a:t>
            </a:r>
          </a:p>
        </p:txBody>
      </p:sp>
      <p:sp>
        <p:nvSpPr>
          <p:cNvPr id="3" name="Content Placeholder 2">
            <a:extLst>
              <a:ext uri="{FF2B5EF4-FFF2-40B4-BE49-F238E27FC236}">
                <a16:creationId xmlns:a16="http://schemas.microsoft.com/office/drawing/2014/main" id="{BF3B2B54-5223-A942-CA97-7CBE7B07A284}"/>
              </a:ext>
            </a:extLst>
          </p:cNvPr>
          <p:cNvSpPr>
            <a:spLocks noGrp="1"/>
          </p:cNvSpPr>
          <p:nvPr>
            <p:ph idx="1"/>
          </p:nvPr>
        </p:nvSpPr>
        <p:spPr>
          <a:xfrm>
            <a:off x="254000" y="1615441"/>
            <a:ext cx="8900160" cy="4632959"/>
          </a:xfrm>
        </p:spPr>
        <p:txBody>
          <a:bodyPr>
            <a:normAutofit lnSpcReduction="10000"/>
          </a:bodyPr>
          <a:lstStyle/>
          <a:p>
            <a:r>
              <a:rPr lang="en-US" sz="2800" b="1" dirty="0"/>
              <a:t>Don’t compare </a:t>
            </a:r>
            <a:r>
              <a:rPr lang="en-US" sz="2800" dirty="0"/>
              <a:t>your life with another’s</a:t>
            </a:r>
          </a:p>
          <a:p>
            <a:r>
              <a:rPr lang="en-US" sz="2800" dirty="0"/>
              <a:t>Remember </a:t>
            </a:r>
            <a:r>
              <a:rPr lang="en-US" sz="2800" b="1" dirty="0"/>
              <a:t>there are seasons</a:t>
            </a:r>
          </a:p>
          <a:p>
            <a:pPr lvl="1"/>
            <a:r>
              <a:rPr lang="en-US" sz="2400" dirty="0"/>
              <a:t>“Balance” may not always be the right way to think about it</a:t>
            </a:r>
          </a:p>
          <a:p>
            <a:r>
              <a:rPr lang="en-US" sz="2800" b="1" dirty="0"/>
              <a:t>Assess and Reassess</a:t>
            </a:r>
          </a:p>
          <a:p>
            <a:r>
              <a:rPr lang="en-US" sz="2800" b="1" dirty="0"/>
              <a:t>Listen to the Spirit’s prompting </a:t>
            </a:r>
            <a:r>
              <a:rPr lang="en-US" sz="2800" dirty="0"/>
              <a:t>and walk by faith</a:t>
            </a:r>
          </a:p>
          <a:p>
            <a:r>
              <a:rPr lang="en-US" sz="2800" b="1" dirty="0"/>
              <a:t>Look for gospel opportunities </a:t>
            </a:r>
            <a:r>
              <a:rPr lang="en-US" sz="2800" dirty="0"/>
              <a:t>in every one of these assignments</a:t>
            </a:r>
          </a:p>
          <a:p>
            <a:r>
              <a:rPr lang="en-US" sz="2800" dirty="0"/>
              <a:t>Remember our primary responsibility is to </a:t>
            </a:r>
            <a:r>
              <a:rPr lang="en-US" sz="2800" b="1" dirty="0"/>
              <a:t>Follow Christ!</a:t>
            </a:r>
          </a:p>
        </p:txBody>
      </p:sp>
    </p:spTree>
    <p:extLst>
      <p:ext uri="{BB962C8B-B14F-4D97-AF65-F5344CB8AC3E}">
        <p14:creationId xmlns:p14="http://schemas.microsoft.com/office/powerpoint/2010/main" val="23545079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fade">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fade">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0" presetClass="entr" presetSubtype="0"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fade">
                                      <p:cBhvr>
                                        <p:cTn id="37"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6D83F1-907F-EB38-08AE-F2E693E824B6}"/>
              </a:ext>
            </a:extLst>
          </p:cNvPr>
          <p:cNvSpPr>
            <a:spLocks noGrp="1"/>
          </p:cNvSpPr>
          <p:nvPr>
            <p:ph type="title"/>
          </p:nvPr>
        </p:nvSpPr>
        <p:spPr>
          <a:xfrm>
            <a:off x="677335" y="3614157"/>
            <a:ext cx="8596668" cy="1826581"/>
          </a:xfrm>
        </p:spPr>
        <p:txBody>
          <a:bodyPr>
            <a:normAutofit fontScale="90000"/>
          </a:bodyPr>
          <a:lstStyle/>
          <a:p>
            <a:r>
              <a:rPr lang="en-US" dirty="0"/>
              <a:t>“…walking through this life- keeping our </a:t>
            </a:r>
            <a:r>
              <a:rPr lang="en-US" b="1" dirty="0"/>
              <a:t>primary responsibilities of following Christ </a:t>
            </a:r>
            <a:r>
              <a:rPr lang="en-US" dirty="0"/>
              <a:t>intact and doing all the things that God has assigned us to do, in faithfulness and fruitfulness, bringing honor and glory to Him in all that we do.”</a:t>
            </a:r>
          </a:p>
        </p:txBody>
      </p:sp>
    </p:spTree>
    <p:extLst>
      <p:ext uri="{BB962C8B-B14F-4D97-AF65-F5344CB8AC3E}">
        <p14:creationId xmlns:p14="http://schemas.microsoft.com/office/powerpoint/2010/main" val="279056887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03E8462A-FEBA-4848-81CC-3F8DA3E477B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2109F83F-40FE-4DB3-84CC-09FB3340D06D}"/>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8467"/>
            <a:ext cx="12192000" cy="6866467"/>
            <a:chOff x="0" y="-8467"/>
            <a:chExt cx="12192000" cy="6866467"/>
          </a:xfrm>
        </p:grpSpPr>
        <p:cxnSp>
          <p:nvCxnSpPr>
            <p:cNvPr id="11" name="Straight Connector 10">
              <a:extLst>
                <a:ext uri="{FF2B5EF4-FFF2-40B4-BE49-F238E27FC236}">
                  <a16:creationId xmlns:a16="http://schemas.microsoft.com/office/drawing/2014/main" id="{1DE492D7-C3C3-48FF-80C8-37021EA0262F}"/>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12" name="Rectangle 23">
              <a:extLst>
                <a:ext uri="{FF2B5EF4-FFF2-40B4-BE49-F238E27FC236}">
                  <a16:creationId xmlns:a16="http://schemas.microsoft.com/office/drawing/2014/main" id="{0B30FF97-2E9A-490A-AED2-90BA2E0EC17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3" name="Rectangle 25">
              <a:extLst>
                <a:ext uri="{FF2B5EF4-FFF2-40B4-BE49-F238E27FC236}">
                  <a16:creationId xmlns:a16="http://schemas.microsoft.com/office/drawing/2014/main" id="{B6D53C7D-A312-47B6-A66A-230A19CFACA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4" name="Isosceles Triangle 13">
              <a:extLst>
                <a:ext uri="{FF2B5EF4-FFF2-40B4-BE49-F238E27FC236}">
                  <a16:creationId xmlns:a16="http://schemas.microsoft.com/office/drawing/2014/main" id="{9329D58C-0D2E-4A2B-AD6A-9CEE506784A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5" name="Rectangle 27">
              <a:extLst>
                <a:ext uri="{FF2B5EF4-FFF2-40B4-BE49-F238E27FC236}">
                  <a16:creationId xmlns:a16="http://schemas.microsoft.com/office/drawing/2014/main" id="{9D446EDE-C690-4461-8BF2-7634808FC8B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6" name="Rectangle 28">
              <a:extLst>
                <a:ext uri="{FF2B5EF4-FFF2-40B4-BE49-F238E27FC236}">
                  <a16:creationId xmlns:a16="http://schemas.microsoft.com/office/drawing/2014/main" id="{323F3D34-6531-4AD7-A8C6-195A090281A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7" name="Rectangle 29">
              <a:extLst>
                <a:ext uri="{FF2B5EF4-FFF2-40B4-BE49-F238E27FC236}">
                  <a16:creationId xmlns:a16="http://schemas.microsoft.com/office/drawing/2014/main" id="{B9B0AE3F-2350-435F-A9B0-C310BF87638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8" name="Isosceles Triangle 17">
              <a:extLst>
                <a:ext uri="{FF2B5EF4-FFF2-40B4-BE49-F238E27FC236}">
                  <a16:creationId xmlns:a16="http://schemas.microsoft.com/office/drawing/2014/main" id="{4EFA655C-9E50-4C14-A89E-AD7B648E4E2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sp>
          <p:nvSpPr>
            <p:cNvPr id="19" name="Isosceles Triangle 18">
              <a:extLst>
                <a:ext uri="{FF2B5EF4-FFF2-40B4-BE49-F238E27FC236}">
                  <a16:creationId xmlns:a16="http://schemas.microsoft.com/office/drawing/2014/main" id="{3E843863-7D25-4C01-9A17-E817CB6D998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en-US"/>
            </a:p>
          </p:txBody>
        </p:sp>
      </p:grpSp>
      <p:sp>
        <p:nvSpPr>
          <p:cNvPr id="21" name="Rectangle 20">
            <a:extLst>
              <a:ext uri="{FF2B5EF4-FFF2-40B4-BE49-F238E27FC236}">
                <a16:creationId xmlns:a16="http://schemas.microsoft.com/office/drawing/2014/main" id="{7941F9B1-B01B-4A84-89D9-B169AEB4E45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77012" y="480060"/>
            <a:ext cx="8301227" cy="5897880"/>
          </a:xfrm>
          <a:prstGeom prst="rect">
            <a:avLst/>
          </a:prstGeom>
          <a:solidFill>
            <a:srgbClr val="FFFFFF"/>
          </a:solidFill>
          <a:ln w="9525">
            <a:noFill/>
          </a:ln>
          <a:effectLst>
            <a:outerShdw blurRad="63500" dist="17780" dir="5400000" algn="t" rotWithShape="0">
              <a:prstClr val="black">
                <a:alpha val="43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3" name="Picture 2">
            <a:extLst>
              <a:ext uri="{FF2B5EF4-FFF2-40B4-BE49-F238E27FC236}">
                <a16:creationId xmlns:a16="http://schemas.microsoft.com/office/drawing/2014/main" id="{BD678075-45C7-4D37-D778-68F7AEB15C91}"/>
              </a:ext>
            </a:extLst>
          </p:cNvPr>
          <p:cNvPicPr>
            <a:picLocks noChangeAspect="1"/>
          </p:cNvPicPr>
          <p:nvPr/>
        </p:nvPicPr>
        <p:blipFill>
          <a:blip r:embed="rId2"/>
          <a:stretch>
            <a:fillRect/>
          </a:stretch>
        </p:blipFill>
        <p:spPr>
          <a:xfrm>
            <a:off x="2600960" y="697043"/>
            <a:ext cx="4084320" cy="5500769"/>
          </a:xfrm>
          <a:prstGeom prst="rect">
            <a:avLst/>
          </a:prstGeom>
        </p:spPr>
      </p:pic>
    </p:spTree>
    <p:extLst>
      <p:ext uri="{BB962C8B-B14F-4D97-AF65-F5344CB8AC3E}">
        <p14:creationId xmlns:p14="http://schemas.microsoft.com/office/powerpoint/2010/main" val="138717449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6D83F1-907F-EB38-08AE-F2E693E824B6}"/>
              </a:ext>
            </a:extLst>
          </p:cNvPr>
          <p:cNvSpPr>
            <a:spLocks noGrp="1"/>
          </p:cNvSpPr>
          <p:nvPr>
            <p:ph type="title"/>
          </p:nvPr>
        </p:nvSpPr>
        <p:spPr>
          <a:xfrm>
            <a:off x="677335" y="3614157"/>
            <a:ext cx="8596668" cy="1826581"/>
          </a:xfrm>
        </p:spPr>
        <p:txBody>
          <a:bodyPr>
            <a:normAutofit fontScale="90000"/>
          </a:bodyPr>
          <a:lstStyle/>
          <a:p>
            <a:r>
              <a:rPr lang="en-US" dirty="0"/>
              <a:t>“…walking through this life- keeping our </a:t>
            </a:r>
            <a:r>
              <a:rPr lang="en-US" b="1" dirty="0"/>
              <a:t>primary responsibilities of following Christ </a:t>
            </a:r>
            <a:r>
              <a:rPr lang="en-US" dirty="0"/>
              <a:t>intact and doing all the things that God has assigned us to do, in faithfulness and fruitfulness, bringing honor and glory to Him in all that we do.”</a:t>
            </a:r>
          </a:p>
        </p:txBody>
      </p:sp>
    </p:spTree>
    <p:extLst>
      <p:ext uri="{BB962C8B-B14F-4D97-AF65-F5344CB8AC3E}">
        <p14:creationId xmlns:p14="http://schemas.microsoft.com/office/powerpoint/2010/main" val="277065977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66D419-2BF2-A791-F2B4-4867B21CFF01}"/>
              </a:ext>
            </a:extLst>
          </p:cNvPr>
          <p:cNvSpPr>
            <a:spLocks noGrp="1"/>
          </p:cNvSpPr>
          <p:nvPr>
            <p:ph type="title"/>
          </p:nvPr>
        </p:nvSpPr>
        <p:spPr/>
        <p:txBody>
          <a:bodyPr/>
          <a:lstStyle/>
          <a:p>
            <a:r>
              <a:rPr lang="en-US" dirty="0"/>
              <a:t>Our Primary Responsibility is to follow Christ!</a:t>
            </a:r>
          </a:p>
        </p:txBody>
      </p:sp>
      <p:sp>
        <p:nvSpPr>
          <p:cNvPr id="3" name="Text Placeholder 2">
            <a:extLst>
              <a:ext uri="{FF2B5EF4-FFF2-40B4-BE49-F238E27FC236}">
                <a16:creationId xmlns:a16="http://schemas.microsoft.com/office/drawing/2014/main" id="{9B4C5232-6F6B-6F6F-8093-F7728093397A}"/>
              </a:ext>
            </a:extLst>
          </p:cNvPr>
          <p:cNvSpPr>
            <a:spLocks noGrp="1"/>
          </p:cNvSpPr>
          <p:nvPr>
            <p:ph idx="1"/>
          </p:nvPr>
        </p:nvSpPr>
        <p:spPr/>
        <p:txBody>
          <a:bodyPr>
            <a:normAutofit/>
          </a:bodyPr>
          <a:lstStyle/>
          <a:p>
            <a:r>
              <a:rPr lang="en-US" sz="4000" dirty="0"/>
              <a:t>Matthew 6:33 “</a:t>
            </a:r>
            <a:r>
              <a:rPr lang="en-US" sz="4000" b="0" i="0" dirty="0">
                <a:solidFill>
                  <a:srgbClr val="000000"/>
                </a:solidFill>
                <a:effectLst/>
                <a:latin typeface="system-ui"/>
              </a:rPr>
              <a:t>But seek first the kingdom of God and his righteousness, and all these things will be added to you.”</a:t>
            </a:r>
            <a:endParaRPr lang="en-US" sz="4000" dirty="0"/>
          </a:p>
        </p:txBody>
      </p:sp>
    </p:spTree>
    <p:extLst>
      <p:ext uri="{BB962C8B-B14F-4D97-AF65-F5344CB8AC3E}">
        <p14:creationId xmlns:p14="http://schemas.microsoft.com/office/powerpoint/2010/main" val="1374542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5FB4AC-EA33-6444-C8A6-3C475EBCC846}"/>
              </a:ext>
            </a:extLst>
          </p:cNvPr>
          <p:cNvSpPr>
            <a:spLocks noGrp="1"/>
          </p:cNvSpPr>
          <p:nvPr>
            <p:ph type="title"/>
          </p:nvPr>
        </p:nvSpPr>
        <p:spPr/>
        <p:txBody>
          <a:bodyPr>
            <a:normAutofit fontScale="90000"/>
          </a:bodyPr>
          <a:lstStyle/>
          <a:p>
            <a:r>
              <a:rPr lang="en-US" dirty="0"/>
              <a:t>Oz- </a:t>
            </a:r>
            <a:r>
              <a:rPr lang="en-US" dirty="0" err="1"/>
              <a:t>Guiness</a:t>
            </a:r>
            <a:r>
              <a:rPr lang="en-US" dirty="0"/>
              <a:t>- “following Jesus is our primary responsibility.  It is first because as believers our lives are </a:t>
            </a:r>
            <a:r>
              <a:rPr lang="en-US" b="1" u="sng" dirty="0"/>
              <a:t>by Him, to Him, and for Him”</a:t>
            </a:r>
          </a:p>
        </p:txBody>
      </p:sp>
      <p:sp>
        <p:nvSpPr>
          <p:cNvPr id="4" name="Text Placeholder 3">
            <a:extLst>
              <a:ext uri="{FF2B5EF4-FFF2-40B4-BE49-F238E27FC236}">
                <a16:creationId xmlns:a16="http://schemas.microsoft.com/office/drawing/2014/main" id="{F8A82406-D103-23C3-7AA2-17CF6ABFBB4B}"/>
              </a:ext>
            </a:extLst>
          </p:cNvPr>
          <p:cNvSpPr>
            <a:spLocks noGrp="1"/>
          </p:cNvSpPr>
          <p:nvPr>
            <p:ph type="body" idx="1"/>
          </p:nvPr>
        </p:nvSpPr>
        <p:spPr/>
        <p:txBody>
          <a:bodyPr/>
          <a:lstStyle/>
          <a:p>
            <a:endParaRPr lang="en-US"/>
          </a:p>
        </p:txBody>
      </p:sp>
    </p:spTree>
    <p:extLst>
      <p:ext uri="{BB962C8B-B14F-4D97-AF65-F5344CB8AC3E}">
        <p14:creationId xmlns:p14="http://schemas.microsoft.com/office/powerpoint/2010/main" val="24694048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 name="Title 5">
            <a:extLst>
              <a:ext uri="{FF2B5EF4-FFF2-40B4-BE49-F238E27FC236}">
                <a16:creationId xmlns:a16="http://schemas.microsoft.com/office/drawing/2014/main" id="{00757151-8051-6105-7949-12ADB3DC8096}"/>
              </a:ext>
            </a:extLst>
          </p:cNvPr>
          <p:cNvSpPr>
            <a:spLocks noGrp="1"/>
          </p:cNvSpPr>
          <p:nvPr>
            <p:ph type="title"/>
          </p:nvPr>
        </p:nvSpPr>
        <p:spPr>
          <a:xfrm>
            <a:off x="677334" y="518160"/>
            <a:ext cx="8596668" cy="1320800"/>
          </a:xfrm>
        </p:spPr>
        <p:txBody>
          <a:bodyPr>
            <a:normAutofit fontScale="90000"/>
          </a:bodyPr>
          <a:lstStyle/>
          <a:p>
            <a:r>
              <a:rPr lang="en-US" sz="3300" dirty="0"/>
              <a:t>“</a:t>
            </a:r>
            <a:r>
              <a:rPr lang="en-US" dirty="0"/>
              <a:t>…</a:t>
            </a:r>
            <a:r>
              <a:rPr lang="en-US" sz="3600" dirty="0"/>
              <a:t>following Jesus is our primary responsibility. </a:t>
            </a:r>
            <a:r>
              <a:rPr lang="en-US" sz="3300" dirty="0"/>
              <a:t>It is first because as believers our lives are </a:t>
            </a:r>
            <a:r>
              <a:rPr lang="en-US" sz="3300" b="1" u="sng" dirty="0"/>
              <a:t>by Him, to Him, and for Him</a:t>
            </a:r>
            <a:r>
              <a:rPr lang="en-US" sz="3300" dirty="0"/>
              <a:t>” </a:t>
            </a:r>
            <a:br>
              <a:rPr lang="en-US" sz="3300" dirty="0"/>
            </a:br>
            <a:r>
              <a:rPr lang="en-US" sz="3300" dirty="0"/>
              <a:t>–Oz </a:t>
            </a:r>
            <a:r>
              <a:rPr lang="en-US" sz="3300" dirty="0" err="1"/>
              <a:t>Guiness</a:t>
            </a:r>
            <a:endParaRPr lang="en-US" sz="3300" dirty="0"/>
          </a:p>
        </p:txBody>
      </p:sp>
      <p:graphicFrame>
        <p:nvGraphicFramePr>
          <p:cNvPr id="8" name="Content Placeholder 2">
            <a:extLst>
              <a:ext uri="{FF2B5EF4-FFF2-40B4-BE49-F238E27FC236}">
                <a16:creationId xmlns:a16="http://schemas.microsoft.com/office/drawing/2014/main" id="{DFB7E73B-DF20-C515-809E-B14F1D65E257}"/>
              </a:ext>
            </a:extLst>
          </p:cNvPr>
          <p:cNvGraphicFramePr>
            <a:graphicFrameLocks noGrp="1"/>
          </p:cNvGraphicFramePr>
          <p:nvPr>
            <p:ph idx="1"/>
            <p:extLst>
              <p:ext uri="{D42A27DB-BD31-4B8C-83A1-F6EECF244321}">
                <p14:modId xmlns:p14="http://schemas.microsoft.com/office/powerpoint/2010/main" val="415737981"/>
              </p:ext>
            </p:extLst>
          </p:nvPr>
        </p:nvGraphicFramePr>
        <p:xfrm>
          <a:off x="677334" y="3085148"/>
          <a:ext cx="8596312" cy="388143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2681747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4456E66-C38E-5990-4A63-C7D210F4CB31}"/>
              </a:ext>
            </a:extLst>
          </p:cNvPr>
          <p:cNvSpPr>
            <a:spLocks noGrp="1"/>
          </p:cNvSpPr>
          <p:nvPr>
            <p:ph type="title"/>
          </p:nvPr>
        </p:nvSpPr>
        <p:spPr/>
        <p:txBody>
          <a:bodyPr/>
          <a:lstStyle/>
          <a:p>
            <a:r>
              <a:rPr lang="en-US" dirty="0"/>
              <a:t>…By Him- called to salvation</a:t>
            </a:r>
          </a:p>
        </p:txBody>
      </p:sp>
      <p:sp>
        <p:nvSpPr>
          <p:cNvPr id="3" name="Content Placeholder 2">
            <a:extLst>
              <a:ext uri="{FF2B5EF4-FFF2-40B4-BE49-F238E27FC236}">
                <a16:creationId xmlns:a16="http://schemas.microsoft.com/office/drawing/2014/main" id="{5D4A8FE0-4C28-773A-9C2A-49B458BBB098}"/>
              </a:ext>
            </a:extLst>
          </p:cNvPr>
          <p:cNvSpPr>
            <a:spLocks noGrp="1"/>
          </p:cNvSpPr>
          <p:nvPr>
            <p:ph idx="1"/>
          </p:nvPr>
        </p:nvSpPr>
        <p:spPr/>
        <p:txBody>
          <a:bodyPr>
            <a:normAutofit/>
          </a:bodyPr>
          <a:lstStyle/>
          <a:p>
            <a:r>
              <a:rPr lang="en-US" sz="4000" dirty="0"/>
              <a:t>2 </a:t>
            </a:r>
            <a:r>
              <a:rPr lang="en-US" sz="4000" dirty="0" err="1"/>
              <a:t>Thess</a:t>
            </a:r>
            <a:r>
              <a:rPr lang="en-US" sz="4000" dirty="0"/>
              <a:t> 2:14-</a:t>
            </a:r>
            <a:r>
              <a:rPr lang="en-US" sz="4000" b="0" i="0" dirty="0">
                <a:solidFill>
                  <a:srgbClr val="000000"/>
                </a:solidFill>
                <a:effectLst/>
                <a:latin typeface="system-ui"/>
              </a:rPr>
              <a:t>To this </a:t>
            </a:r>
            <a:r>
              <a:rPr lang="en-US" sz="4000" b="1" i="0" u="sng" dirty="0">
                <a:solidFill>
                  <a:srgbClr val="000000"/>
                </a:solidFill>
                <a:effectLst/>
                <a:latin typeface="system-ui"/>
              </a:rPr>
              <a:t>He called you </a:t>
            </a:r>
            <a:r>
              <a:rPr lang="en-US" sz="4000" b="0" i="0" dirty="0">
                <a:solidFill>
                  <a:srgbClr val="000000"/>
                </a:solidFill>
                <a:effectLst/>
                <a:latin typeface="system-ui"/>
              </a:rPr>
              <a:t>through our gospel, so that you may obtain the glory of our Lord Jesus Christ.</a:t>
            </a:r>
            <a:endParaRPr lang="en-US" sz="4000" dirty="0"/>
          </a:p>
        </p:txBody>
      </p:sp>
    </p:spTree>
    <p:extLst>
      <p:ext uri="{BB962C8B-B14F-4D97-AF65-F5344CB8AC3E}">
        <p14:creationId xmlns:p14="http://schemas.microsoft.com/office/powerpoint/2010/main" val="80486602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1DA99E-8427-D125-D613-9BC7DDDF52BB}"/>
              </a:ext>
            </a:extLst>
          </p:cNvPr>
          <p:cNvSpPr>
            <a:spLocks noGrp="1"/>
          </p:cNvSpPr>
          <p:nvPr>
            <p:ph type="title"/>
          </p:nvPr>
        </p:nvSpPr>
        <p:spPr/>
        <p:txBody>
          <a:bodyPr/>
          <a:lstStyle/>
          <a:p>
            <a:r>
              <a:rPr lang="en-US" dirty="0"/>
              <a:t>…To Him- God gave us to Christ</a:t>
            </a:r>
          </a:p>
        </p:txBody>
      </p:sp>
      <p:sp>
        <p:nvSpPr>
          <p:cNvPr id="3" name="Content Placeholder 2">
            <a:extLst>
              <a:ext uri="{FF2B5EF4-FFF2-40B4-BE49-F238E27FC236}">
                <a16:creationId xmlns:a16="http://schemas.microsoft.com/office/drawing/2014/main" id="{821863E6-DA9C-8584-31E5-5A062C10F837}"/>
              </a:ext>
            </a:extLst>
          </p:cNvPr>
          <p:cNvSpPr>
            <a:spLocks noGrp="1"/>
          </p:cNvSpPr>
          <p:nvPr>
            <p:ph idx="1"/>
          </p:nvPr>
        </p:nvSpPr>
        <p:spPr/>
        <p:txBody>
          <a:bodyPr>
            <a:normAutofit/>
          </a:bodyPr>
          <a:lstStyle/>
          <a:p>
            <a:r>
              <a:rPr lang="en-US" sz="3600" dirty="0"/>
              <a:t>John 17:6-  “I have manifested your name to the people whom you gave me out of the world. Yours they were, and </a:t>
            </a:r>
            <a:r>
              <a:rPr lang="en-US" sz="3600" b="1" u="sng" dirty="0"/>
              <a:t>you gave them to me</a:t>
            </a:r>
            <a:r>
              <a:rPr lang="en-US" sz="3600" dirty="0"/>
              <a:t>, and they have kept your word.</a:t>
            </a:r>
          </a:p>
        </p:txBody>
      </p:sp>
    </p:spTree>
    <p:extLst>
      <p:ext uri="{BB962C8B-B14F-4D97-AF65-F5344CB8AC3E}">
        <p14:creationId xmlns:p14="http://schemas.microsoft.com/office/powerpoint/2010/main" val="37496016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C69FE75-2CC6-E50C-C219-EEC2854BEAAA}"/>
              </a:ext>
            </a:extLst>
          </p:cNvPr>
          <p:cNvSpPr>
            <a:spLocks noGrp="1"/>
          </p:cNvSpPr>
          <p:nvPr>
            <p:ph type="title"/>
          </p:nvPr>
        </p:nvSpPr>
        <p:spPr/>
        <p:txBody>
          <a:bodyPr/>
          <a:lstStyle/>
          <a:p>
            <a:r>
              <a:rPr lang="en-US" dirty="0"/>
              <a:t>…For Him – to do good works</a:t>
            </a:r>
          </a:p>
        </p:txBody>
      </p:sp>
      <p:sp>
        <p:nvSpPr>
          <p:cNvPr id="3" name="Content Placeholder 2">
            <a:extLst>
              <a:ext uri="{FF2B5EF4-FFF2-40B4-BE49-F238E27FC236}">
                <a16:creationId xmlns:a16="http://schemas.microsoft.com/office/drawing/2014/main" id="{38106DBC-7369-C6BC-3A66-94627F16046C}"/>
              </a:ext>
            </a:extLst>
          </p:cNvPr>
          <p:cNvSpPr>
            <a:spLocks noGrp="1"/>
          </p:cNvSpPr>
          <p:nvPr>
            <p:ph idx="1"/>
          </p:nvPr>
        </p:nvSpPr>
        <p:spPr/>
        <p:txBody>
          <a:bodyPr>
            <a:normAutofit/>
          </a:bodyPr>
          <a:lstStyle/>
          <a:p>
            <a:r>
              <a:rPr lang="en-US" sz="3600" dirty="0"/>
              <a:t>Ephesians 2:10-  For </a:t>
            </a:r>
            <a:r>
              <a:rPr lang="en-US" sz="3600" b="1" u="sng" dirty="0"/>
              <a:t>we are his workmanship</a:t>
            </a:r>
            <a:r>
              <a:rPr lang="en-US" sz="3600" dirty="0"/>
              <a:t>, created in Christ Jesus for good works, which God prepared beforehand, that we should walk in them.</a:t>
            </a:r>
          </a:p>
        </p:txBody>
      </p:sp>
    </p:spTree>
    <p:extLst>
      <p:ext uri="{BB962C8B-B14F-4D97-AF65-F5344CB8AC3E}">
        <p14:creationId xmlns:p14="http://schemas.microsoft.com/office/powerpoint/2010/main" val="37161158"/>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32792</TotalTime>
  <Words>884</Words>
  <Application>Microsoft Office PowerPoint</Application>
  <PresentationFormat>Widescreen</PresentationFormat>
  <Paragraphs>63</Paragraphs>
  <Slides>27</Slides>
  <Notes>0</Notes>
  <HiddenSlides>1</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27</vt:i4>
      </vt:variant>
    </vt:vector>
  </HeadingPairs>
  <TitlesOfParts>
    <vt:vector size="32" baseType="lpstr">
      <vt:lpstr>Arial</vt:lpstr>
      <vt:lpstr>system-ui</vt:lpstr>
      <vt:lpstr>Trebuchet MS</vt:lpstr>
      <vt:lpstr>Wingdings 3</vt:lpstr>
      <vt:lpstr>Facet</vt:lpstr>
      <vt:lpstr>Balancing Work, Family, and Church</vt:lpstr>
      <vt:lpstr>PowerPoint Presentation</vt:lpstr>
      <vt:lpstr>“…walking through this life- keeping our primary responsibilities of following Christ intact and doing all the things that God has assigned us to do, in faithfulness and fruitfulness, bringing honor and glory to Him in all that we do.”</vt:lpstr>
      <vt:lpstr>Our Primary Responsibility is to follow Christ!</vt:lpstr>
      <vt:lpstr>Oz- Guiness- “following Jesus is our primary responsibility.  It is first because as believers our lives are by Him, to Him, and for Him”</vt:lpstr>
      <vt:lpstr>“…following Jesus is our primary responsibility. It is first because as believers our lives are by Him, to Him, and for Him”  –Oz Guiness</vt:lpstr>
      <vt:lpstr>…By Him- called to salvation</vt:lpstr>
      <vt:lpstr>…To Him- God gave us to Christ</vt:lpstr>
      <vt:lpstr>…For Him – to do good works</vt:lpstr>
      <vt:lpstr>…Our primary calling is to follow Jesus and bring Him honor and glory</vt:lpstr>
      <vt:lpstr>Faithfulness and Fruitfulness!</vt:lpstr>
      <vt:lpstr>PowerPoint Presentation</vt:lpstr>
      <vt:lpstr>Family</vt:lpstr>
      <vt:lpstr>Family</vt:lpstr>
      <vt:lpstr>Family</vt:lpstr>
      <vt:lpstr>Family</vt:lpstr>
      <vt:lpstr>Church</vt:lpstr>
      <vt:lpstr>Church</vt:lpstr>
      <vt:lpstr>Church</vt:lpstr>
      <vt:lpstr>Family</vt:lpstr>
      <vt:lpstr>Work</vt:lpstr>
      <vt:lpstr>Work</vt:lpstr>
      <vt:lpstr>Work</vt:lpstr>
      <vt:lpstr>Family</vt:lpstr>
      <vt:lpstr>Thoughts in Conclusion</vt:lpstr>
      <vt:lpstr>“…walking through this life- keeping our primary responsibilities of following Christ intact and doing all the things that God has assigned us to do, in faithfulness and fruitfulness, bringing honor and glory to Him in all that we do.”</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Formative Teaching and Family Worship</dc:title>
  <dc:creator>Jack Dix</dc:creator>
  <cp:lastModifiedBy>Jack Dix</cp:lastModifiedBy>
  <cp:revision>38</cp:revision>
  <dcterms:created xsi:type="dcterms:W3CDTF">2023-08-12T14:37:50Z</dcterms:created>
  <dcterms:modified xsi:type="dcterms:W3CDTF">2023-10-01T11:29:26Z</dcterms:modified>
</cp:coreProperties>
</file>

<file path=docProps/thumbnail.jpeg>
</file>