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 id="262" r:id="rId8"/>
    <p:sldId id="263"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1"/>
    <p:restoredTop sz="96625"/>
  </p:normalViewPr>
  <p:slideViewPr>
    <p:cSldViewPr snapToGrid="0" snapToObjects="1">
      <p:cViewPr varScale="1">
        <p:scale>
          <a:sx n="90" d="100"/>
          <a:sy n="90" d="100"/>
        </p:scale>
        <p:origin x="232" y="115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417779" y="802298"/>
            <a:ext cx="8637073" cy="2541431"/>
          </a:xfrm>
        </p:spPr>
        <p:txBody>
          <a:bodyPr bIns="0" anchor="b">
            <a:normAutofit/>
          </a:bodyPr>
          <a:lstStyle>
            <a:lvl1pPr algn="l">
              <a:defRPr sz="6600"/>
            </a:lvl1pPr>
          </a:lstStyle>
          <a:p>
            <a:r>
              <a:rPr lang="en-US"/>
              <a:t>Click to edit Master title style</a:t>
            </a:r>
            <a:endParaRPr lang="en-US" dirty="0"/>
          </a:p>
        </p:txBody>
      </p:sp>
      <p:sp>
        <p:nvSpPr>
          <p:cNvPr id="3" name="Subtitle 2"/>
          <p:cNvSpPr>
            <a:spLocks noGrp="1"/>
          </p:cNvSpPr>
          <p:nvPr>
            <p:ph type="subTitle" idx="1"/>
          </p:nvPr>
        </p:nvSpPr>
        <p:spPr>
          <a:xfrm>
            <a:off x="2417780" y="3531204"/>
            <a:ext cx="8637072" cy="977621"/>
          </a:xfrm>
        </p:spPr>
        <p:txBody>
          <a:bodyPr tIns="91440" bIns="91440">
            <a:normAutofit/>
          </a:bodyPr>
          <a:lstStyle>
            <a:lvl1pPr marL="0" indent="0" algn="l">
              <a:buNone/>
              <a:defRPr sz="1800" b="0" cap="all" baseline="0">
                <a:solidFill>
                  <a:schemeClr val="tx1"/>
                </a:solidFill>
              </a:defRPr>
            </a:lvl1pPr>
            <a:lvl2pPr marL="457200" indent="0" algn="ctr">
              <a:buNone/>
              <a:defRPr sz="18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9/20/23</a:t>
            </a:fld>
            <a:endParaRPr lang="en-US" dirty="0"/>
          </a:p>
        </p:txBody>
      </p:sp>
      <p:sp>
        <p:nvSpPr>
          <p:cNvPr id="5" name="Footer Placeholder 4"/>
          <p:cNvSpPr>
            <a:spLocks noGrp="1"/>
          </p:cNvSpPr>
          <p:nvPr>
            <p:ph type="ftr" sz="quarter" idx="11"/>
          </p:nvPr>
        </p:nvSpPr>
        <p:spPr>
          <a:xfrm>
            <a:off x="2416500" y="329307"/>
            <a:ext cx="4973915" cy="309201"/>
          </a:xfrm>
        </p:spPr>
        <p:txBody>
          <a:bodyPr/>
          <a:lstStyle/>
          <a:p>
            <a:endParaRPr lang="en-US" dirty="0"/>
          </a:p>
        </p:txBody>
      </p:sp>
      <p:sp>
        <p:nvSpPr>
          <p:cNvPr id="6" name="Slide Number Placeholder 5"/>
          <p:cNvSpPr>
            <a:spLocks noGrp="1"/>
          </p:cNvSpPr>
          <p:nvPr>
            <p:ph type="sldNum" sz="quarter" idx="12"/>
          </p:nvPr>
        </p:nvSpPr>
        <p:spPr>
          <a:xfrm>
            <a:off x="1437664" y="798973"/>
            <a:ext cx="811019" cy="503578"/>
          </a:xfrm>
        </p:spPr>
        <p:txBody>
          <a:bodyPr/>
          <a:lstStyle/>
          <a:p>
            <a:fld id="{6D22F896-40B5-4ADD-8801-0D06FADFA095}" type="slidenum">
              <a:rPr lang="en-US" dirty="0"/>
              <a:t>‹#›</a:t>
            </a:fld>
            <a:endParaRPr lang="en-US" dirty="0"/>
          </a:p>
        </p:txBody>
      </p:sp>
      <p:cxnSp>
        <p:nvCxnSpPr>
          <p:cNvPr id="15" name="Straight Connector 14"/>
          <p:cNvCxnSpPr/>
          <p:nvPr/>
        </p:nvCxnSpPr>
        <p:spPr>
          <a:xfrm>
            <a:off x="2417780" y="3528542"/>
            <a:ext cx="863707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9/20/23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26" name="Straight Connector 25"/>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39111" y="798973"/>
            <a:ext cx="1615742" cy="4659889"/>
          </a:xfrm>
        </p:spPr>
        <p:txBody>
          <a:bodyPr vert="eaVert"/>
          <a:lstStyle>
            <a:lvl1pPr algn="l">
              <a:defRPr/>
            </a:lvl1pPr>
          </a:lstStyle>
          <a:p>
            <a:r>
              <a:rPr lang="en-US"/>
              <a:t>Click to edit Master title style</a:t>
            </a:r>
            <a:endParaRPr lang="en-US" dirty="0"/>
          </a:p>
        </p:txBody>
      </p:sp>
      <p:sp>
        <p:nvSpPr>
          <p:cNvPr id="3" name="Vertical Text Placeholder 2"/>
          <p:cNvSpPr>
            <a:spLocks noGrp="1"/>
          </p:cNvSpPr>
          <p:nvPr>
            <p:ph type="body" orient="vert" idx="1"/>
          </p:nvPr>
        </p:nvSpPr>
        <p:spPr>
          <a:xfrm>
            <a:off x="1444672" y="798973"/>
            <a:ext cx="7828830" cy="4659889"/>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9/20/23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15" name="Straight Connector 14"/>
          <p:cNvCxnSpPr/>
          <p:nvPr/>
        </p:nvCxnSpPr>
        <p:spPr>
          <a:xfrm>
            <a:off x="9439111" y="798973"/>
            <a:ext cx="0" cy="4659889"/>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ncho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9/20/23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33" name="Straight Connector 32"/>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454239" y="1756130"/>
            <a:ext cx="8643154" cy="1887950"/>
          </a:xfrm>
        </p:spPr>
        <p:txBody>
          <a:bodyPr anchor="b">
            <a:normAutofit/>
          </a:bodyPr>
          <a:lstStyle>
            <a:lvl1pPr algn="l">
              <a:defRPr sz="3600"/>
            </a:lvl1pPr>
          </a:lstStyle>
          <a:p>
            <a:r>
              <a:rPr lang="en-US"/>
              <a:t>Click to edit Master title style</a:t>
            </a:r>
            <a:endParaRPr lang="en-US" dirty="0"/>
          </a:p>
        </p:txBody>
      </p:sp>
      <p:sp>
        <p:nvSpPr>
          <p:cNvPr id="3" name="Text Placeholder 2"/>
          <p:cNvSpPr>
            <a:spLocks noGrp="1"/>
          </p:cNvSpPr>
          <p:nvPr>
            <p:ph type="body" idx="1"/>
          </p:nvPr>
        </p:nvSpPr>
        <p:spPr>
          <a:xfrm>
            <a:off x="1454239" y="3806195"/>
            <a:ext cx="8630446" cy="1012929"/>
          </a:xfrm>
        </p:spPr>
        <p:txBody>
          <a:bodyPr tIns="91440">
            <a:normAutofit/>
          </a:bodyPr>
          <a:lstStyle>
            <a:lvl1pPr marL="0" indent="0" algn="l">
              <a:buNone/>
              <a:defRPr sz="1800">
                <a:solidFill>
                  <a:schemeClr val="tx1"/>
                </a:solidFill>
              </a:defRPr>
            </a:lvl1pPr>
            <a:lvl2pPr marL="457200" indent="0">
              <a:buNone/>
              <a:defRPr sz="18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48A87A34-81AB-432B-8DAE-1953F412C126}" type="datetimeFigureOut">
              <a:rPr lang="en-US" dirty="0"/>
              <a:t>9/20/23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15" name="Straight Connector 14"/>
          <p:cNvCxnSpPr/>
          <p:nvPr/>
        </p:nvCxnSpPr>
        <p:spPr>
          <a:xfrm>
            <a:off x="1454239" y="3804985"/>
            <a:ext cx="8630446"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449217" y="804889"/>
            <a:ext cx="9605635" cy="1059305"/>
          </a:xfrm>
        </p:spPr>
        <p:txBody>
          <a:bodyPr/>
          <a:lstStyle/>
          <a:p>
            <a:r>
              <a:rPr lang="en-US"/>
              <a:t>Click to edit Master title style</a:t>
            </a:r>
            <a:endParaRPr lang="en-US" dirty="0"/>
          </a:p>
        </p:txBody>
      </p:sp>
      <p:sp>
        <p:nvSpPr>
          <p:cNvPr id="3" name="Content Placeholder 2"/>
          <p:cNvSpPr>
            <a:spLocks noGrp="1"/>
          </p:cNvSpPr>
          <p:nvPr>
            <p:ph sz="half" idx="1"/>
          </p:nvPr>
        </p:nvSpPr>
        <p:spPr>
          <a:xfrm>
            <a:off x="1447331" y="2010878"/>
            <a:ext cx="4645152" cy="3448595"/>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413771" y="2017343"/>
            <a:ext cx="4645152" cy="3441520"/>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48A87A34-81AB-432B-8DAE-1953F412C126}" type="datetimeFigureOut">
              <a:rPr lang="en-US" dirty="0"/>
              <a:t>9/20/23</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35" name="Straight Connector 3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447191" y="804163"/>
            <a:ext cx="9607661" cy="1056319"/>
          </a:xfrm>
        </p:spPr>
        <p:txBody>
          <a:bodyPr/>
          <a:lstStyle/>
          <a:p>
            <a:r>
              <a:rPr lang="en-US"/>
              <a:t>Click to edit Master title style</a:t>
            </a:r>
            <a:endParaRPr lang="en-US" dirty="0"/>
          </a:p>
        </p:txBody>
      </p:sp>
      <p:sp>
        <p:nvSpPr>
          <p:cNvPr id="3" name="Text Placeholder 2"/>
          <p:cNvSpPr>
            <a:spLocks noGrp="1"/>
          </p:cNvSpPr>
          <p:nvPr>
            <p:ph type="body" idx="1"/>
          </p:nvPr>
        </p:nvSpPr>
        <p:spPr>
          <a:xfrm>
            <a:off x="1447191" y="2019549"/>
            <a:ext cx="4645152" cy="801943"/>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447191" y="2824269"/>
            <a:ext cx="4645152" cy="2644457"/>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412362" y="2023003"/>
            <a:ext cx="4645152" cy="802237"/>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412362" y="2821491"/>
            <a:ext cx="4645152" cy="2637371"/>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48A87A34-81AB-432B-8DAE-1953F412C126}" type="datetimeFigureOut">
              <a:rPr lang="en-US" dirty="0"/>
              <a:t>9/20/23</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dirty="0"/>
              <a:t>‹#›</a:t>
            </a:fld>
            <a:endParaRPr lang="en-US" dirty="0"/>
          </a:p>
        </p:txBody>
      </p:sp>
      <p:cxnSp>
        <p:nvCxnSpPr>
          <p:cNvPr id="29" name="Straight Connector 28"/>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48A87A34-81AB-432B-8DAE-1953F412C126}" type="datetimeFigureOut">
              <a:rPr lang="en-US" dirty="0"/>
              <a:t>9/20/23</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a:t>
            </a:fld>
            <a:endParaRPr lang="en-US" dirty="0"/>
          </a:p>
        </p:txBody>
      </p:sp>
      <p:cxnSp>
        <p:nvCxnSpPr>
          <p:cNvPr id="25" name="Straight Connector 2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A87A34-81AB-432B-8DAE-1953F412C126}" type="datetimeFigureOut">
              <a:rPr lang="en-US" dirty="0"/>
              <a:t>9/20/23</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444671" y="798973"/>
            <a:ext cx="3273099" cy="2247117"/>
          </a:xfrm>
        </p:spPr>
        <p:txBody>
          <a:bodyPr anchor="b">
            <a:normAutofit/>
          </a:bodyPr>
          <a:lstStyle>
            <a:lvl1pPr algn="l">
              <a:defRPr sz="2400"/>
            </a:lvl1pPr>
          </a:lstStyle>
          <a:p>
            <a:r>
              <a:rPr lang="en-US"/>
              <a:t>Click to edit Master title style</a:t>
            </a:r>
            <a:endParaRPr lang="en-US" dirty="0"/>
          </a:p>
        </p:txBody>
      </p:sp>
      <p:sp>
        <p:nvSpPr>
          <p:cNvPr id="3" name="Content Placeholder 2"/>
          <p:cNvSpPr>
            <a:spLocks noGrp="1"/>
          </p:cNvSpPr>
          <p:nvPr>
            <p:ph idx="1"/>
          </p:nvPr>
        </p:nvSpPr>
        <p:spPr>
          <a:xfrm>
            <a:off x="5043714" y="798974"/>
            <a:ext cx="6012470" cy="4658826"/>
          </a:xfrm>
        </p:spPr>
        <p:txBody>
          <a:bodyPr anchor="ct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444671" y="3205491"/>
            <a:ext cx="3275013" cy="2248181"/>
          </a:xfrm>
        </p:spPr>
        <p:txBody>
          <a:bodyPr/>
          <a:lstStyle>
            <a:lvl1pPr marL="0" indent="0" algn="l">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t>9/20/23</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17" name="Straight Connector 16"/>
          <p:cNvCxnSpPr/>
          <p:nvPr/>
        </p:nvCxnSpPr>
        <p:spPr>
          <a:xfrm>
            <a:off x="1448280" y="3205491"/>
            <a:ext cx="3269490"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grpSp>
        <p:nvGrpSpPr>
          <p:cNvPr id="8" name="Group 7"/>
          <p:cNvGrpSpPr/>
          <p:nvPr/>
        </p:nvGrpSpPr>
        <p:grpSpPr>
          <a:xfrm>
            <a:off x="7477387" y="482170"/>
            <a:ext cx="4074533" cy="5149101"/>
            <a:chOff x="7477387" y="482170"/>
            <a:chExt cx="4074533" cy="5149101"/>
          </a:xfrm>
        </p:grpSpPr>
        <p:sp>
          <p:nvSpPr>
            <p:cNvPr id="18" name="Rectangle 17"/>
            <p:cNvSpPr/>
            <p:nvPr/>
          </p:nvSpPr>
          <p:spPr bwMode="black">
            <a:xfrm>
              <a:off x="7477387" y="482170"/>
              <a:ext cx="4074533" cy="5149101"/>
            </a:xfrm>
            <a:prstGeom prst="rect">
              <a:avLst/>
            </a:prstGeom>
            <a:gradFill>
              <a:gsLst>
                <a:gs pos="0">
                  <a:srgbClr val="000001"/>
                </a:gs>
                <a:gs pos="100000">
                  <a:srgbClr val="191919"/>
                </a:gs>
              </a:gsLst>
            </a:gradFill>
            <a:ln w="76200" cmpd="sng">
              <a:noFill/>
              <a:miter lim="800000"/>
            </a:ln>
            <a:effectLst>
              <a:outerShdw blurRad="127000" dist="228600" dir="4740000" sx="98000" sy="98000" algn="tl" rotWithShape="0">
                <a:srgbClr val="000000">
                  <a:alpha val="34000"/>
                </a:srgbClr>
              </a:outerShdw>
            </a:effectLst>
            <a:scene3d>
              <a:camera prst="orthographicFront"/>
              <a:lightRig rig="threePt" dir="t"/>
            </a:scene3d>
            <a:sp3d>
              <a:bevelT w="152400" h="50800" prst="softRound"/>
            </a:sp3d>
          </p:spPr>
          <p:style>
            <a:lnRef idx="1">
              <a:schemeClr val="accent1"/>
            </a:lnRef>
            <a:fillRef idx="3">
              <a:schemeClr val="accent1"/>
            </a:fillRef>
            <a:effectRef idx="2">
              <a:schemeClr val="accent1"/>
            </a:effectRef>
            <a:fontRef idx="minor">
              <a:schemeClr val="lt1"/>
            </a:fontRef>
          </p:style>
        </p:sp>
        <p:sp>
          <p:nvSpPr>
            <p:cNvPr id="19" name="Rectangle 18"/>
            <p:cNvSpPr/>
            <p:nvPr/>
          </p:nvSpPr>
          <p:spPr bwMode="blackWhite">
            <a:xfrm>
              <a:off x="7790446" y="812506"/>
              <a:ext cx="3450289" cy="4466452"/>
            </a:xfrm>
            <a:prstGeom prst="rect">
              <a:avLst/>
            </a:prstGeom>
            <a:gradFill>
              <a:gsLst>
                <a:gs pos="0">
                  <a:srgbClr val="DADADA"/>
                </a:gs>
                <a:gs pos="100000">
                  <a:srgbClr val="FFFFFE"/>
                </a:gs>
              </a:gsLst>
              <a:lin ang="16200000" scaled="0"/>
            </a:gradFill>
            <a:ln w="50800" cmpd="sng">
              <a:solidFill>
                <a:srgbClr val="191919"/>
              </a:solidFill>
              <a:miter lim="800000"/>
            </a:ln>
            <a:effectLst>
              <a:innerShdw blurRad="63500" dist="88900" dir="14100000">
                <a:srgbClr val="000000">
                  <a:alpha val="30000"/>
                </a:srgbClr>
              </a:innerShdw>
            </a:effectLst>
            <a:scene3d>
              <a:camera prst="orthographicFront"/>
              <a:lightRig rig="threePt" dir="t"/>
            </a:scene3d>
            <a:sp3d>
              <a:bevelT prst="relaxedInset"/>
            </a:sp3d>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title"/>
          </p:nvPr>
        </p:nvSpPr>
        <p:spPr>
          <a:xfrm>
            <a:off x="1451206" y="1129513"/>
            <a:ext cx="5532328" cy="1830584"/>
          </a:xfrm>
        </p:spPr>
        <p:txBody>
          <a:bodyPr anchor="b">
            <a:normAutofit/>
          </a:bodyPr>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8124389" y="1122542"/>
            <a:ext cx="2791171" cy="3866327"/>
          </a:xfrm>
          <a:solidFill>
            <a:schemeClr val="bg1">
              <a:lumMod val="85000"/>
            </a:schemeClr>
          </a:solidFill>
          <a:ln w="9525" cap="sq">
            <a:noFill/>
            <a:miter lim="800000"/>
          </a:ln>
          <a:effectLst/>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450329" y="3145992"/>
            <a:ext cx="5524404" cy="2003742"/>
          </a:xfrm>
        </p:spPr>
        <p:txBody>
          <a:bodyPr>
            <a:normAutofit/>
          </a:bodyPr>
          <a:lstStyle>
            <a:lvl1pPr marL="0" indent="0" algn="l">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a:xfrm>
            <a:off x="1447382" y="5469856"/>
            <a:ext cx="5527351" cy="320123"/>
          </a:xfrm>
        </p:spPr>
        <p:txBody>
          <a:bodyPr/>
          <a:lstStyle>
            <a:lvl1pPr algn="l">
              <a:defRPr/>
            </a:lvl1pPr>
          </a:lstStyle>
          <a:p>
            <a:fld id="{48A87A34-81AB-432B-8DAE-1953F412C126}" type="datetimeFigureOut">
              <a:rPr lang="en-US" dirty="0"/>
              <a:pPr/>
              <a:t>9/20/23</a:t>
            </a:fld>
            <a:endParaRPr lang="en-US" dirty="0"/>
          </a:p>
        </p:txBody>
      </p:sp>
      <p:sp>
        <p:nvSpPr>
          <p:cNvPr id="6" name="Footer Placeholder 5"/>
          <p:cNvSpPr>
            <a:spLocks noGrp="1"/>
          </p:cNvSpPr>
          <p:nvPr>
            <p:ph type="ftr" sz="quarter" idx="11"/>
          </p:nvPr>
        </p:nvSpPr>
        <p:spPr>
          <a:xfrm>
            <a:off x="1447382" y="318640"/>
            <a:ext cx="5541004" cy="320931"/>
          </a:xfrm>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31" name="Straight Connector 30"/>
          <p:cNvCxnSpPr/>
          <p:nvPr/>
        </p:nvCxnSpPr>
        <p:spPr>
          <a:xfrm>
            <a:off x="1447382" y="3143605"/>
            <a:ext cx="5527351" cy="0"/>
          </a:xfrm>
          <a:prstGeom prst="line">
            <a:avLst/>
          </a:prstGeom>
          <a:ln w="31750"/>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8" name="Rectangle 7"/>
          <p:cNvSpPr/>
          <p:nvPr/>
        </p:nvSpPr>
        <p:spPr>
          <a:xfrm>
            <a:off x="0" y="2019476"/>
            <a:ext cx="12192000" cy="4105941"/>
          </a:xfrm>
          <a:prstGeom prst="rect">
            <a:avLst/>
          </a:prstGeom>
          <a:gradFill flip="none" rotWithShape="1">
            <a:gsLst>
              <a:gs pos="0">
                <a:schemeClr val="bg2">
                  <a:alpha val="0"/>
                </a:schemeClr>
              </a:gs>
              <a:gs pos="100000">
                <a:schemeClr val="bg2"/>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sp>
      <p:pic>
        <p:nvPicPr>
          <p:cNvPr id="7" name="Picture 6"/>
          <p:cNvPicPr>
            <a:picLocks noChangeAspect="1"/>
          </p:cNvPicPr>
          <p:nvPr/>
        </p:nvPicPr>
        <p:blipFill rotWithShape="1">
          <a:blip r:embed="rId13">
            <a:extLst>
              <a:ext uri="{28A0092B-C50C-407E-A947-70E740481C1C}">
                <a14:useLocalDpi xmlns:a14="http://schemas.microsoft.com/office/drawing/2010/main" val="0"/>
              </a:ext>
            </a:extLst>
          </a:blip>
          <a:srcRect t="1538" b="-1538"/>
          <a:stretch/>
        </p:blipFill>
        <p:spPr bwMode="black">
          <a:xfrm>
            <a:off x="0" y="6126480"/>
            <a:ext cx="12192000" cy="742950"/>
          </a:xfrm>
          <a:prstGeom prst="rect">
            <a:avLst/>
          </a:prstGeom>
        </p:spPr>
      </p:pic>
      <p:sp>
        <p:nvSpPr>
          <p:cNvPr id="2" name="Title Placeholder 1"/>
          <p:cNvSpPr>
            <a:spLocks noGrp="1"/>
          </p:cNvSpPr>
          <p:nvPr>
            <p:ph type="title"/>
          </p:nvPr>
        </p:nvSpPr>
        <p:spPr>
          <a:xfrm>
            <a:off x="1451579" y="804519"/>
            <a:ext cx="9603275" cy="1049235"/>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1451579" y="2015732"/>
            <a:ext cx="9603275" cy="345061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554138" y="330370"/>
            <a:ext cx="3500715" cy="309201"/>
          </a:xfrm>
          <a:prstGeom prst="rect">
            <a:avLst/>
          </a:prstGeom>
        </p:spPr>
        <p:txBody>
          <a:bodyPr vert="horz" lIns="91440" tIns="45720" rIns="91440" bIns="45720" rtlCol="0" anchor="ctr"/>
          <a:lstStyle>
            <a:lvl1pPr algn="r">
              <a:defRPr sz="1000">
                <a:solidFill>
                  <a:schemeClr val="tx1">
                    <a:tint val="75000"/>
                  </a:schemeClr>
                </a:solidFill>
              </a:defRPr>
            </a:lvl1pPr>
          </a:lstStyle>
          <a:p>
            <a:fld id="{48A87A34-81AB-432B-8DAE-1953F412C126}" type="datetimeFigureOut">
              <a:rPr lang="en-US" dirty="0"/>
              <a:pPr/>
              <a:t>9/20/23</a:t>
            </a:fld>
            <a:endParaRPr lang="en-US" dirty="0"/>
          </a:p>
        </p:txBody>
      </p:sp>
      <p:sp>
        <p:nvSpPr>
          <p:cNvPr id="5" name="Footer Placeholder 4"/>
          <p:cNvSpPr>
            <a:spLocks noGrp="1"/>
          </p:cNvSpPr>
          <p:nvPr>
            <p:ph type="ftr" sz="quarter" idx="3"/>
          </p:nvPr>
        </p:nvSpPr>
        <p:spPr>
          <a:xfrm>
            <a:off x="1451579" y="329307"/>
            <a:ext cx="5938836" cy="309201"/>
          </a:xfrm>
          <a:prstGeom prst="rect">
            <a:avLst/>
          </a:prstGeom>
        </p:spPr>
        <p:txBody>
          <a:bodyPr vert="horz" lIns="91440" tIns="45720" rIns="91440" bIns="45720" rtlCol="0" anchor="ctr"/>
          <a:lstStyle>
            <a:lvl1pPr algn="l">
              <a:defRPr sz="10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480060" y="798973"/>
            <a:ext cx="811019" cy="503578"/>
          </a:xfrm>
          <a:prstGeom prst="rect">
            <a:avLst/>
          </a:prstGeom>
        </p:spPr>
        <p:txBody>
          <a:bodyPr vert="horz" lIns="91440" tIns="45720" rIns="91440" bIns="45720" rtlCol="0" anchor="t"/>
          <a:lstStyle>
            <a:lvl1pPr algn="r">
              <a:defRPr sz="2800">
                <a:solidFill>
                  <a:schemeClr val="accent1"/>
                </a:solidFill>
              </a:defRPr>
            </a:lvl1pPr>
          </a:lstStyle>
          <a:p>
            <a:fld id="{6D22F896-40B5-4ADD-8801-0D06FADFA095}" type="slidenum">
              <a:rPr lang="en-US" dirty="0"/>
              <a:pPr/>
              <a:t>‹#›</a:t>
            </a:fld>
            <a:endParaRPr lang="en-US" dirty="0"/>
          </a:p>
        </p:txBody>
      </p:sp>
      <p:cxnSp>
        <p:nvCxnSpPr>
          <p:cNvPr id="10" name="Straight Connector 9"/>
          <p:cNvCxnSpPr/>
          <p:nvPr/>
        </p:nvCxnSpPr>
        <p:spPr>
          <a:xfrm>
            <a:off x="0" y="6128413"/>
            <a:ext cx="12192000" cy="0"/>
          </a:xfrm>
          <a:prstGeom prst="line">
            <a:avLst/>
          </a:prstGeom>
          <a:ln w="12700">
            <a:solidFill>
              <a:srgbClr val="000001">
                <a:alpha val="20000"/>
              </a:srgbClr>
            </a:solidFill>
          </a:ln>
        </p:spPr>
        <p:style>
          <a:lnRef idx="1">
            <a:schemeClr val="accent1"/>
          </a:lnRef>
          <a:fillRef idx="0">
            <a:schemeClr val="accent1"/>
          </a:fillRef>
          <a:effectRef idx="0">
            <a:schemeClr val="accent1"/>
          </a:effectRef>
          <a:fontRef idx="minor">
            <a:schemeClr val="tx1"/>
          </a:fontRef>
        </p:style>
      </p:cxn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3200" b="0" i="0" kern="1200" cap="all">
          <a:solidFill>
            <a:schemeClr val="tx1"/>
          </a:solidFill>
          <a:effectLst/>
          <a:latin typeface="+mj-lt"/>
          <a:ea typeface="+mj-ea"/>
          <a:cs typeface="+mj-cs"/>
        </a:defRPr>
      </a:lvl1pPr>
    </p:titleStyle>
    <p:bodyStyle>
      <a:lvl1pPr marL="228600" indent="-228600" algn="l" defTabSz="914400" rtl="0" eaLnBrk="1" latinLnBrk="0" hangingPunct="1">
        <a:lnSpc>
          <a:spcPct val="120000"/>
        </a:lnSpc>
        <a:spcBef>
          <a:spcPts val="1000"/>
        </a:spcBef>
        <a:buClr>
          <a:schemeClr val="accent1"/>
        </a:buClr>
        <a:buSzPct val="100000"/>
        <a:buFont typeface="Arial" panose="020B0604020202020204" pitchFamily="34" charset="0"/>
        <a:buChar char="•"/>
        <a:defRPr sz="2000" kern="1200">
          <a:solidFill>
            <a:schemeClr val="tx1"/>
          </a:solidFill>
          <a:effectLst/>
          <a:latin typeface="+mn-lt"/>
          <a:ea typeface="+mn-ea"/>
          <a:cs typeface="+mn-cs"/>
        </a:defRPr>
      </a:lvl1pPr>
      <a:lvl2pPr marL="685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800" kern="1200" cap="none" baseline="0">
          <a:solidFill>
            <a:schemeClr val="tx1"/>
          </a:solidFill>
          <a:effectLst/>
          <a:latin typeface="+mn-lt"/>
          <a:ea typeface="+mn-ea"/>
          <a:cs typeface="+mn-cs"/>
        </a:defRPr>
      </a:lvl2pPr>
      <a:lvl3pPr marL="1143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600" kern="1200">
          <a:solidFill>
            <a:schemeClr val="tx1"/>
          </a:solidFill>
          <a:effectLst/>
          <a:latin typeface="+mn-lt"/>
          <a:ea typeface="+mn-ea"/>
          <a:cs typeface="+mn-cs"/>
        </a:defRPr>
      </a:lvl3pPr>
      <a:lvl4pPr marL="1600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400" kern="1200" cap="none" baseline="0">
          <a:solidFill>
            <a:schemeClr val="tx1"/>
          </a:solidFill>
          <a:effectLst/>
          <a:latin typeface="+mn-lt"/>
          <a:ea typeface="+mn-ea"/>
          <a:cs typeface="+mn-cs"/>
        </a:defRPr>
      </a:lvl4pPr>
      <a:lvl5pPr marL="20574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5pPr>
      <a:lvl6pPr marL="25146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6pPr>
      <a:lvl7pPr marL="2971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7pPr>
      <a:lvl8pPr marL="3429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8pPr>
      <a:lvl9pPr marL="3886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491B85-1620-8B49-882D-3CAE7BF833A9}"/>
              </a:ext>
            </a:extLst>
          </p:cNvPr>
          <p:cNvSpPr>
            <a:spLocks noGrp="1"/>
          </p:cNvSpPr>
          <p:nvPr>
            <p:ph type="ctrTitle"/>
          </p:nvPr>
        </p:nvSpPr>
        <p:spPr/>
        <p:txBody>
          <a:bodyPr/>
          <a:lstStyle/>
          <a:p>
            <a:r>
              <a:rPr lang="en-US" dirty="0"/>
              <a:t>Theology of Work</a:t>
            </a:r>
          </a:p>
        </p:txBody>
      </p:sp>
      <p:sp>
        <p:nvSpPr>
          <p:cNvPr id="3" name="Subtitle 2">
            <a:extLst>
              <a:ext uri="{FF2B5EF4-FFF2-40B4-BE49-F238E27FC236}">
                <a16:creationId xmlns:a16="http://schemas.microsoft.com/office/drawing/2014/main" id="{F29BA2C8-4D38-1644-91C3-8C23F146C3CD}"/>
              </a:ext>
            </a:extLst>
          </p:cNvPr>
          <p:cNvSpPr>
            <a:spLocks noGrp="1"/>
          </p:cNvSpPr>
          <p:nvPr>
            <p:ph type="subTitle" idx="1"/>
          </p:nvPr>
        </p:nvSpPr>
        <p:spPr/>
        <p:txBody>
          <a:bodyPr/>
          <a:lstStyle/>
          <a:p>
            <a:r>
              <a:rPr lang="en-US" dirty="0"/>
              <a:t>Why do we work?</a:t>
            </a:r>
          </a:p>
        </p:txBody>
      </p:sp>
    </p:spTree>
    <p:extLst>
      <p:ext uri="{BB962C8B-B14F-4D97-AF65-F5344CB8AC3E}">
        <p14:creationId xmlns:p14="http://schemas.microsoft.com/office/powerpoint/2010/main" val="36109481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65FD149-5115-F347-98CF-40253E970FF9}"/>
              </a:ext>
            </a:extLst>
          </p:cNvPr>
          <p:cNvSpPr>
            <a:spLocks noGrp="1"/>
          </p:cNvSpPr>
          <p:nvPr>
            <p:ph type="title"/>
          </p:nvPr>
        </p:nvSpPr>
        <p:spPr/>
        <p:txBody>
          <a:bodyPr/>
          <a:lstStyle/>
          <a:p>
            <a:r>
              <a:rPr lang="en-US" dirty="0"/>
              <a:t>Creation of work</a:t>
            </a:r>
          </a:p>
        </p:txBody>
      </p:sp>
      <p:sp>
        <p:nvSpPr>
          <p:cNvPr id="3" name="Content Placeholder 2">
            <a:extLst>
              <a:ext uri="{FF2B5EF4-FFF2-40B4-BE49-F238E27FC236}">
                <a16:creationId xmlns:a16="http://schemas.microsoft.com/office/drawing/2014/main" id="{505015C1-AFAD-D844-A815-86947584CA4E}"/>
              </a:ext>
            </a:extLst>
          </p:cNvPr>
          <p:cNvSpPr>
            <a:spLocks noGrp="1"/>
          </p:cNvSpPr>
          <p:nvPr>
            <p:ph idx="1"/>
          </p:nvPr>
        </p:nvSpPr>
        <p:spPr/>
        <p:txBody>
          <a:bodyPr/>
          <a:lstStyle/>
          <a:p>
            <a:r>
              <a:rPr lang="en-US" dirty="0"/>
              <a:t>“</a:t>
            </a:r>
            <a:r>
              <a:rPr lang="en-US" i="1" dirty="0"/>
              <a:t>In the beginning God created the heavens and the earth</a:t>
            </a:r>
            <a:r>
              <a:rPr lang="en-US" dirty="0"/>
              <a:t>” (Gen. 1:1)… “</a:t>
            </a:r>
            <a:r>
              <a:rPr lang="en-US" i="1" dirty="0"/>
              <a:t>By the seventh day God had finished </a:t>
            </a:r>
            <a:r>
              <a:rPr lang="en-US" dirty="0"/>
              <a:t>the work</a:t>
            </a:r>
            <a:r>
              <a:rPr lang="en-US" i="1" dirty="0"/>
              <a:t> he had been doing; so on the seventh day he rested from all his work</a:t>
            </a:r>
            <a:r>
              <a:rPr lang="en-US" dirty="0"/>
              <a:t>” (Gen. 2:2).</a:t>
            </a:r>
          </a:p>
          <a:p>
            <a:r>
              <a:rPr lang="en-US" dirty="0"/>
              <a:t> “</a:t>
            </a:r>
            <a:r>
              <a:rPr lang="en-US" i="1" dirty="0"/>
              <a:t>God blessed them and said to them, ‘Be fruitful and increase in number; fill the earth</a:t>
            </a:r>
            <a:r>
              <a:rPr lang="en-US" dirty="0"/>
              <a:t> </a:t>
            </a:r>
            <a:r>
              <a:rPr lang="en-US" i="1" dirty="0"/>
              <a:t>and</a:t>
            </a:r>
            <a:r>
              <a:rPr lang="en-US" dirty="0"/>
              <a:t> </a:t>
            </a:r>
            <a:r>
              <a:rPr lang="en-US" i="1" dirty="0"/>
              <a:t>subdue it. Rule over the fish of the sea and the birds of the air and over every living creature that moves on the ground</a:t>
            </a:r>
            <a:r>
              <a:rPr lang="en-US" dirty="0"/>
              <a:t>” (Gen. 1:28).  </a:t>
            </a:r>
          </a:p>
          <a:p>
            <a:r>
              <a:rPr lang="en-US" dirty="0"/>
              <a:t>“</a:t>
            </a:r>
            <a:r>
              <a:rPr lang="en-US" i="1" dirty="0"/>
              <a:t>The Lord God took than man and put him in the Garden of Eden to work it and take care of it” (2:15).</a:t>
            </a:r>
            <a:r>
              <a:rPr lang="en-US" dirty="0"/>
              <a:t> </a:t>
            </a:r>
          </a:p>
          <a:p>
            <a:endParaRPr lang="en-US" dirty="0"/>
          </a:p>
        </p:txBody>
      </p:sp>
    </p:spTree>
    <p:extLst>
      <p:ext uri="{BB962C8B-B14F-4D97-AF65-F5344CB8AC3E}">
        <p14:creationId xmlns:p14="http://schemas.microsoft.com/office/powerpoint/2010/main" val="339088746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406E1FD-C683-7741-8BA5-0B2CDD743C11}"/>
              </a:ext>
            </a:extLst>
          </p:cNvPr>
          <p:cNvSpPr>
            <a:spLocks noGrp="1"/>
          </p:cNvSpPr>
          <p:nvPr>
            <p:ph type="title"/>
          </p:nvPr>
        </p:nvSpPr>
        <p:spPr/>
        <p:txBody>
          <a:bodyPr/>
          <a:lstStyle/>
          <a:p>
            <a:r>
              <a:rPr lang="en-US" dirty="0"/>
              <a:t>The Fall and work</a:t>
            </a:r>
          </a:p>
        </p:txBody>
      </p:sp>
      <p:sp>
        <p:nvSpPr>
          <p:cNvPr id="3" name="Content Placeholder 2">
            <a:extLst>
              <a:ext uri="{FF2B5EF4-FFF2-40B4-BE49-F238E27FC236}">
                <a16:creationId xmlns:a16="http://schemas.microsoft.com/office/drawing/2014/main" id="{1449F05A-8416-4D45-8C8B-4B9AB7E7D5D7}"/>
              </a:ext>
            </a:extLst>
          </p:cNvPr>
          <p:cNvSpPr>
            <a:spLocks noGrp="1"/>
          </p:cNvSpPr>
          <p:nvPr>
            <p:ph idx="1"/>
          </p:nvPr>
        </p:nvSpPr>
        <p:spPr/>
        <p:txBody>
          <a:bodyPr>
            <a:normAutofit lnSpcReduction="10000"/>
          </a:bodyPr>
          <a:lstStyle/>
          <a:p>
            <a:r>
              <a:rPr lang="en-US" dirty="0"/>
              <a:t>Work becomes tedious: Gen. 3:17, “</a:t>
            </a:r>
            <a:r>
              <a:rPr lang="en-US" i="1" dirty="0"/>
              <a:t>Through painful toil you will eat… all the days of your life</a:t>
            </a:r>
            <a:r>
              <a:rPr lang="en-US" dirty="0"/>
              <a:t>.” </a:t>
            </a:r>
          </a:p>
          <a:p>
            <a:r>
              <a:rPr lang="en-US" dirty="0"/>
              <a:t>Work becomes futile: The cursed ground “</a:t>
            </a:r>
            <a:r>
              <a:rPr lang="en-US" i="1" dirty="0"/>
              <a:t>will produce thorns and thistles for you and you will eat the plants of the field</a:t>
            </a:r>
            <a:r>
              <a:rPr lang="en-US" dirty="0"/>
              <a:t>” (Gen. 3:18).  </a:t>
            </a:r>
          </a:p>
          <a:p>
            <a:pPr lvl="1"/>
            <a:r>
              <a:rPr lang="en-US" dirty="0"/>
              <a:t>“[</a:t>
            </a:r>
            <a:r>
              <a:rPr lang="en-US" i="1" dirty="0"/>
              <a:t>Our generation] insists that work be fulfilling and fruitful, that it fully fit [our] talents and [our] dreams, and that it ‘does something amazing for the world,’ as one Google executive described his company’s mission</a:t>
            </a:r>
            <a:r>
              <a:rPr lang="en-US" dirty="0"/>
              <a:t>” (Tim Keller).</a:t>
            </a:r>
          </a:p>
          <a:p>
            <a:r>
              <a:rPr lang="en-US" dirty="0"/>
              <a:t>Work becomes about survival: Gen. 3:19 says, “</a:t>
            </a:r>
            <a:r>
              <a:rPr lang="en-US" i="1" dirty="0"/>
              <a:t>By the sweat of your brow you will eat your food until you return to the ground, since from it you were taken</a:t>
            </a:r>
            <a:r>
              <a:rPr lang="en-US" dirty="0"/>
              <a:t>.” </a:t>
            </a:r>
          </a:p>
          <a:p>
            <a:pPr marL="457200" lvl="1" indent="0">
              <a:buNone/>
            </a:pPr>
            <a:endParaRPr lang="en-US" dirty="0"/>
          </a:p>
        </p:txBody>
      </p:sp>
    </p:spTree>
    <p:extLst>
      <p:ext uri="{BB962C8B-B14F-4D97-AF65-F5344CB8AC3E}">
        <p14:creationId xmlns:p14="http://schemas.microsoft.com/office/powerpoint/2010/main" val="418243400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linds(horizont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linds(horizont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linds(horizontal)">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C6225FA-BF48-0643-826E-79ADED84724A}"/>
              </a:ext>
            </a:extLst>
          </p:cNvPr>
          <p:cNvSpPr>
            <a:spLocks noGrp="1"/>
          </p:cNvSpPr>
          <p:nvPr>
            <p:ph type="title"/>
          </p:nvPr>
        </p:nvSpPr>
        <p:spPr/>
        <p:txBody>
          <a:bodyPr/>
          <a:lstStyle/>
          <a:p>
            <a:r>
              <a:rPr lang="en-US" dirty="0"/>
              <a:t>The Fall</a:t>
            </a:r>
          </a:p>
        </p:txBody>
      </p:sp>
      <p:sp>
        <p:nvSpPr>
          <p:cNvPr id="3" name="Content Placeholder 2">
            <a:extLst>
              <a:ext uri="{FF2B5EF4-FFF2-40B4-BE49-F238E27FC236}">
                <a16:creationId xmlns:a16="http://schemas.microsoft.com/office/drawing/2014/main" id="{A2015223-1740-454B-9252-C04DABCA3C3B}"/>
              </a:ext>
            </a:extLst>
          </p:cNvPr>
          <p:cNvSpPr>
            <a:spLocks noGrp="1"/>
          </p:cNvSpPr>
          <p:nvPr>
            <p:ph idx="1"/>
          </p:nvPr>
        </p:nvSpPr>
        <p:spPr/>
        <p:txBody>
          <a:bodyPr/>
          <a:lstStyle/>
          <a:p>
            <a:endParaRPr lang="en-US" i="1" dirty="0"/>
          </a:p>
          <a:p>
            <a:r>
              <a:rPr lang="en-US" i="1" dirty="0"/>
              <a:t>“‘Come, let’s make bricks and bake them thoroughly…’  Then they said, ‘Come, let us build ourselves a city, with a tower that reaches to the heavens, so that we may make a name for ourselves and not be scattered over the face of the whole earth</a:t>
            </a:r>
            <a:r>
              <a:rPr lang="en-US" dirty="0"/>
              <a:t>’” (Gen 11:1-4). </a:t>
            </a:r>
          </a:p>
        </p:txBody>
      </p:sp>
    </p:spTree>
    <p:extLst>
      <p:ext uri="{BB962C8B-B14F-4D97-AF65-F5344CB8AC3E}">
        <p14:creationId xmlns:p14="http://schemas.microsoft.com/office/powerpoint/2010/main" val="5332308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3FB55C-8E38-DD42-8B4C-5892B346214A}"/>
              </a:ext>
            </a:extLst>
          </p:cNvPr>
          <p:cNvSpPr>
            <a:spLocks noGrp="1"/>
          </p:cNvSpPr>
          <p:nvPr>
            <p:ph type="title"/>
          </p:nvPr>
        </p:nvSpPr>
        <p:spPr/>
        <p:txBody>
          <a:bodyPr/>
          <a:lstStyle/>
          <a:p>
            <a:r>
              <a:rPr lang="en-US" dirty="0"/>
              <a:t>Redemption of workers</a:t>
            </a:r>
          </a:p>
        </p:txBody>
      </p:sp>
      <p:sp>
        <p:nvSpPr>
          <p:cNvPr id="3" name="Content Placeholder 2">
            <a:extLst>
              <a:ext uri="{FF2B5EF4-FFF2-40B4-BE49-F238E27FC236}">
                <a16:creationId xmlns:a16="http://schemas.microsoft.com/office/drawing/2014/main" id="{B4E7ED31-0334-C047-AF94-67202DB201A6}"/>
              </a:ext>
            </a:extLst>
          </p:cNvPr>
          <p:cNvSpPr>
            <a:spLocks noGrp="1"/>
          </p:cNvSpPr>
          <p:nvPr>
            <p:ph idx="1"/>
          </p:nvPr>
        </p:nvSpPr>
        <p:spPr/>
        <p:txBody>
          <a:bodyPr/>
          <a:lstStyle/>
          <a:p>
            <a:pPr marL="457200" indent="-457200">
              <a:buFont typeface="+mj-lt"/>
              <a:buAutoNum type="arabicPeriod"/>
            </a:pPr>
            <a:r>
              <a:rPr lang="en-US" b="1" dirty="0"/>
              <a:t>You have a new master</a:t>
            </a:r>
            <a:r>
              <a:rPr lang="en-US" dirty="0"/>
              <a:t>: “</a:t>
            </a:r>
            <a:r>
              <a:rPr lang="en-US" i="1" dirty="0"/>
              <a:t>Whatever you do, work heartily, as for the Lord and not for men.... You are serving the Lord Christ</a:t>
            </a:r>
            <a:r>
              <a:rPr lang="en-US" dirty="0"/>
              <a:t>” (Col. 3:23-24). </a:t>
            </a:r>
          </a:p>
          <a:p>
            <a:pPr marL="457200" indent="-457200">
              <a:buFont typeface="+mj-lt"/>
              <a:buAutoNum type="arabicPeriod"/>
            </a:pPr>
            <a:r>
              <a:rPr lang="en-US" b="1" dirty="0"/>
              <a:t>You have a new assignment. </a:t>
            </a:r>
            <a:r>
              <a:rPr lang="en-US" dirty="0"/>
              <a:t>Your overarching mission is to love God and your neighbor through your work. </a:t>
            </a:r>
          </a:p>
          <a:p>
            <a:pPr marL="457200" indent="-457200">
              <a:buFont typeface="+mj-lt"/>
              <a:buAutoNum type="arabicPeriod"/>
            </a:pPr>
            <a:r>
              <a:rPr lang="en-US" b="1" dirty="0"/>
              <a:t>You have a new confidence</a:t>
            </a:r>
            <a:r>
              <a:rPr lang="en-US" dirty="0"/>
              <a:t>. </a:t>
            </a:r>
          </a:p>
          <a:p>
            <a:pPr marL="457200" indent="-457200">
              <a:buFont typeface="+mj-lt"/>
              <a:buAutoNum type="arabicPeriod"/>
            </a:pPr>
            <a:r>
              <a:rPr lang="en-US" b="1" dirty="0"/>
              <a:t>You have new rewards</a:t>
            </a:r>
            <a:r>
              <a:rPr lang="en-US" dirty="0"/>
              <a:t>: “</a:t>
            </a:r>
            <a:r>
              <a:rPr lang="en-US" i="1" dirty="0"/>
              <a:t>rendering service with a good will as to the Lord and not to man, knowing that whatever good anyone does, this he will receive back from the Lord, whether he is a bondservant or is free</a:t>
            </a:r>
            <a:r>
              <a:rPr lang="en-US" dirty="0"/>
              <a:t>” (Eph. 6:7-8). </a:t>
            </a:r>
          </a:p>
        </p:txBody>
      </p:sp>
    </p:spTree>
    <p:extLst>
      <p:ext uri="{BB962C8B-B14F-4D97-AF65-F5344CB8AC3E}">
        <p14:creationId xmlns:p14="http://schemas.microsoft.com/office/powerpoint/2010/main" val="17798729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heckerboard(across)">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5" presetClass="entr" presetSubtype="1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heckerboard(across)">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5" presetClass="entr" presetSubtype="1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heckerboard(across)">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5" presetClass="entr" presetSubtype="1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heckerboard(across)">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7F8F936-65AF-B44D-8726-3622930F9D62}"/>
              </a:ext>
            </a:extLst>
          </p:cNvPr>
          <p:cNvSpPr>
            <a:spLocks noGrp="1"/>
          </p:cNvSpPr>
          <p:nvPr>
            <p:ph type="title"/>
          </p:nvPr>
        </p:nvSpPr>
        <p:spPr/>
        <p:txBody>
          <a:bodyPr/>
          <a:lstStyle/>
          <a:p>
            <a:r>
              <a:rPr lang="en-US" dirty="0"/>
              <a:t>Consummation </a:t>
            </a:r>
          </a:p>
        </p:txBody>
      </p:sp>
      <p:sp>
        <p:nvSpPr>
          <p:cNvPr id="3" name="Content Placeholder 2">
            <a:extLst>
              <a:ext uri="{FF2B5EF4-FFF2-40B4-BE49-F238E27FC236}">
                <a16:creationId xmlns:a16="http://schemas.microsoft.com/office/drawing/2014/main" id="{F5AE3AAC-03CA-B742-95B5-7DB2AF82BCBF}"/>
              </a:ext>
            </a:extLst>
          </p:cNvPr>
          <p:cNvSpPr>
            <a:spLocks noGrp="1"/>
          </p:cNvSpPr>
          <p:nvPr>
            <p:ph idx="1"/>
          </p:nvPr>
        </p:nvSpPr>
        <p:spPr/>
        <p:txBody>
          <a:bodyPr/>
          <a:lstStyle/>
          <a:p>
            <a:r>
              <a:rPr lang="en-US" dirty="0"/>
              <a:t>“</a:t>
            </a:r>
            <a:r>
              <a:rPr lang="en-US" i="1" dirty="0"/>
              <a:t>For the creation was subjected to frustration, not by its own choice, but by the will of the one who subjected it, in hope that the creation itself will be liberated from its bondage to decay and brought into the glorious freedom of the children of God” </a:t>
            </a:r>
            <a:r>
              <a:rPr lang="en-US" dirty="0"/>
              <a:t>(Rom. 8:19-23). </a:t>
            </a:r>
          </a:p>
          <a:p>
            <a:r>
              <a:rPr lang="en-US" dirty="0"/>
              <a:t>“</a:t>
            </a:r>
            <a:r>
              <a:rPr lang="en-US" i="1" dirty="0"/>
              <a:t>Behold I will create new heavens and a new earth. The former things will not be remembered, nor will they come to mind….They will build houses and dwell in them, they will plant vineyards and eat their fruit… my chosen ones will long enjoy the works of their hands. They will not toil in vain, or bear children doomed to misfortune, for they will be a people blessed by the Lord…</a:t>
            </a:r>
            <a:r>
              <a:rPr lang="en-US" dirty="0"/>
              <a:t>” (Isa. 65:17-23).</a:t>
            </a:r>
          </a:p>
          <a:p>
            <a:endParaRPr lang="en-US" dirty="0"/>
          </a:p>
        </p:txBody>
      </p:sp>
    </p:spTree>
    <p:extLst>
      <p:ext uri="{BB962C8B-B14F-4D97-AF65-F5344CB8AC3E}">
        <p14:creationId xmlns:p14="http://schemas.microsoft.com/office/powerpoint/2010/main" val="311202687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dissolve">
                                      <p:cBhvr>
                                        <p:cTn id="7"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48912C2-9FFC-564C-943F-252D482C9ACD}"/>
              </a:ext>
            </a:extLst>
          </p:cNvPr>
          <p:cNvSpPr>
            <a:spLocks noGrp="1"/>
          </p:cNvSpPr>
          <p:nvPr>
            <p:ph type="title"/>
          </p:nvPr>
        </p:nvSpPr>
        <p:spPr/>
        <p:txBody>
          <a:bodyPr/>
          <a:lstStyle/>
          <a:p>
            <a:r>
              <a:rPr lang="en-US" dirty="0"/>
              <a:t>The King’s Purpose for our work</a:t>
            </a:r>
          </a:p>
        </p:txBody>
      </p:sp>
      <p:sp>
        <p:nvSpPr>
          <p:cNvPr id="3" name="Content Placeholder 2">
            <a:extLst>
              <a:ext uri="{FF2B5EF4-FFF2-40B4-BE49-F238E27FC236}">
                <a16:creationId xmlns:a16="http://schemas.microsoft.com/office/drawing/2014/main" id="{EC120571-85F8-7345-9411-0FF9070D0C07}"/>
              </a:ext>
            </a:extLst>
          </p:cNvPr>
          <p:cNvSpPr>
            <a:spLocks noGrp="1"/>
          </p:cNvSpPr>
          <p:nvPr>
            <p:ph idx="1"/>
          </p:nvPr>
        </p:nvSpPr>
        <p:spPr/>
        <p:txBody>
          <a:bodyPr>
            <a:normAutofit fontScale="85000" lnSpcReduction="10000"/>
          </a:bodyPr>
          <a:lstStyle/>
          <a:p>
            <a:pPr marL="457200" indent="-457200">
              <a:buFont typeface="+mj-lt"/>
              <a:buAutoNum type="arabicPeriod"/>
            </a:pPr>
            <a:r>
              <a:rPr lang="en-US" b="1" dirty="0"/>
              <a:t>We work for God's glory and worship him through our work</a:t>
            </a:r>
            <a:r>
              <a:rPr lang="en-US" dirty="0"/>
              <a:t>.  We “</a:t>
            </a:r>
            <a:r>
              <a:rPr lang="en-US" i="1" dirty="0"/>
              <a:t>are serving the Lord, not man</a:t>
            </a:r>
            <a:r>
              <a:rPr lang="en-US" dirty="0"/>
              <a:t>” (Eph. 6:7). </a:t>
            </a:r>
          </a:p>
          <a:p>
            <a:pPr marL="457200" indent="-457200">
              <a:buFont typeface="+mj-lt"/>
              <a:buAutoNum type="arabicPeriod"/>
            </a:pPr>
            <a:r>
              <a:rPr lang="en-US" b="1" dirty="0"/>
              <a:t>We work to reflect God’s character</a:t>
            </a:r>
            <a:r>
              <a:rPr lang="en-US" dirty="0"/>
              <a:t> (Gen. 1:26, 28; 2:15).</a:t>
            </a:r>
          </a:p>
          <a:p>
            <a:pPr marL="457200" indent="-457200">
              <a:buFont typeface="+mj-lt"/>
              <a:buAutoNum type="arabicPeriod"/>
            </a:pPr>
            <a:r>
              <a:rPr lang="en-US" b="1" dirty="0"/>
              <a:t>We work for money</a:t>
            </a:r>
            <a:r>
              <a:rPr lang="en-US" dirty="0"/>
              <a:t>. “</a:t>
            </a:r>
            <a:r>
              <a:rPr lang="en-US" i="1" dirty="0"/>
              <a:t>For even when we were with you, we would give you this command: If anyone is not willing to work, let him not eat</a:t>
            </a:r>
            <a:r>
              <a:rPr lang="en-US" dirty="0"/>
              <a:t>” (1 Thess. 3:10). </a:t>
            </a:r>
          </a:p>
          <a:p>
            <a:pPr marL="457200" indent="-457200">
              <a:buFont typeface="+mj-lt"/>
              <a:buAutoNum type="arabicPeriod"/>
            </a:pPr>
            <a:r>
              <a:rPr lang="en-US" b="1" dirty="0"/>
              <a:t>We work for enjoyment</a:t>
            </a:r>
            <a:r>
              <a:rPr lang="en-US" dirty="0"/>
              <a:t>. “</a:t>
            </a:r>
            <a:r>
              <a:rPr lang="en-US" i="1" dirty="0"/>
              <a:t>Everyone also to whom God has given wealth and possessions and power to enjoy them, and to accept his lot and rejoice in his toil—this is the gift of God</a:t>
            </a:r>
            <a:r>
              <a:rPr lang="en-US" dirty="0"/>
              <a:t>” (Ecc. 5:19).</a:t>
            </a:r>
          </a:p>
          <a:p>
            <a:pPr marL="457200" indent="-457200">
              <a:buFont typeface="+mj-lt"/>
              <a:buAutoNum type="arabicPeriod"/>
            </a:pPr>
            <a:r>
              <a:rPr lang="en-US" b="1" dirty="0"/>
              <a:t>We adorn the gospel with our work</a:t>
            </a:r>
            <a:r>
              <a:rPr lang="en-US" dirty="0"/>
              <a:t>. “</a:t>
            </a:r>
            <a:r>
              <a:rPr lang="en-US" i="1" dirty="0"/>
              <a:t>Bondservants are to be submissive to their own masters in everything; they are to be well-pleasing, not argumentative, not pilfering, but showing all good faith, so that in everything they may adorn the doctrine of God our Savior</a:t>
            </a:r>
            <a:r>
              <a:rPr lang="en-US" dirty="0"/>
              <a:t>” (Titus 2:9-10).</a:t>
            </a:r>
          </a:p>
          <a:p>
            <a:pPr marL="457200" indent="-457200">
              <a:buFont typeface="+mj-lt"/>
              <a:buAutoNum type="arabicPeriod"/>
            </a:pPr>
            <a:endParaRPr lang="en-US" dirty="0"/>
          </a:p>
        </p:txBody>
      </p:sp>
    </p:spTree>
    <p:extLst>
      <p:ext uri="{BB962C8B-B14F-4D97-AF65-F5344CB8AC3E}">
        <p14:creationId xmlns:p14="http://schemas.microsoft.com/office/powerpoint/2010/main" val="7174321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A47EB8-4848-024F-BA79-93B286E5C640}"/>
              </a:ext>
            </a:extLst>
          </p:cNvPr>
          <p:cNvSpPr>
            <a:spLocks noGrp="1"/>
          </p:cNvSpPr>
          <p:nvPr>
            <p:ph type="title"/>
          </p:nvPr>
        </p:nvSpPr>
        <p:spPr/>
        <p:txBody>
          <a:bodyPr/>
          <a:lstStyle/>
          <a:p>
            <a:r>
              <a:rPr lang="en-US" b="1" dirty="0"/>
              <a:t>Sharing the Gospel in the Workplace</a:t>
            </a:r>
            <a:endParaRPr lang="en-US" dirty="0"/>
          </a:p>
        </p:txBody>
      </p:sp>
      <p:sp>
        <p:nvSpPr>
          <p:cNvPr id="3" name="Content Placeholder 2">
            <a:extLst>
              <a:ext uri="{FF2B5EF4-FFF2-40B4-BE49-F238E27FC236}">
                <a16:creationId xmlns:a16="http://schemas.microsoft.com/office/drawing/2014/main" id="{595CA9F8-824C-CB4B-A336-86B7043C54E6}"/>
              </a:ext>
            </a:extLst>
          </p:cNvPr>
          <p:cNvSpPr>
            <a:spLocks noGrp="1"/>
          </p:cNvSpPr>
          <p:nvPr>
            <p:ph idx="1"/>
          </p:nvPr>
        </p:nvSpPr>
        <p:spPr/>
        <p:txBody>
          <a:bodyPr>
            <a:normAutofit lnSpcReduction="10000"/>
          </a:bodyPr>
          <a:lstStyle/>
          <a:p>
            <a:r>
              <a:rPr lang="en-US" dirty="0"/>
              <a:t>“</a:t>
            </a:r>
            <a:r>
              <a:rPr lang="en-US" i="1" dirty="0"/>
              <a:t>In Christ God was reconciling the world to himself, not counting their trespasses against them, and entrusting to us the message of reconciliation</a:t>
            </a:r>
            <a:r>
              <a:rPr lang="en-US" i="1"/>
              <a:t>. </a:t>
            </a:r>
            <a:r>
              <a:rPr lang="en-US" b="1" i="1" baseline="30000" dirty="0"/>
              <a:t> </a:t>
            </a:r>
            <a:r>
              <a:rPr lang="en-US" i="1"/>
              <a:t>Therefore</a:t>
            </a:r>
            <a:r>
              <a:rPr lang="en-US" i="1" dirty="0"/>
              <a:t>, we are ambassadors for Christ, God making his appeal through us</a:t>
            </a:r>
            <a:r>
              <a:rPr lang="en-US" dirty="0"/>
              <a:t>” (2 Cor. 5:18-19).</a:t>
            </a:r>
            <a:endParaRPr lang="en-US" b="1" dirty="0"/>
          </a:p>
          <a:p>
            <a:pPr marL="914400" lvl="1" indent="-457200">
              <a:buFont typeface="+mj-lt"/>
              <a:buAutoNum type="arabicPeriod"/>
            </a:pPr>
            <a:r>
              <a:rPr lang="en-US" b="1" dirty="0"/>
              <a:t>Do good work as a Christian, not being idle or making work an idol </a:t>
            </a:r>
            <a:r>
              <a:rPr lang="en-US" dirty="0"/>
              <a:t>(Phil. 2:14-16).</a:t>
            </a:r>
          </a:p>
          <a:p>
            <a:pPr marL="914400" lvl="1" indent="-457200">
              <a:buFont typeface="+mj-lt"/>
              <a:buAutoNum type="arabicPeriod"/>
            </a:pPr>
            <a:r>
              <a:rPr lang="en-US" b="1" dirty="0"/>
              <a:t>Put God on the table early and find natural ways of sharing spiritual activity</a:t>
            </a:r>
            <a:r>
              <a:rPr lang="en-US" dirty="0"/>
              <a:t>. “</a:t>
            </a:r>
            <a:r>
              <a:rPr lang="en-US" i="1" dirty="0"/>
              <a:t>Walk in wisdom toward outsiders, making the best use of the time. Let your speech always be gracious, seasoned with salt, so that you may know how you ought to answer each person</a:t>
            </a:r>
            <a:r>
              <a:rPr lang="en-US" dirty="0"/>
              <a:t>” (Col. 4:4-5). </a:t>
            </a:r>
          </a:p>
          <a:p>
            <a:pPr marL="914400" lvl="1" indent="-457200">
              <a:buFont typeface="+mj-lt"/>
              <a:buAutoNum type="arabicPeriod"/>
            </a:pPr>
            <a:r>
              <a:rPr lang="en-US" b="1" dirty="0"/>
              <a:t>Build relationships beyond the office</a:t>
            </a:r>
            <a:r>
              <a:rPr lang="en-US" dirty="0"/>
              <a:t>.</a:t>
            </a:r>
          </a:p>
          <a:p>
            <a:pPr marL="914400" lvl="1" indent="-457200">
              <a:buFont typeface="+mj-lt"/>
              <a:buAutoNum type="arabicPeriod"/>
            </a:pPr>
            <a:r>
              <a:rPr lang="en-US" b="1" dirty="0"/>
              <a:t>Have a mission field mindset</a:t>
            </a:r>
            <a:r>
              <a:rPr lang="en-US" dirty="0"/>
              <a:t>.</a:t>
            </a:r>
          </a:p>
        </p:txBody>
      </p:sp>
    </p:spTree>
    <p:extLst>
      <p:ext uri="{BB962C8B-B14F-4D97-AF65-F5344CB8AC3E}">
        <p14:creationId xmlns:p14="http://schemas.microsoft.com/office/powerpoint/2010/main" val="6597459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p:tgtEl>
                                          <p:spTgt spid="3">
                                            <p:txEl>
                                              <p:pRg st="1" end="1"/>
                                            </p:txEl>
                                          </p:spTgt>
                                        </p:tgtEl>
                                        <p:attrNameLst>
                                          <p:attrName>ppt_y</p:attrName>
                                        </p:attrNameLst>
                                      </p:cBhvr>
                                      <p:tavLst>
                                        <p:tav tm="0">
                                          <p:val>
                                            <p:strVal val="#ppt_y+#ppt_h*1.125000"/>
                                          </p:val>
                                        </p:tav>
                                        <p:tav tm="100000">
                                          <p:val>
                                            <p:strVal val="#ppt_y"/>
                                          </p:val>
                                        </p:tav>
                                      </p:tavLst>
                                    </p:anim>
                                    <p:animEffect transition="in" filter="wipe(up)">
                                      <p:cBhvr>
                                        <p:cTn id="8" dur="500"/>
                                        <p:tgtEl>
                                          <p:spTgt spid="3">
                                            <p:txEl>
                                              <p:pRg st="1" end="1"/>
                                            </p:txEl>
                                          </p:spTgt>
                                        </p:tgtEl>
                                      </p:cBhvr>
                                    </p:animEffect>
                                  </p:childTnLst>
                                </p:cTn>
                              </p:par>
                            </p:childTnLst>
                          </p:cTn>
                        </p:par>
                      </p:childTnLst>
                    </p:cTn>
                  </p:par>
                  <p:par>
                    <p:cTn id="9" fill="hold">
                      <p:stCondLst>
                        <p:cond delay="indefinite"/>
                      </p:stCondLst>
                      <p:childTnLst>
                        <p:par>
                          <p:cTn id="10" fill="hold">
                            <p:stCondLst>
                              <p:cond delay="0"/>
                            </p:stCondLst>
                            <p:childTnLst>
                              <p:par>
                                <p:cTn id="11" presetID="12" presetClass="entr" presetSubtype="4"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p:tgtEl>
                                          <p:spTgt spid="3">
                                            <p:txEl>
                                              <p:pRg st="2" end="2"/>
                                            </p:txEl>
                                          </p:spTgt>
                                        </p:tgtEl>
                                        <p:attrNameLst>
                                          <p:attrName>ppt_y</p:attrName>
                                        </p:attrNameLst>
                                      </p:cBhvr>
                                      <p:tavLst>
                                        <p:tav tm="0">
                                          <p:val>
                                            <p:strVal val="#ppt_y+#ppt_h*1.125000"/>
                                          </p:val>
                                        </p:tav>
                                        <p:tav tm="100000">
                                          <p:val>
                                            <p:strVal val="#ppt_y"/>
                                          </p:val>
                                        </p:tav>
                                      </p:tavLst>
                                    </p:anim>
                                    <p:animEffect transition="in" filter="wipe(up)">
                                      <p:cBhvr>
                                        <p:cTn id="14" dur="500"/>
                                        <p:tgtEl>
                                          <p:spTgt spid="3">
                                            <p:txEl>
                                              <p:pRg st="2" end="2"/>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2" presetClass="entr" presetSubtype="4"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p:tgtEl>
                                          <p:spTgt spid="3">
                                            <p:txEl>
                                              <p:pRg st="3" end="3"/>
                                            </p:txEl>
                                          </p:spTgt>
                                        </p:tgtEl>
                                        <p:attrNameLst>
                                          <p:attrName>ppt_y</p:attrName>
                                        </p:attrNameLst>
                                      </p:cBhvr>
                                      <p:tavLst>
                                        <p:tav tm="0">
                                          <p:val>
                                            <p:strVal val="#ppt_y+#ppt_h*1.125000"/>
                                          </p:val>
                                        </p:tav>
                                        <p:tav tm="100000">
                                          <p:val>
                                            <p:strVal val="#ppt_y"/>
                                          </p:val>
                                        </p:tav>
                                      </p:tavLst>
                                    </p:anim>
                                    <p:animEffect transition="in" filter="wipe(up)">
                                      <p:cBhvr>
                                        <p:cTn id="20" dur="500"/>
                                        <p:tgtEl>
                                          <p:spTgt spid="3">
                                            <p:txEl>
                                              <p:pRg st="3" end="3"/>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12" presetClass="entr" presetSubtype="4" fill="hold"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p:tgtEl>
                                          <p:spTgt spid="3">
                                            <p:txEl>
                                              <p:pRg st="4" end="4"/>
                                            </p:txEl>
                                          </p:spTgt>
                                        </p:tgtEl>
                                        <p:attrNameLst>
                                          <p:attrName>ppt_y</p:attrName>
                                        </p:attrNameLst>
                                      </p:cBhvr>
                                      <p:tavLst>
                                        <p:tav tm="0">
                                          <p:val>
                                            <p:strVal val="#ppt_y+#ppt_h*1.125000"/>
                                          </p:val>
                                        </p:tav>
                                        <p:tav tm="100000">
                                          <p:val>
                                            <p:strVal val="#ppt_y"/>
                                          </p:val>
                                        </p:tav>
                                      </p:tavLst>
                                    </p:anim>
                                    <p:animEffect transition="in" filter="wipe(up)">
                                      <p:cBhvr>
                                        <p:cTn id="26"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Gallery">
  <a:themeElements>
    <a:clrScheme name="Gallery">
      <a:dk1>
        <a:sysClr val="windowText" lastClr="000000"/>
      </a:dk1>
      <a:lt1>
        <a:sysClr val="window" lastClr="FFFFFF"/>
      </a:lt1>
      <a:dk2>
        <a:srgbClr val="454545"/>
      </a:dk2>
      <a:lt2>
        <a:srgbClr val="DFDBD5"/>
      </a:lt2>
      <a:accent1>
        <a:srgbClr val="B71E42"/>
      </a:accent1>
      <a:accent2>
        <a:srgbClr val="DE478E"/>
      </a:accent2>
      <a:accent3>
        <a:srgbClr val="BC72F0"/>
      </a:accent3>
      <a:accent4>
        <a:srgbClr val="795FAF"/>
      </a:accent4>
      <a:accent5>
        <a:srgbClr val="586EA6"/>
      </a:accent5>
      <a:accent6>
        <a:srgbClr val="6892A0"/>
      </a:accent6>
      <a:hlink>
        <a:srgbClr val="FA2B5C"/>
      </a:hlink>
      <a:folHlink>
        <a:srgbClr val="BC658E"/>
      </a:folHlink>
    </a:clrScheme>
    <a:fontScheme name="Gallery">
      <a:majorFont>
        <a:latin typeface="Gill Sans MT" panose="020B0502020104020203"/>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Gill Sans MT" panose="020B0502020104020203"/>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Gallery">
      <a:fillStyleLst>
        <a:solidFill>
          <a:schemeClr val="phClr"/>
        </a:solidFill>
        <a:gradFill rotWithShape="1">
          <a:gsLst>
            <a:gs pos="0">
              <a:schemeClr val="phClr">
                <a:tint val="54000"/>
                <a:alpha val="100000"/>
                <a:satMod val="105000"/>
                <a:lumMod val="110000"/>
              </a:schemeClr>
            </a:gs>
            <a:gs pos="100000">
              <a:schemeClr val="phClr">
                <a:tint val="78000"/>
                <a:alpha val="92000"/>
                <a:satMod val="109000"/>
                <a:lumMod val="100000"/>
              </a:schemeClr>
            </a:gs>
          </a:gsLst>
          <a:lin ang="5400000" scaled="0"/>
        </a:gradFill>
        <a:gradFill rotWithShape="1">
          <a:gsLst>
            <a:gs pos="0">
              <a:schemeClr val="phClr">
                <a:tint val="98000"/>
                <a:satMod val="110000"/>
                <a:lumMod val="104000"/>
              </a:schemeClr>
            </a:gs>
            <a:gs pos="69000">
              <a:schemeClr val="phClr">
                <a:shade val="88000"/>
                <a:satMod val="130000"/>
                <a:lumMod val="92000"/>
              </a:schemeClr>
            </a:gs>
            <a:gs pos="100000">
              <a:schemeClr val="phClr">
                <a:shade val="78000"/>
                <a:satMod val="130000"/>
                <a:lumMod val="92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effectStyle>
        <a:effectStyle>
          <a:effectLst>
            <a:outerShdw blurRad="50800" dist="50800" dir="5400000" sx="96000" sy="96000" rotWithShape="0">
              <a:srgbClr val="000000">
                <a:alpha val="48000"/>
              </a:srgbClr>
            </a:outerShdw>
          </a:effectLst>
          <a:scene3d>
            <a:camera prst="orthographicFront">
              <a:rot lat="0" lon="0" rev="0"/>
            </a:camera>
            <a:lightRig rig="balanced" dir="t">
              <a:rot lat="0" lon="0" rev="1080000"/>
            </a:lightRig>
          </a:scene3d>
          <a:sp3d>
            <a:bevelT w="38100" h="12700" prst="softRound"/>
          </a:sp3d>
        </a:effectStyle>
      </a:effectStyleLst>
      <a:bgFillStyleLst>
        <a:solidFill>
          <a:schemeClr val="phClr"/>
        </a:solidFill>
        <a:solidFill>
          <a:schemeClr val="phClr"/>
        </a:solidFill>
        <a:gradFill rotWithShape="1">
          <a:gsLst>
            <a:gs pos="0">
              <a:schemeClr val="phClr">
                <a:tint val="94000"/>
                <a:satMod val="80000"/>
                <a:lumMod val="106000"/>
              </a:schemeClr>
            </a:gs>
            <a:gs pos="100000">
              <a:schemeClr val="phClr">
                <a:shade val="8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Gallery" id="{BBFCD31E-59A1-489D-B089-A3EAD7CAE12E}" vid="{F5E91637-A7B6-4E27-B710-77DA7014EE1E}"/>
    </a:ext>
  </a:extLst>
</a:theme>
</file>

<file path=docProps/app.xml><?xml version="1.0" encoding="utf-8"?>
<Properties xmlns="http://schemas.openxmlformats.org/officeDocument/2006/extended-properties" xmlns:vt="http://schemas.openxmlformats.org/officeDocument/2006/docPropsVTypes">
  <Template>Gallery</Template>
  <TotalTime>24</TotalTime>
  <Words>949</Words>
  <Application>Microsoft Macintosh PowerPoint</Application>
  <PresentationFormat>Widescreen</PresentationFormat>
  <Paragraphs>34</Paragraphs>
  <Slides>8</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8</vt:i4>
      </vt:variant>
    </vt:vector>
  </HeadingPairs>
  <TitlesOfParts>
    <vt:vector size="11" baseType="lpstr">
      <vt:lpstr>Arial</vt:lpstr>
      <vt:lpstr>Gill Sans MT</vt:lpstr>
      <vt:lpstr>Gallery</vt:lpstr>
      <vt:lpstr>Theology of Work</vt:lpstr>
      <vt:lpstr>Creation of work</vt:lpstr>
      <vt:lpstr>The Fall and work</vt:lpstr>
      <vt:lpstr>The Fall</vt:lpstr>
      <vt:lpstr>Redemption of workers</vt:lpstr>
      <vt:lpstr>Consummation </vt:lpstr>
      <vt:lpstr>The King’s Purpose for our work</vt:lpstr>
      <vt:lpstr>Sharing the Gospel in the Workplace</vt:lpstr>
    </vt:vector>
  </TitlesOfParts>
  <Company/>
  <LinksUpToDate>false</LinksUpToDate>
  <SharedDoc>false</SharedDoc>
  <HyperlinksChanged>false</HyperlinksChanged>
  <AppVersion>16.0016</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Theology of Work</dc:title>
  <dc:creator>Michael Lopes</dc:creator>
  <cp:lastModifiedBy>Michael Lopes</cp:lastModifiedBy>
  <cp:revision>9</cp:revision>
  <dcterms:created xsi:type="dcterms:W3CDTF">2023-09-20T16:05:03Z</dcterms:created>
  <dcterms:modified xsi:type="dcterms:W3CDTF">2023-09-20T16:29:13Z</dcterms:modified>
</cp:coreProperties>
</file>

<file path=docProps/thumbnail.jpeg>
</file>