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9" r:id="rId1"/>
  </p:sldMasterIdLst>
  <p:sldIdLst>
    <p:sldId id="256" r:id="rId2"/>
    <p:sldId id="320" r:id="rId3"/>
    <p:sldId id="257" r:id="rId4"/>
    <p:sldId id="258" r:id="rId5"/>
    <p:sldId id="259" r:id="rId6"/>
    <p:sldId id="260" r:id="rId7"/>
    <p:sldId id="261" r:id="rId8"/>
    <p:sldId id="266" r:id="rId9"/>
    <p:sldId id="262" r:id="rId10"/>
    <p:sldId id="296" r:id="rId11"/>
    <p:sldId id="297" r:id="rId12"/>
    <p:sldId id="295" r:id="rId13"/>
    <p:sldId id="263" r:id="rId14"/>
    <p:sldId id="298" r:id="rId15"/>
    <p:sldId id="305" r:id="rId16"/>
    <p:sldId id="299" r:id="rId17"/>
    <p:sldId id="300" r:id="rId18"/>
    <p:sldId id="306" r:id="rId19"/>
    <p:sldId id="307" r:id="rId20"/>
    <p:sldId id="301" r:id="rId21"/>
    <p:sldId id="308" r:id="rId22"/>
    <p:sldId id="302" r:id="rId23"/>
    <p:sldId id="309" r:id="rId24"/>
    <p:sldId id="310" r:id="rId25"/>
    <p:sldId id="312" r:id="rId26"/>
    <p:sldId id="311" r:id="rId27"/>
    <p:sldId id="313" r:id="rId28"/>
    <p:sldId id="303" r:id="rId29"/>
    <p:sldId id="304" r:id="rId30"/>
    <p:sldId id="264" r:id="rId31"/>
    <p:sldId id="318" r:id="rId32"/>
    <p:sldId id="314" r:id="rId33"/>
    <p:sldId id="315" r:id="rId34"/>
    <p:sldId id="316" r:id="rId35"/>
    <p:sldId id="321" r:id="rId36"/>
    <p:sldId id="270" r:id="rId37"/>
    <p:sldId id="317" r:id="rId38"/>
    <p:sldId id="322" r:id="rId3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63" d="100"/>
          <a:sy n="63" d="100"/>
        </p:scale>
        <p:origin x="804" y="40"/>
      </p:cViewPr>
      <p:guideLst/>
    </p:cSldViewPr>
  </p:slideViewPr>
  <p:notesTextViewPr>
    <p:cViewPr>
      <p:scale>
        <a:sx n="1" d="1"/>
        <a:sy n="1" d="1"/>
      </p:scale>
      <p:origin x="0" y="0"/>
    </p:cViewPr>
  </p:notesTextViewPr>
  <p:sorterViewPr>
    <p:cViewPr>
      <p:scale>
        <a:sx n="100" d="100"/>
        <a:sy n="100" d="100"/>
      </p:scale>
      <p:origin x="0" y="-1504"/>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heme" Target="theme/theme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ableStyles" Target="tableStyle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EB0ECAEA-7ECE-4957-99A2-5E01E229A40C}" type="datetimeFigureOut">
              <a:rPr lang="en-US" smtClean="0"/>
              <a:t>9/9/2023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4153366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9/9/2023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17574095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9/9/2023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371922106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9/9/2023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268882591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9/9/2023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80239300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9/9/2023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73456989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B0ECAEA-7ECE-4957-99A2-5E01E229A40C}" type="datetimeFigureOut">
              <a:rPr lang="en-US" smtClean="0"/>
              <a:t>9/9/2023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47090753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B0ECAEA-7ECE-4957-99A2-5E01E229A40C}" type="datetimeFigureOut">
              <a:rPr lang="en-US" smtClean="0"/>
              <a:t>9/9/2023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32002960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B0ECAEA-7ECE-4957-99A2-5E01E229A40C}" type="datetimeFigureOut">
              <a:rPr lang="en-US" smtClean="0"/>
              <a:t>9/9/2023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300647268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9/9/2023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274853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EB0ECAEA-7ECE-4957-99A2-5E01E229A40C}" type="datetimeFigureOut">
              <a:rPr lang="en-US" smtClean="0"/>
              <a:t>9/9/2023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53556818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EB0ECAEA-7ECE-4957-99A2-5E01E229A40C}" type="datetimeFigureOut">
              <a:rPr lang="en-US" smtClean="0"/>
              <a:t>9/9/2023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17894734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EB0ECAEA-7ECE-4957-99A2-5E01E229A40C}" type="datetimeFigureOut">
              <a:rPr lang="en-US" smtClean="0"/>
              <a:t>9/9/2023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18162903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B0ECAEA-7ECE-4957-99A2-5E01E229A40C}" type="datetimeFigureOut">
              <a:rPr lang="en-US" smtClean="0"/>
              <a:t>9/9/2023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190436895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EB0ECAEA-7ECE-4957-99A2-5E01E229A40C}" type="datetimeFigureOut">
              <a:rPr lang="en-US" smtClean="0"/>
              <a:t>9/9/2023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394421873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EB0ECAEA-7ECE-4957-99A2-5E01E229A40C}" type="datetimeFigureOut">
              <a:rPr lang="en-US" smtClean="0"/>
              <a:t>9/9/2023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5976973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EB0ECAEA-7ECE-4957-99A2-5E01E229A40C}" type="datetimeFigureOut">
              <a:rPr lang="en-US" smtClean="0"/>
              <a:t>9/9/2023</a:t>
            </a:fld>
            <a:endParaRPr lang="en-US"/>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5A518479-D546-4F4E-B95F-8AAA76BA3941}" type="slidenum">
              <a:rPr lang="en-US" smtClean="0"/>
              <a:t>‹#›</a:t>
            </a:fld>
            <a:endParaRPr lang="en-US"/>
          </a:p>
        </p:txBody>
      </p:sp>
    </p:spTree>
    <p:extLst>
      <p:ext uri="{BB962C8B-B14F-4D97-AF65-F5344CB8AC3E}">
        <p14:creationId xmlns:p14="http://schemas.microsoft.com/office/powerpoint/2010/main" val="1179161590"/>
      </p:ext>
    </p:extLst>
  </p:cSld>
  <p:clrMap bg1="lt1" tx1="dk1" bg2="lt2" tx2="dk2" accent1="accent1" accent2="accent2" accent3="accent3" accent4="accent4" accent5="accent5" accent6="accent6" hlink="hlink" folHlink="folHlink"/>
  <p:sldLayoutIdLst>
    <p:sldLayoutId id="2147483690" r:id="rId1"/>
    <p:sldLayoutId id="2147483691" r:id="rId2"/>
    <p:sldLayoutId id="2147483692" r:id="rId3"/>
    <p:sldLayoutId id="2147483693" r:id="rId4"/>
    <p:sldLayoutId id="2147483694" r:id="rId5"/>
    <p:sldLayoutId id="2147483695" r:id="rId6"/>
    <p:sldLayoutId id="2147483696" r:id="rId7"/>
    <p:sldLayoutId id="2147483697" r:id="rId8"/>
    <p:sldLayoutId id="2147483698" r:id="rId9"/>
    <p:sldLayoutId id="2147483699" r:id="rId10"/>
    <p:sldLayoutId id="2147483700" r:id="rId11"/>
    <p:sldLayoutId id="2147483701" r:id="rId12"/>
    <p:sldLayoutId id="2147483702" r:id="rId13"/>
    <p:sldLayoutId id="2147483703" r:id="rId14"/>
    <p:sldLayoutId id="2147483704" r:id="rId15"/>
    <p:sldLayoutId id="2147483705"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28460BD8-AE3F-4AC9-9D0B-717052AA5D3A}"/>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8467"/>
            <a:ext cx="12192000" cy="6866467"/>
            <a:chOff x="0" y="-8467"/>
            <a:chExt cx="12192000" cy="6866467"/>
          </a:xfrm>
        </p:grpSpPr>
        <p:cxnSp>
          <p:nvCxnSpPr>
            <p:cNvPr id="11" name="Straight Connector 10">
              <a:extLst>
                <a:ext uri="{FF2B5EF4-FFF2-40B4-BE49-F238E27FC236}">
                  <a16:creationId xmlns:a16="http://schemas.microsoft.com/office/drawing/2014/main" id="{54420CFE-F482-466E-9E1E-C78513C0B85D}"/>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12" name="Straight Connector 11">
              <a:extLst>
                <a:ext uri="{FF2B5EF4-FFF2-40B4-BE49-F238E27FC236}">
                  <a16:creationId xmlns:a16="http://schemas.microsoft.com/office/drawing/2014/main" id="{5331032B-BD21-4BDA-920C-12E358052567}"/>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13" name="Rectangle 23">
              <a:extLst>
                <a:ext uri="{FF2B5EF4-FFF2-40B4-BE49-F238E27FC236}">
                  <a16:creationId xmlns:a16="http://schemas.microsoft.com/office/drawing/2014/main" id="{E7514DA3-59E7-409E-8A3B-AD097F6E564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4" name="Rectangle 25">
              <a:extLst>
                <a:ext uri="{FF2B5EF4-FFF2-40B4-BE49-F238E27FC236}">
                  <a16:creationId xmlns:a16="http://schemas.microsoft.com/office/drawing/2014/main" id="{57B9A2A6-3BE4-4599-9364-F71C5BFD61F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5" name="Isosceles Triangle 14">
              <a:extLst>
                <a:ext uri="{FF2B5EF4-FFF2-40B4-BE49-F238E27FC236}">
                  <a16:creationId xmlns:a16="http://schemas.microsoft.com/office/drawing/2014/main" id="{4FD744C6-4ED8-4BC9-BF68-6BDF701C5DB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6" name="Rectangle 27">
              <a:extLst>
                <a:ext uri="{FF2B5EF4-FFF2-40B4-BE49-F238E27FC236}">
                  <a16:creationId xmlns:a16="http://schemas.microsoft.com/office/drawing/2014/main" id="{092C5BAD-C911-4F8F-A1C5-470268BE668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7" name="Rectangle 28">
              <a:extLst>
                <a:ext uri="{FF2B5EF4-FFF2-40B4-BE49-F238E27FC236}">
                  <a16:creationId xmlns:a16="http://schemas.microsoft.com/office/drawing/2014/main" id="{B133D0C8-4EC4-424F-8E70-0482D5B1B653}"/>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8" name="Rectangle 29">
              <a:extLst>
                <a:ext uri="{FF2B5EF4-FFF2-40B4-BE49-F238E27FC236}">
                  <a16:creationId xmlns:a16="http://schemas.microsoft.com/office/drawing/2014/main" id="{7B1532A0-F4B3-4DE8-B18F-740CAAD25AC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9" name="Isosceles Triangle 18">
              <a:extLst>
                <a:ext uri="{FF2B5EF4-FFF2-40B4-BE49-F238E27FC236}">
                  <a16:creationId xmlns:a16="http://schemas.microsoft.com/office/drawing/2014/main" id="{8EFDD162-BBBA-4062-8BBF-53DBA109137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20" name="Isosceles Triangle 19">
              <a:extLst>
                <a:ext uri="{FF2B5EF4-FFF2-40B4-BE49-F238E27FC236}">
                  <a16:creationId xmlns:a16="http://schemas.microsoft.com/office/drawing/2014/main" id="{DCFC9E65-3E19-4483-B952-25D29683CA5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grpSp>
      <p:sp useBgFill="1">
        <p:nvSpPr>
          <p:cNvPr id="22" name="Rectangle 21">
            <a:extLst>
              <a:ext uri="{FF2B5EF4-FFF2-40B4-BE49-F238E27FC236}">
                <a16:creationId xmlns:a16="http://schemas.microsoft.com/office/drawing/2014/main" id="{2783C067-F8BF-4755-B516-8A0CD74CF60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6646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Isosceles Triangle 23">
            <a:extLst>
              <a:ext uri="{FF2B5EF4-FFF2-40B4-BE49-F238E27FC236}">
                <a16:creationId xmlns:a16="http://schemas.microsoft.com/office/drawing/2014/main" id="{2ED796EC-E7FF-46DB-B912-FB08BF12AA6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a:off x="0" y="0"/>
            <a:ext cx="842596" cy="5666154"/>
          </a:xfrm>
          <a:prstGeom prst="triangle">
            <a:avLst>
              <a:gd name="adj" fmla="val 100000"/>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26" name="Isosceles Triangle 25">
            <a:extLst>
              <a:ext uri="{FF2B5EF4-FFF2-40B4-BE49-F238E27FC236}">
                <a16:creationId xmlns:a16="http://schemas.microsoft.com/office/drawing/2014/main" id="{549A2DAB-B431-487D-95AD-BB0FECB49E5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7738534" y="3818467"/>
            <a:ext cx="4450292" cy="3039533"/>
          </a:xfrm>
          <a:prstGeom prst="triangle">
            <a:avLst>
              <a:gd name="adj" fmla="val 100000"/>
            </a:avLst>
          </a:prstGeom>
          <a:solidFill>
            <a:schemeClr val="accent1">
              <a:alpha val="88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28" name="Rectangle 27">
            <a:extLst>
              <a:ext uri="{FF2B5EF4-FFF2-40B4-BE49-F238E27FC236}">
                <a16:creationId xmlns:a16="http://schemas.microsoft.com/office/drawing/2014/main" id="{0819F787-32B4-46A8-BC57-C6571BCEE24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0425641" y="0"/>
            <a:ext cx="1766359" cy="6858000"/>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cxnSp>
        <p:nvCxnSpPr>
          <p:cNvPr id="30" name="Straight Connector 29">
            <a:extLst>
              <a:ext uri="{FF2B5EF4-FFF2-40B4-BE49-F238E27FC236}">
                <a16:creationId xmlns:a16="http://schemas.microsoft.com/office/drawing/2014/main" id="{C5ECDEE1-7093-418F-9CF5-24EEB115C1C1}"/>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10134600" y="0"/>
            <a:ext cx="1727200" cy="6858000"/>
          </a:xfrm>
          <a:prstGeom prst="line">
            <a:avLst/>
          </a:prstGeom>
          <a:ln w="15875" cap="sq">
            <a:solidFill>
              <a:schemeClr val="accent2"/>
            </a:solidFill>
            <a:bevel/>
          </a:ln>
        </p:spPr>
        <p:style>
          <a:lnRef idx="2">
            <a:schemeClr val="accent1"/>
          </a:lnRef>
          <a:fillRef idx="0">
            <a:schemeClr val="accent1"/>
          </a:fillRef>
          <a:effectRef idx="1">
            <a:schemeClr val="accent1"/>
          </a:effectRef>
          <a:fontRef idx="minor">
            <a:schemeClr val="tx1"/>
          </a:fontRef>
        </p:style>
      </p:cxnSp>
      <p:cxnSp>
        <p:nvCxnSpPr>
          <p:cNvPr id="32" name="Straight Connector 31">
            <a:extLst>
              <a:ext uri="{FF2B5EF4-FFF2-40B4-BE49-F238E27FC236}">
                <a16:creationId xmlns:a16="http://schemas.microsoft.com/office/drawing/2014/main" id="{045062AF-EB11-4651-BC4A-4DA21768DE8E}"/>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15875">
            <a:solidFill>
              <a:schemeClr val="accent1"/>
            </a:solidFill>
          </a:ln>
        </p:spPr>
        <p:style>
          <a:lnRef idx="2">
            <a:schemeClr val="accent1"/>
          </a:lnRef>
          <a:fillRef idx="0">
            <a:schemeClr val="accent1"/>
          </a:fillRef>
          <a:effectRef idx="1">
            <a:schemeClr val="accent1"/>
          </a:effectRef>
          <a:fontRef idx="minor">
            <a:schemeClr val="tx1"/>
          </a:fontRef>
        </p:style>
      </p:cxnSp>
      <p:sp>
        <p:nvSpPr>
          <p:cNvPr id="5" name="Subtitle 4">
            <a:extLst>
              <a:ext uri="{FF2B5EF4-FFF2-40B4-BE49-F238E27FC236}">
                <a16:creationId xmlns:a16="http://schemas.microsoft.com/office/drawing/2014/main" id="{AE4CC452-245D-32BF-202C-A19708B5373B}"/>
              </a:ext>
            </a:extLst>
          </p:cNvPr>
          <p:cNvSpPr>
            <a:spLocks noGrp="1"/>
          </p:cNvSpPr>
          <p:nvPr>
            <p:ph type="body" idx="1"/>
          </p:nvPr>
        </p:nvSpPr>
        <p:spPr>
          <a:xfrm>
            <a:off x="1507067" y="4050833"/>
            <a:ext cx="7766936" cy="1096899"/>
          </a:xfrm>
        </p:spPr>
        <p:txBody>
          <a:bodyPr vert="horz" lIns="91440" tIns="45720" rIns="91440" bIns="45720" rtlCol="0" anchor="t">
            <a:normAutofit/>
          </a:bodyPr>
          <a:lstStyle/>
          <a:p>
            <a:pPr algn="r"/>
            <a:r>
              <a:rPr lang="en-US" sz="1800"/>
              <a:t>“…Bring them up in the discipline and instruction of the Lord… Eph 6:4b</a:t>
            </a:r>
          </a:p>
        </p:txBody>
      </p:sp>
      <p:sp>
        <p:nvSpPr>
          <p:cNvPr id="4" name="Title 3">
            <a:extLst>
              <a:ext uri="{FF2B5EF4-FFF2-40B4-BE49-F238E27FC236}">
                <a16:creationId xmlns:a16="http://schemas.microsoft.com/office/drawing/2014/main" id="{4E2A611B-868D-9AD8-3378-A607DE3E270C}"/>
              </a:ext>
            </a:extLst>
          </p:cNvPr>
          <p:cNvSpPr>
            <a:spLocks noGrp="1"/>
          </p:cNvSpPr>
          <p:nvPr>
            <p:ph type="title"/>
          </p:nvPr>
        </p:nvSpPr>
        <p:spPr>
          <a:xfrm>
            <a:off x="1507067" y="1397000"/>
            <a:ext cx="7766936" cy="2653836"/>
          </a:xfrm>
        </p:spPr>
        <p:txBody>
          <a:bodyPr vert="horz" lIns="91440" tIns="45720" rIns="91440" bIns="45720" rtlCol="0" anchor="b">
            <a:normAutofit/>
          </a:bodyPr>
          <a:lstStyle/>
          <a:p>
            <a:pPr algn="r"/>
            <a:r>
              <a:rPr lang="en-US" sz="5400" dirty="0"/>
              <a:t>The Teen Years</a:t>
            </a:r>
          </a:p>
        </p:txBody>
      </p:sp>
    </p:spTree>
    <p:extLst>
      <p:ext uri="{BB962C8B-B14F-4D97-AF65-F5344CB8AC3E}">
        <p14:creationId xmlns:p14="http://schemas.microsoft.com/office/powerpoint/2010/main" val="160446944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BEEE3054-F928-5C87-35CD-619170F33C30}"/>
              </a:ext>
            </a:extLst>
          </p:cNvPr>
          <p:cNvSpPr>
            <a:spLocks noGrp="1"/>
          </p:cNvSpPr>
          <p:nvPr>
            <p:ph idx="1"/>
          </p:nvPr>
        </p:nvSpPr>
        <p:spPr>
          <a:xfrm>
            <a:off x="677334" y="1544320"/>
            <a:ext cx="8700346" cy="5313679"/>
          </a:xfrm>
        </p:spPr>
        <p:txBody>
          <a:bodyPr>
            <a:normAutofit fontScale="92500" lnSpcReduction="20000"/>
          </a:bodyPr>
          <a:lstStyle/>
          <a:p>
            <a:pPr marL="0" indent="0">
              <a:buNone/>
            </a:pPr>
            <a:r>
              <a:rPr lang="en-US" sz="3200" dirty="0">
                <a:highlight>
                  <a:srgbClr val="00FFFF"/>
                </a:highlight>
              </a:rPr>
              <a:t>Col 2:20-23</a:t>
            </a:r>
          </a:p>
          <a:p>
            <a:pPr marL="0" indent="0">
              <a:buNone/>
            </a:pPr>
            <a:r>
              <a:rPr lang="en-US" sz="3200" dirty="0"/>
              <a:t>20 If with Christ you died to the elemental spirits of the world, why, as if you were still alive in the world, do you submit to regulations— 21 “Do not handle, Do not taste, Do not touch” 22 (referring to things that all perish as they are used)—according to human precepts and teachings? 23 </a:t>
            </a:r>
            <a:r>
              <a:rPr lang="en-US" sz="3200" dirty="0">
                <a:highlight>
                  <a:srgbClr val="FFFF00"/>
                </a:highlight>
              </a:rPr>
              <a:t>These have indeed an appearance of wisdom in promoting self-made religion and asceticism </a:t>
            </a:r>
            <a:r>
              <a:rPr lang="en-US" sz="3200" i="1" dirty="0">
                <a:highlight>
                  <a:srgbClr val="FFFF00"/>
                </a:highlight>
              </a:rPr>
              <a:t>[severe self discipline and avoidance of all forms of indulgences] </a:t>
            </a:r>
            <a:r>
              <a:rPr lang="en-US" sz="3200" dirty="0">
                <a:highlight>
                  <a:srgbClr val="FFFF00"/>
                </a:highlight>
              </a:rPr>
              <a:t>and severity to the body, but they are of no value in stopping the indulgence of the flesh.</a:t>
            </a:r>
          </a:p>
          <a:p>
            <a:endParaRPr lang="en-US" sz="3200" dirty="0"/>
          </a:p>
        </p:txBody>
      </p:sp>
    </p:spTree>
    <p:extLst>
      <p:ext uri="{BB962C8B-B14F-4D97-AF65-F5344CB8AC3E}">
        <p14:creationId xmlns:p14="http://schemas.microsoft.com/office/powerpoint/2010/main" val="322809300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BEEE3054-F928-5C87-35CD-619170F33C30}"/>
              </a:ext>
            </a:extLst>
          </p:cNvPr>
          <p:cNvSpPr>
            <a:spLocks noGrp="1"/>
          </p:cNvSpPr>
          <p:nvPr>
            <p:ph idx="1"/>
          </p:nvPr>
        </p:nvSpPr>
        <p:spPr>
          <a:xfrm>
            <a:off x="677334" y="1544320"/>
            <a:ext cx="8700346" cy="5313679"/>
          </a:xfrm>
        </p:spPr>
        <p:txBody>
          <a:bodyPr>
            <a:normAutofit/>
          </a:bodyPr>
          <a:lstStyle/>
          <a:p>
            <a:pPr marL="0" indent="0">
              <a:buNone/>
            </a:pPr>
            <a:r>
              <a:rPr lang="en-US" sz="3200" dirty="0">
                <a:highlight>
                  <a:srgbClr val="00FFFF"/>
                </a:highlight>
              </a:rPr>
              <a:t>Col 3:12-14</a:t>
            </a:r>
          </a:p>
          <a:p>
            <a:pPr marL="0" indent="0">
              <a:buNone/>
            </a:pPr>
            <a:r>
              <a:rPr lang="en-US" sz="3200" dirty="0"/>
              <a:t>12 </a:t>
            </a:r>
            <a:r>
              <a:rPr lang="en-US" sz="3200" dirty="0">
                <a:highlight>
                  <a:srgbClr val="FFFF00"/>
                </a:highlight>
              </a:rPr>
              <a:t>Put on then, as God's chosen ones, holy and beloved, compassionate hearts, kindness, humility, meekness, and patience, 13 bearing with one another and, if one has a complaint against another, forgiving each other; </a:t>
            </a:r>
            <a:r>
              <a:rPr lang="en-US" sz="3200" dirty="0"/>
              <a:t>as the Lord has forgiven you, so you also must forgive. 14 </a:t>
            </a:r>
            <a:r>
              <a:rPr lang="en-US" sz="3200" dirty="0">
                <a:highlight>
                  <a:srgbClr val="FFFF00"/>
                </a:highlight>
              </a:rPr>
              <a:t>And above all these put on love, which binds everything together in perfect harmony.</a:t>
            </a:r>
          </a:p>
        </p:txBody>
      </p:sp>
    </p:spTree>
    <p:extLst>
      <p:ext uri="{BB962C8B-B14F-4D97-AF65-F5344CB8AC3E}">
        <p14:creationId xmlns:p14="http://schemas.microsoft.com/office/powerpoint/2010/main" val="187487760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00CFB8-7C38-6811-1151-3E5EC080D1B8}"/>
              </a:ext>
            </a:extLst>
          </p:cNvPr>
          <p:cNvSpPr>
            <a:spLocks noGrp="1"/>
          </p:cNvSpPr>
          <p:nvPr>
            <p:ph type="title"/>
          </p:nvPr>
        </p:nvSpPr>
        <p:spPr/>
        <p:txBody>
          <a:bodyPr>
            <a:normAutofit fontScale="90000"/>
          </a:bodyPr>
          <a:lstStyle/>
          <a:p>
            <a:r>
              <a:rPr lang="en-US" sz="4400" dirty="0"/>
              <a:t>Not as Detectives but as Pastor/Shepherd</a:t>
            </a:r>
          </a:p>
        </p:txBody>
      </p:sp>
      <p:sp>
        <p:nvSpPr>
          <p:cNvPr id="3" name="Content Placeholder 2">
            <a:extLst>
              <a:ext uri="{FF2B5EF4-FFF2-40B4-BE49-F238E27FC236}">
                <a16:creationId xmlns:a16="http://schemas.microsoft.com/office/drawing/2014/main" id="{9480FDA8-EEF1-BD67-4737-A822E5200F98}"/>
              </a:ext>
            </a:extLst>
          </p:cNvPr>
          <p:cNvSpPr>
            <a:spLocks noGrp="1"/>
          </p:cNvSpPr>
          <p:nvPr>
            <p:ph idx="1"/>
          </p:nvPr>
        </p:nvSpPr>
        <p:spPr>
          <a:xfrm>
            <a:off x="677334" y="2160589"/>
            <a:ext cx="8596668" cy="4514531"/>
          </a:xfrm>
        </p:spPr>
        <p:txBody>
          <a:bodyPr>
            <a:normAutofit fontScale="70000" lnSpcReduction="20000"/>
          </a:bodyPr>
          <a:lstStyle/>
          <a:p>
            <a:pPr marL="0" indent="0">
              <a:buNone/>
            </a:pPr>
            <a:r>
              <a:rPr lang="en-US" sz="3200" dirty="0"/>
              <a:t>Ask Good Questions (not all at once, of course…) (Tripp p 100)</a:t>
            </a:r>
          </a:p>
          <a:p>
            <a:r>
              <a:rPr lang="en-US" sz="3200" dirty="0"/>
              <a:t>1.	What were you thinking/feeling at the time?</a:t>
            </a:r>
          </a:p>
          <a:p>
            <a:r>
              <a:rPr lang="en-US" sz="3200" dirty="0"/>
              <a:t>2.	Why was it so important to you?</a:t>
            </a:r>
          </a:p>
          <a:p>
            <a:r>
              <a:rPr lang="en-US" sz="3200" dirty="0"/>
              <a:t>3.	What were you seeking to accomplish when you..?</a:t>
            </a:r>
          </a:p>
          <a:p>
            <a:r>
              <a:rPr lang="en-US" sz="3200" dirty="0"/>
              <a:t>4.	What was the most important thing to you at that moment?</a:t>
            </a:r>
          </a:p>
          <a:p>
            <a:r>
              <a:rPr lang="en-US" sz="3200" dirty="0"/>
              <a:t>5.	Why was it that you were afraid in that situation?</a:t>
            </a:r>
          </a:p>
          <a:p>
            <a:r>
              <a:rPr lang="en-US" sz="3200" dirty="0"/>
              <a:t>6.	What was it you were trying to get?</a:t>
            </a:r>
          </a:p>
          <a:p>
            <a:r>
              <a:rPr lang="en-US" sz="3200" dirty="0"/>
              <a:t>7.	Why did you become so angry?</a:t>
            </a:r>
          </a:p>
          <a:p>
            <a:r>
              <a:rPr lang="en-US" sz="3200" dirty="0"/>
              <a:t>8.	If you could go back and do something differently, what would you change?</a:t>
            </a:r>
          </a:p>
          <a:p>
            <a:endParaRPr lang="en-US" sz="3200" dirty="0"/>
          </a:p>
        </p:txBody>
      </p:sp>
    </p:spTree>
    <p:extLst>
      <p:ext uri="{BB962C8B-B14F-4D97-AF65-F5344CB8AC3E}">
        <p14:creationId xmlns:p14="http://schemas.microsoft.com/office/powerpoint/2010/main" val="88620103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677334" y="2160589"/>
            <a:ext cx="8596668" cy="4626291"/>
          </a:xfrm>
        </p:spPr>
        <p:txBody>
          <a:bodyPr>
            <a:normAutofit/>
          </a:bodyPr>
          <a:lstStyle/>
          <a:p>
            <a:r>
              <a:rPr lang="en-US" sz="3200" dirty="0"/>
              <a:t>Goal #1- Focus on the spiritual struggle</a:t>
            </a:r>
          </a:p>
          <a:p>
            <a:pPr lvl="1"/>
            <a:r>
              <a:rPr lang="en-US" sz="3000" dirty="0"/>
              <a:t>The things Unseen</a:t>
            </a:r>
          </a:p>
          <a:p>
            <a:pPr lvl="1"/>
            <a:r>
              <a:rPr lang="en-US" sz="3200" dirty="0">
                <a:highlight>
                  <a:srgbClr val="00FFFF"/>
                </a:highlight>
              </a:rPr>
              <a:t>2 Cor 4:16-18	</a:t>
            </a:r>
          </a:p>
        </p:txBody>
      </p:sp>
    </p:spTree>
    <p:extLst>
      <p:ext uri="{BB962C8B-B14F-4D97-AF65-F5344CB8AC3E}">
        <p14:creationId xmlns:p14="http://schemas.microsoft.com/office/powerpoint/2010/main" val="241242799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677334" y="2160589"/>
            <a:ext cx="8596668" cy="4605971"/>
          </a:xfrm>
        </p:spPr>
        <p:txBody>
          <a:bodyPr>
            <a:normAutofit fontScale="92500" lnSpcReduction="10000"/>
          </a:bodyPr>
          <a:lstStyle/>
          <a:p>
            <a:r>
              <a:rPr lang="en-US" sz="3200" dirty="0">
                <a:highlight>
                  <a:srgbClr val="00FFFF"/>
                </a:highlight>
              </a:rPr>
              <a:t>2 Cor 4:16-18</a:t>
            </a:r>
          </a:p>
          <a:p>
            <a:pPr marL="0" indent="0">
              <a:buNone/>
            </a:pPr>
            <a:r>
              <a:rPr lang="en-US" sz="3200" dirty="0"/>
              <a:t>16 So we do not lose heart. Though our outer self is wasting away, our inner self is being renewed day by day. 17 For this light momentary affliction is preparing for us an eternal weight of glory beyond all comparison, 18 </a:t>
            </a:r>
            <a:r>
              <a:rPr lang="en-US" sz="3200" dirty="0">
                <a:highlight>
                  <a:srgbClr val="FFFF00"/>
                </a:highlight>
              </a:rPr>
              <a:t>as we look not to the things that are seen </a:t>
            </a:r>
            <a:r>
              <a:rPr lang="en-US" sz="3200" u="sng" dirty="0">
                <a:highlight>
                  <a:srgbClr val="FFFF00"/>
                </a:highlight>
              </a:rPr>
              <a:t>but to the things that are unseen</a:t>
            </a:r>
            <a:r>
              <a:rPr lang="en-US" sz="3200" dirty="0">
                <a:highlight>
                  <a:srgbClr val="FFFF00"/>
                </a:highlight>
              </a:rPr>
              <a:t>. For the things that are seen are transient, but the things that are unseen are eternal.</a:t>
            </a:r>
          </a:p>
        </p:txBody>
      </p:sp>
    </p:spTree>
    <p:extLst>
      <p:ext uri="{BB962C8B-B14F-4D97-AF65-F5344CB8AC3E}">
        <p14:creationId xmlns:p14="http://schemas.microsoft.com/office/powerpoint/2010/main" val="203480997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677334" y="2160589"/>
            <a:ext cx="9086426" cy="4626291"/>
          </a:xfrm>
        </p:spPr>
        <p:txBody>
          <a:bodyPr>
            <a:normAutofit/>
          </a:bodyPr>
          <a:lstStyle/>
          <a:p>
            <a:r>
              <a:rPr lang="en-US" sz="3200" dirty="0"/>
              <a:t>Goal #1- Focus on the spiritual struggle (</a:t>
            </a:r>
            <a:r>
              <a:rPr lang="en-US" sz="3200" dirty="0" err="1"/>
              <a:t>cont</a:t>
            </a:r>
            <a:r>
              <a:rPr lang="en-US" sz="3200" dirty="0"/>
              <a:t>)</a:t>
            </a:r>
          </a:p>
          <a:p>
            <a:pPr lvl="1"/>
            <a:r>
              <a:rPr lang="en-US" sz="3200" dirty="0"/>
              <a:t>Make them aware of the battle that Satan wages for their soul!</a:t>
            </a:r>
          </a:p>
          <a:p>
            <a:pPr lvl="2"/>
            <a:r>
              <a:rPr lang="en-US" sz="3000" dirty="0">
                <a:highlight>
                  <a:srgbClr val="00FFFF"/>
                </a:highlight>
              </a:rPr>
              <a:t>Eph 6:12 (and all of Eph 6:10-18)</a:t>
            </a:r>
          </a:p>
          <a:p>
            <a:pPr lvl="1"/>
            <a:endParaRPr lang="en-US" sz="3200" dirty="0"/>
          </a:p>
        </p:txBody>
      </p:sp>
    </p:spTree>
    <p:extLst>
      <p:ext uri="{BB962C8B-B14F-4D97-AF65-F5344CB8AC3E}">
        <p14:creationId xmlns:p14="http://schemas.microsoft.com/office/powerpoint/2010/main" val="308020724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p:txBody>
          <a:bodyPr>
            <a:normAutofit/>
          </a:bodyPr>
          <a:lstStyle/>
          <a:p>
            <a:r>
              <a:rPr lang="en-US" sz="3200" dirty="0">
                <a:highlight>
                  <a:srgbClr val="00FFFF"/>
                </a:highlight>
              </a:rPr>
              <a:t>Eph 6:12 (and all of Eph 6:10-18)</a:t>
            </a:r>
          </a:p>
          <a:p>
            <a:pPr marL="0" indent="0">
              <a:buNone/>
            </a:pPr>
            <a:r>
              <a:rPr lang="en-US" sz="3200" dirty="0"/>
              <a:t>For we do not wrestle against flesh and blood, </a:t>
            </a:r>
            <a:r>
              <a:rPr lang="en-US" sz="3200" dirty="0">
                <a:highlight>
                  <a:srgbClr val="FFFF00"/>
                </a:highlight>
              </a:rPr>
              <a:t>but against the rulers, against the authorities, against the cosmic powers </a:t>
            </a:r>
            <a:r>
              <a:rPr lang="en-US" sz="3200" dirty="0"/>
              <a:t>over this present darkness, </a:t>
            </a:r>
            <a:r>
              <a:rPr lang="en-US" sz="3200" dirty="0">
                <a:highlight>
                  <a:srgbClr val="FFFF00"/>
                </a:highlight>
              </a:rPr>
              <a:t>against the spiritual forces of evil </a:t>
            </a:r>
            <a:r>
              <a:rPr lang="en-US" sz="3200" dirty="0"/>
              <a:t>in the heavenly places.</a:t>
            </a:r>
          </a:p>
        </p:txBody>
      </p:sp>
    </p:spTree>
    <p:extLst>
      <p:ext uri="{BB962C8B-B14F-4D97-AF65-F5344CB8AC3E}">
        <p14:creationId xmlns:p14="http://schemas.microsoft.com/office/powerpoint/2010/main" val="14212388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152400" y="2160589"/>
            <a:ext cx="10068560" cy="4463731"/>
          </a:xfrm>
        </p:spPr>
        <p:txBody>
          <a:bodyPr>
            <a:normAutofit/>
          </a:bodyPr>
          <a:lstStyle/>
          <a:p>
            <a:r>
              <a:rPr lang="en-US" sz="3200" dirty="0"/>
              <a:t>Goal #2- Develop a Heart of Conviction and Wisdom</a:t>
            </a:r>
          </a:p>
          <a:p>
            <a:pPr lvl="1"/>
            <a:r>
              <a:rPr lang="en-US" sz="3000" dirty="0"/>
              <a:t>By our example</a:t>
            </a:r>
          </a:p>
          <a:p>
            <a:pPr lvl="1"/>
            <a:r>
              <a:rPr lang="en-US" sz="3000" dirty="0"/>
              <a:t>Make decisions on principles from God’s word and stand firm</a:t>
            </a:r>
          </a:p>
          <a:p>
            <a:pPr lvl="2"/>
            <a:r>
              <a:rPr lang="en-US" sz="2800" dirty="0"/>
              <a:t>Clear Boundary Issues (plain commands of scripture)</a:t>
            </a:r>
          </a:p>
          <a:p>
            <a:pPr lvl="2"/>
            <a:r>
              <a:rPr lang="en-US" sz="2800" dirty="0"/>
              <a:t>VS</a:t>
            </a:r>
          </a:p>
          <a:p>
            <a:pPr lvl="2"/>
            <a:r>
              <a:rPr lang="en-US" sz="2800" dirty="0"/>
              <a:t>Wisdom Issues (</a:t>
            </a:r>
            <a:r>
              <a:rPr lang="en-US" sz="2800" u="sng" dirty="0"/>
              <a:t>guided</a:t>
            </a:r>
            <a:r>
              <a:rPr lang="en-US" sz="2800" dirty="0"/>
              <a:t> by principles but not as clearly defined- thus needing wisdom)</a:t>
            </a:r>
          </a:p>
        </p:txBody>
      </p:sp>
    </p:spTree>
    <p:extLst>
      <p:ext uri="{BB962C8B-B14F-4D97-AF65-F5344CB8AC3E}">
        <p14:creationId xmlns:p14="http://schemas.microsoft.com/office/powerpoint/2010/main" val="297376887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152400" y="2160589"/>
            <a:ext cx="10271760" cy="4697411"/>
          </a:xfrm>
        </p:spPr>
        <p:txBody>
          <a:bodyPr>
            <a:normAutofit lnSpcReduction="10000"/>
          </a:bodyPr>
          <a:lstStyle/>
          <a:p>
            <a:r>
              <a:rPr lang="en-US" sz="3200" dirty="0"/>
              <a:t>Goal #2- Develop a Heart of Conviction and Wisdom</a:t>
            </a:r>
          </a:p>
          <a:p>
            <a:r>
              <a:rPr lang="en-US" sz="3200" dirty="0"/>
              <a:t>6 characteristics of biblical conviction</a:t>
            </a:r>
          </a:p>
          <a:p>
            <a:pPr lvl="1"/>
            <a:r>
              <a:rPr lang="en-US" sz="3000" dirty="0"/>
              <a:t>1. 	Based on study of scripture</a:t>
            </a:r>
          </a:p>
          <a:p>
            <a:pPr lvl="1"/>
            <a:r>
              <a:rPr lang="en-US" sz="3000" dirty="0"/>
              <a:t>2.	Predetermined</a:t>
            </a:r>
          </a:p>
          <a:p>
            <a:pPr lvl="1"/>
            <a:r>
              <a:rPr lang="en-US" sz="3000" dirty="0"/>
              <a:t>3.	Will not change with circumstances</a:t>
            </a:r>
          </a:p>
          <a:p>
            <a:pPr lvl="1"/>
            <a:r>
              <a:rPr lang="en-US" sz="3000" dirty="0"/>
              <a:t>4.	Inflexible</a:t>
            </a:r>
          </a:p>
          <a:p>
            <a:pPr lvl="1"/>
            <a:r>
              <a:rPr lang="en-US" sz="3000" dirty="0"/>
              <a:t>5.	Bold</a:t>
            </a:r>
          </a:p>
          <a:p>
            <a:pPr lvl="1"/>
            <a:r>
              <a:rPr lang="en-US" sz="3000" dirty="0"/>
              <a:t>6.	Always lived out</a:t>
            </a:r>
          </a:p>
          <a:p>
            <a:endParaRPr lang="en-US" sz="3200" dirty="0"/>
          </a:p>
        </p:txBody>
      </p:sp>
    </p:spTree>
    <p:extLst>
      <p:ext uri="{BB962C8B-B14F-4D97-AF65-F5344CB8AC3E}">
        <p14:creationId xmlns:p14="http://schemas.microsoft.com/office/powerpoint/2010/main" val="30514514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152400" y="2201229"/>
            <a:ext cx="10200640" cy="4697411"/>
          </a:xfrm>
        </p:spPr>
        <p:txBody>
          <a:bodyPr>
            <a:normAutofit fontScale="92500" lnSpcReduction="20000"/>
          </a:bodyPr>
          <a:lstStyle/>
          <a:p>
            <a:r>
              <a:rPr lang="en-US" sz="2400" dirty="0"/>
              <a:t>Goal #2- Develop a Heart of Conviction and Wisdom</a:t>
            </a:r>
          </a:p>
          <a:p>
            <a:r>
              <a:rPr lang="en-US" sz="2400" dirty="0"/>
              <a:t>Quote from Age of Opportunity, page 120</a:t>
            </a:r>
          </a:p>
          <a:p>
            <a:pPr marL="0" indent="0">
              <a:buNone/>
            </a:pPr>
            <a:r>
              <a:rPr lang="en-US" sz="2400" dirty="0"/>
              <a:t>The truths of Scripture are like the music of a </a:t>
            </a:r>
            <a:r>
              <a:rPr lang="en-US" sz="2400" dirty="0">
                <a:highlight>
                  <a:srgbClr val="FFFF00"/>
                </a:highlight>
              </a:rPr>
              <a:t>great symphony orchestra</a:t>
            </a:r>
            <a:r>
              <a:rPr lang="en-US" sz="2400" dirty="0"/>
              <a:t>. In an orchestra, </a:t>
            </a:r>
            <a:r>
              <a:rPr lang="en-US" sz="2400" dirty="0">
                <a:highlight>
                  <a:srgbClr val="FFFF00"/>
                </a:highlight>
              </a:rPr>
              <a:t>each instrument is made more beautiful by the other. </a:t>
            </a:r>
            <a:r>
              <a:rPr lang="en-US" sz="2400" dirty="0"/>
              <a:t>You do not understand or experience a symphony by hearing the separate notes of one violin, oboe, or drum. It is only as you hear all the instruments play together that you understand the beauty and majesty of the symphony. Each complements and balances the other. Similarly, </a:t>
            </a:r>
            <a:r>
              <a:rPr lang="en-US" sz="2400" dirty="0">
                <a:highlight>
                  <a:srgbClr val="FFFF00"/>
                </a:highlight>
              </a:rPr>
              <a:t>Scripture gives us a symphony of truth. Not just one note but many contribute to the rich, harmonious tones of truth.</a:t>
            </a:r>
            <a:r>
              <a:rPr lang="en-US" sz="2400" dirty="0"/>
              <a:t> </a:t>
            </a:r>
            <a:r>
              <a:rPr lang="en-US" sz="2400" u="sng" dirty="0">
                <a:highlight>
                  <a:srgbClr val="FFFF00"/>
                </a:highlight>
              </a:rPr>
              <a:t>As parents, we need to have a symphonic mentality as we train our children for godly living.</a:t>
            </a:r>
            <a:r>
              <a:rPr lang="en-US" sz="2400" u="sng" dirty="0"/>
              <a:t> </a:t>
            </a:r>
            <a:r>
              <a:rPr lang="en-US" sz="2400" dirty="0"/>
              <a:t>We cannot hammer away at one note. We must introduce them to the whole symphony of biblical wisdom so that they can make biblically sound decisions…it is of paramount importance that we do not think for our children, but teach them how to think about life and employ the symphony of perspectives God has given us in His word</a:t>
            </a:r>
          </a:p>
        </p:txBody>
      </p:sp>
    </p:spTree>
    <p:extLst>
      <p:ext uri="{BB962C8B-B14F-4D97-AF65-F5344CB8AC3E}">
        <p14:creationId xmlns:p14="http://schemas.microsoft.com/office/powerpoint/2010/main" val="14943457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2" name="Rectangle 31">
            <a:extLst>
              <a:ext uri="{FF2B5EF4-FFF2-40B4-BE49-F238E27FC236}">
                <a16:creationId xmlns:a16="http://schemas.microsoft.com/office/drawing/2014/main" id="{03E8462A-FEBA-4848-81CC-3F8DA3E477B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4" name="Group 33">
            <a:extLst>
              <a:ext uri="{FF2B5EF4-FFF2-40B4-BE49-F238E27FC236}">
                <a16:creationId xmlns:a16="http://schemas.microsoft.com/office/drawing/2014/main" id="{2109F83F-40FE-4DB3-84CC-09FB3340D06D}"/>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8467"/>
            <a:ext cx="12192000" cy="6866467"/>
            <a:chOff x="0" y="-8467"/>
            <a:chExt cx="12192000" cy="6866467"/>
          </a:xfrm>
        </p:grpSpPr>
        <p:cxnSp>
          <p:nvCxnSpPr>
            <p:cNvPr id="35" name="Straight Connector 34">
              <a:extLst>
                <a:ext uri="{FF2B5EF4-FFF2-40B4-BE49-F238E27FC236}">
                  <a16:creationId xmlns:a16="http://schemas.microsoft.com/office/drawing/2014/main" id="{1DE492D7-C3C3-48FF-80C8-37021EA0262F}"/>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36" name="Rectangle 23">
              <a:extLst>
                <a:ext uri="{FF2B5EF4-FFF2-40B4-BE49-F238E27FC236}">
                  <a16:creationId xmlns:a16="http://schemas.microsoft.com/office/drawing/2014/main" id="{0B30FF97-2E9A-490A-AED2-90BA2E0EC17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37" name="Rectangle 25">
              <a:extLst>
                <a:ext uri="{FF2B5EF4-FFF2-40B4-BE49-F238E27FC236}">
                  <a16:creationId xmlns:a16="http://schemas.microsoft.com/office/drawing/2014/main" id="{B6D53C7D-A312-47B6-A66A-230A19CFACA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38" name="Isosceles Triangle 37">
              <a:extLst>
                <a:ext uri="{FF2B5EF4-FFF2-40B4-BE49-F238E27FC236}">
                  <a16:creationId xmlns:a16="http://schemas.microsoft.com/office/drawing/2014/main" id="{9329D58C-0D2E-4A2B-AD6A-9CEE506784A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39" name="Rectangle 27">
              <a:extLst>
                <a:ext uri="{FF2B5EF4-FFF2-40B4-BE49-F238E27FC236}">
                  <a16:creationId xmlns:a16="http://schemas.microsoft.com/office/drawing/2014/main" id="{9D446EDE-C690-4461-8BF2-7634808FC8B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40" name="Rectangle 28">
              <a:extLst>
                <a:ext uri="{FF2B5EF4-FFF2-40B4-BE49-F238E27FC236}">
                  <a16:creationId xmlns:a16="http://schemas.microsoft.com/office/drawing/2014/main" id="{323F3D34-6531-4AD7-A8C6-195A090281A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41" name="Rectangle 29">
              <a:extLst>
                <a:ext uri="{FF2B5EF4-FFF2-40B4-BE49-F238E27FC236}">
                  <a16:creationId xmlns:a16="http://schemas.microsoft.com/office/drawing/2014/main" id="{B9B0AE3F-2350-435F-A9B0-C310BF87638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42" name="Isosceles Triangle 41">
              <a:extLst>
                <a:ext uri="{FF2B5EF4-FFF2-40B4-BE49-F238E27FC236}">
                  <a16:creationId xmlns:a16="http://schemas.microsoft.com/office/drawing/2014/main" id="{4EFA655C-9E50-4C14-A89E-AD7B648E4E2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43" name="Isosceles Triangle 42">
              <a:extLst>
                <a:ext uri="{FF2B5EF4-FFF2-40B4-BE49-F238E27FC236}">
                  <a16:creationId xmlns:a16="http://schemas.microsoft.com/office/drawing/2014/main" id="{3E843863-7D25-4C01-9A17-E817CB6D998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grpSp>
      <p:sp>
        <p:nvSpPr>
          <p:cNvPr id="45" name="Rectangle 44">
            <a:extLst>
              <a:ext uri="{FF2B5EF4-FFF2-40B4-BE49-F238E27FC236}">
                <a16:creationId xmlns:a16="http://schemas.microsoft.com/office/drawing/2014/main" id="{7941F9B1-B01B-4A84-89D9-B169AEB4E45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77012" y="480060"/>
            <a:ext cx="8301227" cy="5897880"/>
          </a:xfrm>
          <a:prstGeom prst="rect">
            <a:avLst/>
          </a:prstGeom>
          <a:solidFill>
            <a:srgbClr val="FFFFFF"/>
          </a:solidFill>
          <a:ln w="9525">
            <a:noFill/>
          </a:ln>
          <a:effectLst>
            <a:outerShdw blurRad="63500" dist="17780" dir="5400000" algn="t" rotWithShape="0">
              <a:prstClr val="black">
                <a:alpha val="43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3" name="Picture 2">
            <a:extLst>
              <a:ext uri="{FF2B5EF4-FFF2-40B4-BE49-F238E27FC236}">
                <a16:creationId xmlns:a16="http://schemas.microsoft.com/office/drawing/2014/main" id="{BCDB29F9-1B94-CEC3-FAFD-2A77A24B45DD}"/>
              </a:ext>
            </a:extLst>
          </p:cNvPr>
          <p:cNvPicPr>
            <a:picLocks noChangeAspect="1"/>
          </p:cNvPicPr>
          <p:nvPr/>
        </p:nvPicPr>
        <p:blipFill>
          <a:blip r:embed="rId2"/>
          <a:stretch>
            <a:fillRect/>
          </a:stretch>
        </p:blipFill>
        <p:spPr>
          <a:xfrm>
            <a:off x="2332898" y="715434"/>
            <a:ext cx="4590386" cy="4590386"/>
          </a:xfrm>
          <a:prstGeom prst="rect">
            <a:avLst/>
          </a:prstGeom>
        </p:spPr>
      </p:pic>
      <p:sp>
        <p:nvSpPr>
          <p:cNvPr id="2" name="TextBox 1">
            <a:extLst>
              <a:ext uri="{FF2B5EF4-FFF2-40B4-BE49-F238E27FC236}">
                <a16:creationId xmlns:a16="http://schemas.microsoft.com/office/drawing/2014/main" id="{FFFB7C0C-AACA-DBD7-B297-3A2EA99A5EE7}"/>
              </a:ext>
            </a:extLst>
          </p:cNvPr>
          <p:cNvSpPr txBox="1"/>
          <p:nvPr/>
        </p:nvSpPr>
        <p:spPr>
          <a:xfrm>
            <a:off x="1952087" y="5427429"/>
            <a:ext cx="5898093" cy="830997"/>
          </a:xfrm>
          <a:prstGeom prst="rect">
            <a:avLst/>
          </a:prstGeom>
          <a:noFill/>
        </p:spPr>
        <p:txBody>
          <a:bodyPr wrap="square" rtlCol="0">
            <a:spAutoFit/>
          </a:bodyPr>
          <a:lstStyle/>
          <a:p>
            <a:r>
              <a:rPr lang="en-US" sz="2400" dirty="0"/>
              <a:t>(Use your camera to click on this QR code and download the presentation)</a:t>
            </a:r>
          </a:p>
        </p:txBody>
      </p:sp>
    </p:spTree>
    <p:extLst>
      <p:ext uri="{BB962C8B-B14F-4D97-AF65-F5344CB8AC3E}">
        <p14:creationId xmlns:p14="http://schemas.microsoft.com/office/powerpoint/2010/main" val="154218380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677334" y="2160589"/>
            <a:ext cx="9005146" cy="4697411"/>
          </a:xfrm>
        </p:spPr>
        <p:txBody>
          <a:bodyPr>
            <a:normAutofit/>
          </a:bodyPr>
          <a:lstStyle/>
          <a:p>
            <a:r>
              <a:rPr lang="en-US" sz="3200" dirty="0"/>
              <a:t>Goal #3- Teach Thoughtful, Redemptive Interaction with the Culture</a:t>
            </a:r>
            <a:endParaRPr lang="en-US" sz="3000" dirty="0"/>
          </a:p>
          <a:p>
            <a:pPr lvl="1"/>
            <a:r>
              <a:rPr lang="en-US" sz="3000" dirty="0"/>
              <a:t>Cultural Awareness</a:t>
            </a:r>
          </a:p>
          <a:p>
            <a:pPr lvl="1"/>
            <a:r>
              <a:rPr lang="en-US" sz="3000" dirty="0"/>
              <a:t>3 responses</a:t>
            </a:r>
          </a:p>
          <a:p>
            <a:pPr lvl="2"/>
            <a:r>
              <a:rPr lang="en-US" sz="2800" dirty="0"/>
              <a:t>Rejection/Isolation Response</a:t>
            </a:r>
          </a:p>
          <a:p>
            <a:pPr lvl="2"/>
            <a:r>
              <a:rPr lang="en-US" sz="2800" dirty="0"/>
              <a:t>Assimilation Response</a:t>
            </a:r>
          </a:p>
          <a:p>
            <a:pPr lvl="2"/>
            <a:r>
              <a:rPr lang="en-US" sz="2800" dirty="0">
                <a:highlight>
                  <a:srgbClr val="FFFF00"/>
                </a:highlight>
              </a:rPr>
              <a:t>Best Response</a:t>
            </a:r>
          </a:p>
          <a:p>
            <a:pPr lvl="1"/>
            <a:endParaRPr lang="en-US" sz="3000" dirty="0"/>
          </a:p>
        </p:txBody>
      </p:sp>
    </p:spTree>
    <p:extLst>
      <p:ext uri="{BB962C8B-B14F-4D97-AF65-F5344CB8AC3E}">
        <p14:creationId xmlns:p14="http://schemas.microsoft.com/office/powerpoint/2010/main" val="371503132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677334" y="2160589"/>
            <a:ext cx="9005146" cy="4697411"/>
          </a:xfrm>
        </p:spPr>
        <p:txBody>
          <a:bodyPr>
            <a:normAutofit fontScale="92500"/>
          </a:bodyPr>
          <a:lstStyle/>
          <a:p>
            <a:r>
              <a:rPr lang="en-US" sz="3200" dirty="0"/>
              <a:t>Goal #3- Teach Thoughtful, Redemptive Interaction with the Culture (</a:t>
            </a:r>
            <a:r>
              <a:rPr lang="en-US" sz="3200" dirty="0" err="1"/>
              <a:t>cont</a:t>
            </a:r>
            <a:r>
              <a:rPr lang="en-US" sz="3200" dirty="0"/>
              <a:t>)</a:t>
            </a:r>
            <a:endParaRPr lang="en-US" sz="3000" dirty="0"/>
          </a:p>
          <a:p>
            <a:pPr lvl="1"/>
            <a:r>
              <a:rPr lang="en-US" sz="3000" dirty="0">
                <a:highlight>
                  <a:srgbClr val="FFFF00"/>
                </a:highlight>
              </a:rPr>
              <a:t>Best Response to Cultural Awareness- Forming a biblical plan</a:t>
            </a:r>
          </a:p>
          <a:p>
            <a:pPr lvl="2"/>
            <a:r>
              <a:rPr lang="en-US" sz="2600" dirty="0"/>
              <a:t>Be aware of the poisons of the culture</a:t>
            </a:r>
          </a:p>
          <a:p>
            <a:pPr lvl="2"/>
            <a:r>
              <a:rPr lang="en-US" sz="2600" dirty="0"/>
              <a:t>Provide a protection of a biblical worldview</a:t>
            </a:r>
          </a:p>
          <a:p>
            <a:pPr lvl="2"/>
            <a:r>
              <a:rPr lang="en-US" sz="2600" dirty="0"/>
              <a:t>Have eyes of faith- see every opportunity to engage them to rethink, and carefully apply scripture</a:t>
            </a:r>
          </a:p>
          <a:p>
            <a:pPr lvl="2"/>
            <a:r>
              <a:rPr lang="en-US" sz="2600" dirty="0"/>
              <a:t>TALK, TALK, TALK with your children, especially teens</a:t>
            </a:r>
          </a:p>
        </p:txBody>
      </p:sp>
    </p:spTree>
    <p:extLst>
      <p:ext uri="{BB962C8B-B14F-4D97-AF65-F5344CB8AC3E}">
        <p14:creationId xmlns:p14="http://schemas.microsoft.com/office/powerpoint/2010/main" val="413505946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p:txBody>
          <a:bodyPr>
            <a:normAutofit lnSpcReduction="10000"/>
          </a:bodyPr>
          <a:lstStyle/>
          <a:p>
            <a:r>
              <a:rPr lang="en-US" sz="3200" dirty="0"/>
              <a:t>Goal #3 Teach Thoughtful, Redemptive Interaction with the Culture (</a:t>
            </a:r>
            <a:r>
              <a:rPr lang="en-US" sz="3200" dirty="0" err="1"/>
              <a:t>cont</a:t>
            </a:r>
            <a:r>
              <a:rPr lang="en-US" sz="3200" dirty="0"/>
              <a:t>)</a:t>
            </a:r>
          </a:p>
          <a:p>
            <a:pPr lvl="1"/>
            <a:r>
              <a:rPr lang="en-US" sz="3000" dirty="0"/>
              <a:t>Raise Teens who are fully able to interact with their culture without becoming enslaved to it’s idols</a:t>
            </a:r>
          </a:p>
          <a:p>
            <a:pPr lvl="1"/>
            <a:r>
              <a:rPr lang="en-US" sz="3000" dirty="0">
                <a:highlight>
                  <a:srgbClr val="00FFFF"/>
                </a:highlight>
              </a:rPr>
              <a:t>Matt 5:13-16 </a:t>
            </a:r>
          </a:p>
          <a:p>
            <a:pPr lvl="1"/>
            <a:r>
              <a:rPr lang="en-US" sz="3000" dirty="0"/>
              <a:t>Attach what we learn from scripture to a biblical system of thinking</a:t>
            </a:r>
          </a:p>
        </p:txBody>
      </p:sp>
    </p:spTree>
    <p:extLst>
      <p:ext uri="{BB962C8B-B14F-4D97-AF65-F5344CB8AC3E}">
        <p14:creationId xmlns:p14="http://schemas.microsoft.com/office/powerpoint/2010/main" val="167936945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677334" y="2160589"/>
            <a:ext cx="9370906" cy="4697411"/>
          </a:xfrm>
        </p:spPr>
        <p:txBody>
          <a:bodyPr>
            <a:normAutofit fontScale="92500" lnSpcReduction="10000"/>
          </a:bodyPr>
          <a:lstStyle/>
          <a:p>
            <a:r>
              <a:rPr lang="en-US" sz="3200" dirty="0">
                <a:highlight>
                  <a:srgbClr val="00FFFF"/>
                </a:highlight>
              </a:rPr>
              <a:t>Matt 5:13-16 </a:t>
            </a:r>
            <a:endParaRPr lang="en-US" sz="3000" dirty="0">
              <a:highlight>
                <a:srgbClr val="00FFFF"/>
              </a:highlight>
            </a:endParaRPr>
          </a:p>
          <a:p>
            <a:pPr marL="0" indent="0">
              <a:buNone/>
            </a:pPr>
            <a:r>
              <a:rPr lang="en-US" sz="3000" dirty="0">
                <a:highlight>
                  <a:srgbClr val="00FFFF"/>
                </a:highlight>
              </a:rPr>
              <a:t>13 “You are the salt of the earth, but if salt has lost its taste, how shall its saltiness be restored? It is no longer good for anything except to be thrown out and trampled under people's feet.</a:t>
            </a:r>
          </a:p>
          <a:p>
            <a:pPr marL="0" indent="0">
              <a:buNone/>
            </a:pPr>
            <a:r>
              <a:rPr lang="en-US" sz="3000" dirty="0">
                <a:highlight>
                  <a:srgbClr val="00FFFF"/>
                </a:highlight>
              </a:rPr>
              <a:t>14 “You are the light of the world. A city set on a hill cannot be hidden. 15 Nor do people light a lamp and put it under a basket, but on a stand, and it gives light to all in the house. 16 In the same way, let your light shine before others, so that[a] they may see your good works and give glory to your Father who is in heaven.</a:t>
            </a:r>
          </a:p>
          <a:p>
            <a:endParaRPr lang="en-US" sz="3000" dirty="0">
              <a:highlight>
                <a:srgbClr val="00FFFF"/>
              </a:highlight>
            </a:endParaRPr>
          </a:p>
        </p:txBody>
      </p:sp>
    </p:spTree>
    <p:extLst>
      <p:ext uri="{BB962C8B-B14F-4D97-AF65-F5344CB8AC3E}">
        <p14:creationId xmlns:p14="http://schemas.microsoft.com/office/powerpoint/2010/main" val="385309049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677334" y="2160589"/>
            <a:ext cx="8974666" cy="4697411"/>
          </a:xfrm>
        </p:spPr>
        <p:txBody>
          <a:bodyPr>
            <a:normAutofit/>
          </a:bodyPr>
          <a:lstStyle/>
          <a:p>
            <a:r>
              <a:rPr lang="en-US" sz="3200" dirty="0"/>
              <a:t>Goal #4 Develop a Heart for God in your Teenager</a:t>
            </a:r>
          </a:p>
          <a:p>
            <a:pPr lvl="1"/>
            <a:r>
              <a:rPr lang="en-US" sz="3000" dirty="0"/>
              <a:t>Equip them with a sense of awe over God and the glories of His grace</a:t>
            </a:r>
          </a:p>
          <a:p>
            <a:pPr lvl="1"/>
            <a:r>
              <a:rPr lang="en-US" sz="3000" dirty="0"/>
              <a:t>We must have this in ourselves if we want to impart in them</a:t>
            </a:r>
          </a:p>
          <a:p>
            <a:pPr lvl="1"/>
            <a:r>
              <a:rPr lang="en-US" sz="3000" dirty="0"/>
              <a:t>Make engaging family worship a priority</a:t>
            </a:r>
          </a:p>
        </p:txBody>
      </p:sp>
    </p:spTree>
    <p:extLst>
      <p:ext uri="{BB962C8B-B14F-4D97-AF65-F5344CB8AC3E}">
        <p14:creationId xmlns:p14="http://schemas.microsoft.com/office/powerpoint/2010/main" val="193545095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677334" y="2160589"/>
            <a:ext cx="8974666" cy="4697411"/>
          </a:xfrm>
        </p:spPr>
        <p:txBody>
          <a:bodyPr>
            <a:normAutofit/>
          </a:bodyPr>
          <a:lstStyle/>
          <a:p>
            <a:r>
              <a:rPr lang="en-US" sz="3200" dirty="0"/>
              <a:t>Goal #4 Develop a Heart for God in your Teenager (</a:t>
            </a:r>
            <a:r>
              <a:rPr lang="en-US" sz="3200" dirty="0" err="1"/>
              <a:t>cont</a:t>
            </a:r>
            <a:r>
              <a:rPr lang="en-US" sz="3200" dirty="0"/>
              <a:t>)</a:t>
            </a:r>
          </a:p>
          <a:p>
            <a:pPr lvl="1"/>
            <a:r>
              <a:rPr lang="en-US" sz="3000" dirty="0"/>
              <a:t>Be a model of the things you hope to impart in your children</a:t>
            </a:r>
          </a:p>
          <a:p>
            <a:pPr lvl="2"/>
            <a:r>
              <a:rPr lang="en-US" sz="2800" dirty="0"/>
              <a:t>Confessing sins and asking forgiveness</a:t>
            </a:r>
          </a:p>
          <a:p>
            <a:pPr lvl="2"/>
            <a:r>
              <a:rPr lang="en-US" sz="2800" dirty="0"/>
              <a:t>Desire for corporate worship</a:t>
            </a:r>
          </a:p>
        </p:txBody>
      </p:sp>
    </p:spTree>
    <p:extLst>
      <p:ext uri="{BB962C8B-B14F-4D97-AF65-F5344CB8AC3E}">
        <p14:creationId xmlns:p14="http://schemas.microsoft.com/office/powerpoint/2010/main" val="65221637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677334" y="2160589"/>
            <a:ext cx="8862906" cy="4534851"/>
          </a:xfrm>
        </p:spPr>
        <p:txBody>
          <a:bodyPr>
            <a:normAutofit/>
          </a:bodyPr>
          <a:lstStyle/>
          <a:p>
            <a:r>
              <a:rPr lang="en-US" sz="3200" dirty="0"/>
              <a:t>Goal #5 Prepare Your Teenager to Leave Home</a:t>
            </a:r>
          </a:p>
          <a:p>
            <a:pPr lvl="1"/>
            <a:r>
              <a:rPr lang="en-US" sz="3000" dirty="0"/>
              <a:t>Few teens leave due to rules as much as due to the relationship</a:t>
            </a:r>
          </a:p>
          <a:p>
            <a:pPr lvl="1"/>
            <a:r>
              <a:rPr lang="en-US" sz="3000" dirty="0">
                <a:highlight>
                  <a:srgbClr val="FFFF00"/>
                </a:highlight>
              </a:rPr>
              <a:t>We are not finalizing God’s work in our teens live.  Think BEGINNING, not ends.  God will water the seeds and make them grow</a:t>
            </a:r>
          </a:p>
          <a:p>
            <a:pPr lvl="1"/>
            <a:endParaRPr lang="en-US" sz="3000" dirty="0"/>
          </a:p>
        </p:txBody>
      </p:sp>
    </p:spTree>
    <p:extLst>
      <p:ext uri="{BB962C8B-B14F-4D97-AF65-F5344CB8AC3E}">
        <p14:creationId xmlns:p14="http://schemas.microsoft.com/office/powerpoint/2010/main" val="87692205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677334" y="2062481"/>
            <a:ext cx="9269306" cy="4643120"/>
          </a:xfrm>
        </p:spPr>
        <p:txBody>
          <a:bodyPr>
            <a:normAutofit/>
          </a:bodyPr>
          <a:lstStyle/>
          <a:p>
            <a:r>
              <a:rPr lang="en-US" sz="3200" dirty="0"/>
              <a:t>Goal #5 Prepare Your Teenager to Leave Home</a:t>
            </a:r>
          </a:p>
          <a:p>
            <a:pPr lvl="1"/>
            <a:r>
              <a:rPr lang="en-US" sz="3000" dirty="0"/>
              <a:t>4 Verbs for parents in preparing their children to leave home</a:t>
            </a:r>
          </a:p>
          <a:p>
            <a:pPr lvl="2"/>
            <a:r>
              <a:rPr lang="en-US" sz="2800" dirty="0">
                <a:highlight>
                  <a:srgbClr val="FFFF00"/>
                </a:highlight>
              </a:rPr>
              <a:t>Accept</a:t>
            </a:r>
            <a:r>
              <a:rPr lang="en-US" sz="2800" dirty="0"/>
              <a:t>- Acceptance of the grace of Christ</a:t>
            </a:r>
          </a:p>
          <a:p>
            <a:pPr lvl="2"/>
            <a:r>
              <a:rPr lang="en-US" sz="2800" dirty="0">
                <a:highlight>
                  <a:srgbClr val="FFFF00"/>
                </a:highlight>
              </a:rPr>
              <a:t>Reveal Christ- </a:t>
            </a:r>
            <a:r>
              <a:rPr lang="en-US" sz="2800" dirty="0"/>
              <a:t>In our love, teachings, modeling</a:t>
            </a:r>
          </a:p>
          <a:p>
            <a:pPr lvl="2"/>
            <a:r>
              <a:rPr lang="en-US" sz="2800" dirty="0">
                <a:highlight>
                  <a:srgbClr val="FFFF00"/>
                </a:highlight>
              </a:rPr>
              <a:t>Identify-</a:t>
            </a:r>
            <a:r>
              <a:rPr lang="en-US" sz="2800" dirty="0"/>
              <a:t> As Christ identifies with us- Heb 2:11</a:t>
            </a:r>
          </a:p>
          <a:p>
            <a:pPr lvl="2"/>
            <a:r>
              <a:rPr lang="en-US" sz="2800" dirty="0">
                <a:highlight>
                  <a:srgbClr val="FFFF00"/>
                </a:highlight>
              </a:rPr>
              <a:t>Enter-</a:t>
            </a:r>
            <a:r>
              <a:rPr lang="en-US" sz="2800" dirty="0"/>
              <a:t> As Christ entered our world, we should enter the lives of our teens</a:t>
            </a:r>
          </a:p>
        </p:txBody>
      </p:sp>
    </p:spTree>
    <p:extLst>
      <p:ext uri="{BB962C8B-B14F-4D97-AF65-F5344CB8AC3E}">
        <p14:creationId xmlns:p14="http://schemas.microsoft.com/office/powerpoint/2010/main" val="3975670453"/>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p:txBody>
          <a:bodyPr>
            <a:normAutofit/>
          </a:bodyPr>
          <a:lstStyle/>
          <a:p>
            <a:r>
              <a:rPr lang="en-US" sz="3200" dirty="0"/>
              <a:t>Goal #5 Prepare Your Teenager to Leave Home</a:t>
            </a:r>
          </a:p>
          <a:p>
            <a:pPr lvl="1"/>
            <a:r>
              <a:rPr lang="en-US" sz="3000" dirty="0">
                <a:highlight>
                  <a:srgbClr val="FFFF00"/>
                </a:highlight>
              </a:rPr>
              <a:t>How do you know they’re ready?</a:t>
            </a:r>
          </a:p>
          <a:p>
            <a:pPr lvl="1"/>
            <a:r>
              <a:rPr lang="en-US" sz="3000" dirty="0">
                <a:highlight>
                  <a:srgbClr val="00FFFF"/>
                </a:highlight>
              </a:rPr>
              <a:t>Col 1:9-14</a:t>
            </a:r>
          </a:p>
        </p:txBody>
      </p:sp>
    </p:spTree>
    <p:extLst>
      <p:ext uri="{BB962C8B-B14F-4D97-AF65-F5344CB8AC3E}">
        <p14:creationId xmlns:p14="http://schemas.microsoft.com/office/powerpoint/2010/main" val="3851493677"/>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6E8F24-AEE1-2A50-13F5-080565D1A628}"/>
              </a:ext>
            </a:extLst>
          </p:cNvPr>
          <p:cNvSpPr>
            <a:spLocks noGrp="1"/>
          </p:cNvSpPr>
          <p:nvPr>
            <p:ph type="title"/>
          </p:nvPr>
        </p:nvSpPr>
        <p:spPr/>
        <p:txBody>
          <a:bodyPr>
            <a:normAutofit fontScale="90000"/>
          </a:bodyPr>
          <a:lstStyle/>
          <a:p>
            <a:r>
              <a:rPr lang="en-US" sz="4800" dirty="0"/>
              <a:t>5 Goals for Pastoring/Shepherding our Teens </a:t>
            </a:r>
          </a:p>
        </p:txBody>
      </p:sp>
      <p:sp>
        <p:nvSpPr>
          <p:cNvPr id="3" name="Content Placeholder 2">
            <a:extLst>
              <a:ext uri="{FF2B5EF4-FFF2-40B4-BE49-F238E27FC236}">
                <a16:creationId xmlns:a16="http://schemas.microsoft.com/office/drawing/2014/main" id="{8E462899-9020-2B6F-821C-06D78FE228D0}"/>
              </a:ext>
            </a:extLst>
          </p:cNvPr>
          <p:cNvSpPr>
            <a:spLocks noGrp="1"/>
          </p:cNvSpPr>
          <p:nvPr>
            <p:ph idx="1"/>
          </p:nvPr>
        </p:nvSpPr>
        <p:spPr>
          <a:xfrm>
            <a:off x="375920" y="2160589"/>
            <a:ext cx="9265920" cy="4626291"/>
          </a:xfrm>
        </p:spPr>
        <p:txBody>
          <a:bodyPr>
            <a:normAutofit fontScale="77500" lnSpcReduction="20000"/>
          </a:bodyPr>
          <a:lstStyle/>
          <a:p>
            <a:r>
              <a:rPr lang="en-US" sz="3200" dirty="0">
                <a:highlight>
                  <a:srgbClr val="00FFFF"/>
                </a:highlight>
              </a:rPr>
              <a:t>Col 1:9-14</a:t>
            </a:r>
          </a:p>
          <a:p>
            <a:pPr marL="0" indent="0">
              <a:buNone/>
            </a:pPr>
            <a:r>
              <a:rPr lang="en-US" sz="3200" dirty="0"/>
              <a:t>9 And so, from the day we heard, we have not ceased to pray for you, asking that you may be </a:t>
            </a:r>
            <a:r>
              <a:rPr lang="en-US" sz="3200" dirty="0">
                <a:highlight>
                  <a:srgbClr val="FFFF00"/>
                </a:highlight>
              </a:rPr>
              <a:t>filled with the knowledge of his will </a:t>
            </a:r>
            <a:r>
              <a:rPr lang="en-US" sz="3200" dirty="0"/>
              <a:t>in all </a:t>
            </a:r>
            <a:r>
              <a:rPr lang="en-US" sz="3200" dirty="0">
                <a:highlight>
                  <a:srgbClr val="FFFF00"/>
                </a:highlight>
              </a:rPr>
              <a:t>spiritual wisdom and understanding</a:t>
            </a:r>
            <a:r>
              <a:rPr lang="en-US" sz="3200" dirty="0"/>
              <a:t>, 10 so as to </a:t>
            </a:r>
            <a:r>
              <a:rPr lang="en-US" sz="3200" dirty="0">
                <a:highlight>
                  <a:srgbClr val="FFFF00"/>
                </a:highlight>
              </a:rPr>
              <a:t>walk in a manner worthy of the Lord</a:t>
            </a:r>
            <a:r>
              <a:rPr lang="en-US" sz="3200" dirty="0"/>
              <a:t>, fully pleasing to him: </a:t>
            </a:r>
            <a:r>
              <a:rPr lang="en-US" sz="3200" dirty="0">
                <a:highlight>
                  <a:srgbClr val="FFFF00"/>
                </a:highlight>
              </a:rPr>
              <a:t>bearing fruit </a:t>
            </a:r>
            <a:r>
              <a:rPr lang="en-US" sz="3200" dirty="0"/>
              <a:t>in every good work and </a:t>
            </a:r>
            <a:r>
              <a:rPr lang="en-US" sz="3200" dirty="0">
                <a:highlight>
                  <a:srgbClr val="FFFF00"/>
                </a:highlight>
              </a:rPr>
              <a:t>increasing in the knowledge of God; </a:t>
            </a:r>
            <a:r>
              <a:rPr lang="en-US" sz="3200" dirty="0"/>
              <a:t>11 being strengthened with all power, according to his glorious might, for all </a:t>
            </a:r>
            <a:r>
              <a:rPr lang="en-US" sz="3200" dirty="0">
                <a:highlight>
                  <a:srgbClr val="FFFF00"/>
                </a:highlight>
              </a:rPr>
              <a:t>endurance and patience with joy</a:t>
            </a:r>
            <a:r>
              <a:rPr lang="en-US" sz="3200" dirty="0"/>
              <a:t>; 12 giving thanks[a] to the Father, who has qualified you[b] to share in the inheritance of the saints in light. 13 </a:t>
            </a:r>
            <a:r>
              <a:rPr lang="en-US" sz="3200" dirty="0">
                <a:highlight>
                  <a:srgbClr val="FFFF00"/>
                </a:highlight>
              </a:rPr>
              <a:t>He has delivered us from the domain of darkness </a:t>
            </a:r>
            <a:r>
              <a:rPr lang="en-US" sz="3200" dirty="0"/>
              <a:t>and transferred us to the kingdom of his beloved Son, 14 in whom we have redemption, the forgiveness of sins.</a:t>
            </a:r>
          </a:p>
        </p:txBody>
      </p:sp>
    </p:spTree>
    <p:extLst>
      <p:ext uri="{BB962C8B-B14F-4D97-AF65-F5344CB8AC3E}">
        <p14:creationId xmlns:p14="http://schemas.microsoft.com/office/powerpoint/2010/main" val="214688005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534838-FFED-7CEC-4DAC-26C360FED8EA}"/>
              </a:ext>
            </a:extLst>
          </p:cNvPr>
          <p:cNvSpPr>
            <a:spLocks noGrp="1"/>
          </p:cNvSpPr>
          <p:nvPr>
            <p:ph type="title"/>
          </p:nvPr>
        </p:nvSpPr>
        <p:spPr/>
        <p:txBody>
          <a:bodyPr>
            <a:normAutofit/>
          </a:bodyPr>
          <a:lstStyle/>
          <a:p>
            <a:r>
              <a:rPr lang="en-US" sz="4800" dirty="0"/>
              <a:t>Introduction to the Teen Years</a:t>
            </a:r>
          </a:p>
        </p:txBody>
      </p:sp>
      <p:sp>
        <p:nvSpPr>
          <p:cNvPr id="3" name="Content Placeholder 2">
            <a:extLst>
              <a:ext uri="{FF2B5EF4-FFF2-40B4-BE49-F238E27FC236}">
                <a16:creationId xmlns:a16="http://schemas.microsoft.com/office/drawing/2014/main" id="{A31DDDF6-67A9-6ABB-E5B9-1C0C6F14F2A9}"/>
              </a:ext>
            </a:extLst>
          </p:cNvPr>
          <p:cNvSpPr>
            <a:spLocks noGrp="1"/>
          </p:cNvSpPr>
          <p:nvPr>
            <p:ph idx="1"/>
          </p:nvPr>
        </p:nvSpPr>
        <p:spPr>
          <a:xfrm>
            <a:off x="677334" y="2018349"/>
            <a:ext cx="8700346" cy="4504371"/>
          </a:xfrm>
        </p:spPr>
        <p:txBody>
          <a:bodyPr>
            <a:normAutofit/>
          </a:bodyPr>
          <a:lstStyle/>
          <a:p>
            <a:r>
              <a:rPr lang="en-US" sz="3200" dirty="0"/>
              <a:t>Anyone remember when we were teens?</a:t>
            </a:r>
          </a:p>
          <a:p>
            <a:r>
              <a:rPr lang="en-US" sz="3200" dirty="0"/>
              <a:t>“Teens” - not mentioned in scripture, nor until recently in history, but a helpful description of the age</a:t>
            </a:r>
          </a:p>
          <a:p>
            <a:r>
              <a:rPr lang="en-US" sz="3200" dirty="0"/>
              <a:t>Much less is expected of them than at any other time in history</a:t>
            </a:r>
          </a:p>
          <a:p>
            <a:endParaRPr lang="en-US" sz="2800" dirty="0"/>
          </a:p>
          <a:p>
            <a:endParaRPr lang="en-US" dirty="0"/>
          </a:p>
        </p:txBody>
      </p:sp>
    </p:spTree>
    <p:extLst>
      <p:ext uri="{BB962C8B-B14F-4D97-AF65-F5344CB8AC3E}">
        <p14:creationId xmlns:p14="http://schemas.microsoft.com/office/powerpoint/2010/main" val="1110421649"/>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9C2B1C-54D1-F3B9-2E99-9EAFC329A815}"/>
              </a:ext>
            </a:extLst>
          </p:cNvPr>
          <p:cNvSpPr>
            <a:spLocks noGrp="1"/>
          </p:cNvSpPr>
          <p:nvPr>
            <p:ph type="title"/>
          </p:nvPr>
        </p:nvSpPr>
        <p:spPr/>
        <p:txBody>
          <a:bodyPr>
            <a:normAutofit/>
          </a:bodyPr>
          <a:lstStyle/>
          <a:p>
            <a:r>
              <a:rPr lang="en-US" sz="4800" dirty="0"/>
              <a:t>Practical Advice</a:t>
            </a:r>
          </a:p>
        </p:txBody>
      </p:sp>
      <p:sp>
        <p:nvSpPr>
          <p:cNvPr id="3" name="Content Placeholder 2">
            <a:extLst>
              <a:ext uri="{FF2B5EF4-FFF2-40B4-BE49-F238E27FC236}">
                <a16:creationId xmlns:a16="http://schemas.microsoft.com/office/drawing/2014/main" id="{28DF0804-486B-625A-A09A-33D69015D8A0}"/>
              </a:ext>
            </a:extLst>
          </p:cNvPr>
          <p:cNvSpPr>
            <a:spLocks noGrp="1"/>
          </p:cNvSpPr>
          <p:nvPr>
            <p:ph idx="1"/>
          </p:nvPr>
        </p:nvSpPr>
        <p:spPr>
          <a:xfrm>
            <a:off x="677334" y="2160589"/>
            <a:ext cx="8781626" cy="4697411"/>
          </a:xfrm>
        </p:spPr>
        <p:txBody>
          <a:bodyPr>
            <a:normAutofit/>
          </a:bodyPr>
          <a:lstStyle/>
          <a:p>
            <a:r>
              <a:rPr lang="en-US" sz="3200" dirty="0">
                <a:highlight>
                  <a:srgbClr val="FFFF00"/>
                </a:highlight>
              </a:rPr>
              <a:t>Pray</a:t>
            </a:r>
            <a:r>
              <a:rPr lang="en-US" sz="3200" dirty="0"/>
              <a:t>- This is God’s work and you are His agents in it.  It is for His Glory</a:t>
            </a:r>
          </a:p>
          <a:p>
            <a:pPr lvl="1"/>
            <a:r>
              <a:rPr lang="en-US" sz="3000" dirty="0"/>
              <a:t>3rd question in the catechism</a:t>
            </a:r>
          </a:p>
          <a:p>
            <a:pPr lvl="1"/>
            <a:r>
              <a:rPr lang="en-US" sz="3000" dirty="0"/>
              <a:t>Phil 1:6</a:t>
            </a:r>
          </a:p>
          <a:p>
            <a:pPr lvl="1"/>
            <a:r>
              <a:rPr lang="en-US" sz="3000" dirty="0">
                <a:highlight>
                  <a:srgbClr val="00FFFF"/>
                </a:highlight>
              </a:rPr>
              <a:t>Eph 3:20-21</a:t>
            </a:r>
          </a:p>
          <a:p>
            <a:pPr lvl="1"/>
            <a:endParaRPr lang="en-US" sz="3000" dirty="0"/>
          </a:p>
          <a:p>
            <a:pPr lvl="1"/>
            <a:endParaRPr lang="en-US" sz="3000" dirty="0"/>
          </a:p>
        </p:txBody>
      </p:sp>
    </p:spTree>
    <p:extLst>
      <p:ext uri="{BB962C8B-B14F-4D97-AF65-F5344CB8AC3E}">
        <p14:creationId xmlns:p14="http://schemas.microsoft.com/office/powerpoint/2010/main" val="3322868290"/>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9C2B1C-54D1-F3B9-2E99-9EAFC329A815}"/>
              </a:ext>
            </a:extLst>
          </p:cNvPr>
          <p:cNvSpPr>
            <a:spLocks noGrp="1"/>
          </p:cNvSpPr>
          <p:nvPr>
            <p:ph type="title"/>
          </p:nvPr>
        </p:nvSpPr>
        <p:spPr/>
        <p:txBody>
          <a:bodyPr>
            <a:normAutofit/>
          </a:bodyPr>
          <a:lstStyle/>
          <a:p>
            <a:r>
              <a:rPr lang="en-US" sz="4800" dirty="0"/>
              <a:t>Practical Advice</a:t>
            </a:r>
          </a:p>
        </p:txBody>
      </p:sp>
      <p:sp>
        <p:nvSpPr>
          <p:cNvPr id="3" name="Content Placeholder 2">
            <a:extLst>
              <a:ext uri="{FF2B5EF4-FFF2-40B4-BE49-F238E27FC236}">
                <a16:creationId xmlns:a16="http://schemas.microsoft.com/office/drawing/2014/main" id="{28DF0804-486B-625A-A09A-33D69015D8A0}"/>
              </a:ext>
            </a:extLst>
          </p:cNvPr>
          <p:cNvSpPr>
            <a:spLocks noGrp="1"/>
          </p:cNvSpPr>
          <p:nvPr>
            <p:ph idx="1"/>
          </p:nvPr>
        </p:nvSpPr>
        <p:spPr>
          <a:xfrm>
            <a:off x="677334" y="2160589"/>
            <a:ext cx="8781626" cy="4697411"/>
          </a:xfrm>
        </p:spPr>
        <p:txBody>
          <a:bodyPr>
            <a:normAutofit/>
          </a:bodyPr>
          <a:lstStyle/>
          <a:p>
            <a:pPr lvl="1"/>
            <a:r>
              <a:rPr lang="en-US" sz="3000" dirty="0">
                <a:highlight>
                  <a:srgbClr val="00FFFF"/>
                </a:highlight>
              </a:rPr>
              <a:t>Eph 3:20-21</a:t>
            </a:r>
          </a:p>
          <a:p>
            <a:pPr lvl="1"/>
            <a:r>
              <a:rPr lang="en-US" sz="3000" dirty="0"/>
              <a:t>20 Now to him who is </a:t>
            </a:r>
            <a:r>
              <a:rPr lang="en-US" sz="3000" dirty="0">
                <a:highlight>
                  <a:srgbClr val="FFFF00"/>
                </a:highlight>
              </a:rPr>
              <a:t>able to do far more abundantly</a:t>
            </a:r>
            <a:r>
              <a:rPr lang="en-US" sz="3000" dirty="0"/>
              <a:t> than all that we ask or think, according to the </a:t>
            </a:r>
            <a:r>
              <a:rPr lang="en-US" sz="3000" dirty="0">
                <a:highlight>
                  <a:srgbClr val="FFFF00"/>
                </a:highlight>
              </a:rPr>
              <a:t>power at work within us</a:t>
            </a:r>
            <a:r>
              <a:rPr lang="en-US" sz="3000" dirty="0"/>
              <a:t>, 21 </a:t>
            </a:r>
            <a:r>
              <a:rPr lang="en-US" sz="3000" dirty="0">
                <a:highlight>
                  <a:srgbClr val="FFFF00"/>
                </a:highlight>
              </a:rPr>
              <a:t>to him be glory in the church and in Christ Jesus </a:t>
            </a:r>
            <a:r>
              <a:rPr lang="en-US" sz="3000" dirty="0"/>
              <a:t>throughout all generations, forever and ever. Amen.</a:t>
            </a:r>
          </a:p>
          <a:p>
            <a:pPr lvl="1"/>
            <a:endParaRPr lang="en-US" sz="3000" dirty="0"/>
          </a:p>
        </p:txBody>
      </p:sp>
    </p:spTree>
    <p:extLst>
      <p:ext uri="{BB962C8B-B14F-4D97-AF65-F5344CB8AC3E}">
        <p14:creationId xmlns:p14="http://schemas.microsoft.com/office/powerpoint/2010/main" val="87355216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9C2B1C-54D1-F3B9-2E99-9EAFC329A815}"/>
              </a:ext>
            </a:extLst>
          </p:cNvPr>
          <p:cNvSpPr>
            <a:spLocks noGrp="1"/>
          </p:cNvSpPr>
          <p:nvPr>
            <p:ph type="title"/>
          </p:nvPr>
        </p:nvSpPr>
        <p:spPr/>
        <p:txBody>
          <a:bodyPr>
            <a:normAutofit/>
          </a:bodyPr>
          <a:lstStyle/>
          <a:p>
            <a:r>
              <a:rPr lang="en-US" sz="4800" dirty="0"/>
              <a:t>Practical Advice</a:t>
            </a:r>
          </a:p>
        </p:txBody>
      </p:sp>
      <p:sp>
        <p:nvSpPr>
          <p:cNvPr id="3" name="Content Placeholder 2">
            <a:extLst>
              <a:ext uri="{FF2B5EF4-FFF2-40B4-BE49-F238E27FC236}">
                <a16:creationId xmlns:a16="http://schemas.microsoft.com/office/drawing/2014/main" id="{28DF0804-486B-625A-A09A-33D69015D8A0}"/>
              </a:ext>
            </a:extLst>
          </p:cNvPr>
          <p:cNvSpPr>
            <a:spLocks noGrp="1"/>
          </p:cNvSpPr>
          <p:nvPr>
            <p:ph idx="1"/>
          </p:nvPr>
        </p:nvSpPr>
        <p:spPr/>
        <p:txBody>
          <a:bodyPr>
            <a:normAutofit/>
          </a:bodyPr>
          <a:lstStyle/>
          <a:p>
            <a:r>
              <a:rPr lang="en-US" sz="3200" dirty="0">
                <a:highlight>
                  <a:srgbClr val="FFFF00"/>
                </a:highlight>
              </a:rPr>
              <a:t>Communicate</a:t>
            </a:r>
            <a:r>
              <a:rPr lang="en-US" sz="3200" dirty="0"/>
              <a:t>- Ask Good Questions!  Then Listen!</a:t>
            </a:r>
          </a:p>
          <a:p>
            <a:pPr lvl="1"/>
            <a:r>
              <a:rPr lang="en-US" sz="3000" dirty="0">
                <a:highlight>
                  <a:srgbClr val="00FFFF"/>
                </a:highlight>
              </a:rPr>
              <a:t>James 1:19</a:t>
            </a:r>
          </a:p>
          <a:p>
            <a:pPr lvl="1"/>
            <a:r>
              <a:rPr lang="en-US" sz="3000" dirty="0">
                <a:highlight>
                  <a:srgbClr val="00FFFF"/>
                </a:highlight>
              </a:rPr>
              <a:t>Prov 4:20-22</a:t>
            </a:r>
          </a:p>
          <a:p>
            <a:r>
              <a:rPr lang="en-US" sz="3200" dirty="0"/>
              <a:t>Everything has to be on the table!</a:t>
            </a:r>
          </a:p>
        </p:txBody>
      </p:sp>
    </p:spTree>
    <p:extLst>
      <p:ext uri="{BB962C8B-B14F-4D97-AF65-F5344CB8AC3E}">
        <p14:creationId xmlns:p14="http://schemas.microsoft.com/office/powerpoint/2010/main" val="32902664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9C2B1C-54D1-F3B9-2E99-9EAFC329A815}"/>
              </a:ext>
            </a:extLst>
          </p:cNvPr>
          <p:cNvSpPr>
            <a:spLocks noGrp="1"/>
          </p:cNvSpPr>
          <p:nvPr>
            <p:ph type="title"/>
          </p:nvPr>
        </p:nvSpPr>
        <p:spPr/>
        <p:txBody>
          <a:bodyPr>
            <a:normAutofit/>
          </a:bodyPr>
          <a:lstStyle/>
          <a:p>
            <a:r>
              <a:rPr lang="en-US" sz="4800" dirty="0"/>
              <a:t>Practical Advice</a:t>
            </a:r>
          </a:p>
        </p:txBody>
      </p:sp>
      <p:sp>
        <p:nvSpPr>
          <p:cNvPr id="3" name="Content Placeholder 2">
            <a:extLst>
              <a:ext uri="{FF2B5EF4-FFF2-40B4-BE49-F238E27FC236}">
                <a16:creationId xmlns:a16="http://schemas.microsoft.com/office/drawing/2014/main" id="{28DF0804-486B-625A-A09A-33D69015D8A0}"/>
              </a:ext>
            </a:extLst>
          </p:cNvPr>
          <p:cNvSpPr>
            <a:spLocks noGrp="1"/>
          </p:cNvSpPr>
          <p:nvPr>
            <p:ph idx="1"/>
          </p:nvPr>
        </p:nvSpPr>
        <p:spPr>
          <a:xfrm>
            <a:off x="193040" y="1595120"/>
            <a:ext cx="9215120" cy="5161279"/>
          </a:xfrm>
        </p:spPr>
        <p:txBody>
          <a:bodyPr>
            <a:normAutofit fontScale="85000" lnSpcReduction="20000"/>
          </a:bodyPr>
          <a:lstStyle/>
          <a:p>
            <a:pPr marL="0" indent="0">
              <a:buNone/>
            </a:pPr>
            <a:r>
              <a:rPr lang="en-US" sz="3200" dirty="0">
                <a:highlight>
                  <a:srgbClr val="00FFFF"/>
                </a:highlight>
              </a:rPr>
              <a:t>James 1:19</a:t>
            </a:r>
          </a:p>
          <a:p>
            <a:r>
              <a:rPr lang="en-US" sz="3200" dirty="0"/>
              <a:t>19 Know this, my beloved brothers: let every person be </a:t>
            </a:r>
            <a:r>
              <a:rPr lang="en-US" sz="3200" dirty="0">
                <a:highlight>
                  <a:srgbClr val="FFFF00"/>
                </a:highlight>
              </a:rPr>
              <a:t>quick to hear, slow to speak, slow to anger</a:t>
            </a:r>
            <a:r>
              <a:rPr lang="en-US" sz="3200" dirty="0"/>
              <a:t>; 20 for the anger of man does not produce the righteousness of God.</a:t>
            </a:r>
          </a:p>
          <a:p>
            <a:pPr marL="0" indent="0">
              <a:buNone/>
            </a:pPr>
            <a:r>
              <a:rPr lang="en-US" sz="3200" dirty="0">
                <a:highlight>
                  <a:srgbClr val="00FFFF"/>
                </a:highlight>
              </a:rPr>
              <a:t>Prov 4:20-22</a:t>
            </a:r>
          </a:p>
          <a:p>
            <a:r>
              <a:rPr lang="en-US" sz="3200" dirty="0"/>
              <a:t>20 My son, </a:t>
            </a:r>
            <a:r>
              <a:rPr lang="en-US" sz="3200" dirty="0">
                <a:highlight>
                  <a:srgbClr val="FFFF00"/>
                </a:highlight>
              </a:rPr>
              <a:t>be attentive </a:t>
            </a:r>
            <a:r>
              <a:rPr lang="en-US" sz="3200" dirty="0"/>
              <a:t>to my words;</a:t>
            </a:r>
          </a:p>
          <a:p>
            <a:r>
              <a:rPr lang="en-US" sz="3200" dirty="0"/>
              <a:t>    </a:t>
            </a:r>
            <a:r>
              <a:rPr lang="en-US" sz="3200" dirty="0">
                <a:highlight>
                  <a:srgbClr val="FFFF00"/>
                </a:highlight>
              </a:rPr>
              <a:t>incline your ear</a:t>
            </a:r>
            <a:r>
              <a:rPr lang="en-US" sz="3200" dirty="0"/>
              <a:t> to my sayings.</a:t>
            </a:r>
          </a:p>
          <a:p>
            <a:r>
              <a:rPr lang="en-US" sz="3200" dirty="0"/>
              <a:t>21 Let them </a:t>
            </a:r>
            <a:r>
              <a:rPr lang="en-US" sz="3200" dirty="0">
                <a:highlight>
                  <a:srgbClr val="FFFF00"/>
                </a:highlight>
              </a:rPr>
              <a:t>not escape from your sight</a:t>
            </a:r>
            <a:r>
              <a:rPr lang="en-US" sz="3200" dirty="0"/>
              <a:t>;</a:t>
            </a:r>
          </a:p>
          <a:p>
            <a:r>
              <a:rPr lang="en-US" sz="3200" dirty="0"/>
              <a:t>    </a:t>
            </a:r>
            <a:r>
              <a:rPr lang="en-US" sz="3200" dirty="0">
                <a:highlight>
                  <a:srgbClr val="FFFF00"/>
                </a:highlight>
              </a:rPr>
              <a:t>keep them </a:t>
            </a:r>
            <a:r>
              <a:rPr lang="en-US" sz="3200" dirty="0"/>
              <a:t>within your heart.</a:t>
            </a:r>
          </a:p>
          <a:p>
            <a:r>
              <a:rPr lang="en-US" sz="3200" dirty="0"/>
              <a:t>22 For </a:t>
            </a:r>
            <a:r>
              <a:rPr lang="en-US" sz="3200" dirty="0">
                <a:highlight>
                  <a:srgbClr val="FFFF00"/>
                </a:highlight>
              </a:rPr>
              <a:t>they are life</a:t>
            </a:r>
            <a:r>
              <a:rPr lang="en-US" sz="3200" dirty="0"/>
              <a:t> to those who find them,</a:t>
            </a:r>
          </a:p>
          <a:p>
            <a:r>
              <a:rPr lang="en-US" sz="3200" dirty="0"/>
              <a:t>    and </a:t>
            </a:r>
            <a:r>
              <a:rPr lang="en-US" sz="3200" dirty="0">
                <a:highlight>
                  <a:srgbClr val="FFFF00"/>
                </a:highlight>
              </a:rPr>
              <a:t>healing </a:t>
            </a:r>
            <a:r>
              <a:rPr lang="en-US" sz="3200" dirty="0"/>
              <a:t>to all their flesh.</a:t>
            </a:r>
          </a:p>
          <a:p>
            <a:endParaRPr lang="en-US" sz="3200" dirty="0"/>
          </a:p>
        </p:txBody>
      </p:sp>
    </p:spTree>
    <p:extLst>
      <p:ext uri="{BB962C8B-B14F-4D97-AF65-F5344CB8AC3E}">
        <p14:creationId xmlns:p14="http://schemas.microsoft.com/office/powerpoint/2010/main" val="1297944648"/>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9C2B1C-54D1-F3B9-2E99-9EAFC329A815}"/>
              </a:ext>
            </a:extLst>
          </p:cNvPr>
          <p:cNvSpPr>
            <a:spLocks noGrp="1"/>
          </p:cNvSpPr>
          <p:nvPr>
            <p:ph type="title"/>
          </p:nvPr>
        </p:nvSpPr>
        <p:spPr/>
        <p:txBody>
          <a:bodyPr>
            <a:normAutofit/>
          </a:bodyPr>
          <a:lstStyle/>
          <a:p>
            <a:r>
              <a:rPr lang="en-US" sz="4800" dirty="0"/>
              <a:t>Practical Advice</a:t>
            </a:r>
          </a:p>
        </p:txBody>
      </p:sp>
      <p:sp>
        <p:nvSpPr>
          <p:cNvPr id="3" name="Content Placeholder 2">
            <a:extLst>
              <a:ext uri="{FF2B5EF4-FFF2-40B4-BE49-F238E27FC236}">
                <a16:creationId xmlns:a16="http://schemas.microsoft.com/office/drawing/2014/main" id="{28DF0804-486B-625A-A09A-33D69015D8A0}"/>
              </a:ext>
            </a:extLst>
          </p:cNvPr>
          <p:cNvSpPr>
            <a:spLocks noGrp="1"/>
          </p:cNvSpPr>
          <p:nvPr>
            <p:ph idx="1"/>
          </p:nvPr>
        </p:nvSpPr>
        <p:spPr/>
        <p:txBody>
          <a:bodyPr>
            <a:normAutofit/>
          </a:bodyPr>
          <a:lstStyle/>
          <a:p>
            <a:r>
              <a:rPr lang="en-US" sz="3200" dirty="0">
                <a:highlight>
                  <a:srgbClr val="FFFF00"/>
                </a:highlight>
              </a:rPr>
              <a:t>Choose friends wisely- </a:t>
            </a:r>
            <a:r>
              <a:rPr lang="en-US" sz="3200" dirty="0">
                <a:highlight>
                  <a:srgbClr val="00FFFF"/>
                </a:highlight>
              </a:rPr>
              <a:t>Prov 13:20</a:t>
            </a:r>
          </a:p>
          <a:p>
            <a:pPr lvl="1"/>
            <a:r>
              <a:rPr lang="en-US" sz="3000" dirty="0">
                <a:highlight>
                  <a:srgbClr val="00FFFF"/>
                </a:highlight>
              </a:rPr>
              <a:t>“He who walks with the wise will be wise…”</a:t>
            </a:r>
          </a:p>
          <a:p>
            <a:r>
              <a:rPr lang="en-US" sz="3200" dirty="0">
                <a:highlight>
                  <a:srgbClr val="FFFF00"/>
                </a:highlight>
              </a:rPr>
              <a:t>Allow kids to make decisions- </a:t>
            </a:r>
            <a:r>
              <a:rPr lang="en-US" sz="3200" dirty="0"/>
              <a:t>with your guidance</a:t>
            </a:r>
          </a:p>
          <a:p>
            <a:pPr marL="0" indent="0">
              <a:buNone/>
            </a:pPr>
            <a:endParaRPr lang="en-US" sz="3200" dirty="0">
              <a:highlight>
                <a:srgbClr val="FFFF00"/>
              </a:highlight>
            </a:endParaRPr>
          </a:p>
        </p:txBody>
      </p:sp>
    </p:spTree>
    <p:extLst>
      <p:ext uri="{BB962C8B-B14F-4D97-AF65-F5344CB8AC3E}">
        <p14:creationId xmlns:p14="http://schemas.microsoft.com/office/powerpoint/2010/main" val="2637863038"/>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9C2B1C-54D1-F3B9-2E99-9EAFC329A815}"/>
              </a:ext>
            </a:extLst>
          </p:cNvPr>
          <p:cNvSpPr>
            <a:spLocks noGrp="1"/>
          </p:cNvSpPr>
          <p:nvPr>
            <p:ph type="title"/>
          </p:nvPr>
        </p:nvSpPr>
        <p:spPr/>
        <p:txBody>
          <a:bodyPr>
            <a:normAutofit/>
          </a:bodyPr>
          <a:lstStyle/>
          <a:p>
            <a:r>
              <a:rPr lang="en-US" sz="4800" dirty="0"/>
              <a:t>Practical Advice</a:t>
            </a:r>
          </a:p>
        </p:txBody>
      </p:sp>
      <p:sp>
        <p:nvSpPr>
          <p:cNvPr id="3" name="Content Placeholder 2">
            <a:extLst>
              <a:ext uri="{FF2B5EF4-FFF2-40B4-BE49-F238E27FC236}">
                <a16:creationId xmlns:a16="http://schemas.microsoft.com/office/drawing/2014/main" id="{28DF0804-486B-625A-A09A-33D69015D8A0}"/>
              </a:ext>
            </a:extLst>
          </p:cNvPr>
          <p:cNvSpPr>
            <a:spLocks noGrp="1"/>
          </p:cNvSpPr>
          <p:nvPr>
            <p:ph idx="1"/>
          </p:nvPr>
        </p:nvSpPr>
        <p:spPr/>
        <p:txBody>
          <a:bodyPr>
            <a:normAutofit/>
          </a:bodyPr>
          <a:lstStyle/>
          <a:p>
            <a:r>
              <a:rPr lang="en-US" sz="3200" dirty="0">
                <a:highlight>
                  <a:srgbClr val="FFFF00"/>
                </a:highlight>
              </a:rPr>
              <a:t>Communicate some more!</a:t>
            </a:r>
          </a:p>
          <a:p>
            <a:r>
              <a:rPr lang="en-US" sz="3200" dirty="0">
                <a:highlight>
                  <a:srgbClr val="FFFF00"/>
                </a:highlight>
              </a:rPr>
              <a:t>Pray- never stop!</a:t>
            </a:r>
          </a:p>
          <a:p>
            <a:endParaRPr lang="en-US" sz="3200" dirty="0">
              <a:highlight>
                <a:srgbClr val="FFFF00"/>
              </a:highlight>
            </a:endParaRPr>
          </a:p>
        </p:txBody>
      </p:sp>
    </p:spTree>
    <p:extLst>
      <p:ext uri="{BB962C8B-B14F-4D97-AF65-F5344CB8AC3E}">
        <p14:creationId xmlns:p14="http://schemas.microsoft.com/office/powerpoint/2010/main" val="4031048571"/>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a:extLst>
              <a:ext uri="{FF2B5EF4-FFF2-40B4-BE49-F238E27FC236}">
                <a16:creationId xmlns:a16="http://schemas.microsoft.com/office/drawing/2014/main" id="{7AA3BF15-6A97-ACE3-E7F7-A273B65D5127}"/>
              </a:ext>
            </a:extLst>
          </p:cNvPr>
          <p:cNvPicPr>
            <a:picLocks noChangeAspect="1"/>
          </p:cNvPicPr>
          <p:nvPr/>
        </p:nvPicPr>
        <p:blipFill>
          <a:blip r:embed="rId2"/>
          <a:stretch>
            <a:fillRect/>
          </a:stretch>
        </p:blipFill>
        <p:spPr>
          <a:xfrm>
            <a:off x="2306320" y="231406"/>
            <a:ext cx="4268787" cy="6395187"/>
          </a:xfrm>
          <a:prstGeom prst="rect">
            <a:avLst/>
          </a:prstGeom>
        </p:spPr>
      </p:pic>
      <p:sp>
        <p:nvSpPr>
          <p:cNvPr id="5" name="TextBox 4">
            <a:extLst>
              <a:ext uri="{FF2B5EF4-FFF2-40B4-BE49-F238E27FC236}">
                <a16:creationId xmlns:a16="http://schemas.microsoft.com/office/drawing/2014/main" id="{EC9D1B72-F906-005A-8EDB-49306203C9EC}"/>
              </a:ext>
            </a:extLst>
          </p:cNvPr>
          <p:cNvSpPr txBox="1"/>
          <p:nvPr/>
        </p:nvSpPr>
        <p:spPr>
          <a:xfrm>
            <a:off x="6797040" y="3159760"/>
            <a:ext cx="3444240" cy="954107"/>
          </a:xfrm>
          <a:prstGeom prst="rect">
            <a:avLst/>
          </a:prstGeom>
          <a:noFill/>
        </p:spPr>
        <p:txBody>
          <a:bodyPr wrap="square" rtlCol="0">
            <a:spAutoFit/>
          </a:bodyPr>
          <a:lstStyle/>
          <a:p>
            <a:r>
              <a:rPr lang="en-US" sz="2800" dirty="0"/>
              <a:t>Book form: $15-20</a:t>
            </a:r>
          </a:p>
          <a:p>
            <a:r>
              <a:rPr lang="en-US" sz="2800" dirty="0"/>
              <a:t>Kindle: $10</a:t>
            </a:r>
          </a:p>
        </p:txBody>
      </p:sp>
    </p:spTree>
    <p:extLst>
      <p:ext uri="{BB962C8B-B14F-4D97-AF65-F5344CB8AC3E}">
        <p14:creationId xmlns:p14="http://schemas.microsoft.com/office/powerpoint/2010/main" val="1774604457"/>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9C2B1C-54D1-F3B9-2E99-9EAFC329A815}"/>
              </a:ext>
            </a:extLst>
          </p:cNvPr>
          <p:cNvSpPr>
            <a:spLocks noGrp="1"/>
          </p:cNvSpPr>
          <p:nvPr>
            <p:ph type="title"/>
          </p:nvPr>
        </p:nvSpPr>
        <p:spPr/>
        <p:txBody>
          <a:bodyPr>
            <a:normAutofit/>
          </a:bodyPr>
          <a:lstStyle/>
          <a:p>
            <a:r>
              <a:rPr lang="en-US" sz="4800" dirty="0"/>
              <a:t>Conclusion/Summary</a:t>
            </a:r>
          </a:p>
        </p:txBody>
      </p:sp>
      <p:sp>
        <p:nvSpPr>
          <p:cNvPr id="3" name="Content Placeholder 2">
            <a:extLst>
              <a:ext uri="{FF2B5EF4-FFF2-40B4-BE49-F238E27FC236}">
                <a16:creationId xmlns:a16="http://schemas.microsoft.com/office/drawing/2014/main" id="{28DF0804-486B-625A-A09A-33D69015D8A0}"/>
              </a:ext>
            </a:extLst>
          </p:cNvPr>
          <p:cNvSpPr>
            <a:spLocks noGrp="1"/>
          </p:cNvSpPr>
          <p:nvPr>
            <p:ph idx="1"/>
          </p:nvPr>
        </p:nvSpPr>
        <p:spPr>
          <a:xfrm>
            <a:off x="294640" y="1717041"/>
            <a:ext cx="9215120" cy="5140960"/>
          </a:xfrm>
        </p:spPr>
        <p:txBody>
          <a:bodyPr>
            <a:normAutofit/>
          </a:bodyPr>
          <a:lstStyle/>
          <a:p>
            <a:r>
              <a:rPr lang="en-US" sz="3200" dirty="0"/>
              <a:t>Is all of this even possible?</a:t>
            </a:r>
          </a:p>
        </p:txBody>
      </p:sp>
    </p:spTree>
    <p:extLst>
      <p:ext uri="{BB962C8B-B14F-4D97-AF65-F5344CB8AC3E}">
        <p14:creationId xmlns:p14="http://schemas.microsoft.com/office/powerpoint/2010/main" val="529039028"/>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9C2B1C-54D1-F3B9-2E99-9EAFC329A815}"/>
              </a:ext>
            </a:extLst>
          </p:cNvPr>
          <p:cNvSpPr>
            <a:spLocks noGrp="1"/>
          </p:cNvSpPr>
          <p:nvPr>
            <p:ph type="title"/>
          </p:nvPr>
        </p:nvSpPr>
        <p:spPr/>
        <p:txBody>
          <a:bodyPr>
            <a:normAutofit/>
          </a:bodyPr>
          <a:lstStyle/>
          <a:p>
            <a:r>
              <a:rPr lang="en-US" sz="4800" dirty="0"/>
              <a:t>Conclusion/Summary</a:t>
            </a:r>
          </a:p>
        </p:txBody>
      </p:sp>
      <p:sp>
        <p:nvSpPr>
          <p:cNvPr id="3" name="Content Placeholder 2">
            <a:extLst>
              <a:ext uri="{FF2B5EF4-FFF2-40B4-BE49-F238E27FC236}">
                <a16:creationId xmlns:a16="http://schemas.microsoft.com/office/drawing/2014/main" id="{28DF0804-486B-625A-A09A-33D69015D8A0}"/>
              </a:ext>
            </a:extLst>
          </p:cNvPr>
          <p:cNvSpPr>
            <a:spLocks noGrp="1"/>
          </p:cNvSpPr>
          <p:nvPr>
            <p:ph idx="1"/>
          </p:nvPr>
        </p:nvSpPr>
        <p:spPr>
          <a:xfrm>
            <a:off x="294640" y="1717041"/>
            <a:ext cx="9215120" cy="5140960"/>
          </a:xfrm>
        </p:spPr>
        <p:txBody>
          <a:bodyPr>
            <a:normAutofit/>
          </a:bodyPr>
          <a:lstStyle/>
          <a:p>
            <a:pPr marL="0" indent="0">
              <a:buNone/>
            </a:pPr>
            <a:r>
              <a:rPr lang="en-US" sz="3200" dirty="0">
                <a:highlight>
                  <a:srgbClr val="00FFFF"/>
                </a:highlight>
              </a:rPr>
              <a:t>2 Peter 1:3-5</a:t>
            </a:r>
          </a:p>
          <a:p>
            <a:pPr marL="0" indent="0">
              <a:buNone/>
            </a:pPr>
            <a:r>
              <a:rPr lang="en-US" sz="3200" dirty="0"/>
              <a:t>3 His </a:t>
            </a:r>
            <a:r>
              <a:rPr lang="en-US" sz="3200" dirty="0">
                <a:highlight>
                  <a:srgbClr val="FFFF00"/>
                </a:highlight>
              </a:rPr>
              <a:t>divine power </a:t>
            </a:r>
            <a:r>
              <a:rPr lang="en-US" sz="3200" dirty="0"/>
              <a:t>has </a:t>
            </a:r>
            <a:r>
              <a:rPr lang="en-US" sz="3200" dirty="0">
                <a:highlight>
                  <a:srgbClr val="FFFF00"/>
                </a:highlight>
              </a:rPr>
              <a:t>granted to us all things </a:t>
            </a:r>
            <a:r>
              <a:rPr lang="en-US" sz="3200" dirty="0"/>
              <a:t>that pertain to life and godliness, through the knowledge of him who called us to his own glory and excellence,4 by which </a:t>
            </a:r>
            <a:r>
              <a:rPr lang="en-US" sz="3200" dirty="0">
                <a:highlight>
                  <a:srgbClr val="FFFF00"/>
                </a:highlight>
              </a:rPr>
              <a:t>he has granted to us</a:t>
            </a:r>
            <a:r>
              <a:rPr lang="en-US" sz="3200" dirty="0"/>
              <a:t> his precious and very great promises, so that through them </a:t>
            </a:r>
            <a:r>
              <a:rPr lang="en-US" sz="3200" dirty="0">
                <a:highlight>
                  <a:srgbClr val="FFFF00"/>
                </a:highlight>
              </a:rPr>
              <a:t>you may become partakers of the divine nature</a:t>
            </a:r>
            <a:r>
              <a:rPr lang="en-US" sz="3200" dirty="0"/>
              <a:t>, having escaped from the corruption that is in the world because of sinful desire. </a:t>
            </a:r>
          </a:p>
        </p:txBody>
      </p:sp>
    </p:spTree>
    <p:extLst>
      <p:ext uri="{BB962C8B-B14F-4D97-AF65-F5344CB8AC3E}">
        <p14:creationId xmlns:p14="http://schemas.microsoft.com/office/powerpoint/2010/main" val="130082416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C8F175B-0074-8F2C-884E-7B5B5C89654C}"/>
              </a:ext>
            </a:extLst>
          </p:cNvPr>
          <p:cNvSpPr>
            <a:spLocks noGrp="1"/>
          </p:cNvSpPr>
          <p:nvPr>
            <p:ph type="title"/>
          </p:nvPr>
        </p:nvSpPr>
        <p:spPr/>
        <p:txBody>
          <a:bodyPr>
            <a:noAutofit/>
          </a:bodyPr>
          <a:lstStyle/>
          <a:p>
            <a:r>
              <a:rPr kumimoji="0" lang="en-US" sz="4800" b="0" i="0" u="none" strike="noStrike" kern="1200" cap="none" spc="0" normalizeH="0" baseline="0" noProof="0" dirty="0">
                <a:ln>
                  <a:noFill/>
                </a:ln>
                <a:solidFill>
                  <a:srgbClr val="90C226"/>
                </a:solidFill>
                <a:effectLst/>
                <a:uLnTx/>
                <a:uFillTx/>
                <a:latin typeface="Trebuchet MS" panose="020B0603020202020204"/>
                <a:ea typeface="+mj-ea"/>
                <a:cs typeface="+mj-cs"/>
              </a:rPr>
              <a:t>Introduction to the Teen Years</a:t>
            </a:r>
            <a:br>
              <a:rPr kumimoji="0" lang="en-US" sz="4800" b="0" i="0" u="none" strike="noStrike" kern="1200" cap="none" spc="0" normalizeH="0" baseline="0" noProof="0" dirty="0">
                <a:ln>
                  <a:noFill/>
                </a:ln>
                <a:solidFill>
                  <a:srgbClr val="90C226"/>
                </a:solidFill>
                <a:effectLst/>
                <a:uLnTx/>
                <a:uFillTx/>
                <a:latin typeface="Trebuchet MS" panose="020B0603020202020204"/>
                <a:ea typeface="+mj-ea"/>
                <a:cs typeface="+mj-cs"/>
              </a:rPr>
            </a:br>
            <a:r>
              <a:rPr kumimoji="0" lang="en-US" sz="4800" b="0" i="0" u="none" strike="noStrike" kern="1200" cap="none" spc="0" normalizeH="0" baseline="0" noProof="0" dirty="0">
                <a:ln>
                  <a:noFill/>
                </a:ln>
                <a:solidFill>
                  <a:srgbClr val="90C226"/>
                </a:solidFill>
                <a:effectLst/>
                <a:uLnTx/>
                <a:uFillTx/>
                <a:latin typeface="Trebuchet MS" panose="020B0603020202020204"/>
                <a:ea typeface="+mj-ea"/>
                <a:cs typeface="+mj-cs"/>
              </a:rPr>
              <a:t>(continued)</a:t>
            </a:r>
            <a:endParaRPr lang="en-US" sz="4000" dirty="0"/>
          </a:p>
        </p:txBody>
      </p:sp>
      <p:sp>
        <p:nvSpPr>
          <p:cNvPr id="3" name="Content Placeholder 2">
            <a:extLst>
              <a:ext uri="{FF2B5EF4-FFF2-40B4-BE49-F238E27FC236}">
                <a16:creationId xmlns:a16="http://schemas.microsoft.com/office/drawing/2014/main" id="{3C58037E-FFE9-4FEA-7578-486260F689C4}"/>
              </a:ext>
            </a:extLst>
          </p:cNvPr>
          <p:cNvSpPr>
            <a:spLocks noGrp="1"/>
          </p:cNvSpPr>
          <p:nvPr>
            <p:ph idx="1"/>
          </p:nvPr>
        </p:nvSpPr>
        <p:spPr>
          <a:xfrm>
            <a:off x="677334" y="2627949"/>
            <a:ext cx="8596668" cy="3880773"/>
          </a:xfrm>
        </p:spPr>
        <p:txBody>
          <a:bodyPr>
            <a:normAutofit/>
          </a:bodyPr>
          <a:lstStyle/>
          <a:p>
            <a:r>
              <a:rPr lang="en-US" sz="3200" dirty="0"/>
              <a:t>God gives us instruction in this age, and all ages in </a:t>
            </a:r>
            <a:r>
              <a:rPr lang="en-US" sz="3200" dirty="0">
                <a:highlight>
                  <a:srgbClr val="00FFFF"/>
                </a:highlight>
              </a:rPr>
              <a:t>2 Tim 2:22</a:t>
            </a:r>
          </a:p>
          <a:p>
            <a:pPr marL="742950" marR="0" lvl="1" indent="-285750">
              <a:lnSpc>
                <a:spcPct val="107000"/>
              </a:lnSpc>
              <a:spcBef>
                <a:spcPts val="0"/>
              </a:spcBef>
              <a:spcAft>
                <a:spcPts val="800"/>
              </a:spcAft>
              <a:buFont typeface="+mj-lt"/>
              <a:buAutoNum type="alphaLcPeriod"/>
            </a:pPr>
            <a:r>
              <a:rPr lang="en-US" sz="3200" kern="100" dirty="0">
                <a:solidFill>
                  <a:srgbClr val="000000"/>
                </a:solidFill>
                <a:effectLst/>
                <a:latin typeface="Segoe UI" panose="020B0502040204020203" pitchFamily="34" charset="0"/>
                <a:ea typeface="Calibri" panose="020F0502020204030204" pitchFamily="34" charset="0"/>
                <a:cs typeface="Times New Roman" panose="02020603050405020304" pitchFamily="18" charset="0"/>
              </a:rPr>
              <a:t>So flee </a:t>
            </a:r>
            <a:r>
              <a:rPr lang="en-US" sz="3200" b="1" kern="100" dirty="0">
                <a:effectLst/>
                <a:latin typeface="Calibri" panose="020F0502020204030204" pitchFamily="34" charset="0"/>
                <a:ea typeface="Calibri" panose="020F0502020204030204" pitchFamily="34" charset="0"/>
                <a:cs typeface="Times New Roman" panose="02020603050405020304" pitchFamily="18" charset="0"/>
              </a:rPr>
              <a:t>youthful</a:t>
            </a:r>
            <a:r>
              <a:rPr lang="en-US" sz="3200" kern="100" dirty="0">
                <a:effectLst/>
                <a:latin typeface="Calibri" panose="020F0502020204030204" pitchFamily="34" charset="0"/>
                <a:ea typeface="Calibri" panose="020F0502020204030204" pitchFamily="34" charset="0"/>
                <a:cs typeface="Times New Roman" panose="02020603050405020304" pitchFamily="18" charset="0"/>
              </a:rPr>
              <a:t> passions and </a:t>
            </a:r>
            <a:r>
              <a:rPr lang="en-US" sz="3200" kern="100" dirty="0">
                <a:effectLst/>
                <a:highlight>
                  <a:srgbClr val="FFFF00"/>
                </a:highlight>
                <a:latin typeface="Calibri" panose="020F0502020204030204" pitchFamily="34" charset="0"/>
                <a:ea typeface="Calibri" panose="020F0502020204030204" pitchFamily="34" charset="0"/>
                <a:cs typeface="Times New Roman" panose="02020603050405020304" pitchFamily="18" charset="0"/>
              </a:rPr>
              <a:t>pursue righteousness, faith, love, and peace</a:t>
            </a:r>
            <a:r>
              <a:rPr lang="en-US" sz="3200" kern="100" dirty="0">
                <a:effectLst/>
                <a:latin typeface="Calibri" panose="020F0502020204030204" pitchFamily="34" charset="0"/>
                <a:ea typeface="Calibri" panose="020F0502020204030204" pitchFamily="34" charset="0"/>
                <a:cs typeface="Times New Roman" panose="02020603050405020304" pitchFamily="18" charset="0"/>
              </a:rPr>
              <a:t>, along with those who </a:t>
            </a:r>
            <a:r>
              <a:rPr lang="en-US" sz="3200" kern="100" dirty="0">
                <a:effectLst/>
                <a:highlight>
                  <a:srgbClr val="FFFF00"/>
                </a:highlight>
                <a:latin typeface="Calibri" panose="020F0502020204030204" pitchFamily="34" charset="0"/>
                <a:ea typeface="Calibri" panose="020F0502020204030204" pitchFamily="34" charset="0"/>
                <a:cs typeface="Times New Roman" panose="02020603050405020304" pitchFamily="18" charset="0"/>
              </a:rPr>
              <a:t>call on the Lord from a pure heart.</a:t>
            </a:r>
          </a:p>
          <a:p>
            <a:endParaRPr lang="en-US" sz="2800" dirty="0"/>
          </a:p>
        </p:txBody>
      </p:sp>
    </p:spTree>
    <p:extLst>
      <p:ext uri="{BB962C8B-B14F-4D97-AF65-F5344CB8AC3E}">
        <p14:creationId xmlns:p14="http://schemas.microsoft.com/office/powerpoint/2010/main" val="165690263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DC1EBEF-6863-CA07-DEDE-EB0BCE828954}"/>
              </a:ext>
            </a:extLst>
          </p:cNvPr>
          <p:cNvSpPr>
            <a:spLocks noGrp="1"/>
          </p:cNvSpPr>
          <p:nvPr>
            <p:ph type="title"/>
          </p:nvPr>
        </p:nvSpPr>
        <p:spPr/>
        <p:txBody>
          <a:bodyPr>
            <a:normAutofit fontScale="90000"/>
          </a:bodyPr>
          <a:lstStyle/>
          <a:p>
            <a:r>
              <a:rPr lang="en-US" sz="4800" dirty="0"/>
              <a:t>Being God’s Agents on the watch!</a:t>
            </a:r>
          </a:p>
        </p:txBody>
      </p:sp>
      <p:sp>
        <p:nvSpPr>
          <p:cNvPr id="5" name="Content Placeholder 4">
            <a:extLst>
              <a:ext uri="{FF2B5EF4-FFF2-40B4-BE49-F238E27FC236}">
                <a16:creationId xmlns:a16="http://schemas.microsoft.com/office/drawing/2014/main" id="{EF5F1B9D-6343-A85C-344B-A94B4F03B1A7}"/>
              </a:ext>
            </a:extLst>
          </p:cNvPr>
          <p:cNvSpPr>
            <a:spLocks noGrp="1"/>
          </p:cNvSpPr>
          <p:nvPr>
            <p:ph idx="1"/>
          </p:nvPr>
        </p:nvSpPr>
        <p:spPr/>
        <p:txBody>
          <a:bodyPr>
            <a:normAutofit/>
          </a:bodyPr>
          <a:lstStyle/>
          <a:p>
            <a:r>
              <a:rPr lang="en-US" sz="3200" dirty="0"/>
              <a:t>Focusing on ourselves as much as our teens</a:t>
            </a:r>
          </a:p>
          <a:p>
            <a:r>
              <a:rPr lang="en-US" sz="3200" dirty="0"/>
              <a:t>These are years of extraordinary opportunity!</a:t>
            </a:r>
          </a:p>
          <a:p>
            <a:r>
              <a:rPr lang="en-US" sz="3200" dirty="0"/>
              <a:t>We are God’s agents on the watch- EVERY DAY!</a:t>
            </a:r>
          </a:p>
        </p:txBody>
      </p:sp>
    </p:spTree>
    <p:extLst>
      <p:ext uri="{BB962C8B-B14F-4D97-AF65-F5344CB8AC3E}">
        <p14:creationId xmlns:p14="http://schemas.microsoft.com/office/powerpoint/2010/main" val="96323148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0909797-411B-2F3C-2DD2-136B02A5B038}"/>
              </a:ext>
            </a:extLst>
          </p:cNvPr>
          <p:cNvSpPr>
            <a:spLocks noGrp="1"/>
          </p:cNvSpPr>
          <p:nvPr>
            <p:ph type="title"/>
          </p:nvPr>
        </p:nvSpPr>
        <p:spPr/>
        <p:txBody>
          <a:bodyPr>
            <a:normAutofit/>
          </a:bodyPr>
          <a:lstStyle/>
          <a:p>
            <a:r>
              <a:rPr lang="en-US" sz="4800" dirty="0"/>
              <a:t>The Reality of the Age</a:t>
            </a:r>
          </a:p>
        </p:txBody>
      </p:sp>
      <p:sp>
        <p:nvSpPr>
          <p:cNvPr id="3" name="Content Placeholder 2">
            <a:extLst>
              <a:ext uri="{FF2B5EF4-FFF2-40B4-BE49-F238E27FC236}">
                <a16:creationId xmlns:a16="http://schemas.microsoft.com/office/drawing/2014/main" id="{9DAE979C-F284-DD1E-A14C-0AB07B384FAF}"/>
              </a:ext>
            </a:extLst>
          </p:cNvPr>
          <p:cNvSpPr>
            <a:spLocks noGrp="1"/>
          </p:cNvSpPr>
          <p:nvPr>
            <p:ph idx="1"/>
          </p:nvPr>
        </p:nvSpPr>
        <p:spPr/>
        <p:txBody>
          <a:bodyPr>
            <a:normAutofit/>
          </a:bodyPr>
          <a:lstStyle/>
          <a:p>
            <a:r>
              <a:rPr lang="en-US" sz="3200" dirty="0"/>
              <a:t>Physical</a:t>
            </a:r>
          </a:p>
          <a:p>
            <a:r>
              <a:rPr lang="en-US" sz="3200" dirty="0"/>
              <a:t>Mental</a:t>
            </a:r>
          </a:p>
          <a:p>
            <a:r>
              <a:rPr lang="en-US" sz="3200" dirty="0"/>
              <a:t>Psychological</a:t>
            </a:r>
          </a:p>
          <a:p>
            <a:r>
              <a:rPr lang="en-US" sz="3200" dirty="0"/>
              <a:t>Spiritual</a:t>
            </a:r>
          </a:p>
        </p:txBody>
      </p:sp>
    </p:spTree>
    <p:extLst>
      <p:ext uri="{BB962C8B-B14F-4D97-AF65-F5344CB8AC3E}">
        <p14:creationId xmlns:p14="http://schemas.microsoft.com/office/powerpoint/2010/main" val="252454759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E90B9D-8A82-01E7-F6D0-81C51C77B9E3}"/>
              </a:ext>
            </a:extLst>
          </p:cNvPr>
          <p:cNvSpPr>
            <a:spLocks noGrp="1"/>
          </p:cNvSpPr>
          <p:nvPr>
            <p:ph type="title"/>
          </p:nvPr>
        </p:nvSpPr>
        <p:spPr/>
        <p:txBody>
          <a:bodyPr>
            <a:normAutofit fontScale="90000"/>
          </a:bodyPr>
          <a:lstStyle/>
          <a:p>
            <a:r>
              <a:rPr lang="en-US" sz="5300" dirty="0"/>
              <a:t>Making</a:t>
            </a:r>
            <a:r>
              <a:rPr lang="en-US" sz="4800" dirty="0"/>
              <a:t> Clear Their True Identity</a:t>
            </a:r>
          </a:p>
        </p:txBody>
      </p:sp>
      <p:sp>
        <p:nvSpPr>
          <p:cNvPr id="3" name="Content Placeholder 2">
            <a:extLst>
              <a:ext uri="{FF2B5EF4-FFF2-40B4-BE49-F238E27FC236}">
                <a16:creationId xmlns:a16="http://schemas.microsoft.com/office/drawing/2014/main" id="{EA995A08-9A36-9BC4-F84B-B419F4B53402}"/>
              </a:ext>
            </a:extLst>
          </p:cNvPr>
          <p:cNvSpPr>
            <a:spLocks noGrp="1"/>
          </p:cNvSpPr>
          <p:nvPr>
            <p:ph idx="1"/>
          </p:nvPr>
        </p:nvSpPr>
        <p:spPr/>
        <p:txBody>
          <a:bodyPr>
            <a:normAutofit/>
          </a:bodyPr>
          <a:lstStyle/>
          <a:p>
            <a:r>
              <a:rPr lang="en-US" sz="3200" dirty="0"/>
              <a:t>Root our children’s identity in the existence and glory of God</a:t>
            </a:r>
          </a:p>
          <a:p>
            <a:r>
              <a:rPr lang="en-US" sz="3200" dirty="0" err="1">
                <a:highlight>
                  <a:srgbClr val="00FFFF"/>
                </a:highlight>
              </a:rPr>
              <a:t>Deut</a:t>
            </a:r>
            <a:r>
              <a:rPr lang="en-US" sz="3200" dirty="0">
                <a:highlight>
                  <a:srgbClr val="00FFFF"/>
                </a:highlight>
              </a:rPr>
              <a:t> 6:20-25</a:t>
            </a:r>
          </a:p>
        </p:txBody>
      </p:sp>
    </p:spTree>
    <p:extLst>
      <p:ext uri="{BB962C8B-B14F-4D97-AF65-F5344CB8AC3E}">
        <p14:creationId xmlns:p14="http://schemas.microsoft.com/office/powerpoint/2010/main" val="426290155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E90B9D-8A82-01E7-F6D0-81C51C77B9E3}"/>
              </a:ext>
            </a:extLst>
          </p:cNvPr>
          <p:cNvSpPr>
            <a:spLocks noGrp="1"/>
          </p:cNvSpPr>
          <p:nvPr>
            <p:ph type="title"/>
          </p:nvPr>
        </p:nvSpPr>
        <p:spPr/>
        <p:txBody>
          <a:bodyPr>
            <a:normAutofit fontScale="90000"/>
          </a:bodyPr>
          <a:lstStyle/>
          <a:p>
            <a:r>
              <a:rPr lang="en-US" sz="5300" dirty="0"/>
              <a:t>Making</a:t>
            </a:r>
            <a:r>
              <a:rPr lang="en-US" sz="4800" dirty="0"/>
              <a:t> Clear Their True Identity</a:t>
            </a:r>
          </a:p>
        </p:txBody>
      </p:sp>
      <p:sp>
        <p:nvSpPr>
          <p:cNvPr id="3" name="Content Placeholder 2">
            <a:extLst>
              <a:ext uri="{FF2B5EF4-FFF2-40B4-BE49-F238E27FC236}">
                <a16:creationId xmlns:a16="http://schemas.microsoft.com/office/drawing/2014/main" id="{EA995A08-9A36-9BC4-F84B-B419F4B53402}"/>
              </a:ext>
            </a:extLst>
          </p:cNvPr>
          <p:cNvSpPr>
            <a:spLocks noGrp="1"/>
          </p:cNvSpPr>
          <p:nvPr>
            <p:ph idx="1"/>
          </p:nvPr>
        </p:nvSpPr>
        <p:spPr>
          <a:xfrm>
            <a:off x="558800" y="1625601"/>
            <a:ext cx="8715202" cy="5232400"/>
          </a:xfrm>
        </p:spPr>
        <p:txBody>
          <a:bodyPr>
            <a:normAutofit fontScale="77500" lnSpcReduction="20000"/>
          </a:bodyPr>
          <a:lstStyle/>
          <a:p>
            <a:r>
              <a:rPr lang="en-US" sz="3200" dirty="0" err="1">
                <a:highlight>
                  <a:srgbClr val="00FFFF"/>
                </a:highlight>
              </a:rPr>
              <a:t>Deut</a:t>
            </a:r>
            <a:r>
              <a:rPr lang="en-US" sz="3200" dirty="0">
                <a:highlight>
                  <a:srgbClr val="00FFFF"/>
                </a:highlight>
              </a:rPr>
              <a:t> 6:20-25</a:t>
            </a:r>
          </a:p>
          <a:p>
            <a:pPr marL="0" indent="0">
              <a:buNone/>
            </a:pPr>
            <a:r>
              <a:rPr lang="en-US" sz="3200" dirty="0"/>
              <a:t>20 “When your son asks you in time to come, ‘What is the meaning of the testimonies and the statutes and the rules that the LORD our God has commanded you?’ 21 then you shall say to your son, ‘We were Pharaoh's slaves in Egypt. And </a:t>
            </a:r>
            <a:r>
              <a:rPr lang="en-US" sz="3200" dirty="0">
                <a:highlight>
                  <a:srgbClr val="FFFF00"/>
                </a:highlight>
              </a:rPr>
              <a:t>the LORD brought us out of Egypt with a mighty hand</a:t>
            </a:r>
            <a:r>
              <a:rPr lang="en-US" sz="3200" dirty="0"/>
              <a:t>. 22 And the LORD showed signs and wonders, great and grievous, against Egypt and against Pharaoh and all his household, before our eyes. 23 And he brought us out from there, that he might bring us in and give us the land that he swore to give to our fathers. </a:t>
            </a:r>
            <a:r>
              <a:rPr lang="en-US" sz="3200" u="sng" dirty="0"/>
              <a:t>24 And the LORD </a:t>
            </a:r>
            <a:r>
              <a:rPr lang="en-US" sz="3200" u="sng" dirty="0">
                <a:highlight>
                  <a:srgbClr val="FFFF00"/>
                </a:highlight>
              </a:rPr>
              <a:t>commanded us to do all these statutes</a:t>
            </a:r>
            <a:r>
              <a:rPr lang="en-US" sz="3200" u="sng" dirty="0"/>
              <a:t>, to </a:t>
            </a:r>
            <a:r>
              <a:rPr lang="en-US" sz="3200" u="sng" dirty="0">
                <a:highlight>
                  <a:srgbClr val="FFFF00"/>
                </a:highlight>
              </a:rPr>
              <a:t>fear the LORD </a:t>
            </a:r>
            <a:r>
              <a:rPr lang="en-US" sz="3200" u="sng" dirty="0"/>
              <a:t>our God, </a:t>
            </a:r>
            <a:r>
              <a:rPr lang="en-US" sz="3200" u="sng" dirty="0">
                <a:highlight>
                  <a:srgbClr val="FFFF00"/>
                </a:highlight>
              </a:rPr>
              <a:t>for our good </a:t>
            </a:r>
            <a:r>
              <a:rPr lang="en-US" sz="3200" u="sng" dirty="0"/>
              <a:t>always, that he might </a:t>
            </a:r>
            <a:r>
              <a:rPr lang="en-US" sz="3200" u="sng" dirty="0">
                <a:highlight>
                  <a:srgbClr val="FFFF00"/>
                </a:highlight>
              </a:rPr>
              <a:t>preserve us alive</a:t>
            </a:r>
            <a:r>
              <a:rPr lang="en-US" sz="3200" u="sng" dirty="0"/>
              <a:t>, as we are this day. 25 And </a:t>
            </a:r>
            <a:r>
              <a:rPr lang="en-US" sz="3200" u="sng" dirty="0">
                <a:highlight>
                  <a:srgbClr val="FFFF00"/>
                </a:highlight>
              </a:rPr>
              <a:t>it will be righteousness for us,</a:t>
            </a:r>
            <a:r>
              <a:rPr lang="en-US" sz="3200" u="sng" dirty="0"/>
              <a:t> if we are </a:t>
            </a:r>
            <a:r>
              <a:rPr lang="en-US" sz="3200" u="sng" dirty="0">
                <a:highlight>
                  <a:srgbClr val="FFFF00"/>
                </a:highlight>
              </a:rPr>
              <a:t>careful to do all this commandment </a:t>
            </a:r>
            <a:r>
              <a:rPr lang="en-US" sz="3200" u="sng" dirty="0"/>
              <a:t>before the LORD our God, as he has commanded us.’</a:t>
            </a:r>
          </a:p>
        </p:txBody>
      </p:sp>
    </p:spTree>
    <p:extLst>
      <p:ext uri="{BB962C8B-B14F-4D97-AF65-F5344CB8AC3E}">
        <p14:creationId xmlns:p14="http://schemas.microsoft.com/office/powerpoint/2010/main" val="422260060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36B35D3-2F88-DA10-B042-60749DE078B1}"/>
              </a:ext>
            </a:extLst>
          </p:cNvPr>
          <p:cNvSpPr>
            <a:spLocks noGrp="1"/>
          </p:cNvSpPr>
          <p:nvPr>
            <p:ph type="title"/>
          </p:nvPr>
        </p:nvSpPr>
        <p:spPr/>
        <p:txBody>
          <a:bodyPr>
            <a:normAutofit/>
          </a:bodyPr>
          <a:lstStyle/>
          <a:p>
            <a:r>
              <a:rPr lang="en-US" sz="4800" dirty="0"/>
              <a:t>Goals should NOT Be:</a:t>
            </a:r>
          </a:p>
        </p:txBody>
      </p:sp>
      <p:sp>
        <p:nvSpPr>
          <p:cNvPr id="3" name="Content Placeholder 2">
            <a:extLst>
              <a:ext uri="{FF2B5EF4-FFF2-40B4-BE49-F238E27FC236}">
                <a16:creationId xmlns:a16="http://schemas.microsoft.com/office/drawing/2014/main" id="{BEEE3054-F928-5C87-35CD-619170F33C30}"/>
              </a:ext>
            </a:extLst>
          </p:cNvPr>
          <p:cNvSpPr>
            <a:spLocks noGrp="1"/>
          </p:cNvSpPr>
          <p:nvPr>
            <p:ph idx="1"/>
          </p:nvPr>
        </p:nvSpPr>
        <p:spPr/>
        <p:txBody>
          <a:bodyPr>
            <a:normAutofit/>
          </a:bodyPr>
          <a:lstStyle/>
          <a:p>
            <a:r>
              <a:rPr lang="en-US" sz="3200" dirty="0"/>
              <a:t>(This is a BATTLE that Satan wages)</a:t>
            </a:r>
          </a:p>
          <a:p>
            <a:r>
              <a:rPr lang="en-US" sz="3200" dirty="0"/>
              <a:t>Goal is NOT to REGULATE BEHAVIOR</a:t>
            </a:r>
          </a:p>
          <a:p>
            <a:pPr lvl="1"/>
            <a:r>
              <a:rPr lang="en-US" sz="3000" dirty="0"/>
              <a:t>It would only be a short term victory</a:t>
            </a:r>
          </a:p>
          <a:p>
            <a:r>
              <a:rPr lang="en-US" sz="3200" dirty="0"/>
              <a:t>Not a detective but to Pastor/Shepherd their hearts</a:t>
            </a:r>
          </a:p>
          <a:p>
            <a:r>
              <a:rPr lang="en-US" sz="3200" dirty="0">
                <a:highlight>
                  <a:srgbClr val="00FFFF"/>
                </a:highlight>
              </a:rPr>
              <a:t>Col 2:20-23</a:t>
            </a:r>
          </a:p>
        </p:txBody>
      </p:sp>
    </p:spTree>
    <p:extLst>
      <p:ext uri="{BB962C8B-B14F-4D97-AF65-F5344CB8AC3E}">
        <p14:creationId xmlns:p14="http://schemas.microsoft.com/office/powerpoint/2010/main" val="1936546229"/>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25807</TotalTime>
  <Words>2328</Words>
  <Application>Microsoft Office PowerPoint</Application>
  <PresentationFormat>Widescreen</PresentationFormat>
  <Paragraphs>167</Paragraphs>
  <Slides>38</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38</vt:i4>
      </vt:variant>
    </vt:vector>
  </HeadingPairs>
  <TitlesOfParts>
    <vt:vector size="44" baseType="lpstr">
      <vt:lpstr>Arial</vt:lpstr>
      <vt:lpstr>Calibri</vt:lpstr>
      <vt:lpstr>Segoe UI</vt:lpstr>
      <vt:lpstr>Trebuchet MS</vt:lpstr>
      <vt:lpstr>Wingdings 3</vt:lpstr>
      <vt:lpstr>Facet</vt:lpstr>
      <vt:lpstr>The Teen Years</vt:lpstr>
      <vt:lpstr>PowerPoint Presentation</vt:lpstr>
      <vt:lpstr>Introduction to the Teen Years</vt:lpstr>
      <vt:lpstr>Introduction to the Teen Years (continued)</vt:lpstr>
      <vt:lpstr>Being God’s Agents on the watch!</vt:lpstr>
      <vt:lpstr>The Reality of the Age</vt:lpstr>
      <vt:lpstr>Making Clear Their True Identity</vt:lpstr>
      <vt:lpstr>Making Clear Their True Identity</vt:lpstr>
      <vt:lpstr>Goals should NOT Be:</vt:lpstr>
      <vt:lpstr>PowerPoint Presentation</vt:lpstr>
      <vt:lpstr>PowerPoint Presentation</vt:lpstr>
      <vt:lpstr>Not as Detectives but as Pastor/Shepherd</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5 Goals for Pastoring/Shepherding our Teens </vt:lpstr>
      <vt:lpstr>Practical Advice</vt:lpstr>
      <vt:lpstr>Practical Advice</vt:lpstr>
      <vt:lpstr>Practical Advice</vt:lpstr>
      <vt:lpstr>Practical Advice</vt:lpstr>
      <vt:lpstr>Practical Advice</vt:lpstr>
      <vt:lpstr>Practical Advice</vt:lpstr>
      <vt:lpstr>PowerPoint Presentation</vt:lpstr>
      <vt:lpstr>Conclusion/Summary</vt:lpstr>
      <vt:lpstr>Conclusion/Summary</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Formative Teaching and Family Worship</dc:title>
  <dc:creator>Jack Dix</dc:creator>
  <cp:lastModifiedBy>Jack Dix</cp:lastModifiedBy>
  <cp:revision>22</cp:revision>
  <dcterms:created xsi:type="dcterms:W3CDTF">2023-08-12T14:37:50Z</dcterms:created>
  <dcterms:modified xsi:type="dcterms:W3CDTF">2023-09-10T11:28:44Z</dcterms:modified>
</cp:coreProperties>
</file>

<file path=docProps/thumbnail.jpeg>
</file>