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6625"/>
  </p:normalViewPr>
  <p:slideViewPr>
    <p:cSldViewPr snapToGrid="0" snapToObjects="1">
      <p:cViewPr varScale="1">
        <p:scale>
          <a:sx n="90" d="100"/>
          <a:sy n="90" d="100"/>
        </p:scale>
        <p:origin x="232" y="1280"/>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9/17/23</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9/17/23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9/17/23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9/17/23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9/17/23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9/17/23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9/17/23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9/17/23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9/17/23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9/17/23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9/17/23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9/17/23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9/17/23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9/17/23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9/17/23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9/17/23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9/17/23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9/17/23</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927357-7196-F04E-8211-9F9652CB51B2}"/>
              </a:ext>
            </a:extLst>
          </p:cNvPr>
          <p:cNvSpPr>
            <a:spLocks noGrp="1"/>
          </p:cNvSpPr>
          <p:nvPr>
            <p:ph type="ctrTitle"/>
          </p:nvPr>
        </p:nvSpPr>
        <p:spPr/>
        <p:txBody>
          <a:bodyPr>
            <a:normAutofit/>
          </a:bodyPr>
          <a:lstStyle/>
          <a:p>
            <a:r>
              <a:rPr lang="en-US" dirty="0"/>
              <a:t>Gender and Technology </a:t>
            </a:r>
          </a:p>
        </p:txBody>
      </p:sp>
      <p:sp>
        <p:nvSpPr>
          <p:cNvPr id="3" name="Subtitle 2">
            <a:extLst>
              <a:ext uri="{FF2B5EF4-FFF2-40B4-BE49-F238E27FC236}">
                <a16:creationId xmlns:a16="http://schemas.microsoft.com/office/drawing/2014/main" id="{114EC3C4-55DF-2449-9132-9A8D2B1D79EE}"/>
              </a:ext>
            </a:extLst>
          </p:cNvPr>
          <p:cNvSpPr>
            <a:spLocks noGrp="1"/>
          </p:cNvSpPr>
          <p:nvPr>
            <p:ph type="subTitle" idx="1"/>
          </p:nvPr>
        </p:nvSpPr>
        <p:spPr/>
        <p:txBody>
          <a:bodyPr/>
          <a:lstStyle/>
          <a:p>
            <a:r>
              <a:rPr lang="en-US" dirty="0"/>
              <a:t>Parenting through Confusion and Consumption </a:t>
            </a:r>
          </a:p>
        </p:txBody>
      </p:sp>
    </p:spTree>
    <p:extLst>
      <p:ext uri="{BB962C8B-B14F-4D97-AF65-F5344CB8AC3E}">
        <p14:creationId xmlns:p14="http://schemas.microsoft.com/office/powerpoint/2010/main" val="2076234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C9DA6-67BC-8B4F-9491-F8F241008C40}"/>
              </a:ext>
            </a:extLst>
          </p:cNvPr>
          <p:cNvSpPr>
            <a:spLocks noGrp="1"/>
          </p:cNvSpPr>
          <p:nvPr>
            <p:ph type="title"/>
          </p:nvPr>
        </p:nvSpPr>
        <p:spPr/>
        <p:txBody>
          <a:bodyPr>
            <a:normAutofit/>
          </a:bodyPr>
          <a:lstStyle/>
          <a:p>
            <a:r>
              <a:rPr lang="en-US" sz="4000" dirty="0"/>
              <a:t>Tech-wise families</a:t>
            </a:r>
          </a:p>
        </p:txBody>
      </p:sp>
      <p:sp>
        <p:nvSpPr>
          <p:cNvPr id="3" name="Content Placeholder 2">
            <a:extLst>
              <a:ext uri="{FF2B5EF4-FFF2-40B4-BE49-F238E27FC236}">
                <a16:creationId xmlns:a16="http://schemas.microsoft.com/office/drawing/2014/main" id="{E7234073-24B2-F54B-9D97-67462381AC64}"/>
              </a:ext>
            </a:extLst>
          </p:cNvPr>
          <p:cNvSpPr>
            <a:spLocks noGrp="1"/>
          </p:cNvSpPr>
          <p:nvPr>
            <p:ph idx="1"/>
          </p:nvPr>
        </p:nvSpPr>
        <p:spPr>
          <a:xfrm>
            <a:off x="1141412" y="2072402"/>
            <a:ext cx="9905999" cy="3895885"/>
          </a:xfrm>
        </p:spPr>
        <p:txBody>
          <a:bodyPr/>
          <a:lstStyle/>
          <a:p>
            <a:pPr marL="457200" indent="-457200">
              <a:buFont typeface="+mj-lt"/>
              <a:buAutoNum type="arabicPeriod"/>
            </a:pPr>
            <a:r>
              <a:rPr lang="en-US" sz="2800" b="1" dirty="0"/>
              <a:t>Exercise dominion over the technology you use</a:t>
            </a:r>
            <a:r>
              <a:rPr lang="en-US" sz="2800" dirty="0"/>
              <a:t>. </a:t>
            </a:r>
          </a:p>
          <a:p>
            <a:pPr lvl="1"/>
            <a:r>
              <a:rPr lang="en-US" sz="2400" dirty="0"/>
              <a:t>Have total access to your children’s technology. </a:t>
            </a:r>
          </a:p>
          <a:p>
            <a:pPr lvl="1"/>
            <a:r>
              <a:rPr lang="en-US" sz="2400" dirty="0"/>
              <a:t>Buy and attentively use filtering and accountability software. </a:t>
            </a:r>
          </a:p>
          <a:p>
            <a:pPr lvl="1"/>
            <a:r>
              <a:rPr lang="en-US" sz="2400" dirty="0"/>
              <a:t>Limit their time in front of the screen. </a:t>
            </a:r>
          </a:p>
          <a:p>
            <a:pPr lvl="1"/>
            <a:r>
              <a:rPr lang="en-US" sz="2400" dirty="0"/>
              <a:t>Engage in physical play with them.</a:t>
            </a:r>
          </a:p>
          <a:p>
            <a:pPr lvl="1"/>
            <a:r>
              <a:rPr lang="en-US" sz="2400" dirty="0"/>
              <a:t>Have them read physical books.</a:t>
            </a:r>
          </a:p>
        </p:txBody>
      </p:sp>
    </p:spTree>
    <p:extLst>
      <p:ext uri="{BB962C8B-B14F-4D97-AF65-F5344CB8AC3E}">
        <p14:creationId xmlns:p14="http://schemas.microsoft.com/office/powerpoint/2010/main" val="684953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up)">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up)">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up)">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up)">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up)">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EE172-0241-CA44-AEEA-90AB7F822229}"/>
              </a:ext>
            </a:extLst>
          </p:cNvPr>
          <p:cNvSpPr>
            <a:spLocks noGrp="1"/>
          </p:cNvSpPr>
          <p:nvPr>
            <p:ph type="title"/>
          </p:nvPr>
        </p:nvSpPr>
        <p:spPr/>
        <p:txBody>
          <a:bodyPr>
            <a:normAutofit/>
          </a:bodyPr>
          <a:lstStyle/>
          <a:p>
            <a:r>
              <a:rPr lang="en-US" sz="4000" dirty="0"/>
              <a:t>Tech-wise families</a:t>
            </a:r>
          </a:p>
        </p:txBody>
      </p:sp>
      <p:sp>
        <p:nvSpPr>
          <p:cNvPr id="3" name="Content Placeholder 2">
            <a:extLst>
              <a:ext uri="{FF2B5EF4-FFF2-40B4-BE49-F238E27FC236}">
                <a16:creationId xmlns:a16="http://schemas.microsoft.com/office/drawing/2014/main" id="{75315FC3-4C65-E342-AFD2-23CDC3E90546}"/>
              </a:ext>
            </a:extLst>
          </p:cNvPr>
          <p:cNvSpPr>
            <a:spLocks noGrp="1"/>
          </p:cNvSpPr>
          <p:nvPr>
            <p:ph idx="1"/>
          </p:nvPr>
        </p:nvSpPr>
        <p:spPr>
          <a:xfrm>
            <a:off x="1141412" y="2072402"/>
            <a:ext cx="10345738" cy="3895885"/>
          </a:xfrm>
        </p:spPr>
        <p:txBody>
          <a:bodyPr>
            <a:noAutofit/>
          </a:bodyPr>
          <a:lstStyle/>
          <a:p>
            <a:pPr marL="457200" indent="-457200">
              <a:buFont typeface="+mj-lt"/>
              <a:buAutoNum type="arabicPeriod"/>
            </a:pPr>
            <a:r>
              <a:rPr lang="en-US" sz="2800" b="1" dirty="0"/>
              <a:t>Exercise dominion over the technology you use</a:t>
            </a:r>
            <a:r>
              <a:rPr lang="en-US" sz="2800" dirty="0"/>
              <a:t>. </a:t>
            </a:r>
            <a:endParaRPr lang="en-US" sz="2800" b="1" dirty="0"/>
          </a:p>
          <a:p>
            <a:pPr marL="457200" indent="-457200">
              <a:buFont typeface="+mj-lt"/>
              <a:buAutoNum type="arabicPeriod"/>
            </a:pPr>
            <a:r>
              <a:rPr lang="en-US" sz="2800" b="1" dirty="0"/>
              <a:t>Be physically present and converse with your kids.</a:t>
            </a:r>
            <a:r>
              <a:rPr lang="en-US" sz="2800" dirty="0"/>
              <a:t> </a:t>
            </a:r>
          </a:p>
          <a:p>
            <a:pPr lvl="1">
              <a:lnSpc>
                <a:spcPct val="100000"/>
              </a:lnSpc>
            </a:pPr>
            <a:r>
              <a:rPr lang="en-US" sz="2400" dirty="0"/>
              <a:t>“</a:t>
            </a:r>
            <a:r>
              <a:rPr lang="en-US" sz="2400" i="1" dirty="0"/>
              <a:t>Impress them on your children. Talk about them when you sit at home</a:t>
            </a:r>
            <a:br>
              <a:rPr lang="en-US" sz="2400" i="1" dirty="0"/>
            </a:br>
            <a:r>
              <a:rPr lang="en-US" sz="2400" i="1" dirty="0"/>
              <a:t>and when you walk along the road, when you lie down and when you get up.</a:t>
            </a:r>
            <a:br>
              <a:rPr lang="en-US" sz="2400" i="1" dirty="0"/>
            </a:br>
            <a:r>
              <a:rPr lang="en-US" sz="2400" i="1" dirty="0"/>
              <a:t>Tie them as symbols on your hands and bind them on your foreheads.</a:t>
            </a:r>
            <a:br>
              <a:rPr lang="en-US" sz="2400" i="1" dirty="0"/>
            </a:br>
            <a:r>
              <a:rPr lang="en-US" sz="2400" i="1" dirty="0"/>
              <a:t>Write them on the doorframes of your houses and on your gates</a:t>
            </a:r>
            <a:r>
              <a:rPr lang="en-US" sz="2400" dirty="0"/>
              <a:t>” (Deut. 6:6-9). </a:t>
            </a:r>
          </a:p>
          <a:p>
            <a:pPr lvl="2"/>
            <a:r>
              <a:rPr lang="en-US" sz="1600" dirty="0"/>
              <a:t>Closely Monitor their “online time”</a:t>
            </a:r>
          </a:p>
          <a:p>
            <a:pPr lvl="2"/>
            <a:r>
              <a:rPr lang="en-US" sz="1600" dirty="0"/>
              <a:t>Have them use their devices in family spaces, not alone in their rooms.</a:t>
            </a:r>
          </a:p>
          <a:p>
            <a:pPr lvl="2"/>
            <a:r>
              <a:rPr lang="en-US" sz="1600" i="1" dirty="0"/>
              <a:t>You </a:t>
            </a:r>
            <a:r>
              <a:rPr lang="en-US" sz="1600" dirty="0"/>
              <a:t>need to put your own phones down.</a:t>
            </a:r>
          </a:p>
          <a:p>
            <a:pPr lvl="2"/>
            <a:r>
              <a:rPr lang="en-US" sz="1600" dirty="0"/>
              <a:t>Make meal and car time conversation time.</a:t>
            </a:r>
          </a:p>
          <a:p>
            <a:pPr lvl="1"/>
            <a:endParaRPr lang="en-US" sz="2400" dirty="0"/>
          </a:p>
        </p:txBody>
      </p:sp>
    </p:spTree>
    <p:extLst>
      <p:ext uri="{BB962C8B-B14F-4D97-AF65-F5344CB8AC3E}">
        <p14:creationId xmlns:p14="http://schemas.microsoft.com/office/powerpoint/2010/main" val="645274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up)">
                                      <p:cBhvr>
                                        <p:cTn id="7" dur="500"/>
                                        <p:tgtEl>
                                          <p:spTgt spid="3">
                                            <p:txEl>
                                              <p:pRg st="1" end="1"/>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wipe(up)">
                                      <p:cBhvr>
                                        <p:cTn id="11" dur="500"/>
                                        <p:tgtEl>
                                          <p:spTgt spid="3">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up)">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linds(horizontal)">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blinds(horizontal)">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blinds(horizontal)">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39E33-CD25-E741-9037-8EE2CF18C7E9}"/>
              </a:ext>
            </a:extLst>
          </p:cNvPr>
          <p:cNvSpPr>
            <a:spLocks noGrp="1"/>
          </p:cNvSpPr>
          <p:nvPr>
            <p:ph type="title"/>
          </p:nvPr>
        </p:nvSpPr>
        <p:spPr/>
        <p:txBody>
          <a:bodyPr>
            <a:normAutofit/>
          </a:bodyPr>
          <a:lstStyle/>
          <a:p>
            <a:r>
              <a:rPr lang="en-US" sz="4000" dirty="0"/>
              <a:t>Tech-wise families</a:t>
            </a:r>
          </a:p>
        </p:txBody>
      </p:sp>
      <p:sp>
        <p:nvSpPr>
          <p:cNvPr id="3" name="Content Placeholder 2">
            <a:extLst>
              <a:ext uri="{FF2B5EF4-FFF2-40B4-BE49-F238E27FC236}">
                <a16:creationId xmlns:a16="http://schemas.microsoft.com/office/drawing/2014/main" id="{411A60B3-8A79-6547-BC21-CE30A383D73C}"/>
              </a:ext>
            </a:extLst>
          </p:cNvPr>
          <p:cNvSpPr>
            <a:spLocks noGrp="1"/>
          </p:cNvSpPr>
          <p:nvPr>
            <p:ph idx="1"/>
          </p:nvPr>
        </p:nvSpPr>
        <p:spPr>
          <a:xfrm>
            <a:off x="1141412" y="2072402"/>
            <a:ext cx="9905999" cy="3895885"/>
          </a:xfrm>
        </p:spPr>
        <p:txBody>
          <a:bodyPr>
            <a:noAutofit/>
          </a:bodyPr>
          <a:lstStyle/>
          <a:p>
            <a:pPr marL="457200" indent="-457200">
              <a:buFont typeface="+mj-lt"/>
              <a:buAutoNum type="arabicPeriod"/>
            </a:pPr>
            <a:r>
              <a:rPr lang="en-US" sz="2800" b="1" dirty="0"/>
              <a:t>Exercise dominion over the technology you use</a:t>
            </a:r>
            <a:r>
              <a:rPr lang="en-US" sz="2800" dirty="0"/>
              <a:t>. </a:t>
            </a:r>
            <a:endParaRPr lang="en-US" sz="2800" b="1" dirty="0"/>
          </a:p>
          <a:p>
            <a:pPr marL="457200" indent="-457200">
              <a:buFont typeface="+mj-lt"/>
              <a:buAutoNum type="arabicPeriod"/>
            </a:pPr>
            <a:r>
              <a:rPr lang="en-US" sz="2800" b="1" dirty="0"/>
              <a:t>Be physically present and converse with your kids.</a:t>
            </a:r>
            <a:r>
              <a:rPr lang="en-US" sz="2800" dirty="0"/>
              <a:t> </a:t>
            </a:r>
            <a:endParaRPr lang="en-US" sz="2800" b="1" dirty="0"/>
          </a:p>
          <a:p>
            <a:pPr marL="457200" indent="-457200">
              <a:buFont typeface="+mj-lt"/>
              <a:buAutoNum type="arabicPeriod"/>
            </a:pPr>
            <a:r>
              <a:rPr lang="en-US" sz="2800" b="1" dirty="0"/>
              <a:t>Proactively teach and expose in controlled environments</a:t>
            </a:r>
            <a:br>
              <a:rPr lang="en-US" sz="2800" b="1" dirty="0"/>
            </a:br>
            <a:r>
              <a:rPr lang="en-US" sz="2800" b="1" dirty="0"/>
              <a:t>(Eph 6:4)</a:t>
            </a:r>
            <a:r>
              <a:rPr lang="en-US" sz="2800" dirty="0"/>
              <a:t>. </a:t>
            </a:r>
          </a:p>
          <a:p>
            <a:pPr lvl="2"/>
            <a:r>
              <a:rPr lang="en-US" sz="2200" dirty="0"/>
              <a:t>Talk to them about pornography and sexploitation</a:t>
            </a:r>
          </a:p>
          <a:p>
            <a:pPr lvl="2"/>
            <a:r>
              <a:rPr lang="en-US" sz="2200" dirty="0"/>
              <a:t>Teach them about clickbait, scrolling, and advertisements</a:t>
            </a:r>
          </a:p>
          <a:p>
            <a:pPr lvl="2"/>
            <a:r>
              <a:rPr lang="en-US" sz="2200" dirty="0"/>
              <a:t>Warn them about chatrooms</a:t>
            </a:r>
          </a:p>
          <a:p>
            <a:pPr lvl="2"/>
            <a:r>
              <a:rPr lang="en-US" sz="2200" dirty="0"/>
              <a:t>Talk to them about how our brains work</a:t>
            </a:r>
          </a:p>
          <a:p>
            <a:pPr lvl="1"/>
            <a:endParaRPr lang="en-US" sz="2400" dirty="0"/>
          </a:p>
        </p:txBody>
      </p:sp>
    </p:spTree>
    <p:extLst>
      <p:ext uri="{BB962C8B-B14F-4D97-AF65-F5344CB8AC3E}">
        <p14:creationId xmlns:p14="http://schemas.microsoft.com/office/powerpoint/2010/main" val="2480277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checkerboard(across)">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checkerboard(across)">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checkerboard(across)">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checkerboard(across)">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E3A583-2497-944C-9A39-AFE540FC66B5}"/>
              </a:ext>
            </a:extLst>
          </p:cNvPr>
          <p:cNvSpPr>
            <a:spLocks noGrp="1"/>
          </p:cNvSpPr>
          <p:nvPr>
            <p:ph type="title"/>
          </p:nvPr>
        </p:nvSpPr>
        <p:spPr/>
        <p:txBody>
          <a:bodyPr>
            <a:normAutofit/>
          </a:bodyPr>
          <a:lstStyle/>
          <a:p>
            <a:r>
              <a:rPr lang="en-US" sz="4000" dirty="0"/>
              <a:t>Tech-wise families</a:t>
            </a:r>
          </a:p>
        </p:txBody>
      </p:sp>
      <p:sp>
        <p:nvSpPr>
          <p:cNvPr id="3" name="Content Placeholder 2">
            <a:extLst>
              <a:ext uri="{FF2B5EF4-FFF2-40B4-BE49-F238E27FC236}">
                <a16:creationId xmlns:a16="http://schemas.microsoft.com/office/drawing/2014/main" id="{92FB0241-4FB1-E44E-9537-E2E5DBCC3A50}"/>
              </a:ext>
            </a:extLst>
          </p:cNvPr>
          <p:cNvSpPr>
            <a:spLocks noGrp="1"/>
          </p:cNvSpPr>
          <p:nvPr>
            <p:ph idx="1"/>
          </p:nvPr>
        </p:nvSpPr>
        <p:spPr>
          <a:xfrm>
            <a:off x="1141412" y="2072402"/>
            <a:ext cx="9905999" cy="3895885"/>
          </a:xfrm>
        </p:spPr>
        <p:txBody>
          <a:bodyPr>
            <a:normAutofit/>
          </a:bodyPr>
          <a:lstStyle/>
          <a:p>
            <a:pPr marL="457200" indent="-457200">
              <a:buFont typeface="+mj-lt"/>
              <a:buAutoNum type="arabicPeriod"/>
            </a:pPr>
            <a:r>
              <a:rPr lang="en-US" sz="2800" b="1" dirty="0"/>
              <a:t>Exercise dominion over the technology you use</a:t>
            </a:r>
            <a:r>
              <a:rPr lang="en-US" sz="2800" dirty="0"/>
              <a:t>.</a:t>
            </a:r>
            <a:endParaRPr lang="en-US" sz="2800" b="1" dirty="0"/>
          </a:p>
          <a:p>
            <a:pPr marL="457200" indent="-457200">
              <a:buFont typeface="+mj-lt"/>
              <a:buAutoNum type="arabicPeriod"/>
            </a:pPr>
            <a:r>
              <a:rPr lang="en-US" sz="2800" b="1" dirty="0"/>
              <a:t>Be physically present and converse with your kids.</a:t>
            </a:r>
            <a:r>
              <a:rPr lang="en-US" sz="2800" dirty="0"/>
              <a:t> </a:t>
            </a:r>
            <a:endParaRPr lang="en-US" sz="2800" b="1" dirty="0"/>
          </a:p>
          <a:p>
            <a:pPr marL="457200" indent="-457200">
              <a:buFont typeface="+mj-lt"/>
              <a:buAutoNum type="arabicPeriod"/>
            </a:pPr>
            <a:r>
              <a:rPr lang="en-US" sz="2800" b="1" dirty="0"/>
              <a:t>Proactively teach and expose in controlled environments</a:t>
            </a:r>
            <a:br>
              <a:rPr lang="en-US" sz="2800" b="1" dirty="0"/>
            </a:br>
            <a:r>
              <a:rPr lang="en-US" sz="2800" b="1" dirty="0"/>
              <a:t>(Eph 6:4)</a:t>
            </a:r>
            <a:r>
              <a:rPr lang="en-US" sz="2800" dirty="0"/>
              <a:t>. </a:t>
            </a:r>
            <a:endParaRPr lang="en-US" sz="2800" b="1" dirty="0"/>
          </a:p>
          <a:p>
            <a:pPr marL="457200" indent="-457200">
              <a:buFont typeface="+mj-lt"/>
              <a:buAutoNum type="arabicPeriod"/>
            </a:pPr>
            <a:r>
              <a:rPr lang="en-US" sz="2800" b="1" dirty="0"/>
              <a:t>Delay giving children smartphones and social media accounts until later in their teenage years</a:t>
            </a:r>
            <a:r>
              <a:rPr lang="en-US" sz="2800" dirty="0"/>
              <a:t>. </a:t>
            </a:r>
          </a:p>
        </p:txBody>
      </p:sp>
    </p:spTree>
    <p:extLst>
      <p:ext uri="{BB962C8B-B14F-4D97-AF65-F5344CB8AC3E}">
        <p14:creationId xmlns:p14="http://schemas.microsoft.com/office/powerpoint/2010/main" val="3755538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32575339-5D8C-DE40-A9A7-C4BF4FD885D2}"/>
              </a:ext>
            </a:extLst>
          </p:cNvPr>
          <p:cNvPicPr>
            <a:picLocks noGrp="1"/>
          </p:cNvPicPr>
          <p:nvPr>
            <p:ph idx="1"/>
          </p:nvPr>
        </p:nvPicPr>
        <p:blipFill>
          <a:blip r:embed="rId2"/>
          <a:srcRect t="1630" b="1630"/>
          <a:stretch/>
        </p:blipFill>
        <p:spPr bwMode="auto">
          <a:xfrm>
            <a:off x="856009" y="364807"/>
            <a:ext cx="10479982" cy="6128386"/>
          </a:xfrm>
          <a:prstGeom prst="rect">
            <a:avLst/>
          </a:prstGeom>
          <a:noFill/>
          <a:ln>
            <a:noFill/>
          </a:ln>
        </p:spPr>
      </p:pic>
    </p:spTree>
    <p:extLst>
      <p:ext uri="{BB962C8B-B14F-4D97-AF65-F5344CB8AC3E}">
        <p14:creationId xmlns:p14="http://schemas.microsoft.com/office/powerpoint/2010/main" val="754926642"/>
      </p:ext>
    </p:extLst>
  </p:cSld>
  <p:clrMapOvr>
    <a:masterClrMapping/>
  </p:clrMapOvr>
  <p:transition spd="med">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32BE45C3-95B6-AB4E-A4F9-A24C51672CFF}"/>
              </a:ext>
            </a:extLst>
          </p:cNvPr>
          <p:cNvPicPr>
            <a:picLocks noGrp="1"/>
          </p:cNvPicPr>
          <p:nvPr>
            <p:ph idx="1"/>
          </p:nvPr>
        </p:nvPicPr>
        <p:blipFill>
          <a:blip r:embed="rId2"/>
          <a:srcRect/>
          <a:stretch/>
        </p:blipFill>
        <p:spPr bwMode="auto">
          <a:xfrm>
            <a:off x="1036624" y="127516"/>
            <a:ext cx="9764726" cy="5370513"/>
          </a:xfrm>
          <a:prstGeom prst="rect">
            <a:avLst/>
          </a:prstGeom>
          <a:noFill/>
          <a:ln>
            <a:noFill/>
          </a:ln>
        </p:spPr>
      </p:pic>
      <p:sp>
        <p:nvSpPr>
          <p:cNvPr id="3" name="TextBox 2">
            <a:extLst>
              <a:ext uri="{FF2B5EF4-FFF2-40B4-BE49-F238E27FC236}">
                <a16:creationId xmlns:a16="http://schemas.microsoft.com/office/drawing/2014/main" id="{9B7E969D-AFCD-8148-BABD-4D014F9B1406}"/>
              </a:ext>
            </a:extLst>
          </p:cNvPr>
          <p:cNvSpPr txBox="1"/>
          <p:nvPr/>
        </p:nvSpPr>
        <p:spPr>
          <a:xfrm>
            <a:off x="1234647" y="5498029"/>
            <a:ext cx="9938178" cy="1200329"/>
          </a:xfrm>
          <a:prstGeom prst="rect">
            <a:avLst/>
          </a:prstGeom>
          <a:noFill/>
        </p:spPr>
        <p:txBody>
          <a:bodyPr wrap="square" rtlCol="0">
            <a:spAutoFit/>
          </a:bodyPr>
          <a:lstStyle/>
          <a:p>
            <a:r>
              <a:rPr lang="en-US" sz="2400" dirty="0"/>
              <a:t>Of the six dimensions, the </a:t>
            </a:r>
            <a:r>
              <a:rPr lang="en-US" sz="2400" b="1" dirty="0"/>
              <a:t>Social Self</a:t>
            </a:r>
            <a:r>
              <a:rPr lang="en-US" sz="2400" dirty="0"/>
              <a:t>, an aggregate measure of how we see ourselves and relate to others, showed the most significant and steepest improvement with older age of smartphone acquisition.</a:t>
            </a:r>
          </a:p>
        </p:txBody>
      </p:sp>
    </p:spTree>
    <p:extLst>
      <p:ext uri="{BB962C8B-B14F-4D97-AF65-F5344CB8AC3E}">
        <p14:creationId xmlns:p14="http://schemas.microsoft.com/office/powerpoint/2010/main" val="1720254771"/>
      </p:ext>
    </p:extLst>
  </p:cSld>
  <p:clrMapOvr>
    <a:masterClrMapping/>
  </p:clrMapOvr>
  <p:transition spd="med">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5BD83-2540-0648-A257-22BD642950F8}"/>
              </a:ext>
            </a:extLst>
          </p:cNvPr>
          <p:cNvSpPr>
            <a:spLocks noGrp="1"/>
          </p:cNvSpPr>
          <p:nvPr>
            <p:ph type="title"/>
          </p:nvPr>
        </p:nvSpPr>
        <p:spPr/>
        <p:txBody>
          <a:bodyPr/>
          <a:lstStyle/>
          <a:p>
            <a:r>
              <a:rPr lang="en-US" dirty="0"/>
              <a:t>Gender</a:t>
            </a:r>
          </a:p>
        </p:txBody>
      </p:sp>
      <p:sp>
        <p:nvSpPr>
          <p:cNvPr id="3" name="Content Placeholder 2">
            <a:extLst>
              <a:ext uri="{FF2B5EF4-FFF2-40B4-BE49-F238E27FC236}">
                <a16:creationId xmlns:a16="http://schemas.microsoft.com/office/drawing/2014/main" id="{04EA88CB-7DEE-9C41-B1CF-A93F3F4E94E4}"/>
              </a:ext>
            </a:extLst>
          </p:cNvPr>
          <p:cNvSpPr>
            <a:spLocks noGrp="1"/>
          </p:cNvSpPr>
          <p:nvPr>
            <p:ph idx="1"/>
          </p:nvPr>
        </p:nvSpPr>
        <p:spPr>
          <a:xfrm>
            <a:off x="1141412" y="1663334"/>
            <a:ext cx="9905999" cy="4714021"/>
          </a:xfrm>
        </p:spPr>
        <p:txBody>
          <a:bodyPr>
            <a:noAutofit/>
          </a:bodyPr>
          <a:lstStyle/>
          <a:p>
            <a:pPr marL="457200" indent="-457200">
              <a:buFont typeface="+mj-lt"/>
              <a:buAutoNum type="arabicPeriod"/>
            </a:pPr>
            <a:r>
              <a:rPr lang="en-US" b="1" dirty="0"/>
              <a:t>Parents must rightly define masculinity and femininity</a:t>
            </a:r>
            <a:r>
              <a:rPr lang="en-US" dirty="0"/>
              <a:t>.</a:t>
            </a:r>
            <a:br>
              <a:rPr lang="en-US" dirty="0"/>
            </a:br>
            <a:endParaRPr lang="en-US" sz="1200" dirty="0"/>
          </a:p>
          <a:p>
            <a:pPr lvl="1"/>
            <a:r>
              <a:rPr lang="en-US" sz="2400" dirty="0"/>
              <a:t>What is Femininity? The attributes and activities characteristic of a woman who loves others, namely the cheerful helping and tender nourishing of those near her and the creative beautifying and industrious enhancing of everything in her stewardship.</a:t>
            </a:r>
            <a:br>
              <a:rPr lang="en-US" sz="2400" dirty="0"/>
            </a:br>
            <a:r>
              <a:rPr lang="en-US" sz="1200" dirty="0"/>
              <a:t> </a:t>
            </a:r>
          </a:p>
          <a:p>
            <a:pPr lvl="1"/>
            <a:r>
              <a:rPr lang="en-US" sz="2400" dirty="0"/>
              <a:t>What is Masculinity? The attributes and activities characteristic of a man who loves others, namely servant leadership, the material, emotional, and spiritual provision for and protection of the people near him, and the diligent ordering and executing of the tasks before him. </a:t>
            </a:r>
          </a:p>
        </p:txBody>
      </p:sp>
    </p:spTree>
    <p:extLst>
      <p:ext uri="{BB962C8B-B14F-4D97-AF65-F5344CB8AC3E}">
        <p14:creationId xmlns:p14="http://schemas.microsoft.com/office/powerpoint/2010/main" val="1507489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dissolv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dissolve">
                                      <p:cBhvr>
                                        <p:cTn id="18"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D102C-AA85-0347-A694-F7D79A17057C}"/>
              </a:ext>
            </a:extLst>
          </p:cNvPr>
          <p:cNvSpPr>
            <a:spLocks noGrp="1"/>
          </p:cNvSpPr>
          <p:nvPr>
            <p:ph type="title"/>
          </p:nvPr>
        </p:nvSpPr>
        <p:spPr/>
        <p:txBody>
          <a:bodyPr/>
          <a:lstStyle/>
          <a:p>
            <a:r>
              <a:rPr lang="en-US" dirty="0"/>
              <a:t>Gender</a:t>
            </a:r>
          </a:p>
        </p:txBody>
      </p:sp>
      <p:sp>
        <p:nvSpPr>
          <p:cNvPr id="3" name="Content Placeholder 2">
            <a:extLst>
              <a:ext uri="{FF2B5EF4-FFF2-40B4-BE49-F238E27FC236}">
                <a16:creationId xmlns:a16="http://schemas.microsoft.com/office/drawing/2014/main" id="{05B4A7A1-5F4F-FD4E-A02A-007A39700D61}"/>
              </a:ext>
            </a:extLst>
          </p:cNvPr>
          <p:cNvSpPr>
            <a:spLocks noGrp="1"/>
          </p:cNvSpPr>
          <p:nvPr>
            <p:ph idx="1"/>
          </p:nvPr>
        </p:nvSpPr>
        <p:spPr>
          <a:xfrm>
            <a:off x="1141412" y="1663334"/>
            <a:ext cx="9905999" cy="4714021"/>
          </a:xfrm>
        </p:spPr>
        <p:txBody>
          <a:bodyPr>
            <a:noAutofit/>
          </a:bodyPr>
          <a:lstStyle/>
          <a:p>
            <a:pPr marL="457200" indent="-457200">
              <a:buFont typeface="+mj-lt"/>
              <a:buAutoNum type="arabicPeriod"/>
            </a:pPr>
            <a:r>
              <a:rPr lang="en-US" b="1" dirty="0"/>
              <a:t>Parents must rightly define masculinity and femininity</a:t>
            </a:r>
            <a:r>
              <a:rPr lang="en-US" dirty="0"/>
              <a:t>. </a:t>
            </a:r>
          </a:p>
          <a:p>
            <a:pPr marL="457200" indent="-457200">
              <a:buFont typeface="+mj-lt"/>
              <a:buAutoNum type="arabicPeriod"/>
            </a:pPr>
            <a:r>
              <a:rPr lang="en-US" b="1" dirty="0"/>
              <a:t>Fathers must take responsibility.</a:t>
            </a:r>
          </a:p>
          <a:p>
            <a:pPr marL="457200" indent="-457200">
              <a:buFont typeface="+mj-lt"/>
              <a:buAutoNum type="arabicPeriod"/>
            </a:pPr>
            <a:r>
              <a:rPr lang="en-US" b="1" dirty="0"/>
              <a:t>Talk to them about how God only made two genders.</a:t>
            </a:r>
          </a:p>
          <a:p>
            <a:pPr marL="457200" indent="-457200">
              <a:buFont typeface="+mj-lt"/>
              <a:buAutoNum type="arabicPeriod"/>
            </a:pPr>
            <a:r>
              <a:rPr lang="en-US" b="1" dirty="0"/>
              <a:t>Teach them that gender exists only in combination with biological sex</a:t>
            </a:r>
            <a:r>
              <a:rPr lang="en-US" dirty="0"/>
              <a:t>. </a:t>
            </a:r>
          </a:p>
          <a:p>
            <a:pPr marL="457200" indent="-457200">
              <a:buFont typeface="+mj-lt"/>
              <a:buAutoNum type="arabicPeriod"/>
            </a:pPr>
            <a:r>
              <a:rPr lang="en-US" b="1" dirty="0"/>
              <a:t>Talk to them about sin and temptation.</a:t>
            </a:r>
          </a:p>
          <a:p>
            <a:pPr marL="457200" indent="-457200">
              <a:buFont typeface="+mj-lt"/>
              <a:buAutoNum type="arabicPeriod"/>
            </a:pPr>
            <a:r>
              <a:rPr lang="en-US" b="1" dirty="0"/>
              <a:t>Ask your child…talk with them about how to interact with others.</a:t>
            </a:r>
          </a:p>
          <a:p>
            <a:pPr marL="457200" indent="-457200">
              <a:buFont typeface="+mj-lt"/>
              <a:buAutoNum type="arabicPeriod"/>
            </a:pPr>
            <a:r>
              <a:rPr lang="en-US" b="1" dirty="0"/>
              <a:t>They don’t have to agree with their friends to be friends.</a:t>
            </a:r>
          </a:p>
          <a:p>
            <a:pPr marL="457200" indent="-457200">
              <a:lnSpc>
                <a:spcPct val="100000"/>
              </a:lnSpc>
              <a:buFont typeface="+mj-lt"/>
              <a:buAutoNum type="arabicPeriod"/>
            </a:pPr>
            <a:r>
              <a:rPr lang="en-US" b="1" dirty="0"/>
              <a:t>Pray with your child for the repentance of any LBGTQ+ person</a:t>
            </a:r>
            <a:br>
              <a:rPr lang="en-US" b="1" dirty="0"/>
            </a:br>
            <a:r>
              <a:rPr lang="en-US" b="1" dirty="0"/>
              <a:t>they know</a:t>
            </a:r>
            <a:r>
              <a:rPr lang="en-US" dirty="0"/>
              <a:t>. </a:t>
            </a:r>
          </a:p>
          <a:p>
            <a:pPr marL="457200" indent="-457200">
              <a:buFont typeface="+mj-lt"/>
              <a:buAutoNum type="arabicPeriod"/>
            </a:pPr>
            <a:endParaRPr lang="en-US" dirty="0"/>
          </a:p>
          <a:p>
            <a:endParaRPr lang="en-US" dirty="0"/>
          </a:p>
        </p:txBody>
      </p:sp>
    </p:spTree>
    <p:extLst>
      <p:ext uri="{BB962C8B-B14F-4D97-AF65-F5344CB8AC3E}">
        <p14:creationId xmlns:p14="http://schemas.microsoft.com/office/powerpoint/2010/main" val="2333024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3" end="3"/>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circle(in)">
                                      <p:cBhvr>
                                        <p:cTn id="24" dur="10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barn(inVertical)">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8" presetClass="entr" presetSubtype="6" fill="hold"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strips(downRight)">
                                      <p:cBhvr>
                                        <p:cTn id="3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Circuit</Template>
  <TotalTime>213</TotalTime>
  <Words>512</Words>
  <Application>Microsoft Macintosh PowerPoint</Application>
  <PresentationFormat>Widescreen</PresentationFormat>
  <Paragraphs>44</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Trebuchet MS</vt:lpstr>
      <vt:lpstr>Tw Cen MT</vt:lpstr>
      <vt:lpstr>Circuit</vt:lpstr>
      <vt:lpstr>Gender and Technology </vt:lpstr>
      <vt:lpstr>Tech-wise families</vt:lpstr>
      <vt:lpstr>Tech-wise families</vt:lpstr>
      <vt:lpstr>Tech-wise families</vt:lpstr>
      <vt:lpstr>Tech-wise families</vt:lpstr>
      <vt:lpstr>PowerPoint Presentation</vt:lpstr>
      <vt:lpstr>PowerPoint Presentation</vt:lpstr>
      <vt:lpstr>Gender</vt:lpstr>
      <vt:lpstr>Gender</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Parenting through Gender Confusion and Technology Consumption</dc:title>
  <dc:creator>Michael Lopes</dc:creator>
  <cp:lastModifiedBy>Michael Lopes</cp:lastModifiedBy>
  <cp:revision>17</cp:revision>
  <dcterms:created xsi:type="dcterms:W3CDTF">2023-09-15T18:24:30Z</dcterms:created>
  <dcterms:modified xsi:type="dcterms:W3CDTF">2023-09-17T12:59:47Z</dcterms:modified>
</cp:coreProperties>
</file>