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625"/>
  </p:normalViewPr>
  <p:slideViewPr>
    <p:cSldViewPr snapToGrid="0" snapToObjects="1">
      <p:cViewPr varScale="1">
        <p:scale>
          <a:sx n="121" d="100"/>
          <a:sy n="121" d="100"/>
        </p:scale>
        <p:origin x="200" y="5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3/19/23</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3/19/23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3/19/23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3/19/23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3/19/23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3/19/23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3/19/23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3/19/23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3/19/23</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3/19/23</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erlc.com/resource-library/articles/he-she-ze-zir-navigating-pronouns-while-loving-your-transgender-neighbor/"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1046F-6C5F-5048-958A-D524BDBA0062}"/>
              </a:ext>
            </a:extLst>
          </p:cNvPr>
          <p:cNvSpPr>
            <a:spLocks noGrp="1"/>
          </p:cNvSpPr>
          <p:nvPr>
            <p:ph type="ctrTitle"/>
          </p:nvPr>
        </p:nvSpPr>
        <p:spPr/>
        <p:txBody>
          <a:bodyPr/>
          <a:lstStyle/>
          <a:p>
            <a:r>
              <a:rPr lang="en-US" dirty="0"/>
              <a:t>Transgender Ideology </a:t>
            </a:r>
          </a:p>
        </p:txBody>
      </p:sp>
      <p:sp>
        <p:nvSpPr>
          <p:cNvPr id="3" name="Subtitle 2">
            <a:extLst>
              <a:ext uri="{FF2B5EF4-FFF2-40B4-BE49-F238E27FC236}">
                <a16:creationId xmlns:a16="http://schemas.microsoft.com/office/drawing/2014/main" id="{FAC3B6EE-F274-5448-B217-437521458032}"/>
              </a:ext>
            </a:extLst>
          </p:cNvPr>
          <p:cNvSpPr>
            <a:spLocks noGrp="1"/>
          </p:cNvSpPr>
          <p:nvPr>
            <p:ph type="subTitle" idx="1"/>
          </p:nvPr>
        </p:nvSpPr>
        <p:spPr/>
        <p:txBody>
          <a:bodyPr/>
          <a:lstStyle/>
          <a:p>
            <a:r>
              <a:rPr lang="en-US" dirty="0"/>
              <a:t>Society and ethics</a:t>
            </a:r>
          </a:p>
        </p:txBody>
      </p:sp>
    </p:spTree>
    <p:extLst>
      <p:ext uri="{BB962C8B-B14F-4D97-AF65-F5344CB8AC3E}">
        <p14:creationId xmlns:p14="http://schemas.microsoft.com/office/powerpoint/2010/main" val="13197280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3F07AA-3B82-4248-89BA-45D6EEA33672}"/>
              </a:ext>
            </a:extLst>
          </p:cNvPr>
          <p:cNvSpPr>
            <a:spLocks noGrp="1"/>
          </p:cNvSpPr>
          <p:nvPr>
            <p:ph type="title"/>
          </p:nvPr>
        </p:nvSpPr>
        <p:spPr/>
        <p:txBody>
          <a:bodyPr/>
          <a:lstStyle/>
          <a:p>
            <a:r>
              <a:rPr lang="en-US" dirty="0"/>
              <a:t>Biblical Reality </a:t>
            </a:r>
          </a:p>
        </p:txBody>
      </p:sp>
      <p:sp>
        <p:nvSpPr>
          <p:cNvPr id="3" name="Content Placeholder 2">
            <a:extLst>
              <a:ext uri="{FF2B5EF4-FFF2-40B4-BE49-F238E27FC236}">
                <a16:creationId xmlns:a16="http://schemas.microsoft.com/office/drawing/2014/main" id="{B2DD02E9-6D5F-C44F-9045-8EBBB91F9ADC}"/>
              </a:ext>
            </a:extLst>
          </p:cNvPr>
          <p:cNvSpPr>
            <a:spLocks noGrp="1"/>
          </p:cNvSpPr>
          <p:nvPr>
            <p:ph idx="1"/>
          </p:nvPr>
        </p:nvSpPr>
        <p:spPr/>
        <p:txBody>
          <a:bodyPr/>
          <a:lstStyle/>
          <a:p>
            <a:r>
              <a:rPr lang="en-US" dirty="0"/>
              <a:t>Genesis 1:27, </a:t>
            </a:r>
            <a:r>
              <a:rPr lang="en-US" i="1" dirty="0"/>
              <a:t>So God created man in his own image, in the image of God he created him; male and female he created them</a:t>
            </a:r>
            <a:r>
              <a:rPr lang="en-US" dirty="0"/>
              <a:t>. </a:t>
            </a:r>
          </a:p>
          <a:p>
            <a:r>
              <a:rPr lang="en-US" dirty="0"/>
              <a:t>Biblically, gender refers to the embodied biological differences between males and females and the different, appropriate cultural manifestations of these created distinctions. </a:t>
            </a:r>
          </a:p>
          <a:p>
            <a:r>
              <a:rPr lang="en-US" dirty="0"/>
              <a:t>Sex and Gender: The Bible never divorces the indissoluble link between sex and gender. </a:t>
            </a:r>
          </a:p>
          <a:p>
            <a:pPr lvl="1"/>
            <a:r>
              <a:rPr lang="en-US" dirty="0"/>
              <a:t>“</a:t>
            </a:r>
            <a:r>
              <a:rPr lang="en-US" i="1" dirty="0"/>
              <a:t>In other words, Male and female self-conception are not constructed from psychology alone (what I feel becomes who I am.). Gender is objective, physical, and permanent</a:t>
            </a:r>
            <a:r>
              <a:rPr lang="en-US" dirty="0"/>
              <a:t>.” — Andrew Walker</a:t>
            </a:r>
          </a:p>
          <a:p>
            <a:endParaRPr lang="en-US" dirty="0"/>
          </a:p>
          <a:p>
            <a:endParaRPr lang="en-US" dirty="0"/>
          </a:p>
        </p:txBody>
      </p:sp>
    </p:spTree>
    <p:extLst>
      <p:ext uri="{BB962C8B-B14F-4D97-AF65-F5344CB8AC3E}">
        <p14:creationId xmlns:p14="http://schemas.microsoft.com/office/powerpoint/2010/main" val="3599140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circle(in)">
                                      <p:cBhvr>
                                        <p:cTn id="1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538EE-7F07-9F4A-90BC-2ED37EFABED6}"/>
              </a:ext>
            </a:extLst>
          </p:cNvPr>
          <p:cNvSpPr>
            <a:spLocks noGrp="1"/>
          </p:cNvSpPr>
          <p:nvPr>
            <p:ph type="title"/>
          </p:nvPr>
        </p:nvSpPr>
        <p:spPr/>
        <p:txBody>
          <a:bodyPr/>
          <a:lstStyle/>
          <a:p>
            <a:r>
              <a:rPr lang="en-US" dirty="0"/>
              <a:t>Narrow and Broad Definition </a:t>
            </a:r>
          </a:p>
        </p:txBody>
      </p:sp>
      <p:sp>
        <p:nvSpPr>
          <p:cNvPr id="3" name="Content Placeholder 2">
            <a:extLst>
              <a:ext uri="{FF2B5EF4-FFF2-40B4-BE49-F238E27FC236}">
                <a16:creationId xmlns:a16="http://schemas.microsoft.com/office/drawing/2014/main" id="{95FAAE15-2E76-3640-A2E9-6E71200F7EE3}"/>
              </a:ext>
            </a:extLst>
          </p:cNvPr>
          <p:cNvSpPr>
            <a:spLocks noGrp="1"/>
          </p:cNvSpPr>
          <p:nvPr>
            <p:ph idx="1"/>
          </p:nvPr>
        </p:nvSpPr>
        <p:spPr/>
        <p:txBody>
          <a:bodyPr>
            <a:normAutofit fontScale="85000" lnSpcReduction="20000"/>
          </a:bodyPr>
          <a:lstStyle/>
          <a:p>
            <a:r>
              <a:rPr lang="en-US" dirty="0"/>
              <a:t>Broad- the biological differences between a male and female body. </a:t>
            </a:r>
          </a:p>
          <a:p>
            <a:pPr lvl="1"/>
            <a:r>
              <a:rPr lang="en-US" dirty="0"/>
              <a:t>Chromosomal level (Female XX, Male XY),</a:t>
            </a:r>
          </a:p>
          <a:p>
            <a:pPr lvl="1"/>
            <a:r>
              <a:rPr lang="en-US" dirty="0"/>
              <a:t>Anatomical level (e.g., muscle mass) </a:t>
            </a:r>
          </a:p>
          <a:p>
            <a:pPr lvl="1"/>
            <a:r>
              <a:rPr lang="en-US" dirty="0"/>
              <a:t>Reproductive level (only women menstruate, conceive, give birth, and produce milk)</a:t>
            </a:r>
          </a:p>
          <a:p>
            <a:pPr lvl="1"/>
            <a:r>
              <a:rPr lang="en-US" dirty="0"/>
              <a:t>Physiological level (body parts)</a:t>
            </a:r>
          </a:p>
          <a:p>
            <a:pPr lvl="1"/>
            <a:r>
              <a:rPr lang="en-US" dirty="0"/>
              <a:t>Hormonal level.</a:t>
            </a:r>
          </a:p>
          <a:p>
            <a:r>
              <a:rPr lang="en-US" dirty="0"/>
              <a:t>Narrow- culture also manifests creational distinctions between male and female culture.</a:t>
            </a:r>
          </a:p>
          <a:p>
            <a:pPr lvl="1"/>
            <a:r>
              <a:rPr lang="en-US" dirty="0"/>
              <a:t>1 Corinthians 11:14-15,</a:t>
            </a:r>
            <a:r>
              <a:rPr lang="en-US" b="1" baseline="30000" dirty="0"/>
              <a:t> </a:t>
            </a:r>
            <a:r>
              <a:rPr lang="en-US" i="1" dirty="0"/>
              <a:t>Does not nature itself teach you that if a man wears long hair, it is a disgrace for him, </a:t>
            </a:r>
            <a:r>
              <a:rPr lang="en-US" b="1" i="1" baseline="30000" dirty="0"/>
              <a:t> </a:t>
            </a:r>
            <a:r>
              <a:rPr lang="en-US" i="1" dirty="0"/>
              <a:t>but if a woman has long hair, it is her glory</a:t>
            </a:r>
            <a:r>
              <a:rPr lang="en-US" dirty="0"/>
              <a:t>?</a:t>
            </a:r>
          </a:p>
          <a:p>
            <a:pPr lvl="1"/>
            <a:r>
              <a:rPr lang="en-US" dirty="0"/>
              <a:t>Deuteronomy 22:5, </a:t>
            </a:r>
            <a:r>
              <a:rPr lang="en-US" i="1" dirty="0"/>
              <a:t>A woman shall not wear a man's garment, nor shall a man put on a woman's cloak, for whoever does these things is an abomination to the Lord your God</a:t>
            </a:r>
            <a:r>
              <a:rPr lang="en-US" dirty="0"/>
              <a:t>.</a:t>
            </a:r>
          </a:p>
          <a:p>
            <a:pPr marL="457200" lvl="1" indent="0">
              <a:buNone/>
            </a:pPr>
            <a:endParaRPr lang="en-US" dirty="0"/>
          </a:p>
          <a:p>
            <a:endParaRPr lang="en-US" dirty="0"/>
          </a:p>
        </p:txBody>
      </p:sp>
    </p:spTree>
    <p:extLst>
      <p:ext uri="{BB962C8B-B14F-4D97-AF65-F5344CB8AC3E}">
        <p14:creationId xmlns:p14="http://schemas.microsoft.com/office/powerpoint/2010/main" val="2911093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arn(inVertical)">
                                      <p:cBhvr>
                                        <p:cTn id="10" dur="500"/>
                                        <p:tgtEl>
                                          <p:spTgt spid="3">
                                            <p:txEl>
                                              <p:pRg st="2" end="2"/>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arn(inVertical)">
                                      <p:cBhvr>
                                        <p:cTn id="13" dur="500"/>
                                        <p:tgtEl>
                                          <p:spTgt spid="3">
                                            <p:txEl>
                                              <p:pRg st="3" end="3"/>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barn(inVertical)">
                                      <p:cBhvr>
                                        <p:cTn id="16" dur="500"/>
                                        <p:tgtEl>
                                          <p:spTgt spid="3">
                                            <p:txEl>
                                              <p:pRg st="4" end="4"/>
                                            </p:txEl>
                                          </p:spTgt>
                                        </p:tgtEl>
                                      </p:cBhvr>
                                    </p:animEffect>
                                  </p:childTnLst>
                                </p:cTn>
                              </p:par>
                              <p:par>
                                <p:cTn id="17" presetID="16" presetClass="entr" presetSubtype="21"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barn(inVertical)">
                                      <p:cBhvr>
                                        <p:cTn id="19" dur="500"/>
                                        <p:tgtEl>
                                          <p:spTgt spid="3">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barn(inVertical)">
                                      <p:cBhvr>
                                        <p:cTn id="24" dur="500"/>
                                        <p:tgtEl>
                                          <p:spTgt spid="3">
                                            <p:txEl>
                                              <p:pRg st="6" end="6"/>
                                            </p:txEl>
                                          </p:spTgt>
                                        </p:tgtEl>
                                      </p:cBhvr>
                                    </p:animEffect>
                                  </p:childTnLst>
                                </p:cTn>
                              </p:par>
                              <p:par>
                                <p:cTn id="25" presetID="16" presetClass="entr" presetSubtype="21"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arn(inVertical)">
                                      <p:cBhvr>
                                        <p:cTn id="27" dur="500"/>
                                        <p:tgtEl>
                                          <p:spTgt spid="3">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Effect transition="in" filter="barn(inVertical)">
                                      <p:cBhvr>
                                        <p:cTn id="3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CF9C8-C944-2049-BDD3-B32E16CFEE15}"/>
              </a:ext>
            </a:extLst>
          </p:cNvPr>
          <p:cNvSpPr>
            <a:spLocks noGrp="1"/>
          </p:cNvSpPr>
          <p:nvPr>
            <p:ph type="title"/>
          </p:nvPr>
        </p:nvSpPr>
        <p:spPr/>
        <p:txBody>
          <a:bodyPr/>
          <a:lstStyle/>
          <a:p>
            <a:r>
              <a:rPr lang="en-US" b="1" dirty="0"/>
              <a:t>The Christian Worldview of Gender</a:t>
            </a:r>
            <a:br>
              <a:rPr lang="en-US" dirty="0"/>
            </a:br>
            <a:endParaRPr lang="en-US" dirty="0"/>
          </a:p>
        </p:txBody>
      </p:sp>
      <p:sp>
        <p:nvSpPr>
          <p:cNvPr id="3" name="Content Placeholder 2">
            <a:extLst>
              <a:ext uri="{FF2B5EF4-FFF2-40B4-BE49-F238E27FC236}">
                <a16:creationId xmlns:a16="http://schemas.microsoft.com/office/drawing/2014/main" id="{258AD048-CBAF-6349-A1CB-758E004800C8}"/>
              </a:ext>
            </a:extLst>
          </p:cNvPr>
          <p:cNvSpPr>
            <a:spLocks noGrp="1"/>
          </p:cNvSpPr>
          <p:nvPr>
            <p:ph idx="1"/>
          </p:nvPr>
        </p:nvSpPr>
        <p:spPr/>
        <p:txBody>
          <a:bodyPr>
            <a:normAutofit fontScale="85000" lnSpcReduction="10000"/>
          </a:bodyPr>
          <a:lstStyle/>
          <a:p>
            <a:r>
              <a:rPr lang="en-US" dirty="0"/>
              <a:t>Matthew 19:4, “</a:t>
            </a:r>
            <a:r>
              <a:rPr lang="en-US" i="1" dirty="0"/>
              <a:t>Have you not read that he who created them from the beginning made them male and female</a:t>
            </a:r>
            <a:r>
              <a:rPr lang="en-US" dirty="0"/>
              <a:t>…”</a:t>
            </a:r>
          </a:p>
          <a:p>
            <a:r>
              <a:rPr lang="en-US" b="1" dirty="0"/>
              <a:t>Gender is..</a:t>
            </a:r>
          </a:p>
          <a:p>
            <a:pPr lvl="1"/>
            <a:r>
              <a:rPr lang="en-US" b="1" dirty="0"/>
              <a:t>Objectively known.</a:t>
            </a:r>
          </a:p>
          <a:p>
            <a:pPr lvl="1"/>
            <a:r>
              <a:rPr lang="en-US" b="1" dirty="0"/>
              <a:t>Embodied realities</a:t>
            </a:r>
            <a:r>
              <a:rPr lang="en-US" dirty="0"/>
              <a:t>. </a:t>
            </a:r>
          </a:p>
          <a:p>
            <a:pPr lvl="1"/>
            <a:r>
              <a:rPr lang="en-US" b="1" dirty="0"/>
              <a:t>Physically and spiritually permanent</a:t>
            </a:r>
            <a:r>
              <a:rPr lang="en-US" dirty="0"/>
              <a:t>. </a:t>
            </a:r>
          </a:p>
          <a:p>
            <a:r>
              <a:rPr lang="en-US" b="1" dirty="0"/>
              <a:t>Female </a:t>
            </a:r>
            <a:r>
              <a:rPr lang="en-US" dirty="0"/>
              <a:t>is a fixed ontological, embodied reality, distinguished by XX chromosomes and the anatomy that makes conception and menstruation possible.</a:t>
            </a:r>
          </a:p>
          <a:p>
            <a:r>
              <a:rPr lang="en-US" b="1" dirty="0"/>
              <a:t>Male</a:t>
            </a:r>
            <a:r>
              <a:rPr lang="en-US" dirty="0"/>
              <a:t> is a fixed ontological, embodied reality, distinguished by XY chromosomes and the anatomy that makes conception and menstruation impossible. </a:t>
            </a:r>
          </a:p>
        </p:txBody>
      </p:sp>
    </p:spTree>
    <p:extLst>
      <p:ext uri="{BB962C8B-B14F-4D97-AF65-F5344CB8AC3E}">
        <p14:creationId xmlns:p14="http://schemas.microsoft.com/office/powerpoint/2010/main" val="3060507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strips(downLeft)">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strips(downLeft)">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strips(downLeft)">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strips(downLeft)">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strips(downLeft)">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4CC98-CB29-5C4C-9460-274A2CEF4A56}"/>
              </a:ext>
            </a:extLst>
          </p:cNvPr>
          <p:cNvSpPr>
            <a:spLocks noGrp="1"/>
          </p:cNvSpPr>
          <p:nvPr>
            <p:ph type="title"/>
          </p:nvPr>
        </p:nvSpPr>
        <p:spPr>
          <a:xfrm>
            <a:off x="1451579" y="504497"/>
            <a:ext cx="9603275" cy="1839310"/>
          </a:xfrm>
        </p:spPr>
        <p:txBody>
          <a:bodyPr>
            <a:normAutofit fontScale="90000"/>
          </a:bodyPr>
          <a:lstStyle/>
          <a:p>
            <a:r>
              <a:rPr lang="en-US" dirty="0"/>
              <a:t>Read: Andrew Walkers online article, </a:t>
            </a:r>
            <a:r>
              <a:rPr lang="en-US" dirty="0">
                <a:hlinkClick r:id="rId2"/>
              </a:rPr>
              <a:t>He, She, Ze, Zir? Navigating pronouns while loving your transgender neighbor</a:t>
            </a:r>
            <a:r>
              <a:rPr lang="en-US" dirty="0"/>
              <a:t>.</a:t>
            </a:r>
            <a:br>
              <a:rPr lang="en-US" dirty="0"/>
            </a:br>
            <a:br>
              <a:rPr lang="en-US" dirty="0"/>
            </a:br>
            <a:endParaRPr lang="en-US" dirty="0"/>
          </a:p>
        </p:txBody>
      </p:sp>
      <p:sp>
        <p:nvSpPr>
          <p:cNvPr id="3" name="Content Placeholder 2">
            <a:extLst>
              <a:ext uri="{FF2B5EF4-FFF2-40B4-BE49-F238E27FC236}">
                <a16:creationId xmlns:a16="http://schemas.microsoft.com/office/drawing/2014/main" id="{82D7D87A-163C-4146-9030-6FF7DE05FCD8}"/>
              </a:ext>
            </a:extLst>
          </p:cNvPr>
          <p:cNvSpPr>
            <a:spLocks noGrp="1"/>
          </p:cNvSpPr>
          <p:nvPr>
            <p:ph idx="1"/>
          </p:nvPr>
        </p:nvSpPr>
        <p:spPr/>
        <p:txBody>
          <a:bodyPr>
            <a:normAutofit/>
          </a:bodyPr>
          <a:lstStyle/>
          <a:p>
            <a:pPr lvl="0"/>
            <a:r>
              <a:rPr lang="en-US" b="1" dirty="0"/>
              <a:t>Avoid if you can</a:t>
            </a:r>
            <a:r>
              <a:rPr lang="en-US" dirty="0"/>
              <a:t>. If at all possible, avoid using pronouns altogether. </a:t>
            </a:r>
          </a:p>
          <a:p>
            <a:pPr lvl="0"/>
            <a:r>
              <a:rPr lang="en-US" b="1" dirty="0"/>
              <a:t>Probably use preferred first name.</a:t>
            </a:r>
            <a:r>
              <a:rPr lang="en-US" dirty="0"/>
              <a:t>  Some names are gendered culturally </a:t>
            </a:r>
          </a:p>
          <a:p>
            <a:r>
              <a:rPr lang="en-US" b="1" dirty="0"/>
              <a:t>Practice honesty in public</a:t>
            </a:r>
            <a:r>
              <a:rPr lang="en-US" dirty="0"/>
              <a:t>. Speak respectfully, but don’t say what you do not believe.</a:t>
            </a:r>
          </a:p>
          <a:p>
            <a:pPr lvl="0"/>
            <a:r>
              <a:rPr lang="en-US" b="1" dirty="0"/>
              <a:t>Family.</a:t>
            </a:r>
            <a:r>
              <a:rPr lang="en-US" dirty="0"/>
              <a:t> Generally, do not honor their request. You possess the relational capital to understand this person’s story and speak truthfully to them.</a:t>
            </a:r>
          </a:p>
          <a:p>
            <a:pPr lvl="0"/>
            <a:r>
              <a:rPr lang="en-US" b="1" dirty="0"/>
              <a:t>Coworkers. </a:t>
            </a:r>
            <a:r>
              <a:rPr lang="en-US" dirty="0"/>
              <a:t> Nearness means clarity.  Think of a concentric circle.</a:t>
            </a:r>
          </a:p>
          <a:p>
            <a:r>
              <a:rPr lang="en-US" b="1" dirty="0"/>
              <a:t>Church Settings.</a:t>
            </a:r>
            <a:r>
              <a:rPr lang="en-US" dirty="0"/>
              <a:t> Avoid pronouns altogether. </a:t>
            </a:r>
          </a:p>
          <a:p>
            <a:pPr lvl="0"/>
            <a:endParaRPr lang="en-US" dirty="0"/>
          </a:p>
          <a:p>
            <a:endParaRPr lang="en-US" dirty="0"/>
          </a:p>
        </p:txBody>
      </p:sp>
    </p:spTree>
    <p:extLst>
      <p:ext uri="{BB962C8B-B14F-4D97-AF65-F5344CB8AC3E}">
        <p14:creationId xmlns:p14="http://schemas.microsoft.com/office/powerpoint/2010/main" val="2353902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535A6-86BB-A74C-AE92-A5CD3902DE2D}"/>
              </a:ext>
            </a:extLst>
          </p:cNvPr>
          <p:cNvSpPr>
            <a:spLocks noGrp="1"/>
          </p:cNvSpPr>
          <p:nvPr>
            <p:ph type="title"/>
          </p:nvPr>
        </p:nvSpPr>
        <p:spPr/>
        <p:txBody>
          <a:bodyPr/>
          <a:lstStyle/>
          <a:p>
            <a:r>
              <a:rPr lang="en-US" dirty="0"/>
              <a:t>The 95</a:t>
            </a:r>
            <a:r>
              <a:rPr lang="en-US" baseline="30000" dirty="0"/>
              <a:t>th</a:t>
            </a:r>
            <a:r>
              <a:rPr lang="en-US" dirty="0"/>
              <a:t> Academy Awards </a:t>
            </a:r>
          </a:p>
        </p:txBody>
      </p:sp>
      <p:sp>
        <p:nvSpPr>
          <p:cNvPr id="3" name="Content Placeholder 2">
            <a:extLst>
              <a:ext uri="{FF2B5EF4-FFF2-40B4-BE49-F238E27FC236}">
                <a16:creationId xmlns:a16="http://schemas.microsoft.com/office/drawing/2014/main" id="{69C83C4A-0669-EF42-8D9D-8B5583141899}"/>
              </a:ext>
            </a:extLst>
          </p:cNvPr>
          <p:cNvSpPr>
            <a:spLocks noGrp="1"/>
          </p:cNvSpPr>
          <p:nvPr>
            <p:ph idx="1"/>
          </p:nvPr>
        </p:nvSpPr>
        <p:spPr/>
        <p:txBody>
          <a:bodyPr>
            <a:normAutofit fontScale="85000" lnSpcReduction="10000"/>
          </a:bodyPr>
          <a:lstStyle/>
          <a:p>
            <a:r>
              <a:rPr lang="en-US" dirty="0"/>
              <a:t>One actress stated that she does not “</a:t>
            </a:r>
            <a:r>
              <a:rPr lang="en-US" i="1" dirty="0"/>
              <a:t>think the categories are inclusive enough at the moment</a:t>
            </a:r>
            <a:r>
              <a:rPr lang="en-US" dirty="0"/>
              <a:t>” and that it is difficult for her to justify “</a:t>
            </a:r>
            <a:r>
              <a:rPr lang="en-US" i="1" dirty="0"/>
              <a:t>being nonbinary and being nominated in female categories</a:t>
            </a:r>
            <a:r>
              <a:rPr lang="en-US" dirty="0"/>
              <a:t>.” </a:t>
            </a:r>
          </a:p>
          <a:p>
            <a:r>
              <a:rPr lang="en-US" b="1" dirty="0"/>
              <a:t>At root, the transgender debate is a debate about whose version of reality we live in.</a:t>
            </a:r>
          </a:p>
          <a:p>
            <a:r>
              <a:rPr lang="en-US" i="1" dirty="0"/>
              <a:t>“</a:t>
            </a:r>
            <a:r>
              <a:rPr lang="en-US" dirty="0"/>
              <a:t>When all that says ‘it is good’ has been debunked, what says ‘I want’ remains.”— C. S. Lewis, </a:t>
            </a:r>
            <a:r>
              <a:rPr lang="en-US" i="1" dirty="0"/>
              <a:t>The</a:t>
            </a:r>
            <a:r>
              <a:rPr lang="en-US" dirty="0"/>
              <a:t> </a:t>
            </a:r>
            <a:r>
              <a:rPr lang="en-US" i="1" dirty="0"/>
              <a:t>Abolition of Man.</a:t>
            </a:r>
            <a:endParaRPr lang="en-US" b="1" dirty="0"/>
          </a:p>
          <a:p>
            <a:r>
              <a:rPr lang="en-US" b="1" dirty="0"/>
              <a:t> Only Christ gives us the truth about reality. Colossians 1:16-17, </a:t>
            </a:r>
            <a:r>
              <a:rPr lang="en-US" dirty="0"/>
              <a:t>For by him all things were created, in heaven and on earth, visible and invisible, whether thrones or dominions or rulers or authorities—all things were created through him and for him. </a:t>
            </a:r>
            <a:r>
              <a:rPr lang="en-US" b="1" baseline="30000" dirty="0"/>
              <a:t> </a:t>
            </a:r>
            <a:r>
              <a:rPr lang="en-US" dirty="0"/>
              <a:t>And he is before all things, and in him all things hold together.</a:t>
            </a:r>
            <a:endParaRPr lang="en-US" b="1" dirty="0"/>
          </a:p>
          <a:p>
            <a:endParaRPr lang="en-US" dirty="0"/>
          </a:p>
        </p:txBody>
      </p:sp>
    </p:spTree>
    <p:extLst>
      <p:ext uri="{BB962C8B-B14F-4D97-AF65-F5344CB8AC3E}">
        <p14:creationId xmlns:p14="http://schemas.microsoft.com/office/powerpoint/2010/main" val="35108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3C200-0C82-5B4D-9DC4-6BDA1B3A02EB}"/>
              </a:ext>
            </a:extLst>
          </p:cNvPr>
          <p:cNvSpPr>
            <a:spLocks noGrp="1"/>
          </p:cNvSpPr>
          <p:nvPr>
            <p:ph type="title"/>
          </p:nvPr>
        </p:nvSpPr>
        <p:spPr/>
        <p:txBody>
          <a:bodyPr/>
          <a:lstStyle/>
          <a:p>
            <a:r>
              <a:rPr lang="en-US" dirty="0"/>
              <a:t>GRBC Constitution </a:t>
            </a:r>
          </a:p>
        </p:txBody>
      </p:sp>
      <p:sp>
        <p:nvSpPr>
          <p:cNvPr id="3" name="Content Placeholder 2">
            <a:extLst>
              <a:ext uri="{FF2B5EF4-FFF2-40B4-BE49-F238E27FC236}">
                <a16:creationId xmlns:a16="http://schemas.microsoft.com/office/drawing/2014/main" id="{300E4066-399F-3249-AD3A-A2C913E4A318}"/>
              </a:ext>
            </a:extLst>
          </p:cNvPr>
          <p:cNvSpPr>
            <a:spLocks noGrp="1"/>
          </p:cNvSpPr>
          <p:nvPr>
            <p:ph idx="1"/>
          </p:nvPr>
        </p:nvSpPr>
        <p:spPr/>
        <p:txBody>
          <a:bodyPr>
            <a:normAutofit/>
          </a:bodyPr>
          <a:lstStyle/>
          <a:p>
            <a:r>
              <a:rPr lang="en-US" dirty="0"/>
              <a:t>Our church constitution affirms “</a:t>
            </a:r>
            <a:r>
              <a:rPr lang="en-US" i="1" dirty="0"/>
              <a:t>God created people male and female as the crowning jewel of His creation. Gender is both a wonderful gift and an unchangeable part of God’s design, and it does not exist apart from the God-appointed link with one’s biological sex.</a:t>
            </a:r>
            <a:r>
              <a:rPr lang="en-US" dirty="0"/>
              <a:t>” — Grace Constitution,  Article 12.3.2. </a:t>
            </a:r>
            <a:endParaRPr lang="en-US" b="1" dirty="0"/>
          </a:p>
        </p:txBody>
      </p:sp>
    </p:spTree>
    <p:extLst>
      <p:ext uri="{BB962C8B-B14F-4D97-AF65-F5344CB8AC3E}">
        <p14:creationId xmlns:p14="http://schemas.microsoft.com/office/powerpoint/2010/main" val="19960413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155DF-2A52-6D48-AB92-AB0E9FAE0C61}"/>
              </a:ext>
            </a:extLst>
          </p:cNvPr>
          <p:cNvSpPr>
            <a:spLocks noGrp="1"/>
          </p:cNvSpPr>
          <p:nvPr>
            <p:ph type="title"/>
          </p:nvPr>
        </p:nvSpPr>
        <p:spPr/>
        <p:txBody>
          <a:bodyPr/>
          <a:lstStyle/>
          <a:p>
            <a:r>
              <a:rPr lang="en-US" dirty="0"/>
              <a:t>Understanding Transgenderism</a:t>
            </a:r>
          </a:p>
        </p:txBody>
      </p:sp>
      <p:sp>
        <p:nvSpPr>
          <p:cNvPr id="3" name="Content Placeholder 2">
            <a:extLst>
              <a:ext uri="{FF2B5EF4-FFF2-40B4-BE49-F238E27FC236}">
                <a16:creationId xmlns:a16="http://schemas.microsoft.com/office/drawing/2014/main" id="{5DE8A809-5C85-2644-8F4E-48E594F6B9A2}"/>
              </a:ext>
            </a:extLst>
          </p:cNvPr>
          <p:cNvSpPr>
            <a:spLocks noGrp="1"/>
          </p:cNvSpPr>
          <p:nvPr>
            <p:ph idx="1"/>
          </p:nvPr>
        </p:nvSpPr>
        <p:spPr/>
        <p:txBody>
          <a:bodyPr/>
          <a:lstStyle/>
          <a:p>
            <a:r>
              <a:rPr lang="en-US" dirty="0"/>
              <a:t>“Transgender” is an umbrella term that describes persons whose gender identity or expression differs from the biological sex evidenced at their time of birth. </a:t>
            </a:r>
          </a:p>
          <a:p>
            <a:r>
              <a:rPr lang="en-US" dirty="0"/>
              <a:t>A person's </a:t>
            </a:r>
            <a:r>
              <a:rPr lang="en-US" i="1" dirty="0"/>
              <a:t>internal, psychological, personal sense, and interpretation</a:t>
            </a:r>
            <a:r>
              <a:rPr lang="en-US" dirty="0"/>
              <a:t> of being a male or female or combination of the two. </a:t>
            </a:r>
          </a:p>
          <a:p>
            <a:r>
              <a:rPr lang="en-US" dirty="0"/>
              <a:t>Young transgender psychology student [who had been born a male] — “</a:t>
            </a:r>
            <a:r>
              <a:rPr lang="en-US" i="1" dirty="0"/>
              <a:t>I’ve always been extremely feminine, I always</a:t>
            </a:r>
            <a:r>
              <a:rPr lang="en-US" b="1" i="1" dirty="0"/>
              <a:t> felt</a:t>
            </a:r>
            <a:r>
              <a:rPr lang="en-US" i="1" dirty="0"/>
              <a:t> that way. I can’t say that I ever </a:t>
            </a:r>
            <a:r>
              <a:rPr lang="en-US" b="1" i="1" dirty="0"/>
              <a:t>felt</a:t>
            </a:r>
            <a:r>
              <a:rPr lang="en-US" i="1" dirty="0"/>
              <a:t> like a boy; I just had to live as a boy for the first 16 years of my life</a:t>
            </a:r>
            <a:r>
              <a:rPr lang="en-US" dirty="0"/>
              <a:t>.” </a:t>
            </a:r>
          </a:p>
          <a:p>
            <a:endParaRPr lang="en-US" dirty="0"/>
          </a:p>
        </p:txBody>
      </p:sp>
    </p:spTree>
    <p:extLst>
      <p:ext uri="{BB962C8B-B14F-4D97-AF65-F5344CB8AC3E}">
        <p14:creationId xmlns:p14="http://schemas.microsoft.com/office/powerpoint/2010/main" val="1484872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44E9D-E1A2-FF40-96AD-8DB43AD0A8A5}"/>
              </a:ext>
            </a:extLst>
          </p:cNvPr>
          <p:cNvSpPr>
            <a:spLocks noGrp="1"/>
          </p:cNvSpPr>
          <p:nvPr>
            <p:ph type="title"/>
          </p:nvPr>
        </p:nvSpPr>
        <p:spPr/>
        <p:txBody>
          <a:bodyPr/>
          <a:lstStyle/>
          <a:p>
            <a:r>
              <a:rPr lang="en-US" dirty="0"/>
              <a:t>Terminology</a:t>
            </a:r>
          </a:p>
        </p:txBody>
      </p:sp>
      <p:sp>
        <p:nvSpPr>
          <p:cNvPr id="3" name="Content Placeholder 2">
            <a:extLst>
              <a:ext uri="{FF2B5EF4-FFF2-40B4-BE49-F238E27FC236}">
                <a16:creationId xmlns:a16="http://schemas.microsoft.com/office/drawing/2014/main" id="{BBDD9B34-6EBC-684D-ABB4-7140E71AC2D1}"/>
              </a:ext>
            </a:extLst>
          </p:cNvPr>
          <p:cNvSpPr>
            <a:spLocks noGrp="1"/>
          </p:cNvSpPr>
          <p:nvPr>
            <p:ph idx="1"/>
          </p:nvPr>
        </p:nvSpPr>
        <p:spPr/>
        <p:txBody>
          <a:bodyPr>
            <a:normAutofit fontScale="92500" lnSpcReduction="10000"/>
          </a:bodyPr>
          <a:lstStyle/>
          <a:p>
            <a:r>
              <a:rPr lang="en-US" b="1" dirty="0"/>
              <a:t>Transgender woman</a:t>
            </a:r>
            <a:r>
              <a:rPr lang="en-US" dirty="0"/>
              <a:t> is a biological male who lives as a woman and prefers the pronouns “she” and “her.” </a:t>
            </a:r>
          </a:p>
          <a:p>
            <a:r>
              <a:rPr lang="en-US" dirty="0"/>
              <a:t>T</a:t>
            </a:r>
            <a:r>
              <a:rPr lang="en-US" b="1" dirty="0"/>
              <a:t>ransgender man </a:t>
            </a:r>
            <a:r>
              <a:rPr lang="en-US" dirty="0"/>
              <a:t>is a biological woman who</a:t>
            </a:r>
            <a:r>
              <a:rPr lang="en-US" b="1" dirty="0"/>
              <a:t> </a:t>
            </a:r>
            <a:r>
              <a:rPr lang="en-US" dirty="0"/>
              <a:t>lives as a man and prefers the pronouns “he” and “him.” </a:t>
            </a:r>
          </a:p>
          <a:p>
            <a:r>
              <a:rPr lang="en-US" b="1" dirty="0"/>
              <a:t>Nonbinary </a:t>
            </a:r>
            <a:r>
              <a:rPr lang="en-US" dirty="0"/>
              <a:t>or </a:t>
            </a:r>
            <a:r>
              <a:rPr lang="en-US" b="1" dirty="0"/>
              <a:t>genderqueer </a:t>
            </a:r>
            <a:r>
              <a:rPr lang="en-US" dirty="0"/>
              <a:t>is when someone’s gender identity does not fit neatly into either of the two binary [man and woman] categories. </a:t>
            </a:r>
          </a:p>
          <a:p>
            <a:r>
              <a:rPr lang="en-US" b="1" dirty="0"/>
              <a:t>Others’ gender identities </a:t>
            </a:r>
            <a:r>
              <a:rPr lang="en-US" dirty="0"/>
              <a:t>fluctuate between being a man and a woman at different times; and for some, they are both man and woman, simultaneously.</a:t>
            </a:r>
          </a:p>
          <a:p>
            <a:pPr lvl="1"/>
            <a:r>
              <a:rPr lang="en-US" dirty="0"/>
              <a:t>“Not in this context. I’m not a biologist.”  </a:t>
            </a:r>
          </a:p>
          <a:p>
            <a:endParaRPr lang="en-US" dirty="0"/>
          </a:p>
        </p:txBody>
      </p:sp>
    </p:spTree>
    <p:extLst>
      <p:ext uri="{BB962C8B-B14F-4D97-AF65-F5344CB8AC3E}">
        <p14:creationId xmlns:p14="http://schemas.microsoft.com/office/powerpoint/2010/main" val="436691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heckerboard(across)">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heckerboard(across)">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heckerboard(across)">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71EA7A-1879-114E-871E-A0CBA993B2D2}"/>
              </a:ext>
            </a:extLst>
          </p:cNvPr>
          <p:cNvSpPr>
            <a:spLocks noGrp="1"/>
          </p:cNvSpPr>
          <p:nvPr>
            <p:ph type="title"/>
          </p:nvPr>
        </p:nvSpPr>
        <p:spPr/>
        <p:txBody>
          <a:bodyPr/>
          <a:lstStyle/>
          <a:p>
            <a:r>
              <a:rPr lang="en-US" dirty="0"/>
              <a:t>Transition</a:t>
            </a:r>
          </a:p>
        </p:txBody>
      </p:sp>
      <p:sp>
        <p:nvSpPr>
          <p:cNvPr id="3" name="Content Placeholder 2">
            <a:extLst>
              <a:ext uri="{FF2B5EF4-FFF2-40B4-BE49-F238E27FC236}">
                <a16:creationId xmlns:a16="http://schemas.microsoft.com/office/drawing/2014/main" id="{1B4C3063-8261-D645-8178-EAA4AE295EF2}"/>
              </a:ext>
            </a:extLst>
          </p:cNvPr>
          <p:cNvSpPr>
            <a:spLocks noGrp="1"/>
          </p:cNvSpPr>
          <p:nvPr>
            <p:ph idx="1"/>
          </p:nvPr>
        </p:nvSpPr>
        <p:spPr/>
        <p:txBody>
          <a:bodyPr>
            <a:normAutofit fontScale="92500"/>
          </a:bodyPr>
          <a:lstStyle/>
          <a:p>
            <a:r>
              <a:rPr lang="en-US" dirty="0"/>
              <a:t>“Trans” means to transition or be an individual transitioned from one gender state to another. </a:t>
            </a:r>
          </a:p>
          <a:p>
            <a:pPr lvl="1"/>
            <a:r>
              <a:rPr lang="en-US" dirty="0"/>
              <a:t>Internal Transition</a:t>
            </a:r>
          </a:p>
          <a:p>
            <a:pPr lvl="1"/>
            <a:r>
              <a:rPr lang="en-US" dirty="0"/>
              <a:t>Social Transition </a:t>
            </a:r>
          </a:p>
          <a:p>
            <a:pPr lvl="1"/>
            <a:r>
              <a:rPr lang="en-US" dirty="0"/>
              <a:t>Legal Transition</a:t>
            </a:r>
          </a:p>
          <a:p>
            <a:pPr lvl="1"/>
            <a:r>
              <a:rPr lang="en-US" dirty="0"/>
              <a:t>Medical Transition </a:t>
            </a:r>
          </a:p>
          <a:p>
            <a:pPr lvl="2"/>
            <a:r>
              <a:rPr lang="en-US" dirty="0"/>
              <a:t>Hormonal Drugs</a:t>
            </a:r>
          </a:p>
          <a:p>
            <a:pPr lvl="2"/>
            <a:r>
              <a:rPr lang="en-US" dirty="0"/>
              <a:t>Surgical Operations </a:t>
            </a:r>
            <a:endParaRPr lang="en-US" i="1" dirty="0"/>
          </a:p>
          <a:p>
            <a:r>
              <a:rPr lang="en-US" i="1" dirty="0"/>
              <a:t>They found,… “after a year of treatment, ‘a significant increase’ was found in patients who had been born female self-reporting to staff that they ‘deliberately try to hurt or kill myself</a:t>
            </a:r>
            <a:r>
              <a:rPr lang="en-US" dirty="0"/>
              <a:t>.’” </a:t>
            </a:r>
          </a:p>
        </p:txBody>
      </p:sp>
    </p:spTree>
    <p:extLst>
      <p:ext uri="{BB962C8B-B14F-4D97-AF65-F5344CB8AC3E}">
        <p14:creationId xmlns:p14="http://schemas.microsoft.com/office/powerpoint/2010/main" val="1055527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dissolve">
                                      <p:cBhvr>
                                        <p:cTn id="25" dur="500"/>
                                        <p:tgtEl>
                                          <p:spTgt spid="3">
                                            <p:txEl>
                                              <p:pRg st="5" end="5"/>
                                            </p:txEl>
                                          </p:spTgt>
                                        </p:tgtEl>
                                      </p:cBhvr>
                                    </p:animEffect>
                                  </p:childTnLst>
                                </p:cTn>
                              </p:par>
                              <p:par>
                                <p:cTn id="26" presetID="9" presetClass="entr" presetSubtype="0" fill="hold" nodeType="with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dissolve">
                                      <p:cBhvr>
                                        <p:cTn id="28" dur="500"/>
                                        <p:tgtEl>
                                          <p:spTgt spid="3">
                                            <p:txEl>
                                              <p:pRg st="6" end="6"/>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Effect transition="in" filter="dissolve">
                                      <p:cBhvr>
                                        <p:cTn id="3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EE790F-92C1-1843-8925-822DDE82F60B}"/>
              </a:ext>
            </a:extLst>
          </p:cNvPr>
          <p:cNvSpPr>
            <a:spLocks noGrp="1"/>
          </p:cNvSpPr>
          <p:nvPr>
            <p:ph type="title"/>
          </p:nvPr>
        </p:nvSpPr>
        <p:spPr/>
        <p:txBody>
          <a:bodyPr/>
          <a:lstStyle/>
          <a:p>
            <a:r>
              <a:rPr lang="en-US" dirty="0"/>
              <a:t>Sex  Verses Gender</a:t>
            </a:r>
          </a:p>
        </p:txBody>
      </p:sp>
      <p:sp>
        <p:nvSpPr>
          <p:cNvPr id="3" name="Content Placeholder 2">
            <a:extLst>
              <a:ext uri="{FF2B5EF4-FFF2-40B4-BE49-F238E27FC236}">
                <a16:creationId xmlns:a16="http://schemas.microsoft.com/office/drawing/2014/main" id="{2E3AD422-B4F1-DB49-ADA5-69B305FF23C8}"/>
              </a:ext>
            </a:extLst>
          </p:cNvPr>
          <p:cNvSpPr>
            <a:spLocks noGrp="1"/>
          </p:cNvSpPr>
          <p:nvPr>
            <p:ph idx="1"/>
          </p:nvPr>
        </p:nvSpPr>
        <p:spPr/>
        <p:txBody>
          <a:bodyPr/>
          <a:lstStyle/>
          <a:p>
            <a:r>
              <a:rPr lang="en-US" dirty="0"/>
              <a:t>The World Health Organization defines one’s gender as”</a:t>
            </a:r>
          </a:p>
          <a:p>
            <a:pPr lvl="1"/>
            <a:r>
              <a:rPr lang="en-US" dirty="0"/>
              <a:t> “</a:t>
            </a:r>
            <a:r>
              <a:rPr lang="en-US" i="1" dirty="0"/>
              <a:t>the characteristics of women, men, girls, and boys that are socially constructed. This includes norms, behaviors, roles associated with being a woman, man, girl, or boy, as well as relationships with each other</a:t>
            </a:r>
            <a:r>
              <a:rPr lang="en-US" dirty="0"/>
              <a:t>.” </a:t>
            </a:r>
          </a:p>
          <a:p>
            <a:pPr lvl="2"/>
            <a:r>
              <a:rPr lang="en-US" dirty="0"/>
              <a:t>Gender is socially constructed</a:t>
            </a:r>
          </a:p>
          <a:p>
            <a:pPr lvl="2"/>
            <a:r>
              <a:rPr lang="en-US" dirty="0"/>
              <a:t>Different among cultures</a:t>
            </a:r>
          </a:p>
          <a:p>
            <a:pPr lvl="2"/>
            <a:r>
              <a:rPr lang="en-US" dirty="0"/>
              <a:t>Evolves over time</a:t>
            </a:r>
          </a:p>
          <a:p>
            <a:r>
              <a:rPr lang="en-US" dirty="0"/>
              <a:t>Gender is not so objective as one’s sex, but an individual’s </a:t>
            </a:r>
            <a:r>
              <a:rPr lang="en-US" i="1" dirty="0"/>
              <a:t>internal, psychological, and personal sense</a:t>
            </a:r>
            <a:r>
              <a:rPr lang="en-US" dirty="0"/>
              <a:t> — in expression.</a:t>
            </a:r>
          </a:p>
        </p:txBody>
      </p:sp>
    </p:spTree>
    <p:extLst>
      <p:ext uri="{BB962C8B-B14F-4D97-AF65-F5344CB8AC3E}">
        <p14:creationId xmlns:p14="http://schemas.microsoft.com/office/powerpoint/2010/main" val="2605358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DD93E-4890-DC42-8FFF-90C49E0487F0}"/>
              </a:ext>
            </a:extLst>
          </p:cNvPr>
          <p:cNvSpPr>
            <a:spLocks noGrp="1"/>
          </p:cNvSpPr>
          <p:nvPr>
            <p:ph type="title"/>
          </p:nvPr>
        </p:nvSpPr>
        <p:spPr/>
        <p:txBody>
          <a:bodyPr/>
          <a:lstStyle/>
          <a:p>
            <a:r>
              <a:rPr lang="en-US" dirty="0"/>
              <a:t>Gender and critical Theory</a:t>
            </a:r>
          </a:p>
        </p:txBody>
      </p:sp>
      <p:sp>
        <p:nvSpPr>
          <p:cNvPr id="3" name="Content Placeholder 2">
            <a:extLst>
              <a:ext uri="{FF2B5EF4-FFF2-40B4-BE49-F238E27FC236}">
                <a16:creationId xmlns:a16="http://schemas.microsoft.com/office/drawing/2014/main" id="{E5CA8459-6EBE-A74D-98ED-7B04854B3CB9}"/>
              </a:ext>
            </a:extLst>
          </p:cNvPr>
          <p:cNvSpPr>
            <a:spLocks noGrp="1"/>
          </p:cNvSpPr>
          <p:nvPr>
            <p:ph idx="1"/>
          </p:nvPr>
        </p:nvSpPr>
        <p:spPr/>
        <p:txBody>
          <a:bodyPr>
            <a:normAutofit/>
          </a:bodyPr>
          <a:lstStyle/>
          <a:p>
            <a:r>
              <a:rPr lang="en-US" dirty="0"/>
              <a:t>Transmisia includes “</a:t>
            </a:r>
            <a:r>
              <a:rPr lang="en-US" i="1" dirty="0"/>
              <a:t>prejudice at the root of beliefs, attitudes, behaviors, and systems that hurt or deny the existence of trans and nonbinary people.</a:t>
            </a:r>
            <a:r>
              <a:rPr lang="en-US" dirty="0"/>
              <a:t>” </a:t>
            </a:r>
          </a:p>
          <a:p>
            <a:r>
              <a:rPr lang="en-US" dirty="0" err="1"/>
              <a:t>Binarism</a:t>
            </a:r>
            <a:r>
              <a:rPr lang="en-US" dirty="0"/>
              <a:t> is the belief that only two genders exist. You are oppressive and discriminatory by believing in only two genders. </a:t>
            </a:r>
          </a:p>
          <a:p>
            <a:r>
              <a:rPr lang="en-US" dirty="0"/>
              <a:t>According to a report by the National Center for Transgender Equality: </a:t>
            </a:r>
          </a:p>
          <a:p>
            <a:pPr lvl="1"/>
            <a:r>
              <a:rPr lang="en-US" dirty="0"/>
              <a:t>29% of transgender people live in poverty, compared to 14% of the general population. </a:t>
            </a:r>
          </a:p>
          <a:p>
            <a:pPr lvl="1"/>
            <a:r>
              <a:rPr lang="en-US" dirty="0"/>
              <a:t>Transgender people experience unemployment at 3x the rate of the general population</a:t>
            </a:r>
          </a:p>
        </p:txBody>
      </p:sp>
    </p:spTree>
    <p:extLst>
      <p:ext uri="{BB962C8B-B14F-4D97-AF65-F5344CB8AC3E}">
        <p14:creationId xmlns:p14="http://schemas.microsoft.com/office/powerpoint/2010/main" val="274193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par>
                                <p:cTn id="15" presetID="1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18" dur="500"/>
                                        <p:tgtEl>
                                          <p:spTgt spid="3">
                                            <p:txEl>
                                              <p:pRg st="2" end="2"/>
                                            </p:txEl>
                                          </p:spTgt>
                                        </p:tgtEl>
                                      </p:cBhvr>
                                    </p:animEffect>
                                  </p:childTnLst>
                                </p:cTn>
                              </p:par>
                              <p:par>
                                <p:cTn id="19" presetID="1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2" dur="500"/>
                                        <p:tgtEl>
                                          <p:spTgt spid="3">
                                            <p:txEl>
                                              <p:pRg st="3" end="3"/>
                                            </p:txEl>
                                          </p:spTgt>
                                        </p:tgtEl>
                                      </p:cBhvr>
                                    </p:animEffect>
                                  </p:childTnLst>
                                </p:cTn>
                              </p:par>
                              <p:par>
                                <p:cTn id="23" presetID="1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6A073-4327-F24A-94A9-ED8577B4D325}"/>
              </a:ext>
            </a:extLst>
          </p:cNvPr>
          <p:cNvSpPr>
            <a:spLocks noGrp="1"/>
          </p:cNvSpPr>
          <p:nvPr>
            <p:ph type="title"/>
          </p:nvPr>
        </p:nvSpPr>
        <p:spPr/>
        <p:txBody>
          <a:bodyPr/>
          <a:lstStyle/>
          <a:p>
            <a:r>
              <a:rPr lang="en-US" b="1" i="1" dirty="0"/>
              <a:t>The Heir of Radical Individualism </a:t>
            </a:r>
            <a:br>
              <a:rPr lang="en-US" dirty="0"/>
            </a:br>
            <a:endParaRPr lang="en-US" dirty="0"/>
          </a:p>
        </p:txBody>
      </p:sp>
      <p:sp>
        <p:nvSpPr>
          <p:cNvPr id="3" name="Content Placeholder 2">
            <a:extLst>
              <a:ext uri="{FF2B5EF4-FFF2-40B4-BE49-F238E27FC236}">
                <a16:creationId xmlns:a16="http://schemas.microsoft.com/office/drawing/2014/main" id="{13BD3974-B8BC-974A-B2B9-0CB408C78C08}"/>
              </a:ext>
            </a:extLst>
          </p:cNvPr>
          <p:cNvSpPr>
            <a:spLocks noGrp="1"/>
          </p:cNvSpPr>
          <p:nvPr>
            <p:ph idx="1"/>
          </p:nvPr>
        </p:nvSpPr>
        <p:spPr/>
        <p:txBody>
          <a:bodyPr>
            <a:normAutofit fontScale="85000" lnSpcReduction="20000"/>
          </a:bodyPr>
          <a:lstStyle/>
          <a:p>
            <a:r>
              <a:rPr lang="en-US" dirty="0"/>
              <a:t>“</a:t>
            </a:r>
            <a:r>
              <a:rPr lang="en-US" i="1" dirty="0"/>
              <a:t>The desire for inner happiness and psychological well-being lies at the heart of the modern era</a:t>
            </a:r>
            <a:r>
              <a:rPr lang="en-US" dirty="0"/>
              <a:t>.” — Carl Trueman </a:t>
            </a:r>
          </a:p>
          <a:p>
            <a:r>
              <a:rPr lang="en-US" dirty="0"/>
              <a:t>There are two different ways of thinking about the world. </a:t>
            </a:r>
          </a:p>
          <a:p>
            <a:pPr lvl="1"/>
            <a:r>
              <a:rPr lang="en-US" dirty="0"/>
              <a:t>The world has a transcendent order and objective meaning. Therefore, this requires human beings to discover that meaning and conform to it, and they fulfill their purpose by meeting their obligations to others. </a:t>
            </a:r>
          </a:p>
          <a:p>
            <a:pPr lvl="1"/>
            <a:r>
              <a:rPr lang="en-US" dirty="0"/>
              <a:t>By contrast, others consider the world as raw material from which the individual can create meaning and purpose.</a:t>
            </a:r>
          </a:p>
          <a:p>
            <a:r>
              <a:rPr lang="en-US" i="1" dirty="0"/>
              <a:t>They (those without God) are darkened in their understanding and separated from the life of God because of the ignorance that is in them due to the hardening of their hearts. Having lost all sensitivity, they have given themselves over to sensuality so as to indulge in every kind of impurity, with a continual lust for more</a:t>
            </a:r>
            <a:r>
              <a:rPr lang="en-US" dirty="0"/>
              <a:t> (Ephesians 4:18–19).</a:t>
            </a:r>
          </a:p>
          <a:p>
            <a:pPr lvl="1"/>
            <a:endParaRPr lang="en-US" dirty="0"/>
          </a:p>
        </p:txBody>
      </p:sp>
    </p:spTree>
    <p:extLst>
      <p:ext uri="{BB962C8B-B14F-4D97-AF65-F5344CB8AC3E}">
        <p14:creationId xmlns:p14="http://schemas.microsoft.com/office/powerpoint/2010/main" val="1288743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Gallery</Template>
  <TotalTime>110</TotalTime>
  <Words>1333</Words>
  <Application>Microsoft Macintosh PowerPoint</Application>
  <PresentationFormat>Widescreen</PresentationFormat>
  <Paragraphs>77</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Gill Sans MT</vt:lpstr>
      <vt:lpstr>Gallery</vt:lpstr>
      <vt:lpstr>Transgender Ideology </vt:lpstr>
      <vt:lpstr>The 95th Academy Awards </vt:lpstr>
      <vt:lpstr>GRBC Constitution </vt:lpstr>
      <vt:lpstr>Understanding Transgenderism</vt:lpstr>
      <vt:lpstr>Terminology</vt:lpstr>
      <vt:lpstr>Transition</vt:lpstr>
      <vt:lpstr>Sex  Verses Gender</vt:lpstr>
      <vt:lpstr>Gender and critical Theory</vt:lpstr>
      <vt:lpstr>The Heir of Radical Individualism  </vt:lpstr>
      <vt:lpstr>Biblical Reality </vt:lpstr>
      <vt:lpstr>Narrow and Broad Definition </vt:lpstr>
      <vt:lpstr>The Christian Worldview of Gender </vt:lpstr>
      <vt:lpstr>Read: Andrew Walkers online article, He, She, Ze, Zir? Navigating pronouns while loving your transgender neighbor.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Transgender Ideology </dc:title>
  <dc:creator>Michael Lopes</dc:creator>
  <cp:lastModifiedBy>Michael Lopes</cp:lastModifiedBy>
  <cp:revision>15</cp:revision>
  <dcterms:created xsi:type="dcterms:W3CDTF">2023-03-18T19:19:04Z</dcterms:created>
  <dcterms:modified xsi:type="dcterms:W3CDTF">2023-03-19T13:02:26Z</dcterms:modified>
</cp:coreProperties>
</file>