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4"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625"/>
  </p:normalViewPr>
  <p:slideViewPr>
    <p:cSldViewPr snapToGrid="0" snapToObjects="1">
      <p:cViewPr varScale="1">
        <p:scale>
          <a:sx n="121" d="100"/>
          <a:sy n="121" d="100"/>
        </p:scale>
        <p:origin x="200"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4/9/23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360716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A87A34-81AB-432B-8DAE-1953F412C126}" type="datetimeFigureOut">
              <a:rPr lang="en-US" smtClean="0"/>
              <a:t>4/9/23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79895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14887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4/9/23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61850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48A87A34-81AB-432B-8DAE-1953F412C126}" type="datetimeFigureOut">
              <a:rPr lang="en-US" smtClean="0"/>
              <a:t>4/9/23</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924962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4/9/23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38179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pPr/>
              <a:t>4/9/23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241834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8A87A34-81AB-432B-8DAE-1953F412C126}" type="datetimeFigureOut">
              <a:rPr lang="en-US" smtClean="0"/>
              <a:t>4/9/23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9497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4/9/23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58470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4/9/23</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305307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4/9/23</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0078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48A87A34-81AB-432B-8DAE-1953F412C126}" type="datetimeFigureOut">
              <a:rPr lang="en-US" smtClean="0"/>
              <a:pPr/>
              <a:t>4/9/23</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27668022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9FAB4-0EB9-FE42-9F8D-A1C4A4244435}"/>
              </a:ext>
            </a:extLst>
          </p:cNvPr>
          <p:cNvSpPr>
            <a:spLocks noGrp="1"/>
          </p:cNvSpPr>
          <p:nvPr>
            <p:ph type="ctrTitle"/>
          </p:nvPr>
        </p:nvSpPr>
        <p:spPr/>
        <p:txBody>
          <a:bodyPr>
            <a:normAutofit fontScale="90000"/>
          </a:bodyPr>
          <a:lstStyle/>
          <a:p>
            <a:r>
              <a:rPr lang="en-US" dirty="0"/>
              <a:t>Caring for People Experiencing Poverty </a:t>
            </a:r>
          </a:p>
        </p:txBody>
      </p:sp>
      <p:sp>
        <p:nvSpPr>
          <p:cNvPr id="3" name="Subtitle 2">
            <a:extLst>
              <a:ext uri="{FF2B5EF4-FFF2-40B4-BE49-F238E27FC236}">
                <a16:creationId xmlns:a16="http://schemas.microsoft.com/office/drawing/2014/main" id="{5EE53ACF-B1F3-784A-AF52-28807000A2B0}"/>
              </a:ext>
            </a:extLst>
          </p:cNvPr>
          <p:cNvSpPr>
            <a:spLocks noGrp="1"/>
          </p:cNvSpPr>
          <p:nvPr>
            <p:ph type="subTitle" idx="1"/>
          </p:nvPr>
        </p:nvSpPr>
        <p:spPr/>
        <p:txBody>
          <a:bodyPr/>
          <a:lstStyle/>
          <a:p>
            <a:r>
              <a:rPr lang="en-US" b="1" dirty="0"/>
              <a:t>Wisdom From Scripture</a:t>
            </a:r>
            <a:endParaRPr lang="en-US" dirty="0"/>
          </a:p>
        </p:txBody>
      </p:sp>
    </p:spTree>
    <p:extLst>
      <p:ext uri="{BB962C8B-B14F-4D97-AF65-F5344CB8AC3E}">
        <p14:creationId xmlns:p14="http://schemas.microsoft.com/office/powerpoint/2010/main" val="3490641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225424-A53E-B44E-BBE4-1A04D37D1E1F}"/>
              </a:ext>
            </a:extLst>
          </p:cNvPr>
          <p:cNvSpPr>
            <a:spLocks noGrp="1"/>
          </p:cNvSpPr>
          <p:nvPr>
            <p:ph type="title"/>
          </p:nvPr>
        </p:nvSpPr>
        <p:spPr/>
        <p:txBody>
          <a:bodyPr/>
          <a:lstStyle/>
          <a:p>
            <a:r>
              <a:rPr lang="en-US" b="1" dirty="0"/>
              <a:t>Who Are the Poor?</a:t>
            </a:r>
            <a:endParaRPr lang="en-US" dirty="0"/>
          </a:p>
        </p:txBody>
      </p:sp>
      <p:sp>
        <p:nvSpPr>
          <p:cNvPr id="3" name="Content Placeholder 2">
            <a:extLst>
              <a:ext uri="{FF2B5EF4-FFF2-40B4-BE49-F238E27FC236}">
                <a16:creationId xmlns:a16="http://schemas.microsoft.com/office/drawing/2014/main" id="{735FB633-5C8B-C34E-86BE-29074EDB9950}"/>
              </a:ext>
            </a:extLst>
          </p:cNvPr>
          <p:cNvSpPr>
            <a:spLocks noGrp="1"/>
          </p:cNvSpPr>
          <p:nvPr>
            <p:ph idx="1"/>
          </p:nvPr>
        </p:nvSpPr>
        <p:spPr/>
        <p:txBody>
          <a:bodyPr>
            <a:normAutofit/>
          </a:bodyPr>
          <a:lstStyle/>
          <a:p>
            <a:r>
              <a:rPr lang="en-US" dirty="0"/>
              <a:t>Poor in Material Resources</a:t>
            </a:r>
          </a:p>
          <a:p>
            <a:pPr lvl="1"/>
            <a:r>
              <a:rPr lang="en-US" dirty="0"/>
              <a:t>In Exodus 22:21-22, “</a:t>
            </a:r>
            <a:r>
              <a:rPr lang="en-US" i="1" dirty="0"/>
              <a:t>You shall not wrong a </a:t>
            </a:r>
            <a:r>
              <a:rPr lang="en-US" b="1" i="1" u="sng" dirty="0">
                <a:solidFill>
                  <a:schemeClr val="accent2"/>
                </a:solidFill>
              </a:rPr>
              <a:t>sojourner</a:t>
            </a:r>
            <a:r>
              <a:rPr lang="en-US" i="1" dirty="0"/>
              <a:t> or oppress </a:t>
            </a:r>
            <a:r>
              <a:rPr lang="en-US" dirty="0"/>
              <a:t>him</a:t>
            </a:r>
            <a:r>
              <a:rPr lang="en-US" i="1" dirty="0"/>
              <a:t>, for you were sojourners in the land of Egypt.</a:t>
            </a:r>
            <a:r>
              <a:rPr lang="en-US" b="1" i="1" baseline="30000" dirty="0"/>
              <a:t> </a:t>
            </a:r>
            <a:r>
              <a:rPr lang="en-US" i="1" dirty="0"/>
              <a:t>You shall not mistreat any </a:t>
            </a:r>
            <a:r>
              <a:rPr lang="en-US" b="1" i="1" u="sng" dirty="0">
                <a:solidFill>
                  <a:schemeClr val="accent2"/>
                </a:solidFill>
              </a:rPr>
              <a:t>widow</a:t>
            </a:r>
            <a:r>
              <a:rPr lang="en-US" i="1" dirty="0">
                <a:solidFill>
                  <a:schemeClr val="accent1"/>
                </a:solidFill>
              </a:rPr>
              <a:t> </a:t>
            </a:r>
            <a:r>
              <a:rPr lang="en-US" i="1" dirty="0"/>
              <a:t>or </a:t>
            </a:r>
            <a:r>
              <a:rPr lang="en-US" b="1" i="1" u="sng" dirty="0">
                <a:solidFill>
                  <a:schemeClr val="accent2"/>
                </a:solidFill>
              </a:rPr>
              <a:t>fatherless child</a:t>
            </a:r>
            <a:r>
              <a:rPr lang="en-US" dirty="0"/>
              <a:t>.” </a:t>
            </a:r>
          </a:p>
          <a:p>
            <a:pPr lvl="1"/>
            <a:r>
              <a:rPr lang="en-US" dirty="0"/>
              <a:t>Deuteronomy 24:14, “</a:t>
            </a:r>
            <a:r>
              <a:rPr lang="en-US" i="1" dirty="0"/>
              <a:t>You shall not oppress a </a:t>
            </a:r>
            <a:r>
              <a:rPr lang="en-US" b="1" i="1" u="sng" dirty="0">
                <a:solidFill>
                  <a:schemeClr val="accent2"/>
                </a:solidFill>
              </a:rPr>
              <a:t>hired worker who is poor and needy</a:t>
            </a:r>
            <a:r>
              <a:rPr lang="en-US" dirty="0"/>
              <a:t>.” </a:t>
            </a:r>
          </a:p>
          <a:p>
            <a:pPr lvl="1"/>
            <a:r>
              <a:rPr lang="en-US" dirty="0"/>
              <a:t>1 Timothy 5:9, “</a:t>
            </a:r>
            <a:r>
              <a:rPr lang="en-US" i="1" dirty="0"/>
              <a:t>Let a widow be enrolled if she is </a:t>
            </a:r>
            <a:r>
              <a:rPr lang="en-US" b="1" i="1" u="sng" dirty="0"/>
              <a:t>not less than </a:t>
            </a:r>
            <a:r>
              <a:rPr lang="en-US" b="1" i="1" u="sng" dirty="0">
                <a:solidFill>
                  <a:schemeClr val="accent2"/>
                </a:solidFill>
              </a:rPr>
              <a:t>sixty years </a:t>
            </a:r>
            <a:r>
              <a:rPr lang="en-US" b="1" i="1" u="sng" dirty="0"/>
              <a:t>of age</a:t>
            </a:r>
            <a:r>
              <a:rPr lang="en-US" i="1" dirty="0"/>
              <a:t>, having been the wife of one husband…</a:t>
            </a:r>
            <a:r>
              <a:rPr lang="en-US" dirty="0"/>
              <a:t>” </a:t>
            </a:r>
          </a:p>
          <a:p>
            <a:pPr lvl="1"/>
            <a:r>
              <a:rPr lang="en-US" dirty="0"/>
              <a:t>John 5:3, “</a:t>
            </a:r>
            <a:r>
              <a:rPr lang="en-US" i="1" dirty="0"/>
              <a:t>In these lay a multitude of </a:t>
            </a:r>
            <a:r>
              <a:rPr lang="en-US" b="1" i="1" u="sng" dirty="0">
                <a:solidFill>
                  <a:schemeClr val="accent2"/>
                </a:solidFill>
              </a:rPr>
              <a:t>invalids</a:t>
            </a:r>
            <a:r>
              <a:rPr lang="en-US" i="1" dirty="0"/>
              <a:t>—blind, lame, and paralyzed,</a:t>
            </a:r>
            <a:r>
              <a:rPr lang="en-US" dirty="0"/>
              <a:t>” </a:t>
            </a:r>
          </a:p>
          <a:p>
            <a:pPr lvl="1"/>
            <a:r>
              <a:rPr lang="en-US" dirty="0"/>
              <a:t>Matthew 25:36, “</a:t>
            </a:r>
            <a:r>
              <a:rPr lang="en-US" i="1" dirty="0"/>
              <a:t>I was naked and you clothed me, I </a:t>
            </a:r>
            <a:r>
              <a:rPr lang="en-US" b="1" i="1" u="sng" dirty="0">
                <a:solidFill>
                  <a:schemeClr val="accent2"/>
                </a:solidFill>
              </a:rPr>
              <a:t>was sick</a:t>
            </a:r>
            <a:r>
              <a:rPr lang="en-US" i="1" dirty="0">
                <a:solidFill>
                  <a:schemeClr val="accent2"/>
                </a:solidFill>
              </a:rPr>
              <a:t> </a:t>
            </a:r>
            <a:r>
              <a:rPr lang="en-US" i="1" dirty="0"/>
              <a:t>and you visited me, I was in prison and you came to me.</a:t>
            </a:r>
            <a:r>
              <a:rPr lang="en-US" dirty="0"/>
              <a:t>’” </a:t>
            </a:r>
          </a:p>
          <a:p>
            <a:pPr lvl="1"/>
            <a:r>
              <a:rPr lang="en-US" dirty="0"/>
              <a:t>Deuteronomy 15:4, </a:t>
            </a:r>
            <a:r>
              <a:rPr lang="en-US" i="1" dirty="0"/>
              <a:t>For there will never cease to be poor in the land. Therefore I command you, ‘You shall </a:t>
            </a:r>
            <a:r>
              <a:rPr lang="en-US" b="1" i="1" u="sng" dirty="0">
                <a:solidFill>
                  <a:schemeClr val="accent2"/>
                </a:solidFill>
              </a:rPr>
              <a:t>open wide your hand </a:t>
            </a:r>
            <a:r>
              <a:rPr lang="en-US" i="1" dirty="0"/>
              <a:t>to your brother, to the needy and to the poor, in your land</a:t>
            </a:r>
            <a:r>
              <a:rPr lang="en-US" dirty="0"/>
              <a:t>.’.</a:t>
            </a:r>
          </a:p>
        </p:txBody>
      </p:sp>
    </p:spTree>
    <p:extLst>
      <p:ext uri="{BB962C8B-B14F-4D97-AF65-F5344CB8AC3E}">
        <p14:creationId xmlns:p14="http://schemas.microsoft.com/office/powerpoint/2010/main" val="3927916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C6470-237B-A447-BA5B-96D52825020B}"/>
              </a:ext>
            </a:extLst>
          </p:cNvPr>
          <p:cNvSpPr>
            <a:spLocks noGrp="1"/>
          </p:cNvSpPr>
          <p:nvPr>
            <p:ph type="title"/>
          </p:nvPr>
        </p:nvSpPr>
        <p:spPr/>
        <p:txBody>
          <a:bodyPr/>
          <a:lstStyle/>
          <a:p>
            <a:r>
              <a:rPr lang="en-US" b="1" dirty="0"/>
              <a:t>Who Are the Poor?</a:t>
            </a:r>
            <a:endParaRPr lang="en-US" dirty="0"/>
          </a:p>
        </p:txBody>
      </p:sp>
      <p:sp>
        <p:nvSpPr>
          <p:cNvPr id="3" name="Content Placeholder 2">
            <a:extLst>
              <a:ext uri="{FF2B5EF4-FFF2-40B4-BE49-F238E27FC236}">
                <a16:creationId xmlns:a16="http://schemas.microsoft.com/office/drawing/2014/main" id="{BE21905D-2AD1-BD41-ABF4-8810E1B551C3}"/>
              </a:ext>
            </a:extLst>
          </p:cNvPr>
          <p:cNvSpPr>
            <a:spLocks noGrp="1"/>
          </p:cNvSpPr>
          <p:nvPr>
            <p:ph idx="1"/>
          </p:nvPr>
        </p:nvSpPr>
        <p:spPr/>
        <p:txBody>
          <a:bodyPr/>
          <a:lstStyle/>
          <a:p>
            <a:r>
              <a:rPr lang="en-US" dirty="0"/>
              <a:t>Poor in spirit.</a:t>
            </a:r>
          </a:p>
          <a:p>
            <a:pPr lvl="1"/>
            <a:r>
              <a:rPr lang="en-US" dirty="0"/>
              <a:t>Genesis 3:23, the Lord God sent him out from the garden of Eden to work the ground from which he was taken. </a:t>
            </a:r>
          </a:p>
          <a:p>
            <a:pPr lvl="1"/>
            <a:r>
              <a:rPr lang="en-US" dirty="0"/>
              <a:t>In Luke 4:38-44, Jesus “</a:t>
            </a:r>
            <a:r>
              <a:rPr lang="en-US" i="1" dirty="0"/>
              <a:t>must preach the good news of the kingdom of God to the other towns also</a:t>
            </a:r>
            <a:r>
              <a:rPr lang="en-US" dirty="0"/>
              <a:t>.” </a:t>
            </a:r>
          </a:p>
          <a:p>
            <a:pPr lvl="1"/>
            <a:r>
              <a:rPr lang="en-US" dirty="0"/>
              <a:t>Matthew 5:3, “</a:t>
            </a:r>
            <a:r>
              <a:rPr lang="en-US" i="1" dirty="0"/>
              <a:t>Blessed are the poor in spirit, for theirs is the kingdom of heaven</a:t>
            </a:r>
            <a:r>
              <a:rPr lang="en-US" dirty="0"/>
              <a:t>.” </a:t>
            </a:r>
          </a:p>
          <a:p>
            <a:pPr marL="274320" lvl="1" indent="0">
              <a:buNone/>
            </a:pPr>
            <a:endParaRPr lang="en-US" dirty="0"/>
          </a:p>
          <a:p>
            <a:r>
              <a:rPr lang="en-US" dirty="0"/>
              <a:t>Two kinds of poverty-stricken individuals – </a:t>
            </a:r>
          </a:p>
          <a:p>
            <a:pPr lvl="1"/>
            <a:r>
              <a:rPr lang="en-US" dirty="0"/>
              <a:t>the ‘poor in physical resources’ </a:t>
            </a:r>
          </a:p>
          <a:p>
            <a:pPr lvl="1"/>
            <a:r>
              <a:rPr lang="en-US" dirty="0"/>
              <a:t>the ‘poor in spirit.’ </a:t>
            </a:r>
          </a:p>
          <a:p>
            <a:pPr lvl="2"/>
            <a:r>
              <a:rPr lang="en-US" dirty="0"/>
              <a:t>However, there is no necessary link between the two. </a:t>
            </a:r>
          </a:p>
        </p:txBody>
      </p:sp>
    </p:spTree>
    <p:extLst>
      <p:ext uri="{BB962C8B-B14F-4D97-AF65-F5344CB8AC3E}">
        <p14:creationId xmlns:p14="http://schemas.microsoft.com/office/powerpoint/2010/main" val="345193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linds(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blinds(horizontal)">
                                      <p:cBhvr>
                                        <p:cTn id="17" dur="500"/>
                                        <p:tgtEl>
                                          <p:spTgt spid="3">
                                            <p:txEl>
                                              <p:pRg st="5" end="5"/>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blinds(horizontal)">
                                      <p:cBhvr>
                                        <p:cTn id="20" dur="500"/>
                                        <p:tgtEl>
                                          <p:spTgt spid="3">
                                            <p:txEl>
                                              <p:pRg st="6" end="6"/>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blinds(horizontal)">
                                      <p:cBhvr>
                                        <p:cTn id="23" dur="500"/>
                                        <p:tgtEl>
                                          <p:spTgt spid="3">
                                            <p:txEl>
                                              <p:pRg st="7" end="7"/>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blinds(horizontal)">
                                      <p:cBhvr>
                                        <p:cTn id="26"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29C949-702C-1C4A-8B14-72C9C0AF94E2}"/>
              </a:ext>
            </a:extLst>
          </p:cNvPr>
          <p:cNvSpPr>
            <a:spLocks noGrp="1"/>
          </p:cNvSpPr>
          <p:nvPr>
            <p:ph type="title"/>
          </p:nvPr>
        </p:nvSpPr>
        <p:spPr/>
        <p:txBody>
          <a:bodyPr/>
          <a:lstStyle/>
          <a:p>
            <a:r>
              <a:rPr lang="en-US" dirty="0"/>
              <a:t>what causes poverty? </a:t>
            </a:r>
          </a:p>
        </p:txBody>
      </p:sp>
      <p:sp>
        <p:nvSpPr>
          <p:cNvPr id="3" name="Content Placeholder 2">
            <a:extLst>
              <a:ext uri="{FF2B5EF4-FFF2-40B4-BE49-F238E27FC236}">
                <a16:creationId xmlns:a16="http://schemas.microsoft.com/office/drawing/2014/main" id="{9068FB69-C84F-CA45-9F7F-02076313632B}"/>
              </a:ext>
            </a:extLst>
          </p:cNvPr>
          <p:cNvSpPr>
            <a:spLocks noGrp="1"/>
          </p:cNvSpPr>
          <p:nvPr>
            <p:ph idx="1"/>
          </p:nvPr>
        </p:nvSpPr>
        <p:spPr/>
        <p:txBody>
          <a:bodyPr/>
          <a:lstStyle/>
          <a:p>
            <a:r>
              <a:rPr lang="en-US" dirty="0">
                <a:solidFill>
                  <a:schemeClr val="accent2"/>
                </a:solidFill>
              </a:rPr>
              <a:t>God’s curse </a:t>
            </a:r>
            <a:r>
              <a:rPr lang="en-US" dirty="0"/>
              <a:t>upon the world caused adverse outcomes out of man’s control. </a:t>
            </a:r>
          </a:p>
          <a:p>
            <a:pPr lvl="1"/>
            <a:r>
              <a:rPr lang="en-US" dirty="0"/>
              <a:t>Circumstances </a:t>
            </a:r>
          </a:p>
          <a:p>
            <a:r>
              <a:rPr lang="en-US" dirty="0">
                <a:solidFill>
                  <a:schemeClr val="accent2"/>
                </a:solidFill>
              </a:rPr>
              <a:t>Sin</a:t>
            </a:r>
            <a:r>
              <a:rPr lang="en-US" dirty="0"/>
              <a:t> also tempts us with vanities of laziness, greed, self-indulgence, foolishness, despondence, drunkenness, etc.</a:t>
            </a:r>
          </a:p>
          <a:p>
            <a:pPr lvl="1"/>
            <a:r>
              <a:rPr lang="en-US" dirty="0"/>
              <a:t>Individual responsibility </a:t>
            </a:r>
          </a:p>
          <a:p>
            <a:r>
              <a:rPr lang="en-US" dirty="0"/>
              <a:t>Consider </a:t>
            </a:r>
            <a:r>
              <a:rPr lang="en-US" dirty="0">
                <a:solidFill>
                  <a:schemeClr val="accent2"/>
                </a:solidFill>
              </a:rPr>
              <a:t>yourselves</a:t>
            </a:r>
            <a:r>
              <a:rPr lang="en-US" dirty="0"/>
              <a:t> before God</a:t>
            </a:r>
          </a:p>
          <a:p>
            <a:pPr lvl="1"/>
            <a:r>
              <a:rPr lang="en-US" dirty="0"/>
              <a:t>see our own poverty,</a:t>
            </a:r>
          </a:p>
          <a:p>
            <a:pPr lvl="1"/>
            <a:r>
              <a:rPr lang="en-US" dirty="0"/>
              <a:t>selflessly help others </a:t>
            </a:r>
          </a:p>
          <a:p>
            <a:r>
              <a:rPr lang="en-US" dirty="0"/>
              <a:t>Their needs, just as ours, for </a:t>
            </a:r>
            <a:r>
              <a:rPr lang="en-US" dirty="0">
                <a:solidFill>
                  <a:schemeClr val="accent2"/>
                </a:solidFill>
              </a:rPr>
              <a:t>eternal redemption </a:t>
            </a:r>
            <a:r>
              <a:rPr lang="en-US" dirty="0"/>
              <a:t>infinitely outweighs our needs for economic reform! </a:t>
            </a:r>
          </a:p>
          <a:p>
            <a:pPr lvl="1"/>
            <a:r>
              <a:rPr lang="en-US" dirty="0"/>
              <a:t>Make evangelism and mercy interdependent</a:t>
            </a:r>
          </a:p>
        </p:txBody>
      </p:sp>
    </p:spTree>
    <p:extLst>
      <p:ext uri="{BB962C8B-B14F-4D97-AF65-F5344CB8AC3E}">
        <p14:creationId xmlns:p14="http://schemas.microsoft.com/office/powerpoint/2010/main" val="414891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checkerboard(across)">
                                      <p:cBhvr>
                                        <p:cTn id="15" dur="500"/>
                                        <p:tgtEl>
                                          <p:spTgt spid="3">
                                            <p:txEl>
                                              <p:pRg st="2" end="2"/>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heckerboard(across)">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checkerboard(across)">
                                      <p:cBhvr>
                                        <p:cTn id="23" dur="500"/>
                                        <p:tgtEl>
                                          <p:spTgt spid="3">
                                            <p:txEl>
                                              <p:pRg st="4" end="4"/>
                                            </p:txEl>
                                          </p:spTgt>
                                        </p:tgtEl>
                                      </p:cBhvr>
                                    </p:animEffect>
                                  </p:childTnLst>
                                </p:cTn>
                              </p:par>
                              <p:par>
                                <p:cTn id="24" presetID="5" presetClass="entr" presetSubtype="1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checkerboard(across)">
                                      <p:cBhvr>
                                        <p:cTn id="26" dur="500"/>
                                        <p:tgtEl>
                                          <p:spTgt spid="3">
                                            <p:txEl>
                                              <p:pRg st="5" end="5"/>
                                            </p:txEl>
                                          </p:spTgt>
                                        </p:tgtEl>
                                      </p:cBhvr>
                                    </p:animEffect>
                                  </p:childTnLst>
                                </p:cTn>
                              </p:par>
                              <p:par>
                                <p:cTn id="27" presetID="5" presetClass="entr" presetSubtype="1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checkerboard(across)">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checkerboard(across)">
                                      <p:cBhvr>
                                        <p:cTn id="34" dur="500"/>
                                        <p:tgtEl>
                                          <p:spTgt spid="3">
                                            <p:txEl>
                                              <p:pRg st="7" end="7"/>
                                            </p:txEl>
                                          </p:spTgt>
                                        </p:tgtEl>
                                      </p:cBhvr>
                                    </p:animEffect>
                                  </p:childTnLst>
                                </p:cTn>
                              </p:par>
                              <p:par>
                                <p:cTn id="35" presetID="5" presetClass="entr" presetSubtype="10" fill="hold" nodeType="with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checkerboard(across)">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36601-9AEE-3C4F-B687-A307D06F6C29}"/>
              </a:ext>
            </a:extLst>
          </p:cNvPr>
          <p:cNvSpPr>
            <a:spLocks noGrp="1"/>
          </p:cNvSpPr>
          <p:nvPr>
            <p:ph type="title"/>
          </p:nvPr>
        </p:nvSpPr>
        <p:spPr/>
        <p:txBody>
          <a:bodyPr/>
          <a:lstStyle/>
          <a:p>
            <a:r>
              <a:rPr lang="en-US" b="1" dirty="0"/>
              <a:t>What Wisdom Does Scripture Give us Concerning the Poor? </a:t>
            </a:r>
            <a:r>
              <a:rPr lang="en-US" dirty="0"/>
              <a:t> </a:t>
            </a:r>
          </a:p>
        </p:txBody>
      </p:sp>
      <p:sp>
        <p:nvSpPr>
          <p:cNvPr id="3" name="Content Placeholder 2">
            <a:extLst>
              <a:ext uri="{FF2B5EF4-FFF2-40B4-BE49-F238E27FC236}">
                <a16:creationId xmlns:a16="http://schemas.microsoft.com/office/drawing/2014/main" id="{60FF758F-88B5-5848-8A64-77642C53AA7D}"/>
              </a:ext>
            </a:extLst>
          </p:cNvPr>
          <p:cNvSpPr>
            <a:spLocks noGrp="1"/>
          </p:cNvSpPr>
          <p:nvPr>
            <p:ph idx="1"/>
          </p:nvPr>
        </p:nvSpPr>
        <p:spPr/>
        <p:txBody>
          <a:bodyPr>
            <a:normAutofit fontScale="92500" lnSpcReduction="20000"/>
          </a:bodyPr>
          <a:lstStyle/>
          <a:p>
            <a:r>
              <a:rPr lang="en-US" dirty="0"/>
              <a:t>Luke 10:25-37: “</a:t>
            </a:r>
            <a:r>
              <a:rPr lang="en-US" i="1" dirty="0"/>
              <a:t>Which of these three do you think was </a:t>
            </a:r>
            <a:r>
              <a:rPr lang="en-US" b="1" i="1" u="sng" dirty="0"/>
              <a:t>a neighbor </a:t>
            </a:r>
            <a:r>
              <a:rPr lang="en-US" i="1" dirty="0"/>
              <a:t>to the man who fell into the hands of robbers?”  The expert in the law replied, “The one who had mercy on him.”  Jesus told him, “Go and do likewise</a:t>
            </a:r>
            <a:r>
              <a:rPr lang="en-US" dirty="0"/>
              <a:t>.”</a:t>
            </a:r>
          </a:p>
          <a:p>
            <a:r>
              <a:rPr lang="en-US" dirty="0"/>
              <a:t>Leviticus 19:18 says, “</a:t>
            </a:r>
            <a:r>
              <a:rPr lang="en-US" i="1" dirty="0"/>
              <a:t>Do not seek revenge or bear a grudge against one of your people, but </a:t>
            </a:r>
            <a:r>
              <a:rPr lang="en-US" b="1" i="1" u="sng" dirty="0"/>
              <a:t>love your neighbor as yourself</a:t>
            </a:r>
            <a:r>
              <a:rPr lang="en-US" i="1" dirty="0"/>
              <a:t>. I am the Lord</a:t>
            </a:r>
            <a:r>
              <a:rPr lang="en-US" dirty="0"/>
              <a:t>.” </a:t>
            </a:r>
          </a:p>
          <a:p>
            <a:pPr marL="0" indent="0">
              <a:buNone/>
            </a:pPr>
            <a:endParaRPr lang="en-US" dirty="0"/>
          </a:p>
          <a:p>
            <a:pPr marL="457200" indent="-457200">
              <a:buFont typeface="+mj-lt"/>
              <a:buAutoNum type="arabicPeriod"/>
            </a:pPr>
            <a:r>
              <a:rPr lang="en-US" b="1" dirty="0"/>
              <a:t>Carelessly indiscriminate</a:t>
            </a:r>
            <a:r>
              <a:rPr lang="en-US" dirty="0"/>
              <a:t> </a:t>
            </a:r>
          </a:p>
          <a:p>
            <a:pPr marL="457200" indent="-457200">
              <a:buFont typeface="+mj-lt"/>
              <a:buAutoNum type="arabicPeriod"/>
            </a:pPr>
            <a:r>
              <a:rPr lang="en-US" b="1" dirty="0"/>
              <a:t>Too strict with giving money</a:t>
            </a:r>
          </a:p>
          <a:p>
            <a:pPr marL="457200" indent="-457200">
              <a:buFont typeface="+mj-lt"/>
              <a:buAutoNum type="arabicPeriod"/>
            </a:pPr>
            <a:r>
              <a:rPr lang="en-US" b="1" dirty="0"/>
              <a:t>Faithfully responsible</a:t>
            </a:r>
            <a:r>
              <a:rPr lang="en-US" dirty="0"/>
              <a:t>  </a:t>
            </a:r>
          </a:p>
          <a:p>
            <a:pPr marL="0" indent="0">
              <a:buNone/>
            </a:pPr>
            <a:endParaRPr lang="en-US" dirty="0"/>
          </a:p>
          <a:p>
            <a:pPr lvl="1"/>
            <a:r>
              <a:rPr lang="en-US" dirty="0"/>
              <a:t>1Timothy 5:9-10, Let a widow be enrolled if she is not less than sixty years of age, having been the wife of one husband, </a:t>
            </a:r>
            <a:r>
              <a:rPr lang="en-US" b="1" baseline="30000" dirty="0"/>
              <a:t> </a:t>
            </a:r>
            <a:r>
              <a:rPr lang="en-US" dirty="0"/>
              <a:t>and having a reputation for good works: if she has brought up children, has shown hospitality, has washed the feet of the saints, has cared for the afflicted, and has devoted herself to every good work.</a:t>
            </a:r>
          </a:p>
        </p:txBody>
      </p:sp>
    </p:spTree>
    <p:extLst>
      <p:ext uri="{BB962C8B-B14F-4D97-AF65-F5344CB8AC3E}">
        <p14:creationId xmlns:p14="http://schemas.microsoft.com/office/powerpoint/2010/main" val="175212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dissolv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dissolv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dissolve">
                                      <p:cBhvr>
                                        <p:cTn id="22" dur="500"/>
                                        <p:tgtEl>
                                          <p:spTgt spid="3">
                                            <p:txEl>
                                              <p:pRg st="5" end="5"/>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dissolv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5A22B-26BE-C141-AF34-CB2B66AF0575}"/>
              </a:ext>
            </a:extLst>
          </p:cNvPr>
          <p:cNvSpPr>
            <a:spLocks noGrp="1"/>
          </p:cNvSpPr>
          <p:nvPr>
            <p:ph type="title"/>
          </p:nvPr>
        </p:nvSpPr>
        <p:spPr/>
        <p:txBody>
          <a:bodyPr/>
          <a:lstStyle/>
          <a:p>
            <a:r>
              <a:rPr lang="en-US" b="1" dirty="0"/>
              <a:t>What Wisdom Does Scripture Give us Concerning the Poor?</a:t>
            </a:r>
            <a:endParaRPr lang="en-US" dirty="0"/>
          </a:p>
        </p:txBody>
      </p:sp>
      <p:sp>
        <p:nvSpPr>
          <p:cNvPr id="3" name="Content Placeholder 2">
            <a:extLst>
              <a:ext uri="{FF2B5EF4-FFF2-40B4-BE49-F238E27FC236}">
                <a16:creationId xmlns:a16="http://schemas.microsoft.com/office/drawing/2014/main" id="{47928060-9456-DF4E-AD79-DBF630830995}"/>
              </a:ext>
            </a:extLst>
          </p:cNvPr>
          <p:cNvSpPr>
            <a:spLocks noGrp="1"/>
          </p:cNvSpPr>
          <p:nvPr>
            <p:ph idx="1"/>
          </p:nvPr>
        </p:nvSpPr>
        <p:spPr/>
        <p:txBody>
          <a:bodyPr>
            <a:normAutofit/>
          </a:bodyPr>
          <a:lstStyle/>
          <a:p>
            <a:r>
              <a:rPr lang="en-US" dirty="0"/>
              <a:t>II Thessalonians 3:6-12, “</a:t>
            </a:r>
            <a:r>
              <a:rPr lang="en-US" i="1" dirty="0"/>
              <a:t>For even when we were with you, we gave you this rule: “If a man will not work, he shall not eat.”  We hear that some among you are idle…Such people we command and urge in the Lord Jesus Christ to settle down and earn the bread they eat</a:t>
            </a:r>
            <a:r>
              <a:rPr lang="en-US" dirty="0"/>
              <a:t>.” </a:t>
            </a:r>
          </a:p>
          <a:p>
            <a:pPr marL="0" indent="0">
              <a:buNone/>
            </a:pPr>
            <a:endParaRPr lang="en-US" dirty="0"/>
          </a:p>
          <a:p>
            <a:r>
              <a:rPr lang="en-US" dirty="0"/>
              <a:t>Ephesians 4:28, Let the thief no longer steal, but rather let him labor, doing honest work with his own hands, so that he may have something to share with anyone in need.</a:t>
            </a:r>
          </a:p>
          <a:p>
            <a:pPr marL="274320" lvl="1" indent="0">
              <a:buNone/>
            </a:pPr>
            <a:endParaRPr lang="en-US" dirty="0"/>
          </a:p>
        </p:txBody>
      </p:sp>
    </p:spTree>
    <p:extLst>
      <p:ext uri="{BB962C8B-B14F-4D97-AF65-F5344CB8AC3E}">
        <p14:creationId xmlns:p14="http://schemas.microsoft.com/office/powerpoint/2010/main" val="2368203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16CD1-0CCD-1B42-8F4A-40B25630EF67}"/>
              </a:ext>
            </a:extLst>
          </p:cNvPr>
          <p:cNvSpPr>
            <a:spLocks noGrp="1"/>
          </p:cNvSpPr>
          <p:nvPr>
            <p:ph type="title"/>
          </p:nvPr>
        </p:nvSpPr>
        <p:spPr/>
        <p:txBody>
          <a:bodyPr>
            <a:normAutofit fontScale="90000"/>
          </a:bodyPr>
          <a:lstStyle/>
          <a:p>
            <a:br>
              <a:rPr lang="en-US" b="1" dirty="0"/>
            </a:br>
            <a:r>
              <a:rPr lang="en-US" b="1" dirty="0"/>
              <a:t>Who is responsible for caring for the poor?</a:t>
            </a:r>
            <a:br>
              <a:rPr lang="en-US" dirty="0"/>
            </a:br>
            <a:endParaRPr lang="en-US" dirty="0"/>
          </a:p>
        </p:txBody>
      </p:sp>
      <p:sp>
        <p:nvSpPr>
          <p:cNvPr id="3" name="Content Placeholder 2">
            <a:extLst>
              <a:ext uri="{FF2B5EF4-FFF2-40B4-BE49-F238E27FC236}">
                <a16:creationId xmlns:a16="http://schemas.microsoft.com/office/drawing/2014/main" id="{0DBD9968-06C5-EC4D-9E3D-AAD0F42C4D4C}"/>
              </a:ext>
            </a:extLst>
          </p:cNvPr>
          <p:cNvSpPr>
            <a:spLocks noGrp="1"/>
          </p:cNvSpPr>
          <p:nvPr>
            <p:ph idx="1"/>
          </p:nvPr>
        </p:nvSpPr>
        <p:spPr/>
        <p:txBody>
          <a:bodyPr>
            <a:normAutofit fontScale="92500" lnSpcReduction="10000"/>
          </a:bodyPr>
          <a:lstStyle/>
          <a:p>
            <a:r>
              <a:rPr lang="en-US" dirty="0"/>
              <a:t>I Timothy 5:8,16— “</a:t>
            </a:r>
            <a:r>
              <a:rPr lang="en-US" i="1" dirty="0"/>
              <a:t>If anyone does not provide for his relatives, and especially for his immediate family, he has denied the faith and is worse than an unbeliever…</a:t>
            </a:r>
            <a:r>
              <a:rPr lang="en-US" dirty="0"/>
              <a:t> If any believing woman has relatives who are widows, let her care for them. Let the church not be burdened, so that it may care for those who are truly widows.</a:t>
            </a:r>
            <a:r>
              <a:rPr lang="en-US" i="1" dirty="0"/>
              <a:t>”</a:t>
            </a:r>
          </a:p>
          <a:p>
            <a:r>
              <a:rPr lang="en-US" i="1" dirty="0">
                <a:solidFill>
                  <a:schemeClr val="accent2"/>
                </a:solidFill>
              </a:rPr>
              <a:t>Government</a:t>
            </a:r>
          </a:p>
          <a:p>
            <a:pPr lvl="1"/>
            <a:r>
              <a:rPr lang="en-US" dirty="0"/>
              <a:t>Proverbs 8:14, “</a:t>
            </a:r>
            <a:r>
              <a:rPr lang="en-US" i="1" dirty="0"/>
              <a:t>By me kings reign and rulers make laws that are just</a:t>
            </a:r>
            <a:r>
              <a:rPr lang="en-US" dirty="0"/>
              <a:t>…” </a:t>
            </a:r>
          </a:p>
          <a:p>
            <a:pPr lvl="1"/>
            <a:r>
              <a:rPr lang="en-US" dirty="0"/>
              <a:t>Proverbs 29:4, “</a:t>
            </a:r>
            <a:r>
              <a:rPr lang="en-US" i="1" dirty="0"/>
              <a:t>By justice a king gives a country stability.</a:t>
            </a:r>
            <a:r>
              <a:rPr lang="en-US" dirty="0"/>
              <a:t>”</a:t>
            </a:r>
          </a:p>
          <a:p>
            <a:r>
              <a:rPr lang="en-US" dirty="0">
                <a:solidFill>
                  <a:schemeClr val="accent2"/>
                </a:solidFill>
              </a:rPr>
              <a:t>Local Church</a:t>
            </a:r>
          </a:p>
          <a:p>
            <a:pPr lvl="1"/>
            <a:r>
              <a:rPr lang="en-US" dirty="0"/>
              <a:t>Word and Ordinances</a:t>
            </a:r>
          </a:p>
          <a:p>
            <a:pPr lvl="1"/>
            <a:r>
              <a:rPr lang="en-US" dirty="0"/>
              <a:t>Galatians 6:10 ,“</a:t>
            </a:r>
            <a:r>
              <a:rPr lang="en-US" i="1" dirty="0"/>
              <a:t>as we have opportunity, let us do good to everyone, and especially to those who are of the household of faith</a:t>
            </a:r>
            <a:r>
              <a:rPr lang="en-US" dirty="0"/>
              <a:t>.”</a:t>
            </a:r>
          </a:p>
          <a:p>
            <a:r>
              <a:rPr lang="en-US" dirty="0">
                <a:solidFill>
                  <a:schemeClr val="accent2"/>
                </a:solidFill>
              </a:rPr>
              <a:t>Individual</a:t>
            </a:r>
          </a:p>
          <a:p>
            <a:pPr lvl="1"/>
            <a:r>
              <a:rPr lang="en-US" dirty="0"/>
              <a:t>Acts 9:36-43, a disciple named Tabitha was characterized by doing good and helping the poor, particularly making clothing for the widows.</a:t>
            </a:r>
          </a:p>
        </p:txBody>
      </p:sp>
    </p:spTree>
    <p:extLst>
      <p:ext uri="{BB962C8B-B14F-4D97-AF65-F5344CB8AC3E}">
        <p14:creationId xmlns:p14="http://schemas.microsoft.com/office/powerpoint/2010/main" val="1505093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1" end="1"/>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2" end="2"/>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22" dur="500"/>
                                        <p:tgtEl>
                                          <p:spTgt spid="3">
                                            <p:txEl>
                                              <p:pRg st="4" end="4"/>
                                            </p:txEl>
                                          </p:spTgt>
                                        </p:tgtEl>
                                      </p:cBhvr>
                                    </p:animEffect>
                                  </p:childTnLst>
                                </p:cTn>
                              </p:par>
                              <p:par>
                                <p:cTn id="23" presetID="12" presetClass="entr" presetSubtype="4"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7" end="7"/>
                                            </p:txEl>
                                          </p:spTgt>
                                        </p:tgtEl>
                                      </p:cBhvr>
                                    </p:animEffect>
                                  </p:childTnLst>
                                </p:cTn>
                              </p:par>
                              <p:par>
                                <p:cTn id="39" presetID="12" presetClass="entr" presetSubtype="4" fill="hold"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p:tgtEl>
                                          <p:spTgt spid="3">
                                            <p:txEl>
                                              <p:pRg st="8" end="8"/>
                                            </p:txEl>
                                          </p:spTgt>
                                        </p:tgtEl>
                                        <p:attrNameLst>
                                          <p:attrName>ppt_y</p:attrName>
                                        </p:attrNameLst>
                                      </p:cBhvr>
                                      <p:tavLst>
                                        <p:tav tm="0">
                                          <p:val>
                                            <p:strVal val="#ppt_y+#ppt_h*1.125000"/>
                                          </p:val>
                                        </p:tav>
                                        <p:tav tm="100000">
                                          <p:val>
                                            <p:strVal val="#ppt_y"/>
                                          </p:val>
                                        </p:tav>
                                      </p:tavLst>
                                    </p:anim>
                                    <p:animEffect transition="in" filter="wipe(up)">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8267F-BE0C-C74E-B262-81F366B3106B}"/>
              </a:ext>
            </a:extLst>
          </p:cNvPr>
          <p:cNvSpPr>
            <a:spLocks noGrp="1"/>
          </p:cNvSpPr>
          <p:nvPr>
            <p:ph type="title"/>
          </p:nvPr>
        </p:nvSpPr>
        <p:spPr/>
        <p:txBody>
          <a:bodyPr>
            <a:normAutofit fontScale="90000"/>
          </a:bodyPr>
          <a:lstStyle/>
          <a:p>
            <a:r>
              <a:rPr lang="en-US" b="1" dirty="0"/>
              <a:t>How Should we Provide Relief to the Poor</a:t>
            </a:r>
            <a:r>
              <a:rPr lang="en-US" dirty="0"/>
              <a:t>?</a:t>
            </a:r>
            <a:br>
              <a:rPr lang="en-US" dirty="0"/>
            </a:br>
            <a:endParaRPr lang="en-US" dirty="0"/>
          </a:p>
        </p:txBody>
      </p:sp>
      <p:sp>
        <p:nvSpPr>
          <p:cNvPr id="3" name="Content Placeholder 2">
            <a:extLst>
              <a:ext uri="{FF2B5EF4-FFF2-40B4-BE49-F238E27FC236}">
                <a16:creationId xmlns:a16="http://schemas.microsoft.com/office/drawing/2014/main" id="{F444CA03-F3EC-844D-9ED5-00F7569A3F0D}"/>
              </a:ext>
            </a:extLst>
          </p:cNvPr>
          <p:cNvSpPr>
            <a:spLocks noGrp="1"/>
          </p:cNvSpPr>
          <p:nvPr>
            <p:ph idx="1"/>
          </p:nvPr>
        </p:nvSpPr>
        <p:spPr/>
        <p:txBody>
          <a:bodyPr>
            <a:normAutofit fontScale="92500" lnSpcReduction="20000"/>
          </a:bodyPr>
          <a:lstStyle/>
          <a:p>
            <a:r>
              <a:rPr lang="en-US" b="1" dirty="0">
                <a:solidFill>
                  <a:schemeClr val="accent2"/>
                </a:solidFill>
              </a:rPr>
              <a:t>Immediate Relief- </a:t>
            </a:r>
            <a:r>
              <a:rPr lang="en-US" dirty="0"/>
              <a:t>immediate help for an immediate need</a:t>
            </a:r>
            <a:r>
              <a:rPr lang="en-US" sz="1800" dirty="0"/>
              <a:t>.</a:t>
            </a:r>
            <a:endParaRPr lang="en-US" dirty="0"/>
          </a:p>
          <a:p>
            <a:pPr marL="731520" lvl="1" indent="-457200">
              <a:buFont typeface="+mj-lt"/>
              <a:buAutoNum type="arabicPeriod"/>
            </a:pPr>
            <a:r>
              <a:rPr lang="en-US" b="1" dirty="0">
                <a:solidFill>
                  <a:schemeClr val="accent5"/>
                </a:solidFill>
              </a:rPr>
              <a:t>Provide Relief to people experiencing poverty by giving financially to help them</a:t>
            </a:r>
            <a:r>
              <a:rPr lang="en-US" dirty="0"/>
              <a:t>. </a:t>
            </a:r>
          </a:p>
          <a:p>
            <a:pPr lvl="3"/>
            <a:r>
              <a:rPr lang="en-US" dirty="0"/>
              <a:t>Church benevolence fund.</a:t>
            </a:r>
          </a:p>
          <a:p>
            <a:pPr lvl="3"/>
            <a:r>
              <a:rPr lang="en-US" dirty="0"/>
              <a:t>Church has allocated funds to help with ministries tot hose in need</a:t>
            </a:r>
          </a:p>
          <a:p>
            <a:pPr lvl="3"/>
            <a:r>
              <a:rPr lang="en-US" dirty="0"/>
              <a:t>Church Life diaconal group</a:t>
            </a:r>
            <a:endParaRPr lang="en-US" sz="1000" dirty="0"/>
          </a:p>
          <a:p>
            <a:pPr lvl="3"/>
            <a:r>
              <a:rPr lang="en-US" dirty="0"/>
              <a:t>Gift Cards</a:t>
            </a:r>
          </a:p>
          <a:p>
            <a:r>
              <a:rPr lang="en-US" b="1" dirty="0">
                <a:solidFill>
                  <a:schemeClr val="accent2"/>
                </a:solidFill>
              </a:rPr>
              <a:t>Developmental</a:t>
            </a:r>
            <a:r>
              <a:rPr lang="en-US" dirty="0">
                <a:solidFill>
                  <a:schemeClr val="accent2"/>
                </a:solidFill>
              </a:rPr>
              <a:t>-</a:t>
            </a:r>
            <a:r>
              <a:rPr lang="en-US" dirty="0"/>
              <a:t> reconciling broken relationships and the spiritual and material structures in their life (Broken Relationship with God, Self, Others, Creation).</a:t>
            </a:r>
          </a:p>
          <a:p>
            <a:pPr marL="731520" lvl="1" indent="-457200">
              <a:buFont typeface="+mj-lt"/>
              <a:buAutoNum type="arabicPeriod" startAt="2"/>
            </a:pPr>
            <a:r>
              <a:rPr lang="en-US" b="1" dirty="0">
                <a:solidFill>
                  <a:schemeClr val="accent4"/>
                </a:solidFill>
              </a:rPr>
              <a:t>Helping the poor can mean doing other things, such as providing rides</a:t>
            </a:r>
            <a:r>
              <a:rPr lang="en-US" dirty="0"/>
              <a:t>.</a:t>
            </a:r>
          </a:p>
          <a:p>
            <a:pPr marL="731520" lvl="1" indent="-457200">
              <a:buFont typeface="+mj-lt"/>
              <a:buAutoNum type="arabicPeriod" startAt="2"/>
            </a:pPr>
            <a:r>
              <a:rPr lang="en-US" b="1" dirty="0">
                <a:solidFill>
                  <a:schemeClr val="accent3"/>
                </a:solidFill>
              </a:rPr>
              <a:t>Give to organizations with a gospel emphasis that are well run</a:t>
            </a:r>
            <a:r>
              <a:rPr lang="en-US" dirty="0"/>
              <a:t>.</a:t>
            </a:r>
          </a:p>
          <a:p>
            <a:pPr marL="731520" lvl="1" indent="-457200">
              <a:buFont typeface="+mj-lt"/>
              <a:buAutoNum type="arabicPeriod" startAt="2"/>
            </a:pPr>
            <a:r>
              <a:rPr lang="en-US" b="1" dirty="0">
                <a:solidFill>
                  <a:srgbClr val="C00000"/>
                </a:solidFill>
              </a:rPr>
              <a:t>Build relationships with those in poverty</a:t>
            </a:r>
            <a:endParaRPr lang="en-US" dirty="0">
              <a:solidFill>
                <a:srgbClr val="C00000"/>
              </a:solidFill>
            </a:endParaRPr>
          </a:p>
          <a:p>
            <a:pPr lvl="3"/>
            <a:r>
              <a:rPr lang="en-US" dirty="0"/>
              <a:t>Those of Us Who are Materially Poor are often Tempted to Feel: Ashamed and Powerless</a:t>
            </a:r>
          </a:p>
          <a:p>
            <a:pPr lvl="3"/>
            <a:r>
              <a:rPr lang="en-US" dirty="0"/>
              <a:t>1. Finish high school; 2. Get a full time job and keep it; 3. Get married after 21 and don’t have kids out of wedlock </a:t>
            </a:r>
          </a:p>
          <a:p>
            <a:r>
              <a:rPr lang="en-US" b="1" dirty="0">
                <a:solidFill>
                  <a:schemeClr val="accent2"/>
                </a:solidFill>
              </a:rPr>
              <a:t>Reform</a:t>
            </a:r>
            <a:r>
              <a:rPr lang="en-US" dirty="0">
                <a:solidFill>
                  <a:schemeClr val="accent2"/>
                </a:solidFill>
              </a:rPr>
              <a:t>-</a:t>
            </a:r>
            <a:r>
              <a:rPr lang="en-US" dirty="0"/>
              <a:t> advocating for societal reform and the addressing of social structure</a:t>
            </a:r>
          </a:p>
          <a:p>
            <a:pPr marL="822960" lvl="3" indent="0">
              <a:buNone/>
            </a:pPr>
            <a:endParaRPr lang="en-US" dirty="0"/>
          </a:p>
          <a:p>
            <a:pPr lvl="3"/>
            <a:endParaRPr lang="en-US" dirty="0"/>
          </a:p>
          <a:p>
            <a:pPr lvl="3"/>
            <a:endParaRPr lang="en-US" dirty="0"/>
          </a:p>
        </p:txBody>
      </p:sp>
    </p:spTree>
    <p:extLst>
      <p:ext uri="{BB962C8B-B14F-4D97-AF65-F5344CB8AC3E}">
        <p14:creationId xmlns:p14="http://schemas.microsoft.com/office/powerpoint/2010/main" val="3824194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20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arn(inVertic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strips(downLeft)">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edge">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heel(1)">
                                      <p:cBhvr>
                                        <p:cTn id="32" dur="2000"/>
                                        <p:tgtEl>
                                          <p:spTgt spid="3">
                                            <p:txEl>
                                              <p:pRg st="6" end="6"/>
                                            </p:txEl>
                                          </p:spTgt>
                                        </p:tgtEl>
                                      </p:cBhvr>
                                    </p:animEffect>
                                  </p:childTnLst>
                                </p:cTn>
                              </p:par>
                              <p:par>
                                <p:cTn id="33" presetID="21" presetClass="entr" presetSubtype="1"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Effect transition="in" filter="wheel(1)">
                                      <p:cBhvr>
                                        <p:cTn id="35" dur="2000"/>
                                        <p:tgtEl>
                                          <p:spTgt spid="3">
                                            <p:txEl>
                                              <p:pRg st="7" end="7"/>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wipe(down)">
                                      <p:cBhvr>
                                        <p:cTn id="40" dur="500"/>
                                        <p:tgtEl>
                                          <p:spTgt spid="3">
                                            <p:txEl>
                                              <p:pRg st="8" end="8"/>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55" presetClass="entr" presetSubtype="0" fill="hold" nodeType="click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 calcmode="lin" valueType="num">
                                      <p:cBhvr>
                                        <p:cTn id="45"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46"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47" dur="1000"/>
                                        <p:tgtEl>
                                          <p:spTgt spid="3">
                                            <p:txEl>
                                              <p:pRg st="9" end="9"/>
                                            </p:txEl>
                                          </p:spTgt>
                                        </p:tgtEl>
                                      </p:cBhvr>
                                    </p:animEffect>
                                  </p:childTnLst>
                                </p:cTn>
                              </p:par>
                              <p:par>
                                <p:cTn id="48" presetID="55" presetClass="entr" presetSubtype="0" fill="hold" nodeType="withEffect">
                                  <p:stCondLst>
                                    <p:cond delay="0"/>
                                  </p:stCondLst>
                                  <p:childTnLst>
                                    <p:set>
                                      <p:cBhvr>
                                        <p:cTn id="49" dur="1" fill="hold">
                                          <p:stCondLst>
                                            <p:cond delay="0"/>
                                          </p:stCondLst>
                                        </p:cTn>
                                        <p:tgtEl>
                                          <p:spTgt spid="3">
                                            <p:txEl>
                                              <p:pRg st="10" end="10"/>
                                            </p:txEl>
                                          </p:spTgt>
                                        </p:tgtEl>
                                        <p:attrNameLst>
                                          <p:attrName>style.visibility</p:attrName>
                                        </p:attrNameLst>
                                      </p:cBhvr>
                                      <p:to>
                                        <p:strVal val="visible"/>
                                      </p:to>
                                    </p:set>
                                    <p:anim calcmode="lin" valueType="num">
                                      <p:cBhvr>
                                        <p:cTn id="50"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51"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52" dur="1000"/>
                                        <p:tgtEl>
                                          <p:spTgt spid="3">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Effect transition="in" filter="fade">
                                      <p:cBhvr>
                                        <p:cTn id="57" dur="500"/>
                                        <p:tgtEl>
                                          <p:spTgt spid="3">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fade">
                                      <p:cBhvr>
                                        <p:cTn id="62" dur="500"/>
                                        <p:tgtEl>
                                          <p:spTgt spid="3">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45" presetClass="entr" presetSubtype="0"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Effect transition="in" filter="fade">
                                      <p:cBhvr>
                                        <p:cTn id="67" dur="2000"/>
                                        <p:tgtEl>
                                          <p:spTgt spid="3">
                                            <p:txEl>
                                              <p:pRg st="12" end="12"/>
                                            </p:txEl>
                                          </p:spTgt>
                                        </p:tgtEl>
                                      </p:cBhvr>
                                    </p:animEffect>
                                    <p:anim calcmode="lin" valueType="num">
                                      <p:cBhvr>
                                        <p:cTn id="68" dur="2000" fill="hold"/>
                                        <p:tgtEl>
                                          <p:spTgt spid="3">
                                            <p:txEl>
                                              <p:pRg st="12" end="12"/>
                                            </p:txEl>
                                          </p:spTgt>
                                        </p:tgtEl>
                                        <p:attrNameLst>
                                          <p:attrName>ppt_w</p:attrName>
                                        </p:attrNameLst>
                                      </p:cBhvr>
                                      <p:tavLst>
                                        <p:tav tm="0" fmla="#ppt_w*sin(2.5*pi*$)">
                                          <p:val>
                                            <p:fltVal val="0"/>
                                          </p:val>
                                        </p:tav>
                                        <p:tav tm="100000">
                                          <p:val>
                                            <p:fltVal val="1"/>
                                          </p:val>
                                        </p:tav>
                                      </p:tavLst>
                                    </p:anim>
                                    <p:anim calcmode="lin" valueType="num">
                                      <p:cBhvr>
                                        <p:cTn id="69" dur="2000" fill="hold"/>
                                        <p:tgtEl>
                                          <p:spTgt spid="3">
                                            <p:txEl>
                                              <p:pRg st="12" end="1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{A3191AC9-1EE4-9F4F-83D8-E355409E0F0C}tf10001070</Template>
  <TotalTime>69</TotalTime>
  <Words>1001</Words>
  <Application>Microsoft Macintosh PowerPoint</Application>
  <PresentationFormat>Widescreen</PresentationFormat>
  <Paragraphs>68</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Calibri</vt:lpstr>
      <vt:lpstr>Rockwell</vt:lpstr>
      <vt:lpstr>Rockwell Condensed</vt:lpstr>
      <vt:lpstr>Rockwell Extra Bold</vt:lpstr>
      <vt:lpstr>Wingdings</vt:lpstr>
      <vt:lpstr>Wood Type</vt:lpstr>
      <vt:lpstr>Caring for People Experiencing Poverty </vt:lpstr>
      <vt:lpstr>Who Are the Poor?</vt:lpstr>
      <vt:lpstr>Who Are the Poor?</vt:lpstr>
      <vt:lpstr>what causes poverty? </vt:lpstr>
      <vt:lpstr>What Wisdom Does Scripture Give us Concerning the Poor?  </vt:lpstr>
      <vt:lpstr>What Wisdom Does Scripture Give us Concerning the Poor?</vt:lpstr>
      <vt:lpstr> Who is responsible for caring for the poor? </vt:lpstr>
      <vt:lpstr>How Should we Provide Relief to the Poor?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Caring for People Experiencing Poverty </dc:title>
  <dc:creator>Michael Lopes</dc:creator>
  <cp:lastModifiedBy>Michael Lopes</cp:lastModifiedBy>
  <cp:revision>10</cp:revision>
  <dcterms:created xsi:type="dcterms:W3CDTF">2023-04-08T18:45:24Z</dcterms:created>
  <dcterms:modified xsi:type="dcterms:W3CDTF">2023-04-09T12:32:23Z</dcterms:modified>
</cp:coreProperties>
</file>