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6"/>
  </p:notesMasterIdLst>
  <p:sldIdLst>
    <p:sldId id="274" r:id="rId2"/>
    <p:sldId id="280" r:id="rId3"/>
    <p:sldId id="268" r:id="rId4"/>
    <p:sldId id="273" r:id="rId5"/>
    <p:sldId id="265" r:id="rId6"/>
    <p:sldId id="282" r:id="rId7"/>
    <p:sldId id="295" r:id="rId8"/>
    <p:sldId id="279" r:id="rId9"/>
    <p:sldId id="277" r:id="rId10"/>
    <p:sldId id="281" r:id="rId11"/>
    <p:sldId id="264" r:id="rId12"/>
    <p:sldId id="278" r:id="rId13"/>
    <p:sldId id="289" r:id="rId14"/>
    <p:sldId id="290" r:id="rId15"/>
    <p:sldId id="292" r:id="rId16"/>
    <p:sldId id="283" r:id="rId17"/>
    <p:sldId id="286" r:id="rId18"/>
    <p:sldId id="284" r:id="rId19"/>
    <p:sldId id="287" r:id="rId20"/>
    <p:sldId id="285" r:id="rId21"/>
    <p:sldId id="288" r:id="rId22"/>
    <p:sldId id="294" r:id="rId23"/>
    <p:sldId id="293" r:id="rId24"/>
    <p:sldId id="272"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47"/>
    <p:restoredTop sz="94625"/>
  </p:normalViewPr>
  <p:slideViewPr>
    <p:cSldViewPr snapToGrid="0">
      <p:cViewPr varScale="1">
        <p:scale>
          <a:sx n="127" d="100"/>
          <a:sy n="127" d="100"/>
        </p:scale>
        <p:origin x="208" y="2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1T21:29:10.219"/>
    </inkml:context>
    <inkml:brush xml:id="br0">
      <inkml:brushProperty name="width" value="0.05" units="cm"/>
      <inkml:brushProperty name="height" value="0.05" units="cm"/>
    </inkml:brush>
  </inkml:definitions>
  <inkml:trace contextRef="#ctx0" brushRef="#br0">1 0 32</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21129F-F972-5E42-BAAD-AE47EB213648}" type="datetimeFigureOut">
              <a:rPr lang="en-US" smtClean="0"/>
              <a:t>3/27/23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86128E-190B-1145-8CB0-136F2F43D5AD}" type="slidenum">
              <a:rPr lang="en-US" smtClean="0"/>
              <a:t>‹#›</a:t>
            </a:fld>
            <a:endParaRPr lang="en-US"/>
          </a:p>
        </p:txBody>
      </p:sp>
    </p:spTree>
    <p:extLst>
      <p:ext uri="{BB962C8B-B14F-4D97-AF65-F5344CB8AC3E}">
        <p14:creationId xmlns:p14="http://schemas.microsoft.com/office/powerpoint/2010/main" val="40914604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286128E-190B-1145-8CB0-136F2F43D5AD}" type="slidenum">
              <a:rPr lang="en-US" smtClean="0"/>
              <a:t>9</a:t>
            </a:fld>
            <a:endParaRPr lang="en-US"/>
          </a:p>
        </p:txBody>
      </p:sp>
    </p:spTree>
    <p:extLst>
      <p:ext uri="{BB962C8B-B14F-4D97-AF65-F5344CB8AC3E}">
        <p14:creationId xmlns:p14="http://schemas.microsoft.com/office/powerpoint/2010/main" val="28472415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E56D6-F195-48D7-978E-7EE16D430469}"/>
              </a:ext>
            </a:extLst>
          </p:cNvPr>
          <p:cNvSpPr>
            <a:spLocks noGrp="1"/>
          </p:cNvSpPr>
          <p:nvPr>
            <p:ph type="ctrTitle"/>
          </p:nvPr>
        </p:nvSpPr>
        <p:spPr>
          <a:xfrm>
            <a:off x="1756946" y="1104900"/>
            <a:ext cx="8376514" cy="3120504"/>
          </a:xfrm>
        </p:spPr>
        <p:txBody>
          <a:bodyPr anchor="b">
            <a:normAutofit/>
          </a:bodyPr>
          <a:lstStyle>
            <a:lvl1pPr algn="ctr">
              <a:lnSpc>
                <a:spcPct val="110000"/>
              </a:lnSpc>
              <a:defRPr sz="28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10A72F42-5C88-4F7D-803B-C371B570D784}"/>
              </a:ext>
            </a:extLst>
          </p:cNvPr>
          <p:cNvSpPr>
            <a:spLocks noGrp="1"/>
          </p:cNvSpPr>
          <p:nvPr>
            <p:ph type="subTitle" idx="1"/>
          </p:nvPr>
        </p:nvSpPr>
        <p:spPr>
          <a:xfrm>
            <a:off x="2908039" y="4442385"/>
            <a:ext cx="6074328" cy="984023"/>
          </a:xfrm>
        </p:spPr>
        <p:txBody>
          <a:bodyPr>
            <a:normAutofit/>
          </a:bodyPr>
          <a:lstStyle>
            <a:lvl1pPr marL="0" indent="0" algn="ctr">
              <a:lnSpc>
                <a:spcPct val="100000"/>
              </a:lnSpc>
              <a:buNone/>
              <a:defRPr sz="2000" i="0" spc="16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7A0384F3-2D6A-49F6-8F79-F3955E90484E}"/>
              </a:ext>
            </a:extLst>
          </p:cNvPr>
          <p:cNvSpPr>
            <a:spLocks noGrp="1"/>
          </p:cNvSpPr>
          <p:nvPr>
            <p:ph type="dt" sz="half" idx="10"/>
          </p:nvPr>
        </p:nvSpPr>
        <p:spPr/>
        <p:txBody>
          <a:bodyPr/>
          <a:lstStyle/>
          <a:p>
            <a:fld id="{91F9259A-1FE3-4FF9-8A07-BDD8177164ED}" type="datetime4">
              <a:rPr lang="en-US" smtClean="0"/>
              <a:t>March 27, 2023</a:t>
            </a:fld>
            <a:endParaRPr lang="en-US"/>
          </a:p>
        </p:txBody>
      </p:sp>
      <p:sp>
        <p:nvSpPr>
          <p:cNvPr id="5" name="Footer Placeholder 4">
            <a:extLst>
              <a:ext uri="{FF2B5EF4-FFF2-40B4-BE49-F238E27FC236}">
                <a16:creationId xmlns:a16="http://schemas.microsoft.com/office/drawing/2014/main" id="{95363F32-CD31-4801-BAE4-09EEB12629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D5D34C-49ED-4ADB-8693-73B790764F39}"/>
              </a:ext>
            </a:extLst>
          </p:cNvPr>
          <p:cNvSpPr>
            <a:spLocks noGrp="1"/>
          </p:cNvSpPr>
          <p:nvPr>
            <p:ph type="sldNum" sz="quarter" idx="12"/>
          </p:nvPr>
        </p:nvSpPr>
        <p:spPr/>
        <p:txBody>
          <a:bodyPr/>
          <a:lstStyle/>
          <a:p>
            <a:fld id="{9D4AEF59-F28E-467C-9EA3-92D1CFAD475A}" type="slidenum">
              <a:rPr lang="en-US" smtClean="0"/>
              <a:t>‹#›</a:t>
            </a:fld>
            <a:endParaRPr lang="en-US"/>
          </a:p>
        </p:txBody>
      </p:sp>
    </p:spTree>
    <p:extLst>
      <p:ext uri="{BB962C8B-B14F-4D97-AF65-F5344CB8AC3E}">
        <p14:creationId xmlns:p14="http://schemas.microsoft.com/office/powerpoint/2010/main" val="21615423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3" name="Vertical Text Placeholder 2">
            <a:extLst>
              <a:ext uri="{FF2B5EF4-FFF2-40B4-BE49-F238E27FC236}">
                <a16:creationId xmlns:a16="http://schemas.microsoft.com/office/drawing/2014/main" id="{BF0171A2-02C1-4543-8B6B-FCF7E69712DF}"/>
              </a:ext>
            </a:extLst>
          </p:cNvPr>
          <p:cNvSpPr>
            <a:spLocks noGrp="1"/>
          </p:cNvSpPr>
          <p:nvPr>
            <p:ph type="body" orient="vert" idx="1"/>
          </p:nvPr>
        </p:nvSpPr>
        <p:spPr>
          <a:xfrm>
            <a:off x="1050879" y="1825625"/>
            <a:ext cx="9810604" cy="4516696"/>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F95027C-A386-44E4-AFE1-33AFFDA3AD8F}"/>
              </a:ext>
            </a:extLst>
          </p:cNvPr>
          <p:cNvSpPr>
            <a:spLocks noGrp="1"/>
          </p:cNvSpPr>
          <p:nvPr>
            <p:ph type="dt" sz="half" idx="10"/>
          </p:nvPr>
        </p:nvSpPr>
        <p:spPr/>
        <p:txBody>
          <a:bodyPr/>
          <a:lstStyle/>
          <a:p>
            <a:fld id="{E5CC3C8F-D4A7-4EAD-92AD-82C91CB8BB85}" type="datetime4">
              <a:rPr lang="en-US" smtClean="0"/>
              <a:t>March 27, 2023</a:t>
            </a:fld>
            <a:endParaRPr lang="en-US"/>
          </a:p>
        </p:txBody>
      </p:sp>
      <p:sp>
        <p:nvSpPr>
          <p:cNvPr id="5" name="Footer Placeholder 4">
            <a:extLst>
              <a:ext uri="{FF2B5EF4-FFF2-40B4-BE49-F238E27FC236}">
                <a16:creationId xmlns:a16="http://schemas.microsoft.com/office/drawing/2014/main" id="{FB1BF710-0558-4457-825D-48713CAED3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A7F93D-5DC3-4C36-AEB0-79CDB15C316A}"/>
              </a:ext>
            </a:extLst>
          </p:cNvPr>
          <p:cNvSpPr>
            <a:spLocks noGrp="1"/>
          </p:cNvSpPr>
          <p:nvPr>
            <p:ph type="sldNum" sz="quarter" idx="12"/>
          </p:nvPr>
        </p:nvSpPr>
        <p:spPr/>
        <p:txBody>
          <a:bodyPr/>
          <a:lstStyle/>
          <a:p>
            <a:fld id="{9D4AEF59-F28E-467C-9EA3-92D1CFAD475A}" type="slidenum">
              <a:rPr lang="en-US" smtClean="0"/>
              <a:t>‹#›</a:t>
            </a:fld>
            <a:endParaRPr lang="en-US"/>
          </a:p>
        </p:txBody>
      </p:sp>
      <p:sp>
        <p:nvSpPr>
          <p:cNvPr id="7" name="Title 6">
            <a:extLst>
              <a:ext uri="{FF2B5EF4-FFF2-40B4-BE49-F238E27FC236}">
                <a16:creationId xmlns:a16="http://schemas.microsoft.com/office/drawing/2014/main" id="{87CFC0C8-11FE-4003-B2D6-B7B8E279056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750383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CEB41C5-3638-439D-BA61-4DAA142226E8}"/>
              </a:ext>
            </a:extLst>
          </p:cNvPr>
          <p:cNvSpPr>
            <a:spLocks noGrp="1"/>
          </p:cNvSpPr>
          <p:nvPr>
            <p:ph type="title" orient="vert"/>
          </p:nvPr>
        </p:nvSpPr>
        <p:spPr>
          <a:xfrm>
            <a:off x="8724901" y="464025"/>
            <a:ext cx="2161540" cy="5800298"/>
          </a:xfrm>
        </p:spPr>
        <p:txBody>
          <a:bodyPr vert="eaVert"/>
          <a:lstStyle/>
          <a:p>
            <a:r>
              <a:rPr lang="en-US" dirty="0"/>
              <a:t>Click to edit Master title style</a:t>
            </a:r>
          </a:p>
        </p:txBody>
      </p:sp>
      <p:sp>
        <p:nvSpPr>
          <p:cNvPr id="3" name="Vertical Text Placeholder 2">
            <a:extLst>
              <a:ext uri="{FF2B5EF4-FFF2-40B4-BE49-F238E27FC236}">
                <a16:creationId xmlns:a16="http://schemas.microsoft.com/office/drawing/2014/main" id="{E99B91A0-A376-483C-926E-189F376E5520}"/>
              </a:ext>
            </a:extLst>
          </p:cNvPr>
          <p:cNvSpPr>
            <a:spLocks noGrp="1"/>
          </p:cNvSpPr>
          <p:nvPr>
            <p:ph type="body" orient="vert" idx="1"/>
          </p:nvPr>
        </p:nvSpPr>
        <p:spPr>
          <a:xfrm>
            <a:off x="838200" y="464023"/>
            <a:ext cx="7886700" cy="58002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FA14134E-B7D5-4664-BB2E-6A98ED630A9F}"/>
              </a:ext>
            </a:extLst>
          </p:cNvPr>
          <p:cNvSpPr>
            <a:spLocks noGrp="1"/>
          </p:cNvSpPr>
          <p:nvPr>
            <p:ph type="dt" sz="half" idx="10"/>
          </p:nvPr>
        </p:nvSpPr>
        <p:spPr/>
        <p:txBody>
          <a:bodyPr/>
          <a:lstStyle/>
          <a:p>
            <a:fld id="{BC011D41-E33C-4BC7-8272-37E8417FD097}" type="datetime4">
              <a:rPr lang="en-US" smtClean="0"/>
              <a:t>March 27, 2023</a:t>
            </a:fld>
            <a:endParaRPr lang="en-US"/>
          </a:p>
        </p:txBody>
      </p:sp>
      <p:sp>
        <p:nvSpPr>
          <p:cNvPr id="5" name="Footer Placeholder 4">
            <a:extLst>
              <a:ext uri="{FF2B5EF4-FFF2-40B4-BE49-F238E27FC236}">
                <a16:creationId xmlns:a16="http://schemas.microsoft.com/office/drawing/2014/main" id="{92A54E2A-B1CE-4F2E-9D9A-D47E514D59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E7C304-46A8-4179-87A2-B8CC10BAAFAE}"/>
              </a:ext>
            </a:extLst>
          </p:cNvPr>
          <p:cNvSpPr>
            <a:spLocks noGrp="1"/>
          </p:cNvSpPr>
          <p:nvPr>
            <p:ph type="sldNum" sz="quarter" idx="12"/>
          </p:nvPr>
        </p:nvSpPr>
        <p:spPr/>
        <p:txBody>
          <a:bodyPr/>
          <a:lstStyle/>
          <a:p>
            <a:fld id="{9D4AEF59-F28E-467C-9EA3-92D1CFAD475A}" type="slidenum">
              <a:rPr lang="en-US" smtClean="0"/>
              <a:t>‹#›</a:t>
            </a:fld>
            <a:endParaRPr lang="en-US"/>
          </a:p>
        </p:txBody>
      </p:sp>
    </p:spTree>
    <p:extLst>
      <p:ext uri="{BB962C8B-B14F-4D97-AF65-F5344CB8AC3E}">
        <p14:creationId xmlns:p14="http://schemas.microsoft.com/office/powerpoint/2010/main" val="5096327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7B333-9E16-4502-96B5-3F586B7E0030}"/>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6ED0795-5EC7-4FF8-9FC7-22AFA3C552F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6A2DA5B-9862-4A23-8FEC-5C1ABC2EEF1B}"/>
              </a:ext>
            </a:extLst>
          </p:cNvPr>
          <p:cNvSpPr>
            <a:spLocks noGrp="1"/>
          </p:cNvSpPr>
          <p:nvPr>
            <p:ph type="dt" sz="half" idx="10"/>
          </p:nvPr>
        </p:nvSpPr>
        <p:spPr>
          <a:xfrm rot="5400000">
            <a:off x="10506456" y="5074920"/>
            <a:ext cx="2647667" cy="365125"/>
          </a:xfrm>
        </p:spPr>
        <p:txBody>
          <a:bodyPr/>
          <a:lstStyle/>
          <a:p>
            <a:fld id="{5D340FED-6E95-4177-A7EF-CD303B9E611D}" type="datetime4">
              <a:rPr lang="en-US" smtClean="0"/>
              <a:t>March 27, 2023</a:t>
            </a:fld>
            <a:endParaRPr lang="en-US"/>
          </a:p>
        </p:txBody>
      </p:sp>
      <p:sp>
        <p:nvSpPr>
          <p:cNvPr id="5" name="Footer Placeholder 4">
            <a:extLst>
              <a:ext uri="{FF2B5EF4-FFF2-40B4-BE49-F238E27FC236}">
                <a16:creationId xmlns:a16="http://schemas.microsoft.com/office/drawing/2014/main" id="{C63D9A4B-0DA7-46BB-9DCE-3F26075C44C6}"/>
              </a:ext>
            </a:extLst>
          </p:cNvPr>
          <p:cNvSpPr>
            <a:spLocks noGrp="1"/>
          </p:cNvSpPr>
          <p:nvPr>
            <p:ph type="ftr" sz="quarter" idx="11"/>
          </p:nvPr>
        </p:nvSpPr>
        <p:spPr>
          <a:xfrm rot="5400000">
            <a:off x="10451592" y="1408176"/>
            <a:ext cx="2770499" cy="365125"/>
          </a:xfrm>
        </p:spPr>
        <p:txBody>
          <a:bodyPr/>
          <a:lstStyle/>
          <a:p>
            <a:endParaRPr lang="en-US" dirty="0"/>
          </a:p>
        </p:txBody>
      </p:sp>
      <p:sp>
        <p:nvSpPr>
          <p:cNvPr id="6" name="Slide Number Placeholder 5">
            <a:extLst>
              <a:ext uri="{FF2B5EF4-FFF2-40B4-BE49-F238E27FC236}">
                <a16:creationId xmlns:a16="http://schemas.microsoft.com/office/drawing/2014/main" id="{EE6A7C47-81AC-431C-A7C3-2BC71AD14417}"/>
              </a:ext>
            </a:extLst>
          </p:cNvPr>
          <p:cNvSpPr>
            <a:spLocks noGrp="1"/>
          </p:cNvSpPr>
          <p:nvPr>
            <p:ph type="sldNum" sz="quarter" idx="12"/>
          </p:nvPr>
        </p:nvSpPr>
        <p:spPr>
          <a:xfrm>
            <a:off x="11558016" y="3136392"/>
            <a:ext cx="545911" cy="580029"/>
          </a:xfrm>
        </p:spPr>
        <p:txBody>
          <a:bodyPr/>
          <a:lstStyle/>
          <a:p>
            <a:fld id="{9D4AEF59-F28E-467C-9EA3-92D1CFAD475A}" type="slidenum">
              <a:rPr lang="en-US" smtClean="0"/>
              <a:t>‹#›</a:t>
            </a:fld>
            <a:endParaRPr lang="en-US"/>
          </a:p>
        </p:txBody>
      </p:sp>
    </p:spTree>
    <p:extLst>
      <p:ext uri="{BB962C8B-B14F-4D97-AF65-F5344CB8AC3E}">
        <p14:creationId xmlns:p14="http://schemas.microsoft.com/office/powerpoint/2010/main" val="7612411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D2E47-4DC7-46C4-9407-FA4CF7E0AAE3}"/>
              </a:ext>
            </a:extLst>
          </p:cNvPr>
          <p:cNvSpPr>
            <a:spLocks noGrp="1"/>
          </p:cNvSpPr>
          <p:nvPr>
            <p:ph type="title"/>
          </p:nvPr>
        </p:nvSpPr>
        <p:spPr>
          <a:xfrm>
            <a:off x="1052513" y="1709738"/>
            <a:ext cx="9087774" cy="3438524"/>
          </a:xfrm>
        </p:spPr>
        <p:txBody>
          <a:bodyPr anchor="b">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BF7B502-122E-4177-A408-FC436A254215}"/>
              </a:ext>
            </a:extLst>
          </p:cNvPr>
          <p:cNvSpPr>
            <a:spLocks noGrp="1"/>
          </p:cNvSpPr>
          <p:nvPr>
            <p:ph type="body" idx="1"/>
          </p:nvPr>
        </p:nvSpPr>
        <p:spPr>
          <a:xfrm>
            <a:off x="1052513" y="5148262"/>
            <a:ext cx="8844522" cy="1138238"/>
          </a:xfrm>
        </p:spPr>
        <p:txBody>
          <a:bodyPr>
            <a:normAutofit/>
          </a:bodyPr>
          <a:lstStyle>
            <a:lvl1pPr marL="0" indent="0">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229696-2AEF-4765-B33E-7DA328E464FF}"/>
              </a:ext>
            </a:extLst>
          </p:cNvPr>
          <p:cNvSpPr>
            <a:spLocks noGrp="1"/>
          </p:cNvSpPr>
          <p:nvPr>
            <p:ph type="dt" sz="half" idx="10"/>
          </p:nvPr>
        </p:nvSpPr>
        <p:spPr/>
        <p:txBody>
          <a:bodyPr/>
          <a:lstStyle/>
          <a:p>
            <a:fld id="{477962CB-39AD-45A9-800F-54DAB53D6021}" type="datetime4">
              <a:rPr lang="en-US" smtClean="0"/>
              <a:t>March 27, 2023</a:t>
            </a:fld>
            <a:endParaRPr lang="en-US"/>
          </a:p>
        </p:txBody>
      </p:sp>
      <p:sp>
        <p:nvSpPr>
          <p:cNvPr id="5" name="Footer Placeholder 4">
            <a:extLst>
              <a:ext uri="{FF2B5EF4-FFF2-40B4-BE49-F238E27FC236}">
                <a16:creationId xmlns:a16="http://schemas.microsoft.com/office/drawing/2014/main" id="{4729B2E4-2F1C-4FEE-AAB2-4FCC3EEFD1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27D4B8-E107-480A-AA17-261CA49BBB5D}"/>
              </a:ext>
            </a:extLst>
          </p:cNvPr>
          <p:cNvSpPr>
            <a:spLocks noGrp="1"/>
          </p:cNvSpPr>
          <p:nvPr>
            <p:ph type="sldNum" sz="quarter" idx="12"/>
          </p:nvPr>
        </p:nvSpPr>
        <p:spPr/>
        <p:txBody>
          <a:bodyPr/>
          <a:lstStyle/>
          <a:p>
            <a:fld id="{9D4AEF59-F28E-467C-9EA3-92D1CFAD475A}" type="slidenum">
              <a:rPr lang="en-US" smtClean="0"/>
              <a:t>‹#›</a:t>
            </a:fld>
            <a:endParaRPr lang="en-US"/>
          </a:p>
        </p:txBody>
      </p:sp>
    </p:spTree>
    <p:extLst>
      <p:ext uri="{BB962C8B-B14F-4D97-AF65-F5344CB8AC3E}">
        <p14:creationId xmlns:p14="http://schemas.microsoft.com/office/powerpoint/2010/main" val="41028460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8BAE8-3305-4F08-BECB-56AD7FD4E4B1}"/>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77021AC-6D8D-4D24-8B01-8AE8F41BE4B8}"/>
              </a:ext>
            </a:extLst>
          </p:cNvPr>
          <p:cNvSpPr>
            <a:spLocks noGrp="1"/>
          </p:cNvSpPr>
          <p:nvPr>
            <p:ph sz="half" idx="1"/>
          </p:nvPr>
        </p:nvSpPr>
        <p:spPr>
          <a:xfrm>
            <a:off x="1050878" y="1825624"/>
            <a:ext cx="4473622" cy="4460875"/>
          </a:xfrm>
        </p:spPr>
        <p:txBody>
          <a:bodyPr/>
          <a:lstStyle>
            <a:lvl2pPr marL="274320" indent="0">
              <a:buFontTx/>
              <a:buNone/>
              <a:defRPr/>
            </a:lvl2pPr>
            <a:lvl3pPr marL="502920">
              <a:defRPr/>
            </a:lvl3pPr>
            <a:lvl4pPr marL="548640" indent="0">
              <a:buFontTx/>
              <a:buNone/>
              <a:defRPr/>
            </a:lvl4pPr>
            <a:lvl5pPr marL="73152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E8E7F49C-3DB3-40B7-89B3-E3BC32FC110F}"/>
              </a:ext>
            </a:extLst>
          </p:cNvPr>
          <p:cNvSpPr>
            <a:spLocks noGrp="1"/>
          </p:cNvSpPr>
          <p:nvPr>
            <p:ph sz="half" idx="2"/>
          </p:nvPr>
        </p:nvSpPr>
        <p:spPr>
          <a:xfrm>
            <a:off x="5844540" y="1825624"/>
            <a:ext cx="5016943" cy="4460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B1E33D58-BDF5-4F1F-806B-0491CB3624A9}"/>
              </a:ext>
            </a:extLst>
          </p:cNvPr>
          <p:cNvSpPr>
            <a:spLocks noGrp="1"/>
          </p:cNvSpPr>
          <p:nvPr>
            <p:ph type="dt" sz="half" idx="10"/>
          </p:nvPr>
        </p:nvSpPr>
        <p:spPr/>
        <p:txBody>
          <a:bodyPr/>
          <a:lstStyle/>
          <a:p>
            <a:fld id="{2DEDF93D-55AB-4606-B9D7-742F1FC51983}" type="datetime4">
              <a:rPr lang="en-US" smtClean="0"/>
              <a:t>March 27, 2023</a:t>
            </a:fld>
            <a:endParaRPr lang="en-US" dirty="0"/>
          </a:p>
        </p:txBody>
      </p:sp>
      <p:sp>
        <p:nvSpPr>
          <p:cNvPr id="6" name="Footer Placeholder 5">
            <a:extLst>
              <a:ext uri="{FF2B5EF4-FFF2-40B4-BE49-F238E27FC236}">
                <a16:creationId xmlns:a16="http://schemas.microsoft.com/office/drawing/2014/main" id="{848BCBFD-1FE1-441A-B3AF-C3E7E7B8D11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70CE272-E6FB-455B-BACB-2471D66D956F}"/>
              </a:ext>
            </a:extLst>
          </p:cNvPr>
          <p:cNvSpPr>
            <a:spLocks noGrp="1"/>
          </p:cNvSpPr>
          <p:nvPr>
            <p:ph type="sldNum" sz="quarter" idx="12"/>
          </p:nvPr>
        </p:nvSpPr>
        <p:spPr/>
        <p:txBody>
          <a:bodyPr/>
          <a:lstStyle/>
          <a:p>
            <a:fld id="{9D4AEF59-F28E-467C-9EA3-92D1CFAD475A}" type="slidenum">
              <a:rPr lang="en-US" smtClean="0"/>
              <a:t>‹#›</a:t>
            </a:fld>
            <a:endParaRPr lang="en-US" dirty="0"/>
          </a:p>
        </p:txBody>
      </p:sp>
    </p:spTree>
    <p:extLst>
      <p:ext uri="{BB962C8B-B14F-4D97-AF65-F5344CB8AC3E}">
        <p14:creationId xmlns:p14="http://schemas.microsoft.com/office/powerpoint/2010/main" val="4925113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E73A4FB-9EF5-4D6C-A275-2DE1077A29E7}"/>
              </a:ext>
            </a:extLst>
          </p:cNvPr>
          <p:cNvSpPr>
            <a:spLocks noGrp="1"/>
          </p:cNvSpPr>
          <p:nvPr>
            <p:ph type="body" idx="1"/>
          </p:nvPr>
        </p:nvSpPr>
        <p:spPr>
          <a:xfrm>
            <a:off x="1071563" y="1835219"/>
            <a:ext cx="4452938" cy="823912"/>
          </a:xfrm>
        </p:spPr>
        <p:txBody>
          <a:bodyPr anchor="b">
            <a:normAutofit/>
          </a:bodyPr>
          <a:lstStyle>
            <a:lvl1pPr marL="0" indent="0">
              <a:buNone/>
              <a:defRPr sz="2000" b="1" i="0"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BDC9972A-4D34-4A9F-84EB-8D64A703B56C}"/>
              </a:ext>
            </a:extLst>
          </p:cNvPr>
          <p:cNvSpPr>
            <a:spLocks noGrp="1"/>
          </p:cNvSpPr>
          <p:nvPr>
            <p:ph sz="half" idx="2"/>
          </p:nvPr>
        </p:nvSpPr>
        <p:spPr>
          <a:xfrm>
            <a:off x="1071562" y="2717801"/>
            <a:ext cx="4452938" cy="3559452"/>
          </a:xfrm>
        </p:spPr>
        <p:txBody>
          <a:bodyPr/>
          <a:lstStyle>
            <a:lvl2pPr marL="274320" indent="0">
              <a:buFontTx/>
              <a:buNone/>
              <a:defRPr/>
            </a:lvl2pPr>
            <a:lvl3pPr marL="548640">
              <a:defRPr/>
            </a:lvl3pPr>
            <a:lvl4pPr marL="594360" indent="0">
              <a:buFontTx/>
              <a:buNone/>
              <a:defRPr/>
            </a:lvl4pPr>
            <a:lvl5pPr marL="82296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CDBBDDE3-C8D7-4600-8259-24E1F8118A41}"/>
              </a:ext>
            </a:extLst>
          </p:cNvPr>
          <p:cNvSpPr>
            <a:spLocks noGrp="1"/>
          </p:cNvSpPr>
          <p:nvPr>
            <p:ph type="body" sz="quarter" idx="3"/>
          </p:nvPr>
        </p:nvSpPr>
        <p:spPr>
          <a:xfrm>
            <a:off x="5844540" y="1835219"/>
            <a:ext cx="5016943" cy="823912"/>
          </a:xfrm>
        </p:spPr>
        <p:txBody>
          <a:bodyPr anchor="b">
            <a:normAutofit/>
          </a:bodyPr>
          <a:lstStyle>
            <a:lvl1pPr marL="0" indent="0">
              <a:buNone/>
              <a:defRPr sz="2000" b="1" i="0"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B4649FFF-44C7-4256-AFE1-C5457C7AB501}"/>
              </a:ext>
            </a:extLst>
          </p:cNvPr>
          <p:cNvSpPr>
            <a:spLocks noGrp="1"/>
          </p:cNvSpPr>
          <p:nvPr>
            <p:ph sz="quarter" idx="4"/>
          </p:nvPr>
        </p:nvSpPr>
        <p:spPr>
          <a:xfrm>
            <a:off x="5844540" y="2717800"/>
            <a:ext cx="5016943" cy="3559453"/>
          </a:xfrm>
        </p:spPr>
        <p:txBody>
          <a:bodyPr/>
          <a:lstStyle>
            <a:lvl2pPr marL="457200" indent="0">
              <a:buNone/>
              <a:defRPr/>
            </a:lvl2pPr>
            <a:lvl3pPr marL="548640">
              <a:defRPr/>
            </a:lvl3pPr>
            <a:lvl4pPr marL="594360" indent="0">
              <a:buFontTx/>
              <a:buNone/>
              <a:defRPr/>
            </a:lvl4pPr>
            <a:lvl5pPr marL="82296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1BEC6ACF-080E-4B7C-B0C0-77E90C16E9F6}"/>
              </a:ext>
            </a:extLst>
          </p:cNvPr>
          <p:cNvSpPr>
            <a:spLocks noGrp="1"/>
          </p:cNvSpPr>
          <p:nvPr>
            <p:ph type="dt" sz="half" idx="10"/>
          </p:nvPr>
        </p:nvSpPr>
        <p:spPr/>
        <p:txBody>
          <a:bodyPr/>
          <a:lstStyle/>
          <a:p>
            <a:fld id="{DDF2841D-FB5C-47AB-B2FF-32E855C1EA71}" type="datetime4">
              <a:rPr lang="en-US" smtClean="0"/>
              <a:t>March 27, 2023</a:t>
            </a:fld>
            <a:endParaRPr lang="en-US"/>
          </a:p>
        </p:txBody>
      </p:sp>
      <p:sp>
        <p:nvSpPr>
          <p:cNvPr id="8" name="Footer Placeholder 7">
            <a:extLst>
              <a:ext uri="{FF2B5EF4-FFF2-40B4-BE49-F238E27FC236}">
                <a16:creationId xmlns:a16="http://schemas.microsoft.com/office/drawing/2014/main" id="{39A68C0B-BC90-4ADA-B6E6-2B30BFF9E71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3BCE559-C82B-4E27-965B-4AC3C66FC8F8}"/>
              </a:ext>
            </a:extLst>
          </p:cNvPr>
          <p:cNvSpPr>
            <a:spLocks noGrp="1"/>
          </p:cNvSpPr>
          <p:nvPr>
            <p:ph type="sldNum" sz="quarter" idx="12"/>
          </p:nvPr>
        </p:nvSpPr>
        <p:spPr/>
        <p:txBody>
          <a:bodyPr/>
          <a:lstStyle/>
          <a:p>
            <a:fld id="{9D4AEF59-F28E-467C-9EA3-92D1CFAD475A}" type="slidenum">
              <a:rPr lang="en-US" smtClean="0"/>
              <a:t>‹#›</a:t>
            </a:fld>
            <a:endParaRPr lang="en-US"/>
          </a:p>
        </p:txBody>
      </p:sp>
      <p:sp>
        <p:nvSpPr>
          <p:cNvPr id="12" name="Title 11">
            <a:extLst>
              <a:ext uri="{FF2B5EF4-FFF2-40B4-BE49-F238E27FC236}">
                <a16:creationId xmlns:a16="http://schemas.microsoft.com/office/drawing/2014/main" id="{3752B99E-38EC-4745-889B-124D3475964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669147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3DE7304-D393-47F0-ACCC-1F72EFCCE7CA}"/>
              </a:ext>
            </a:extLst>
          </p:cNvPr>
          <p:cNvSpPr>
            <a:spLocks noGrp="1"/>
          </p:cNvSpPr>
          <p:nvPr>
            <p:ph type="dt" sz="half" idx="10"/>
          </p:nvPr>
        </p:nvSpPr>
        <p:spPr/>
        <p:txBody>
          <a:bodyPr/>
          <a:lstStyle/>
          <a:p>
            <a:fld id="{118537E9-D174-424D-BEE8-AFC4CA5F9F97}" type="datetime4">
              <a:rPr lang="en-US" smtClean="0"/>
              <a:t>March 27, 2023</a:t>
            </a:fld>
            <a:endParaRPr lang="en-US"/>
          </a:p>
        </p:txBody>
      </p:sp>
      <p:sp>
        <p:nvSpPr>
          <p:cNvPr id="4" name="Footer Placeholder 3">
            <a:extLst>
              <a:ext uri="{FF2B5EF4-FFF2-40B4-BE49-F238E27FC236}">
                <a16:creationId xmlns:a16="http://schemas.microsoft.com/office/drawing/2014/main" id="{B68451FF-032D-4787-BA4B-5EB415494AC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9B7511D-7256-4A08-BF62-3B3F821A6F02}"/>
              </a:ext>
            </a:extLst>
          </p:cNvPr>
          <p:cNvSpPr>
            <a:spLocks noGrp="1"/>
          </p:cNvSpPr>
          <p:nvPr>
            <p:ph type="sldNum" sz="quarter" idx="12"/>
          </p:nvPr>
        </p:nvSpPr>
        <p:spPr/>
        <p:txBody>
          <a:bodyPr/>
          <a:lstStyle/>
          <a:p>
            <a:fld id="{9D4AEF59-F28E-467C-9EA3-92D1CFAD475A}" type="slidenum">
              <a:rPr lang="en-US" smtClean="0"/>
              <a:t>‹#›</a:t>
            </a:fld>
            <a:endParaRPr lang="en-US"/>
          </a:p>
        </p:txBody>
      </p:sp>
      <p:sp>
        <p:nvSpPr>
          <p:cNvPr id="6" name="Title 5">
            <a:extLst>
              <a:ext uri="{FF2B5EF4-FFF2-40B4-BE49-F238E27FC236}">
                <a16:creationId xmlns:a16="http://schemas.microsoft.com/office/drawing/2014/main" id="{03FCDA27-1C47-4EA1-A160-EC91FD88BC3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506360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6DE8ADA-7BF8-433A-8770-61C690F37DCB}"/>
              </a:ext>
            </a:extLst>
          </p:cNvPr>
          <p:cNvSpPr>
            <a:spLocks noGrp="1"/>
          </p:cNvSpPr>
          <p:nvPr>
            <p:ph type="dt" sz="half" idx="10"/>
          </p:nvPr>
        </p:nvSpPr>
        <p:spPr/>
        <p:txBody>
          <a:bodyPr/>
          <a:lstStyle/>
          <a:p>
            <a:fld id="{1C7A44C0-F7AC-49C2-8289-1E7A86D9FB50}" type="datetime4">
              <a:rPr lang="en-US" smtClean="0"/>
              <a:t>March 27, 2023</a:t>
            </a:fld>
            <a:endParaRPr lang="en-US"/>
          </a:p>
        </p:txBody>
      </p:sp>
      <p:sp>
        <p:nvSpPr>
          <p:cNvPr id="3" name="Footer Placeholder 2">
            <a:extLst>
              <a:ext uri="{FF2B5EF4-FFF2-40B4-BE49-F238E27FC236}">
                <a16:creationId xmlns:a16="http://schemas.microsoft.com/office/drawing/2014/main" id="{16357B86-EC22-49C6-BBC6-639D57D1AFB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D63764B-CF91-4C81-B4C3-5B5E5A973610}"/>
              </a:ext>
            </a:extLst>
          </p:cNvPr>
          <p:cNvSpPr>
            <a:spLocks noGrp="1"/>
          </p:cNvSpPr>
          <p:nvPr>
            <p:ph type="sldNum" sz="quarter" idx="12"/>
          </p:nvPr>
        </p:nvSpPr>
        <p:spPr/>
        <p:txBody>
          <a:bodyPr/>
          <a:lstStyle/>
          <a:p>
            <a:fld id="{9D4AEF59-F28E-467C-9EA3-92D1CFAD475A}" type="slidenum">
              <a:rPr lang="en-US" smtClean="0"/>
              <a:t>‹#›</a:t>
            </a:fld>
            <a:endParaRPr lang="en-US"/>
          </a:p>
        </p:txBody>
      </p:sp>
    </p:spTree>
    <p:extLst>
      <p:ext uri="{BB962C8B-B14F-4D97-AF65-F5344CB8AC3E}">
        <p14:creationId xmlns:p14="http://schemas.microsoft.com/office/powerpoint/2010/main" val="22346295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E4801-B0C7-4458-B413-24D6E68FAA57}"/>
              </a:ext>
            </a:extLst>
          </p:cNvPr>
          <p:cNvSpPr>
            <a:spLocks noGrp="1"/>
          </p:cNvSpPr>
          <p:nvPr>
            <p:ph type="title"/>
          </p:nvPr>
        </p:nvSpPr>
        <p:spPr>
          <a:xfrm>
            <a:off x="1063633" y="457200"/>
            <a:ext cx="4170355" cy="1917509"/>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2FA0C76-733A-488A-89FB-7D04FD64BD68}"/>
              </a:ext>
            </a:extLst>
          </p:cNvPr>
          <p:cNvSpPr>
            <a:spLocks noGrp="1"/>
          </p:cNvSpPr>
          <p:nvPr>
            <p:ph idx="1"/>
          </p:nvPr>
        </p:nvSpPr>
        <p:spPr>
          <a:xfrm>
            <a:off x="5481637" y="457200"/>
            <a:ext cx="5562601" cy="594360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CD45B9DE-016A-4B31-BB52-99C76E28B4B9}"/>
              </a:ext>
            </a:extLst>
          </p:cNvPr>
          <p:cNvSpPr>
            <a:spLocks noGrp="1"/>
          </p:cNvSpPr>
          <p:nvPr>
            <p:ph type="body" sz="half" idx="2"/>
          </p:nvPr>
        </p:nvSpPr>
        <p:spPr>
          <a:xfrm>
            <a:off x="1063633" y="2374708"/>
            <a:ext cx="4170355" cy="40260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2ED6CC3-66DD-4D9A-A9C7-F588BA88C992}"/>
              </a:ext>
            </a:extLst>
          </p:cNvPr>
          <p:cNvSpPr>
            <a:spLocks noGrp="1"/>
          </p:cNvSpPr>
          <p:nvPr>
            <p:ph type="dt" sz="half" idx="10"/>
          </p:nvPr>
        </p:nvSpPr>
        <p:spPr/>
        <p:txBody>
          <a:bodyPr/>
          <a:lstStyle/>
          <a:p>
            <a:fld id="{73BB84BC-6E78-40D1-8831-40AB1F596614}" type="datetime4">
              <a:rPr lang="en-US" smtClean="0"/>
              <a:t>March 27, 2023</a:t>
            </a:fld>
            <a:endParaRPr lang="en-US"/>
          </a:p>
        </p:txBody>
      </p:sp>
      <p:sp>
        <p:nvSpPr>
          <p:cNvPr id="6" name="Footer Placeholder 5">
            <a:extLst>
              <a:ext uri="{FF2B5EF4-FFF2-40B4-BE49-F238E27FC236}">
                <a16:creationId xmlns:a16="http://schemas.microsoft.com/office/drawing/2014/main" id="{31359FC8-04EF-4F7D-8E43-4EE0E95DA99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E71C964-4227-4DEE-87A1-026162DDF664}"/>
              </a:ext>
            </a:extLst>
          </p:cNvPr>
          <p:cNvSpPr>
            <a:spLocks noGrp="1"/>
          </p:cNvSpPr>
          <p:nvPr>
            <p:ph type="sldNum" sz="quarter" idx="12"/>
          </p:nvPr>
        </p:nvSpPr>
        <p:spPr/>
        <p:txBody>
          <a:bodyPr/>
          <a:lstStyle/>
          <a:p>
            <a:fld id="{9D4AEF59-F28E-467C-9EA3-92D1CFAD475A}" type="slidenum">
              <a:rPr lang="en-US" smtClean="0"/>
              <a:t>‹#›</a:t>
            </a:fld>
            <a:endParaRPr lang="en-US"/>
          </a:p>
        </p:txBody>
      </p:sp>
    </p:spTree>
    <p:extLst>
      <p:ext uri="{BB962C8B-B14F-4D97-AF65-F5344CB8AC3E}">
        <p14:creationId xmlns:p14="http://schemas.microsoft.com/office/powerpoint/2010/main" val="16393579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0EB4E-D4BB-4C86-A820-63474E5A4086}"/>
              </a:ext>
            </a:extLst>
          </p:cNvPr>
          <p:cNvSpPr>
            <a:spLocks noGrp="1"/>
          </p:cNvSpPr>
          <p:nvPr>
            <p:ph type="title"/>
          </p:nvPr>
        </p:nvSpPr>
        <p:spPr>
          <a:xfrm>
            <a:off x="1062038" y="457199"/>
            <a:ext cx="3913241" cy="1928813"/>
          </a:xfrm>
        </p:spPr>
        <p:txBody>
          <a:bodyPr anchor="b"/>
          <a:lstStyle>
            <a:lvl1pPr>
              <a:defRPr sz="32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54FA99A1-8FAF-415D-A399-1B2C2A0F2300}"/>
              </a:ext>
            </a:extLst>
          </p:cNvPr>
          <p:cNvSpPr>
            <a:spLocks noGrp="1"/>
          </p:cNvSpPr>
          <p:nvPr>
            <p:ph type="pic" idx="1"/>
          </p:nvPr>
        </p:nvSpPr>
        <p:spPr>
          <a:xfrm>
            <a:off x="5257752" y="457200"/>
            <a:ext cx="6110288" cy="594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84A15BEE-9915-4637-85A2-2AF2872C72BC}"/>
              </a:ext>
            </a:extLst>
          </p:cNvPr>
          <p:cNvSpPr>
            <a:spLocks noGrp="1"/>
          </p:cNvSpPr>
          <p:nvPr>
            <p:ph type="body" sz="half" idx="2"/>
          </p:nvPr>
        </p:nvSpPr>
        <p:spPr>
          <a:xfrm>
            <a:off x="1062038" y="2386013"/>
            <a:ext cx="3913241" cy="40147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73427C-3B67-4ED4-925D-04B9C09AA54B}"/>
              </a:ext>
            </a:extLst>
          </p:cNvPr>
          <p:cNvSpPr>
            <a:spLocks noGrp="1"/>
          </p:cNvSpPr>
          <p:nvPr>
            <p:ph type="dt" sz="half" idx="10"/>
          </p:nvPr>
        </p:nvSpPr>
        <p:spPr/>
        <p:txBody>
          <a:bodyPr/>
          <a:lstStyle/>
          <a:p>
            <a:fld id="{ADFA080F-3961-4D42-BEDE-84A1FED032F1}" type="datetime4">
              <a:rPr lang="en-US" smtClean="0"/>
              <a:t>March 27, 2023</a:t>
            </a:fld>
            <a:endParaRPr lang="en-US"/>
          </a:p>
        </p:txBody>
      </p:sp>
      <p:sp>
        <p:nvSpPr>
          <p:cNvPr id="6" name="Footer Placeholder 5">
            <a:extLst>
              <a:ext uri="{FF2B5EF4-FFF2-40B4-BE49-F238E27FC236}">
                <a16:creationId xmlns:a16="http://schemas.microsoft.com/office/drawing/2014/main" id="{EEB5DAFD-22DE-4E9E-9C72-B16C1F273D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E8EE99-49CC-4A30-8ADA-39EFD8DAAD22}"/>
              </a:ext>
            </a:extLst>
          </p:cNvPr>
          <p:cNvSpPr>
            <a:spLocks noGrp="1"/>
          </p:cNvSpPr>
          <p:nvPr>
            <p:ph type="sldNum" sz="quarter" idx="12"/>
          </p:nvPr>
        </p:nvSpPr>
        <p:spPr/>
        <p:txBody>
          <a:bodyPr/>
          <a:lstStyle/>
          <a:p>
            <a:fld id="{9D4AEF59-F28E-467C-9EA3-92D1CFAD475A}" type="slidenum">
              <a:rPr lang="en-US" smtClean="0"/>
              <a:t>‹#›</a:t>
            </a:fld>
            <a:endParaRPr lang="en-US"/>
          </a:p>
        </p:txBody>
      </p:sp>
    </p:spTree>
    <p:extLst>
      <p:ext uri="{BB962C8B-B14F-4D97-AF65-F5344CB8AC3E}">
        <p14:creationId xmlns:p14="http://schemas.microsoft.com/office/powerpoint/2010/main" val="15926444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customXml" Target="../ink/ink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Picture 9" descr="A person in a dark room&#10;&#10;Description automatically generated">
            <a:extLst>
              <a:ext uri="{FF2B5EF4-FFF2-40B4-BE49-F238E27FC236}">
                <a16:creationId xmlns:a16="http://schemas.microsoft.com/office/drawing/2014/main" id="{DEB2E8C4-C3E7-4048-A43D-9859510CFA98}"/>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905744" y="0"/>
            <a:ext cx="1286256" cy="6858000"/>
          </a:xfrm>
          <a:prstGeom prst="rect">
            <a:avLst/>
          </a:prstGeom>
        </p:spPr>
      </p:pic>
      <p:sp>
        <p:nvSpPr>
          <p:cNvPr id="2" name="Title Placeholder 1">
            <a:extLst>
              <a:ext uri="{FF2B5EF4-FFF2-40B4-BE49-F238E27FC236}">
                <a16:creationId xmlns:a16="http://schemas.microsoft.com/office/drawing/2014/main" id="{9AFBD2E1-C16B-4996-869C-DD03823A80A4}"/>
              </a:ext>
            </a:extLst>
          </p:cNvPr>
          <p:cNvSpPr>
            <a:spLocks noGrp="1"/>
          </p:cNvSpPr>
          <p:nvPr>
            <p:ph type="title"/>
          </p:nvPr>
        </p:nvSpPr>
        <p:spPr>
          <a:xfrm>
            <a:off x="1050879" y="609601"/>
            <a:ext cx="9810604" cy="121602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844DB6A-ED8E-4755-BC7A-B7AA65244231}"/>
              </a:ext>
            </a:extLst>
          </p:cNvPr>
          <p:cNvSpPr>
            <a:spLocks noGrp="1"/>
          </p:cNvSpPr>
          <p:nvPr>
            <p:ph type="body" idx="1"/>
          </p:nvPr>
        </p:nvSpPr>
        <p:spPr>
          <a:xfrm>
            <a:off x="1050879" y="1825624"/>
            <a:ext cx="9810604" cy="442875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6FF5CE27-B558-4B88-ACE3-B70423127730}"/>
              </a:ext>
            </a:extLst>
          </p:cNvPr>
          <p:cNvSpPr>
            <a:spLocks noGrp="1"/>
          </p:cNvSpPr>
          <p:nvPr>
            <p:ph type="dt" sz="half" idx="2"/>
          </p:nvPr>
        </p:nvSpPr>
        <p:spPr>
          <a:xfrm rot="5400000">
            <a:off x="10509243" y="5071825"/>
            <a:ext cx="2647667" cy="365125"/>
          </a:xfrm>
          <a:prstGeom prst="rect">
            <a:avLst/>
          </a:prstGeom>
        </p:spPr>
        <p:txBody>
          <a:bodyPr vert="horz" lIns="91440" tIns="45720" rIns="91440" bIns="45720" rtlCol="0" anchor="ctr"/>
          <a:lstStyle>
            <a:lvl1pPr algn="l">
              <a:defRPr sz="900" cap="all" spc="300" baseline="0">
                <a:solidFill>
                  <a:schemeClr val="tx1">
                    <a:lumMod val="85000"/>
                    <a:lumOff val="15000"/>
                  </a:schemeClr>
                </a:solidFill>
                <a:latin typeface="+mn-lt"/>
              </a:defRPr>
            </a:lvl1pPr>
          </a:lstStyle>
          <a:p>
            <a:fld id="{A33960BD-7AC1-4217-9611-AAA56D3EE38F}" type="datetime4">
              <a:rPr lang="en-US" smtClean="0"/>
              <a:pPr/>
              <a:t>March 27, 2023</a:t>
            </a:fld>
            <a:endParaRPr lang="en-US" dirty="0">
              <a:latin typeface="+mn-lt"/>
            </a:endParaRPr>
          </a:p>
        </p:txBody>
      </p:sp>
      <p:sp>
        <p:nvSpPr>
          <p:cNvPr id="5" name="Footer Placeholder 4">
            <a:extLst>
              <a:ext uri="{FF2B5EF4-FFF2-40B4-BE49-F238E27FC236}">
                <a16:creationId xmlns:a16="http://schemas.microsoft.com/office/drawing/2014/main" id="{4ACE5D61-F203-4F00-9CF1-AB0AE4937006}"/>
              </a:ext>
            </a:extLst>
          </p:cNvPr>
          <p:cNvSpPr>
            <a:spLocks noGrp="1"/>
          </p:cNvSpPr>
          <p:nvPr>
            <p:ph type="ftr" sz="quarter" idx="3"/>
          </p:nvPr>
        </p:nvSpPr>
        <p:spPr>
          <a:xfrm rot="5400000">
            <a:off x="10447827" y="1407402"/>
            <a:ext cx="2770499" cy="365125"/>
          </a:xfrm>
          <a:prstGeom prst="rect">
            <a:avLst/>
          </a:prstGeom>
        </p:spPr>
        <p:txBody>
          <a:bodyPr vert="horz" lIns="91440" tIns="45720" rIns="91440" bIns="45720" rtlCol="0" anchor="ctr"/>
          <a:lstStyle>
            <a:lvl1pPr algn="r">
              <a:defRPr sz="900" cap="all" spc="300" baseline="0">
                <a:solidFill>
                  <a:schemeClr val="tx1">
                    <a:lumMod val="85000"/>
                    <a:lumOff val="15000"/>
                  </a:schemeClr>
                </a:solidFill>
                <a:latin typeface="+mn-lt"/>
              </a:defRPr>
            </a:lvl1pPr>
          </a:lstStyle>
          <a:p>
            <a:endParaRPr lang="en-US" dirty="0">
              <a:latin typeface="+mn-lt"/>
            </a:endParaRPr>
          </a:p>
        </p:txBody>
      </p:sp>
      <p:sp>
        <p:nvSpPr>
          <p:cNvPr id="6" name="Slide Number Placeholder 5">
            <a:extLst>
              <a:ext uri="{FF2B5EF4-FFF2-40B4-BE49-F238E27FC236}">
                <a16:creationId xmlns:a16="http://schemas.microsoft.com/office/drawing/2014/main" id="{39FF38BD-5F38-4F6E-B5DD-EB1AF06002E2}"/>
              </a:ext>
            </a:extLst>
          </p:cNvPr>
          <p:cNvSpPr>
            <a:spLocks noGrp="1"/>
          </p:cNvSpPr>
          <p:nvPr>
            <p:ph type="sldNum" sz="quarter" idx="4"/>
          </p:nvPr>
        </p:nvSpPr>
        <p:spPr>
          <a:xfrm>
            <a:off x="11560121" y="3138985"/>
            <a:ext cx="545911" cy="580029"/>
          </a:xfrm>
          <a:prstGeom prst="rect">
            <a:avLst/>
          </a:prstGeom>
        </p:spPr>
        <p:txBody>
          <a:bodyPr vert="horz" lIns="91440" tIns="45720" rIns="91440" bIns="45720" rtlCol="0" anchor="ctr"/>
          <a:lstStyle>
            <a:lvl1pPr algn="ctr">
              <a:defRPr sz="1600">
                <a:solidFill>
                  <a:schemeClr val="tx1">
                    <a:lumMod val="85000"/>
                    <a:lumOff val="15000"/>
                  </a:schemeClr>
                </a:solidFill>
                <a:latin typeface="+mn-lt"/>
              </a:defRPr>
            </a:lvl1pPr>
          </a:lstStyle>
          <a:p>
            <a:fld id="{9D4AEF59-F28E-467C-9EA3-92D1CFAD475A}" type="slidenum">
              <a:rPr lang="en-US" smtClean="0"/>
              <a:pPr/>
              <a:t>‹#›</a:t>
            </a:fld>
            <a:endParaRPr lang="en-US">
              <a:latin typeface="+mn-lt"/>
            </a:endParaRPr>
          </a:p>
        </p:txBody>
      </p:sp>
      <mc:AlternateContent xmlns:mc="http://schemas.openxmlformats.org/markup-compatibility/2006" xmlns:p14="http://schemas.microsoft.com/office/powerpoint/2010/main">
        <mc:Choice Requires="p14">
          <p:contentPart p14:bwMode="auto" r:id="rId14">
            <p14:nvContentPartPr>
              <p14:cNvPr id="18" name="Ink 17">
                <a:extLst>
                  <a:ext uri="{FF2B5EF4-FFF2-40B4-BE49-F238E27FC236}">
                    <a16:creationId xmlns:a16="http://schemas.microsoft.com/office/drawing/2014/main" id="{24D29CCB-7956-4E3E-8880-304085F04BF4}"/>
                  </a:ext>
                </a:extLst>
              </p14:cNvPr>
              <p14:cNvContentPartPr/>
              <p14:nvPr/>
            </p14:nvContentPartPr>
            <p14:xfrm>
              <a:off x="12490710" y="6342652"/>
              <a:ext cx="360" cy="360"/>
            </p14:xfrm>
          </p:contentPart>
        </mc:Choice>
        <mc:Fallback xmlns="">
          <p:pic>
            <p:nvPicPr>
              <p:cNvPr id="18" name="Ink 17">
                <a:extLst>
                  <a:ext uri="{FF2B5EF4-FFF2-40B4-BE49-F238E27FC236}">
                    <a16:creationId xmlns:a16="http://schemas.microsoft.com/office/drawing/2014/main" id="{24D29CCB-7956-4E3E-8880-304085F04BF4}"/>
                  </a:ext>
                </a:extLst>
              </p:cNvPr>
              <p:cNvPicPr/>
              <p:nvPr/>
            </p:nvPicPr>
            <p:blipFill>
              <a:blip r:embed="rId15"/>
              <a:stretch>
                <a:fillRect/>
              </a:stretch>
            </p:blipFill>
            <p:spPr>
              <a:xfrm>
                <a:off x="12481710" y="6333652"/>
                <a:ext cx="18000" cy="18000"/>
              </a:xfrm>
              <a:prstGeom prst="rect">
                <a:avLst/>
              </a:prstGeom>
            </p:spPr>
          </p:pic>
        </mc:Fallback>
      </mc:AlternateContent>
    </p:spTree>
    <p:extLst>
      <p:ext uri="{BB962C8B-B14F-4D97-AF65-F5344CB8AC3E}">
        <p14:creationId xmlns:p14="http://schemas.microsoft.com/office/powerpoint/2010/main" val="2889985999"/>
      </p:ext>
    </p:extLst>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hf sldNum="0" hdr="0" ftr="0" dt="0"/>
  <p:txStyles>
    <p:titleStyle>
      <a:lvl1pPr algn="l" defTabSz="914400" rtl="0" eaLnBrk="1" latinLnBrk="0" hangingPunct="1">
        <a:lnSpc>
          <a:spcPct val="110000"/>
        </a:lnSpc>
        <a:spcBef>
          <a:spcPct val="0"/>
        </a:spcBef>
        <a:buNone/>
        <a:defRPr sz="2800" kern="1200" cap="all" spc="600" baseline="0">
          <a:solidFill>
            <a:schemeClr val="tx1">
              <a:lumMod val="85000"/>
              <a:lumOff val="15000"/>
            </a:schemeClr>
          </a:solidFill>
          <a:latin typeface="+mj-lt"/>
          <a:ea typeface="Batang" panose="02030600000101010101" pitchFamily="18" charset="-127"/>
          <a:cs typeface="+mj-cs"/>
        </a:defRPr>
      </a:lvl1pPr>
    </p:titleStyle>
    <p:bodyStyle>
      <a:lvl1pPr marL="228600" indent="-228600" algn="l" defTabSz="914400" rtl="0" eaLnBrk="1" latinLnBrk="0" hangingPunct="1">
        <a:lnSpc>
          <a:spcPct val="100000"/>
        </a:lnSpc>
        <a:spcBef>
          <a:spcPts val="1000"/>
        </a:spcBef>
        <a:buSzPct val="80000"/>
        <a:buFont typeface="Arial" panose="020B0604020202020204" pitchFamily="34" charset="0"/>
        <a:buChar char="•"/>
        <a:defRPr sz="2000" kern="1200" spc="50" baseline="0">
          <a:solidFill>
            <a:schemeClr val="tx1">
              <a:lumMod val="85000"/>
              <a:lumOff val="15000"/>
            </a:schemeClr>
          </a:solidFill>
          <a:latin typeface="+mn-lt"/>
          <a:ea typeface="Batang" panose="02030600000101010101" pitchFamily="18" charset="-127"/>
          <a:cs typeface="+mn-cs"/>
        </a:defRPr>
      </a:lvl1pPr>
      <a:lvl2pPr marL="274320" indent="0" algn="l" defTabSz="914400" rtl="0" eaLnBrk="1" latinLnBrk="0" hangingPunct="1">
        <a:lnSpc>
          <a:spcPct val="100000"/>
        </a:lnSpc>
        <a:spcBef>
          <a:spcPts val="500"/>
        </a:spcBef>
        <a:buFontTx/>
        <a:buNone/>
        <a:defRPr sz="1800" kern="1200" spc="50" baseline="0">
          <a:solidFill>
            <a:schemeClr val="tx1">
              <a:lumMod val="85000"/>
              <a:lumOff val="15000"/>
            </a:schemeClr>
          </a:solidFill>
          <a:latin typeface="+mn-lt"/>
          <a:ea typeface="Batang" panose="02030600000101010101" pitchFamily="18" charset="-127"/>
          <a:cs typeface="+mn-cs"/>
        </a:defRPr>
      </a:lvl2pPr>
      <a:lvl3pPr marL="605790" indent="-285750" algn="l" defTabSz="914400" rtl="0" eaLnBrk="1" latinLnBrk="0" hangingPunct="1">
        <a:lnSpc>
          <a:spcPct val="100000"/>
        </a:lnSpc>
        <a:spcBef>
          <a:spcPts val="500"/>
        </a:spcBef>
        <a:buSzPct val="80000"/>
        <a:buFont typeface="Arial" panose="020B0604020202020204" pitchFamily="34" charset="0"/>
        <a:buChar char="•"/>
        <a:defRPr sz="1600" kern="1200" spc="50" baseline="0">
          <a:solidFill>
            <a:schemeClr val="tx1">
              <a:lumMod val="85000"/>
              <a:lumOff val="15000"/>
            </a:schemeClr>
          </a:solidFill>
          <a:latin typeface="+mn-lt"/>
          <a:ea typeface="Batang" panose="02030600000101010101" pitchFamily="18" charset="-127"/>
          <a:cs typeface="+mn-cs"/>
        </a:defRPr>
      </a:lvl3pPr>
      <a:lvl4pPr marL="630936" indent="0" algn="l" defTabSz="914400" rtl="0" eaLnBrk="1" latinLnBrk="0" hangingPunct="1">
        <a:lnSpc>
          <a:spcPct val="100000"/>
        </a:lnSpc>
        <a:spcBef>
          <a:spcPts val="500"/>
        </a:spcBef>
        <a:buFontTx/>
        <a:buNone/>
        <a:defRPr sz="1400" kern="1200" spc="50" baseline="0">
          <a:solidFill>
            <a:schemeClr val="tx1">
              <a:lumMod val="85000"/>
              <a:lumOff val="15000"/>
            </a:schemeClr>
          </a:solidFill>
          <a:latin typeface="+mn-lt"/>
          <a:ea typeface="Batang" panose="02030600000101010101" pitchFamily="18" charset="-127"/>
          <a:cs typeface="+mn-cs"/>
        </a:defRPr>
      </a:lvl4pPr>
      <a:lvl5pPr marL="822960" indent="-228600" algn="l" defTabSz="914400" rtl="0" eaLnBrk="1" latinLnBrk="0" hangingPunct="1">
        <a:lnSpc>
          <a:spcPct val="100000"/>
        </a:lnSpc>
        <a:spcBef>
          <a:spcPts val="500"/>
        </a:spcBef>
        <a:buSzPct val="80000"/>
        <a:buFont typeface="Arial" panose="020B0604020202020204" pitchFamily="34" charset="0"/>
        <a:buChar char="•"/>
        <a:defRPr sz="1400" kern="1200" spc="50" baseline="0">
          <a:solidFill>
            <a:schemeClr val="tx1">
              <a:lumMod val="85000"/>
              <a:lumOff val="15000"/>
            </a:schemeClr>
          </a:solidFill>
          <a:latin typeface="+mn-lt"/>
          <a:ea typeface="Batang" panose="02030600000101010101" pitchFamily="18" charset="-127"/>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82C76-D0F6-56B2-C048-DB12D29A8D90}"/>
              </a:ext>
            </a:extLst>
          </p:cNvPr>
          <p:cNvSpPr>
            <a:spLocks noGrp="1"/>
          </p:cNvSpPr>
          <p:nvPr>
            <p:ph type="ctrTitle"/>
          </p:nvPr>
        </p:nvSpPr>
        <p:spPr>
          <a:xfrm>
            <a:off x="1398792" y="614976"/>
            <a:ext cx="4904874" cy="2807540"/>
          </a:xfrm>
        </p:spPr>
        <p:txBody>
          <a:bodyPr>
            <a:normAutofit/>
          </a:bodyPr>
          <a:lstStyle/>
          <a:p>
            <a:r>
              <a:rPr lang="en-US" sz="3000" dirty="0" err="1"/>
              <a:t>RacE</a:t>
            </a:r>
            <a:r>
              <a:rPr lang="en-US" sz="3000" dirty="0"/>
              <a:t> &amp; Racial Reconciliation</a:t>
            </a:r>
          </a:p>
        </p:txBody>
      </p:sp>
      <p:sp>
        <p:nvSpPr>
          <p:cNvPr id="3" name="Subtitle 2">
            <a:extLst>
              <a:ext uri="{FF2B5EF4-FFF2-40B4-BE49-F238E27FC236}">
                <a16:creationId xmlns:a16="http://schemas.microsoft.com/office/drawing/2014/main" id="{3F161A4D-1056-6537-F49B-0BC3950D7755}"/>
              </a:ext>
            </a:extLst>
          </p:cNvPr>
          <p:cNvSpPr>
            <a:spLocks noGrp="1"/>
          </p:cNvSpPr>
          <p:nvPr>
            <p:ph type="subTitle" idx="1"/>
          </p:nvPr>
        </p:nvSpPr>
        <p:spPr>
          <a:xfrm>
            <a:off x="1311731" y="4112623"/>
            <a:ext cx="5078996" cy="1594839"/>
          </a:xfrm>
        </p:spPr>
        <p:txBody>
          <a:bodyPr>
            <a:normAutofit/>
          </a:bodyPr>
          <a:lstStyle/>
          <a:p>
            <a:endParaRPr lang="en-US" dirty="0"/>
          </a:p>
          <a:p>
            <a:r>
              <a:rPr lang="en-US" sz="2400" dirty="0"/>
              <a:t>Society &amp; Christian Ethics</a:t>
            </a:r>
          </a:p>
          <a:p>
            <a:r>
              <a:rPr lang="en-US" dirty="0"/>
              <a:t>Grace Reformed Baptist Church</a:t>
            </a:r>
          </a:p>
        </p:txBody>
      </p:sp>
      <p:pic>
        <p:nvPicPr>
          <p:cNvPr id="4" name="Picture 3" descr="People shaking hands">
            <a:extLst>
              <a:ext uri="{FF2B5EF4-FFF2-40B4-BE49-F238E27FC236}">
                <a16:creationId xmlns:a16="http://schemas.microsoft.com/office/drawing/2014/main" id="{9D23008A-C7F5-4BFF-C8F7-9B5B3DC1BCC5}"/>
              </a:ext>
            </a:extLst>
          </p:cNvPr>
          <p:cNvPicPr>
            <a:picLocks noChangeAspect="1"/>
          </p:cNvPicPr>
          <p:nvPr/>
        </p:nvPicPr>
        <p:blipFill>
          <a:blip r:embed="rId2"/>
          <a:srcRect l="23319" r="23319"/>
          <a:stretch/>
        </p:blipFill>
        <p:spPr>
          <a:xfrm>
            <a:off x="7451671" y="0"/>
            <a:ext cx="4575785" cy="6892740"/>
          </a:xfrm>
          <a:custGeom>
            <a:avLst/>
            <a:gdLst/>
            <a:ahLst/>
            <a:cxnLst/>
            <a:rect l="l" t="t" r="r" b="b"/>
            <a:pathLst>
              <a:path w="4575785" h="6857999">
                <a:moveTo>
                  <a:pt x="517468" y="0"/>
                </a:moveTo>
                <a:lnTo>
                  <a:pt x="4575785" y="0"/>
                </a:lnTo>
                <a:lnTo>
                  <a:pt x="4575785" y="6857999"/>
                </a:lnTo>
                <a:lnTo>
                  <a:pt x="960511" y="6857999"/>
                </a:lnTo>
                <a:lnTo>
                  <a:pt x="942694" y="6843617"/>
                </a:lnTo>
                <a:cubicBezTo>
                  <a:pt x="964945" y="6792705"/>
                  <a:pt x="892574" y="6836929"/>
                  <a:pt x="865960" y="6827318"/>
                </a:cubicBezTo>
                <a:lnTo>
                  <a:pt x="861487" y="6823037"/>
                </a:lnTo>
                <a:lnTo>
                  <a:pt x="859513" y="6806858"/>
                </a:lnTo>
                <a:lnTo>
                  <a:pt x="860461" y="6800037"/>
                </a:lnTo>
                <a:cubicBezTo>
                  <a:pt x="860484" y="6795612"/>
                  <a:pt x="859691" y="6793024"/>
                  <a:pt x="858251" y="6791626"/>
                </a:cubicBezTo>
                <a:lnTo>
                  <a:pt x="857660" y="6791654"/>
                </a:lnTo>
                <a:lnTo>
                  <a:pt x="856643" y="6783314"/>
                </a:lnTo>
                <a:cubicBezTo>
                  <a:pt x="856157" y="6768705"/>
                  <a:pt x="856848" y="6753980"/>
                  <a:pt x="858459" y="6739543"/>
                </a:cubicBezTo>
                <a:cubicBezTo>
                  <a:pt x="825704" y="6742272"/>
                  <a:pt x="849542" y="6681110"/>
                  <a:pt x="794118" y="6710916"/>
                </a:cubicBezTo>
                <a:cubicBezTo>
                  <a:pt x="794610" y="6692179"/>
                  <a:pt x="815573" y="6671806"/>
                  <a:pt x="779817" y="6693690"/>
                </a:cubicBezTo>
                <a:cubicBezTo>
                  <a:pt x="778915" y="6687990"/>
                  <a:pt x="774885" y="6685995"/>
                  <a:pt x="769310" y="6685745"/>
                </a:cubicBezTo>
                <a:lnTo>
                  <a:pt x="766802" y="6686064"/>
                </a:lnTo>
                <a:cubicBezTo>
                  <a:pt x="767473" y="6672038"/>
                  <a:pt x="768145" y="6658011"/>
                  <a:pt x="768816" y="6643985"/>
                </a:cubicBezTo>
                <a:lnTo>
                  <a:pt x="764758" y="6640288"/>
                </a:lnTo>
                <a:lnTo>
                  <a:pt x="771603" y="6610439"/>
                </a:lnTo>
                <a:cubicBezTo>
                  <a:pt x="771799" y="6605729"/>
                  <a:pt x="776328" y="6505678"/>
                  <a:pt x="776524" y="6500968"/>
                </a:cubicBezTo>
                <a:lnTo>
                  <a:pt x="716862" y="6252242"/>
                </a:lnTo>
                <a:cubicBezTo>
                  <a:pt x="710358" y="6209033"/>
                  <a:pt x="712158" y="6177416"/>
                  <a:pt x="706006" y="6116988"/>
                </a:cubicBezTo>
                <a:cubicBezTo>
                  <a:pt x="664744" y="6009788"/>
                  <a:pt x="669134" y="5997889"/>
                  <a:pt x="675681" y="5921438"/>
                </a:cubicBezTo>
                <a:cubicBezTo>
                  <a:pt x="609567" y="5910253"/>
                  <a:pt x="667197" y="5880778"/>
                  <a:pt x="646967" y="5848021"/>
                </a:cubicBezTo>
                <a:cubicBezTo>
                  <a:pt x="633539" y="5819166"/>
                  <a:pt x="610193" y="5775630"/>
                  <a:pt x="595120" y="5722308"/>
                </a:cubicBezTo>
                <a:cubicBezTo>
                  <a:pt x="587517" y="5685814"/>
                  <a:pt x="566330" y="5564010"/>
                  <a:pt x="556522" y="5528087"/>
                </a:cubicBezTo>
                <a:cubicBezTo>
                  <a:pt x="551310" y="5519174"/>
                  <a:pt x="556171" y="5505252"/>
                  <a:pt x="536270" y="5506770"/>
                </a:cubicBezTo>
                <a:cubicBezTo>
                  <a:pt x="512052" y="5506489"/>
                  <a:pt x="543356" y="5459435"/>
                  <a:pt x="516612" y="5473320"/>
                </a:cubicBezTo>
                <a:cubicBezTo>
                  <a:pt x="537947" y="5440196"/>
                  <a:pt x="486731" y="5435838"/>
                  <a:pt x="471989" y="5418523"/>
                </a:cubicBezTo>
                <a:cubicBezTo>
                  <a:pt x="493820" y="5390817"/>
                  <a:pt x="454363" y="5377479"/>
                  <a:pt x="442299" y="5333204"/>
                </a:cubicBezTo>
                <a:cubicBezTo>
                  <a:pt x="467689" y="5302287"/>
                  <a:pt x="420786" y="5307848"/>
                  <a:pt x="452960" y="5255192"/>
                </a:cubicBezTo>
                <a:cubicBezTo>
                  <a:pt x="453300" y="5233631"/>
                  <a:pt x="429983" y="5195187"/>
                  <a:pt x="431339" y="5156169"/>
                </a:cubicBezTo>
                <a:cubicBezTo>
                  <a:pt x="398945" y="5067566"/>
                  <a:pt x="403718" y="5079988"/>
                  <a:pt x="404757" y="5025421"/>
                </a:cubicBezTo>
                <a:cubicBezTo>
                  <a:pt x="400018" y="4966103"/>
                  <a:pt x="402758" y="4976631"/>
                  <a:pt x="395660" y="4924394"/>
                </a:cubicBezTo>
                <a:cubicBezTo>
                  <a:pt x="383838" y="4897752"/>
                  <a:pt x="406451" y="4876973"/>
                  <a:pt x="390158" y="4861232"/>
                </a:cubicBezTo>
                <a:cubicBezTo>
                  <a:pt x="362582" y="4877952"/>
                  <a:pt x="368360" y="4813711"/>
                  <a:pt x="341238" y="4838615"/>
                </a:cubicBezTo>
                <a:cubicBezTo>
                  <a:pt x="311503" y="4831441"/>
                  <a:pt x="352577" y="4804970"/>
                  <a:pt x="326273" y="4796524"/>
                </a:cubicBezTo>
                <a:lnTo>
                  <a:pt x="284996" y="4672372"/>
                </a:lnTo>
                <a:cubicBezTo>
                  <a:pt x="298118" y="4649489"/>
                  <a:pt x="287003" y="4640074"/>
                  <a:pt x="267970" y="4634255"/>
                </a:cubicBezTo>
                <a:cubicBezTo>
                  <a:pt x="263754" y="4595383"/>
                  <a:pt x="222766" y="4593405"/>
                  <a:pt x="203275" y="4555830"/>
                </a:cubicBezTo>
                <a:cubicBezTo>
                  <a:pt x="181514" y="4524570"/>
                  <a:pt x="154438" y="4520149"/>
                  <a:pt x="133797" y="4479914"/>
                </a:cubicBezTo>
                <a:cubicBezTo>
                  <a:pt x="124082" y="4457346"/>
                  <a:pt x="105185" y="4427564"/>
                  <a:pt x="84156" y="4415916"/>
                </a:cubicBezTo>
                <a:lnTo>
                  <a:pt x="83303" y="4414752"/>
                </a:lnTo>
                <a:lnTo>
                  <a:pt x="72062" y="4388525"/>
                </a:lnTo>
                <a:lnTo>
                  <a:pt x="75315" y="4375182"/>
                </a:lnTo>
                <a:cubicBezTo>
                  <a:pt x="75941" y="4370194"/>
                  <a:pt x="75530" y="4367154"/>
                  <a:pt x="74333" y="4365355"/>
                </a:cubicBezTo>
                <a:lnTo>
                  <a:pt x="68893" y="4364787"/>
                </a:lnTo>
                <a:cubicBezTo>
                  <a:pt x="68887" y="4364737"/>
                  <a:pt x="68881" y="4364686"/>
                  <a:pt x="68875" y="4364636"/>
                </a:cubicBezTo>
                <a:cubicBezTo>
                  <a:pt x="68620" y="4351507"/>
                  <a:pt x="69309" y="4337030"/>
                  <a:pt x="58168" y="4323582"/>
                </a:cubicBezTo>
                <a:cubicBezTo>
                  <a:pt x="61811" y="4263350"/>
                  <a:pt x="99263" y="4233013"/>
                  <a:pt x="79972" y="4208494"/>
                </a:cubicBezTo>
                <a:cubicBezTo>
                  <a:pt x="88758" y="4180446"/>
                  <a:pt x="125844" y="4152085"/>
                  <a:pt x="106280" y="4120638"/>
                </a:cubicBezTo>
                <a:cubicBezTo>
                  <a:pt x="111598" y="4121936"/>
                  <a:pt x="113804" y="4120147"/>
                  <a:pt x="114398" y="4116558"/>
                </a:cubicBezTo>
                <a:cubicBezTo>
                  <a:pt x="114157" y="4114248"/>
                  <a:pt x="113917" y="4111937"/>
                  <a:pt x="113677" y="4109627"/>
                </a:cubicBezTo>
                <a:lnTo>
                  <a:pt x="105699" y="4105626"/>
                </a:lnTo>
                <a:cubicBezTo>
                  <a:pt x="77890" y="4088880"/>
                  <a:pt x="108987" y="4082598"/>
                  <a:pt x="106408" y="4051443"/>
                </a:cubicBezTo>
                <a:cubicBezTo>
                  <a:pt x="106858" y="4036630"/>
                  <a:pt x="97032" y="3985550"/>
                  <a:pt x="103822" y="3988496"/>
                </a:cubicBezTo>
                <a:lnTo>
                  <a:pt x="75372" y="3857059"/>
                </a:lnTo>
                <a:cubicBezTo>
                  <a:pt x="82817" y="3836376"/>
                  <a:pt x="81742" y="3824520"/>
                  <a:pt x="64937" y="3815652"/>
                </a:cubicBezTo>
                <a:cubicBezTo>
                  <a:pt x="102287" y="3718925"/>
                  <a:pt x="55573" y="3772320"/>
                  <a:pt x="59080" y="3696747"/>
                </a:cubicBezTo>
                <a:cubicBezTo>
                  <a:pt x="66269" y="3629648"/>
                  <a:pt x="63240" y="3571908"/>
                  <a:pt x="85623" y="3491441"/>
                </a:cubicBezTo>
                <a:cubicBezTo>
                  <a:pt x="98410" y="3474059"/>
                  <a:pt x="99525" y="3431012"/>
                  <a:pt x="100691" y="3417526"/>
                </a:cubicBezTo>
                <a:cubicBezTo>
                  <a:pt x="101857" y="3404040"/>
                  <a:pt x="95556" y="3412369"/>
                  <a:pt x="92620" y="3410525"/>
                </a:cubicBezTo>
                <a:cubicBezTo>
                  <a:pt x="92153" y="3374230"/>
                  <a:pt x="83244" y="3285268"/>
                  <a:pt x="79737" y="3235496"/>
                </a:cubicBezTo>
                <a:cubicBezTo>
                  <a:pt x="70953" y="3207448"/>
                  <a:pt x="52012" y="3143347"/>
                  <a:pt x="71576" y="3111898"/>
                </a:cubicBezTo>
                <a:cubicBezTo>
                  <a:pt x="66408" y="3077014"/>
                  <a:pt x="53542" y="3056489"/>
                  <a:pt x="48725" y="3026189"/>
                </a:cubicBezTo>
                <a:cubicBezTo>
                  <a:pt x="35029" y="3013335"/>
                  <a:pt x="35295" y="2950066"/>
                  <a:pt x="42673" y="2930099"/>
                </a:cubicBezTo>
                <a:cubicBezTo>
                  <a:pt x="72765" y="2876461"/>
                  <a:pt x="20837" y="2811743"/>
                  <a:pt x="43260" y="2768401"/>
                </a:cubicBezTo>
                <a:cubicBezTo>
                  <a:pt x="44784" y="2755816"/>
                  <a:pt x="43709" y="2744724"/>
                  <a:pt x="41022" y="2734617"/>
                </a:cubicBezTo>
                <a:lnTo>
                  <a:pt x="29707" y="2708118"/>
                </a:lnTo>
                <a:lnTo>
                  <a:pt x="18896" y="2704187"/>
                </a:lnTo>
                <a:lnTo>
                  <a:pt x="16157" y="2686013"/>
                </a:lnTo>
                <a:lnTo>
                  <a:pt x="0" y="2656506"/>
                </a:lnTo>
                <a:cubicBezTo>
                  <a:pt x="46275" y="2648213"/>
                  <a:pt x="-21852" y="2580542"/>
                  <a:pt x="20000" y="2589495"/>
                </a:cubicBezTo>
                <a:cubicBezTo>
                  <a:pt x="9004" y="2539865"/>
                  <a:pt x="51725" y="2561406"/>
                  <a:pt x="4503" y="2517909"/>
                </a:cubicBezTo>
                <a:cubicBezTo>
                  <a:pt x="18312" y="2426183"/>
                  <a:pt x="2043" y="2320005"/>
                  <a:pt x="38580" y="2235940"/>
                </a:cubicBezTo>
                <a:cubicBezTo>
                  <a:pt x="39530" y="2131535"/>
                  <a:pt x="31342" y="1983035"/>
                  <a:pt x="28357" y="1891475"/>
                </a:cubicBezTo>
                <a:cubicBezTo>
                  <a:pt x="18536" y="1816240"/>
                  <a:pt x="53985" y="1820215"/>
                  <a:pt x="16422" y="1754299"/>
                </a:cubicBezTo>
                <a:cubicBezTo>
                  <a:pt x="22523" y="1748800"/>
                  <a:pt x="14115" y="1712020"/>
                  <a:pt x="17619" y="1704948"/>
                </a:cubicBezTo>
                <a:lnTo>
                  <a:pt x="11875" y="1640075"/>
                </a:lnTo>
                <a:lnTo>
                  <a:pt x="10148" y="1637400"/>
                </a:lnTo>
                <a:cubicBezTo>
                  <a:pt x="6571" y="1625366"/>
                  <a:pt x="7662" y="1617809"/>
                  <a:pt x="10809" y="1612250"/>
                </a:cubicBezTo>
                <a:lnTo>
                  <a:pt x="30710" y="1498099"/>
                </a:lnTo>
                <a:lnTo>
                  <a:pt x="28832" y="1497366"/>
                </a:lnTo>
                <a:lnTo>
                  <a:pt x="25420" y="1490044"/>
                </a:lnTo>
                <a:lnTo>
                  <a:pt x="36357" y="1429750"/>
                </a:lnTo>
                <a:cubicBezTo>
                  <a:pt x="56105" y="1395764"/>
                  <a:pt x="51096" y="1348657"/>
                  <a:pt x="63323" y="1316453"/>
                </a:cubicBezTo>
                <a:cubicBezTo>
                  <a:pt x="113953" y="1206017"/>
                  <a:pt x="97314" y="1160971"/>
                  <a:pt x="167299" y="1100758"/>
                </a:cubicBezTo>
                <a:cubicBezTo>
                  <a:pt x="183322" y="1066821"/>
                  <a:pt x="207320" y="1013057"/>
                  <a:pt x="218971" y="997428"/>
                </a:cubicBezTo>
                <a:cubicBezTo>
                  <a:pt x="225661" y="983599"/>
                  <a:pt x="245059" y="996998"/>
                  <a:pt x="249304" y="969068"/>
                </a:cubicBezTo>
                <a:cubicBezTo>
                  <a:pt x="273910" y="912445"/>
                  <a:pt x="257335" y="876944"/>
                  <a:pt x="307518" y="815816"/>
                </a:cubicBezTo>
                <a:cubicBezTo>
                  <a:pt x="319844" y="734499"/>
                  <a:pt x="427269" y="648257"/>
                  <a:pt x="438631" y="588216"/>
                </a:cubicBezTo>
                <a:cubicBezTo>
                  <a:pt x="468336" y="534577"/>
                  <a:pt x="480025" y="521047"/>
                  <a:pt x="494548" y="466832"/>
                </a:cubicBezTo>
                <a:cubicBezTo>
                  <a:pt x="513994" y="444023"/>
                  <a:pt x="469014" y="421695"/>
                  <a:pt x="512985" y="406165"/>
                </a:cubicBezTo>
                <a:cubicBezTo>
                  <a:pt x="519819" y="312467"/>
                  <a:pt x="496295" y="285415"/>
                  <a:pt x="499246" y="226337"/>
                </a:cubicBezTo>
                <a:cubicBezTo>
                  <a:pt x="511217" y="180655"/>
                  <a:pt x="525793" y="85726"/>
                  <a:pt x="530694" y="51692"/>
                </a:cubicBezTo>
                <a:cubicBezTo>
                  <a:pt x="512001" y="39736"/>
                  <a:pt x="522977" y="34428"/>
                  <a:pt x="528655" y="22135"/>
                </a:cubicBezTo>
                <a:cubicBezTo>
                  <a:pt x="511506" y="14446"/>
                  <a:pt x="513258" y="7722"/>
                  <a:pt x="516964" y="1039"/>
                </a:cubicBezTo>
                <a:close/>
              </a:path>
            </a:pathLst>
          </a:custGeom>
        </p:spPr>
      </p:pic>
    </p:spTree>
    <p:extLst>
      <p:ext uri="{BB962C8B-B14F-4D97-AF65-F5344CB8AC3E}">
        <p14:creationId xmlns:p14="http://schemas.microsoft.com/office/powerpoint/2010/main" val="32757431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application&#10;&#10;Description automatically generated">
            <a:extLst>
              <a:ext uri="{FF2B5EF4-FFF2-40B4-BE49-F238E27FC236}">
                <a16:creationId xmlns:a16="http://schemas.microsoft.com/office/drawing/2014/main" id="{1468CA37-A6FC-277A-CD03-40E6073E8BF6}"/>
              </a:ext>
            </a:extLst>
          </p:cNvPr>
          <p:cNvPicPr>
            <a:picLocks noChangeAspect="1"/>
          </p:cNvPicPr>
          <p:nvPr/>
        </p:nvPicPr>
        <p:blipFill>
          <a:blip r:embed="rId2"/>
          <a:stretch>
            <a:fillRect/>
          </a:stretch>
        </p:blipFill>
        <p:spPr>
          <a:xfrm>
            <a:off x="5296194" y="-7109773"/>
            <a:ext cx="5182056" cy="13075920"/>
          </a:xfrm>
          <a:prstGeom prst="rect">
            <a:avLst/>
          </a:prstGeom>
        </p:spPr>
      </p:pic>
      <p:sp>
        <p:nvSpPr>
          <p:cNvPr id="5" name="TextBox 4">
            <a:extLst>
              <a:ext uri="{FF2B5EF4-FFF2-40B4-BE49-F238E27FC236}">
                <a16:creationId xmlns:a16="http://schemas.microsoft.com/office/drawing/2014/main" id="{A353110D-2574-C02E-BF80-E44C58D8C36A}"/>
              </a:ext>
            </a:extLst>
          </p:cNvPr>
          <p:cNvSpPr txBox="1"/>
          <p:nvPr/>
        </p:nvSpPr>
        <p:spPr>
          <a:xfrm>
            <a:off x="910069" y="2736502"/>
            <a:ext cx="4386125" cy="1384995"/>
          </a:xfrm>
          <a:prstGeom prst="rect">
            <a:avLst/>
          </a:prstGeom>
          <a:noFill/>
        </p:spPr>
        <p:txBody>
          <a:bodyPr wrap="square">
            <a:spAutoFit/>
          </a:bodyPr>
          <a:lstStyle/>
          <a:p>
            <a:r>
              <a:rPr lang="en-US" sz="2800" b="1" i="0" u="none" strike="noStrike" dirty="0">
                <a:solidFill>
                  <a:srgbClr val="202124"/>
                </a:solidFill>
                <a:effectLst/>
                <a:latin typeface="Calibri" panose="020F0502020204030204" pitchFamily="34" charset="0"/>
                <a:cs typeface="Calibri" panose="020F0502020204030204" pitchFamily="34" charset="0"/>
              </a:rPr>
              <a:t>Smithsonian National Museum of African American History &amp; Culture</a:t>
            </a:r>
            <a:endParaRPr lang="en-US"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116500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8369E08-FC52-3FBA-2E65-F37846CF4EF5}"/>
              </a:ext>
            </a:extLst>
          </p:cNvPr>
          <p:cNvSpPr txBox="1"/>
          <p:nvPr/>
        </p:nvSpPr>
        <p:spPr>
          <a:xfrm>
            <a:off x="1851375" y="1030790"/>
            <a:ext cx="8489250" cy="4970591"/>
          </a:xfrm>
          <a:prstGeom prst="rect">
            <a:avLst/>
          </a:prstGeom>
          <a:noFill/>
        </p:spPr>
        <p:txBody>
          <a:bodyPr wrap="square" rtlCol="0">
            <a:spAutoFit/>
          </a:bodyPr>
          <a:lstStyle/>
          <a:p>
            <a:pPr marL="0" marR="0">
              <a:spcBef>
                <a:spcPts val="0"/>
              </a:spcBef>
              <a:spcAft>
                <a:spcPts val="0"/>
              </a:spcAft>
            </a:pPr>
            <a:r>
              <a:rPr lang="en-US" sz="2300" b="1" dirty="0">
                <a:effectLst/>
                <a:latin typeface="Calibri" panose="020F0502020204030204" pitchFamily="34" charset="0"/>
                <a:ea typeface="Calibri" panose="020F0502020204030204" pitchFamily="34" charset="0"/>
                <a:cs typeface="Calibri" panose="020F0502020204030204" pitchFamily="34" charset="0"/>
              </a:rPr>
              <a:t>Culture</a:t>
            </a:r>
            <a:r>
              <a:rPr lang="en-US" sz="2300" dirty="0">
                <a:effectLst/>
                <a:latin typeface="Calibri" panose="020F0502020204030204" pitchFamily="34" charset="0"/>
                <a:ea typeface="Calibri" panose="020F0502020204030204" pitchFamily="34" charset="0"/>
                <a:cs typeface="Calibri" panose="020F0502020204030204" pitchFamily="34" charset="0"/>
              </a:rPr>
              <a:t>: “The norms, values, practices, patterns of communication, language, laws, customs, and meanings shared by a group of people located in a given time and place” (</a:t>
            </a:r>
            <a:r>
              <a:rPr lang="en-US" sz="2300" dirty="0" err="1">
                <a:effectLst/>
                <a:latin typeface="Calibri" panose="020F0502020204030204" pitchFamily="34" charset="0"/>
                <a:ea typeface="Calibri" panose="020F0502020204030204" pitchFamily="34" charset="0"/>
                <a:cs typeface="Calibri" panose="020F0502020204030204" pitchFamily="34" charset="0"/>
              </a:rPr>
              <a:t>Sensoy</a:t>
            </a:r>
            <a:r>
              <a:rPr lang="en-US" sz="2300" dirty="0">
                <a:effectLst/>
                <a:latin typeface="Calibri" panose="020F0502020204030204" pitchFamily="34" charset="0"/>
                <a:ea typeface="Calibri" panose="020F0502020204030204" pitchFamily="34" charset="0"/>
                <a:cs typeface="Calibri" panose="020F0502020204030204" pitchFamily="34" charset="0"/>
              </a:rPr>
              <a:t> &amp; </a:t>
            </a:r>
            <a:r>
              <a:rPr lang="en-US" sz="2300" dirty="0" err="1">
                <a:effectLst/>
                <a:latin typeface="Calibri" panose="020F0502020204030204" pitchFamily="34" charset="0"/>
                <a:ea typeface="Calibri" panose="020F0502020204030204" pitchFamily="34" charset="0"/>
                <a:cs typeface="Calibri" panose="020F0502020204030204" pitchFamily="34" charset="0"/>
              </a:rPr>
              <a:t>DiAngelo</a:t>
            </a:r>
            <a:r>
              <a:rPr lang="en-US" sz="2300" dirty="0">
                <a:effectLst/>
                <a:latin typeface="Calibri" panose="020F0502020204030204" pitchFamily="34" charset="0"/>
                <a:ea typeface="Calibri" panose="020F0502020204030204" pitchFamily="34" charset="0"/>
                <a:cs typeface="Calibri" panose="020F0502020204030204" pitchFamily="34" charset="0"/>
              </a:rPr>
              <a:t>, p. 36). </a:t>
            </a:r>
          </a:p>
          <a:p>
            <a:pPr marL="0" marR="0">
              <a:spcBef>
                <a:spcPts val="0"/>
              </a:spcBef>
              <a:spcAft>
                <a:spcPts val="0"/>
              </a:spcAft>
            </a:pPr>
            <a:r>
              <a:rPr lang="en-US" sz="2300" dirty="0">
                <a:effectLst/>
                <a:latin typeface="Calibri" panose="020F0502020204030204" pitchFamily="34" charset="0"/>
                <a:ea typeface="Calibri" panose="020F0502020204030204" pitchFamily="34" charset="0"/>
                <a:cs typeface="Calibri" panose="020F0502020204030204" pitchFamily="34" charset="0"/>
              </a:rPr>
              <a:t> </a:t>
            </a:r>
          </a:p>
          <a:p>
            <a:pPr marL="0" marR="0">
              <a:spcBef>
                <a:spcPts val="0"/>
              </a:spcBef>
              <a:spcAft>
                <a:spcPts val="0"/>
              </a:spcAft>
            </a:pPr>
            <a:r>
              <a:rPr lang="en-US" sz="2300" b="1" dirty="0">
                <a:effectLst/>
                <a:latin typeface="Calibri" panose="020F0502020204030204" pitchFamily="34" charset="0"/>
                <a:ea typeface="Times New Roman" panose="02020603050405020304" pitchFamily="18" charset="0"/>
                <a:cs typeface="Calibri" panose="020F0502020204030204" pitchFamily="34" charset="0"/>
              </a:rPr>
              <a:t>Subculture</a:t>
            </a:r>
            <a:r>
              <a:rPr lang="en-US" sz="2300" dirty="0">
                <a:effectLst/>
                <a:latin typeface="Calibri" panose="020F0502020204030204" pitchFamily="34" charset="0"/>
                <a:ea typeface="Times New Roman" panose="02020603050405020304" pitchFamily="18" charset="0"/>
                <a:cs typeface="Calibri" panose="020F0502020204030204" pitchFamily="34" charset="0"/>
              </a:rPr>
              <a:t>:  A cultural subgroup differentiated by status, ethnic background, residence, religion, or other factors that functionally unify the group and act collectively on each member. </a:t>
            </a:r>
          </a:p>
          <a:p>
            <a:pPr marL="0" marR="0">
              <a:spcBef>
                <a:spcPts val="0"/>
              </a:spcBef>
              <a:spcAft>
                <a:spcPts val="0"/>
              </a:spcAft>
            </a:pPr>
            <a:endParaRPr lang="en-US" sz="2300" dirty="0">
              <a:latin typeface="Calibri" panose="020F0502020204030204" pitchFamily="34" charset="0"/>
              <a:ea typeface="Times New Roman" panose="02020603050405020304" pitchFamily="18" charset="0"/>
              <a:cs typeface="Calibri" panose="020F0502020204030204" pitchFamily="34" charset="0"/>
            </a:endParaRPr>
          </a:p>
          <a:p>
            <a:r>
              <a:rPr lang="en-US" sz="2300" b="1" dirty="0">
                <a:latin typeface="Calibri" panose="020F0502020204030204" pitchFamily="34" charset="0"/>
                <a:ea typeface="Calibri" panose="020F0502020204030204" pitchFamily="34" charset="0"/>
                <a:cs typeface="Times New Roman" panose="02020603050405020304" pitchFamily="18" charset="0"/>
              </a:rPr>
              <a:t>Hegemony</a:t>
            </a:r>
            <a:r>
              <a:rPr lang="en-US" sz="2300" dirty="0">
                <a:latin typeface="Calibri" panose="020F0502020204030204" pitchFamily="34" charset="0"/>
                <a:ea typeface="Calibri" panose="020F0502020204030204" pitchFamily="34" charset="0"/>
                <a:cs typeface="Times New Roman" panose="02020603050405020304" pitchFamily="18" charset="0"/>
              </a:rPr>
              <a:t>: “The imposition of dominant group ideology onto everyone in society. Hegemony makes it difficult to escape or to resist believing in this dominant ideology, thus social control is achieved through conditioning rather than physical force or intimidation” (</a:t>
            </a:r>
            <a:r>
              <a:rPr lang="en-US" sz="2300" dirty="0" err="1">
                <a:latin typeface="Calibri" panose="020F0502020204030204" pitchFamily="34" charset="0"/>
                <a:ea typeface="Calibri" panose="020F0502020204030204" pitchFamily="34" charset="0"/>
                <a:cs typeface="Times New Roman" panose="02020603050405020304" pitchFamily="18" charset="0"/>
              </a:rPr>
              <a:t>Sensoy</a:t>
            </a:r>
            <a:r>
              <a:rPr lang="en-US" sz="2300" dirty="0">
                <a:latin typeface="Calibri" panose="020F0502020204030204" pitchFamily="34" charset="0"/>
                <a:ea typeface="Calibri" panose="020F0502020204030204" pitchFamily="34" charset="0"/>
                <a:cs typeface="Times New Roman" panose="02020603050405020304" pitchFamily="18" charset="0"/>
              </a:rPr>
              <a:t> &amp; </a:t>
            </a:r>
            <a:r>
              <a:rPr lang="en-US" sz="2300" dirty="0" err="1">
                <a:latin typeface="Calibri" panose="020F0502020204030204" pitchFamily="34" charset="0"/>
                <a:ea typeface="Calibri" panose="020F0502020204030204" pitchFamily="34" charset="0"/>
                <a:cs typeface="Times New Roman" panose="02020603050405020304" pitchFamily="18" charset="0"/>
              </a:rPr>
              <a:t>DiAngelo</a:t>
            </a:r>
            <a:r>
              <a:rPr lang="en-US" sz="2300" dirty="0">
                <a:latin typeface="Calibri" panose="020F0502020204030204" pitchFamily="34" charset="0"/>
                <a:ea typeface="Calibri" panose="020F0502020204030204" pitchFamily="34" charset="0"/>
                <a:cs typeface="Times New Roman" panose="02020603050405020304" pitchFamily="18" charset="0"/>
              </a:rPr>
              <a:t>, p.224).</a:t>
            </a:r>
          </a:p>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2087222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dissolve">
                                      <p:cBhvr>
                                        <p:cTn id="7" dur="10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dissolve">
                                      <p:cBhvr>
                                        <p:cTn id="12" dur="1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8C5D4C75-0764-BC60-37AA-7D0B42CEAB70}"/>
              </a:ext>
            </a:extLst>
          </p:cNvPr>
          <p:cNvPicPr>
            <a:picLocks noChangeAspect="1"/>
          </p:cNvPicPr>
          <p:nvPr/>
        </p:nvPicPr>
        <p:blipFill>
          <a:blip r:embed="rId2"/>
          <a:stretch>
            <a:fillRect/>
          </a:stretch>
        </p:blipFill>
        <p:spPr>
          <a:xfrm>
            <a:off x="1118999" y="91440"/>
            <a:ext cx="8620545" cy="6675120"/>
          </a:xfrm>
          <a:prstGeom prst="rect">
            <a:avLst/>
          </a:prstGeom>
        </p:spPr>
      </p:pic>
    </p:spTree>
    <p:extLst>
      <p:ext uri="{BB962C8B-B14F-4D97-AF65-F5344CB8AC3E}">
        <p14:creationId xmlns:p14="http://schemas.microsoft.com/office/powerpoint/2010/main" val="30581704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5FDAA3F-A427-DE0B-BE2F-68AB28EE11B0}"/>
              </a:ext>
            </a:extLst>
          </p:cNvPr>
          <p:cNvSpPr txBox="1"/>
          <p:nvPr/>
        </p:nvSpPr>
        <p:spPr>
          <a:xfrm>
            <a:off x="840056" y="888642"/>
            <a:ext cx="9733499" cy="5078313"/>
          </a:xfrm>
          <a:prstGeom prst="rect">
            <a:avLst/>
          </a:prstGeom>
          <a:noFill/>
        </p:spPr>
        <p:txBody>
          <a:bodyPr wrap="square" rtlCol="0">
            <a:spAutoFit/>
          </a:bodyPr>
          <a:lstStyle/>
          <a:p>
            <a:pPr algn="ctr"/>
            <a:r>
              <a:rPr lang="en-US" sz="4400" dirty="0">
                <a:latin typeface="Calibri" panose="020F0502020204030204" pitchFamily="34" charset="0"/>
                <a:cs typeface="Calibri" panose="020F0502020204030204" pitchFamily="34" charset="0"/>
              </a:rPr>
              <a:t>Language as Culture</a:t>
            </a:r>
          </a:p>
          <a:p>
            <a:pPr algn="ctr"/>
            <a:endParaRPr lang="en-US" sz="4000" dirty="0">
              <a:latin typeface="Calibri" panose="020F0502020204030204" pitchFamily="34" charset="0"/>
              <a:cs typeface="Calibri" panose="020F0502020204030204" pitchFamily="34" charset="0"/>
            </a:endParaRPr>
          </a:p>
          <a:p>
            <a:endParaRPr lang="en-US" sz="2400" dirty="0">
              <a:latin typeface="Calibri" panose="020F0502020204030204" pitchFamily="34" charset="0"/>
              <a:cs typeface="Calibri" panose="020F0502020204030204" pitchFamily="34" charset="0"/>
            </a:endParaRPr>
          </a:p>
          <a:p>
            <a:r>
              <a:rPr lang="en-US" sz="3600" dirty="0">
                <a:latin typeface="Calibri" panose="020F0502020204030204" pitchFamily="34" charset="0"/>
                <a:cs typeface="Calibri" panose="020F0502020204030204" pitchFamily="34" charset="0"/>
              </a:rPr>
              <a:t>“Would some young men volunteer to help me spread cow manure throughout my nasty garden?”</a:t>
            </a:r>
          </a:p>
          <a:p>
            <a:endParaRPr lang="en-US" sz="3600" dirty="0">
              <a:latin typeface="Calibri" panose="020F0502020204030204" pitchFamily="34" charset="0"/>
              <a:cs typeface="Calibri" panose="020F0502020204030204" pitchFamily="34" charset="0"/>
            </a:endParaRPr>
          </a:p>
          <a:p>
            <a:endParaRPr lang="en-US" sz="3600" dirty="0">
              <a:latin typeface="Calibri" panose="020F0502020204030204" pitchFamily="34" charset="0"/>
              <a:cs typeface="Calibri" panose="020F0502020204030204" pitchFamily="34" charset="0"/>
            </a:endParaRPr>
          </a:p>
          <a:p>
            <a:r>
              <a:rPr lang="en-US" sz="3600" dirty="0">
                <a:latin typeface="Calibri" panose="020F0502020204030204" pitchFamily="34" charset="0"/>
                <a:cs typeface="Calibri" panose="020F0502020204030204" pitchFamily="34" charset="0"/>
              </a:rPr>
              <a:t>“Would some young men volunteer to help me spread cow </a:t>
            </a:r>
            <a:r>
              <a:rPr lang="en-US" sz="3600" dirty="0" err="1">
                <a:solidFill>
                  <a:srgbClr val="FF0000"/>
                </a:solidFill>
                <a:latin typeface="Calibri" panose="020F0502020204030204" pitchFamily="34" charset="0"/>
                <a:cs typeface="Calibri" panose="020F0502020204030204" pitchFamily="34" charset="0"/>
              </a:rPr>
              <a:t>sh</a:t>
            </a:r>
            <a:r>
              <a:rPr lang="en-US" sz="3600" dirty="0">
                <a:solidFill>
                  <a:srgbClr val="FF0000"/>
                </a:solidFill>
                <a:latin typeface="Calibri" panose="020F0502020204030204" pitchFamily="34" charset="0"/>
                <a:cs typeface="Calibri" panose="020F0502020204030204" pitchFamily="34" charset="0"/>
              </a:rPr>
              <a:t>*t</a:t>
            </a:r>
            <a:r>
              <a:rPr lang="en-US" sz="3600" dirty="0">
                <a:latin typeface="Calibri" panose="020F0502020204030204" pitchFamily="34" charset="0"/>
                <a:cs typeface="Calibri" panose="020F0502020204030204" pitchFamily="34" charset="0"/>
              </a:rPr>
              <a:t> throughout my </a:t>
            </a:r>
            <a:r>
              <a:rPr lang="en-US" sz="3600" dirty="0">
                <a:solidFill>
                  <a:srgbClr val="FF0000"/>
                </a:solidFill>
                <a:latin typeface="Calibri" panose="020F0502020204030204" pitchFamily="34" charset="0"/>
                <a:cs typeface="Calibri" panose="020F0502020204030204" pitchFamily="34" charset="0"/>
              </a:rPr>
              <a:t>bloody</a:t>
            </a:r>
            <a:r>
              <a:rPr lang="en-US" sz="3600" dirty="0">
                <a:latin typeface="Calibri" panose="020F0502020204030204" pitchFamily="34" charset="0"/>
                <a:cs typeface="Calibri" panose="020F0502020204030204" pitchFamily="34" charset="0"/>
              </a:rPr>
              <a:t> garden?”</a:t>
            </a:r>
          </a:p>
        </p:txBody>
      </p:sp>
    </p:spTree>
    <p:extLst>
      <p:ext uri="{BB962C8B-B14F-4D97-AF65-F5344CB8AC3E}">
        <p14:creationId xmlns:p14="http://schemas.microsoft.com/office/powerpoint/2010/main" val="7204011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dissolve">
                                      <p:cBhvr>
                                        <p:cTn id="7" dur="10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dissolve">
                                      <p:cBhvr>
                                        <p:cTn id="12" dur="10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8C5D4C75-0764-BC60-37AA-7D0B42CEAB70}"/>
              </a:ext>
            </a:extLst>
          </p:cNvPr>
          <p:cNvPicPr>
            <a:picLocks noChangeAspect="1"/>
          </p:cNvPicPr>
          <p:nvPr/>
        </p:nvPicPr>
        <p:blipFill>
          <a:blip r:embed="rId2"/>
          <a:stretch>
            <a:fillRect/>
          </a:stretch>
        </p:blipFill>
        <p:spPr>
          <a:xfrm>
            <a:off x="1118999" y="91440"/>
            <a:ext cx="8620545" cy="6675120"/>
          </a:xfrm>
          <a:prstGeom prst="rect">
            <a:avLst/>
          </a:prstGeom>
        </p:spPr>
      </p:pic>
    </p:spTree>
    <p:extLst>
      <p:ext uri="{BB962C8B-B14F-4D97-AF65-F5344CB8AC3E}">
        <p14:creationId xmlns:p14="http://schemas.microsoft.com/office/powerpoint/2010/main" val="3608065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5FDAA3F-A427-DE0B-BE2F-68AB28EE11B0}"/>
              </a:ext>
            </a:extLst>
          </p:cNvPr>
          <p:cNvSpPr txBox="1"/>
          <p:nvPr/>
        </p:nvSpPr>
        <p:spPr>
          <a:xfrm>
            <a:off x="1229250" y="2167806"/>
            <a:ext cx="9733499" cy="1446550"/>
          </a:xfrm>
          <a:prstGeom prst="rect">
            <a:avLst/>
          </a:prstGeom>
          <a:noFill/>
        </p:spPr>
        <p:txBody>
          <a:bodyPr wrap="square" rtlCol="0">
            <a:spAutoFit/>
          </a:bodyPr>
          <a:lstStyle/>
          <a:p>
            <a:pPr algn="ctr"/>
            <a:r>
              <a:rPr lang="en-US" sz="8800" dirty="0">
                <a:latin typeface="Calibri" panose="020F0502020204030204" pitchFamily="34" charset="0"/>
                <a:cs typeface="Calibri" panose="020F0502020204030204" pitchFamily="34" charset="0"/>
              </a:rPr>
              <a:t>TATOOS?</a:t>
            </a:r>
          </a:p>
        </p:txBody>
      </p:sp>
    </p:spTree>
    <p:extLst>
      <p:ext uri="{BB962C8B-B14F-4D97-AF65-F5344CB8AC3E}">
        <p14:creationId xmlns:p14="http://schemas.microsoft.com/office/powerpoint/2010/main" val="16210620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8" presetClass="emph" presetSubtype="0" fill="hold" nodeType="withEffect">
                                  <p:stCondLst>
                                    <p:cond delay="0"/>
                                  </p:stCondLst>
                                  <p:iterate type="lt">
                                    <p:tmPct val="10000"/>
                                  </p:iterate>
                                  <p:childTnLst>
                                    <p:animClr clrSpc="rgb" dir="cw">
                                      <p:cBhvr override="childStyle">
                                        <p:cTn id="6" dur="1500" fill="hold"/>
                                        <p:tgtEl>
                                          <p:spTgt spid="2">
                                            <p:txEl>
                                              <p:pRg st="0" end="0"/>
                                            </p:txEl>
                                          </p:spTgt>
                                        </p:tgtEl>
                                        <p:attrNameLst>
                                          <p:attrName>style.color</p:attrName>
                                        </p:attrNameLst>
                                      </p:cBhvr>
                                      <p:to>
                                        <a:schemeClr val="accent2"/>
                                      </p:to>
                                    </p:animClr>
                                    <p:animClr clrSpc="rgb" dir="cw">
                                      <p:cBhvr>
                                        <p:cTn id="7" dur="1500" fill="hold"/>
                                        <p:tgtEl>
                                          <p:spTgt spid="2">
                                            <p:txEl>
                                              <p:pRg st="0" end="0"/>
                                            </p:txEl>
                                          </p:spTgt>
                                        </p:tgtEl>
                                        <p:attrNameLst>
                                          <p:attrName>fillcolor</p:attrName>
                                        </p:attrNameLst>
                                      </p:cBhvr>
                                      <p:to>
                                        <a:schemeClr val="accent2"/>
                                      </p:to>
                                    </p:animClr>
                                    <p:set>
                                      <p:cBhvr>
                                        <p:cTn id="8" dur="1500" fill="hold"/>
                                        <p:tgtEl>
                                          <p:spTgt spid="2">
                                            <p:txEl>
                                              <p:pRg st="0" end="0"/>
                                            </p:txEl>
                                          </p:spTgt>
                                        </p:tgtEl>
                                        <p:attrNameLst>
                                          <p:attrName>fill.type</p:attrName>
                                        </p:attrNameLst>
                                      </p:cBhvr>
                                      <p:to>
                                        <p:strVal val="solid"/>
                                      </p:to>
                                    </p:set>
                                    <p:anim to="1.5" calcmode="lin" valueType="num">
                                      <p:cBhvr override="childStyle">
                                        <p:cTn id="9" dur="1500" fill="hold"/>
                                        <p:tgtEl>
                                          <p:spTgt spid="2">
                                            <p:txEl>
                                              <p:pRg st="0" end="0"/>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wastika">
            <a:extLst>
              <a:ext uri="{FF2B5EF4-FFF2-40B4-BE49-F238E27FC236}">
                <a16:creationId xmlns:a16="http://schemas.microsoft.com/office/drawing/2014/main" id="{9C151601-B79C-8980-6A79-E7454966FF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4566" y="320040"/>
            <a:ext cx="6217920" cy="62179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2644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8C5D4C75-0764-BC60-37AA-7D0B42CEAB70}"/>
              </a:ext>
            </a:extLst>
          </p:cNvPr>
          <p:cNvPicPr>
            <a:picLocks noChangeAspect="1"/>
          </p:cNvPicPr>
          <p:nvPr/>
        </p:nvPicPr>
        <p:blipFill>
          <a:blip r:embed="rId2"/>
          <a:stretch>
            <a:fillRect/>
          </a:stretch>
        </p:blipFill>
        <p:spPr>
          <a:xfrm>
            <a:off x="1118999" y="91440"/>
            <a:ext cx="8620545" cy="6675120"/>
          </a:xfrm>
          <a:prstGeom prst="rect">
            <a:avLst/>
          </a:prstGeom>
        </p:spPr>
      </p:pic>
    </p:spTree>
    <p:extLst>
      <p:ext uri="{BB962C8B-B14F-4D97-AF65-F5344CB8AC3E}">
        <p14:creationId xmlns:p14="http://schemas.microsoft.com/office/powerpoint/2010/main" val="14595548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onfederate Flag | Hate Symbols Database | ADL">
            <a:extLst>
              <a:ext uri="{FF2B5EF4-FFF2-40B4-BE49-F238E27FC236}">
                <a16:creationId xmlns:a16="http://schemas.microsoft.com/office/drawing/2014/main" id="{79718847-03F4-0620-8740-9331148EA0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25765" y="1097280"/>
            <a:ext cx="7990021" cy="4663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97389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8C5D4C75-0764-BC60-37AA-7D0B42CEAB70}"/>
              </a:ext>
            </a:extLst>
          </p:cNvPr>
          <p:cNvPicPr>
            <a:picLocks noChangeAspect="1"/>
          </p:cNvPicPr>
          <p:nvPr/>
        </p:nvPicPr>
        <p:blipFill>
          <a:blip r:embed="rId2"/>
          <a:stretch>
            <a:fillRect/>
          </a:stretch>
        </p:blipFill>
        <p:spPr>
          <a:xfrm>
            <a:off x="1118999" y="91440"/>
            <a:ext cx="8620545" cy="6675120"/>
          </a:xfrm>
          <a:prstGeom prst="rect">
            <a:avLst/>
          </a:prstGeom>
        </p:spPr>
      </p:pic>
    </p:spTree>
    <p:extLst>
      <p:ext uri="{BB962C8B-B14F-4D97-AF65-F5344CB8AC3E}">
        <p14:creationId xmlns:p14="http://schemas.microsoft.com/office/powerpoint/2010/main" val="4332406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shape&#10;&#10;Description automatically generated">
            <a:extLst>
              <a:ext uri="{FF2B5EF4-FFF2-40B4-BE49-F238E27FC236}">
                <a16:creationId xmlns:a16="http://schemas.microsoft.com/office/drawing/2014/main" id="{6ACBEC95-AFD0-22A7-C62F-2121B10BEB45}"/>
              </a:ext>
            </a:extLst>
          </p:cNvPr>
          <p:cNvPicPr>
            <a:picLocks noChangeAspect="1"/>
          </p:cNvPicPr>
          <p:nvPr/>
        </p:nvPicPr>
        <p:blipFill>
          <a:blip r:embed="rId2"/>
          <a:stretch>
            <a:fillRect/>
          </a:stretch>
        </p:blipFill>
        <p:spPr>
          <a:xfrm>
            <a:off x="284792" y="157789"/>
            <a:ext cx="5083829" cy="6542421"/>
          </a:xfrm>
          <a:prstGeom prst="rect">
            <a:avLst/>
          </a:prstGeom>
          <a:effectLst>
            <a:reflection endPos="0" dist="50800" dir="5400000" sy="-100000" algn="bl" rotWithShape="0"/>
          </a:effectLst>
        </p:spPr>
      </p:pic>
      <p:pic>
        <p:nvPicPr>
          <p:cNvPr id="4" name="Picture 3" descr="Graphical user interface, website&#10;&#10;Description automatically generated">
            <a:extLst>
              <a:ext uri="{FF2B5EF4-FFF2-40B4-BE49-F238E27FC236}">
                <a16:creationId xmlns:a16="http://schemas.microsoft.com/office/drawing/2014/main" id="{1ABA96E3-F24A-2E47-0A8A-05BAFAFA7D3B}"/>
              </a:ext>
            </a:extLst>
          </p:cNvPr>
          <p:cNvPicPr>
            <a:picLocks noChangeAspect="1"/>
          </p:cNvPicPr>
          <p:nvPr/>
        </p:nvPicPr>
        <p:blipFill>
          <a:blip r:embed="rId3"/>
          <a:stretch>
            <a:fillRect/>
          </a:stretch>
        </p:blipFill>
        <p:spPr>
          <a:xfrm>
            <a:off x="5863657" y="157788"/>
            <a:ext cx="4906817" cy="6542422"/>
          </a:xfrm>
          <a:prstGeom prst="rect">
            <a:avLst/>
          </a:prstGeom>
        </p:spPr>
      </p:pic>
    </p:spTree>
    <p:extLst>
      <p:ext uri="{BB962C8B-B14F-4D97-AF65-F5344CB8AC3E}">
        <p14:creationId xmlns:p14="http://schemas.microsoft.com/office/powerpoint/2010/main" val="22115841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Jonathan Edwards | Library of America">
            <a:extLst>
              <a:ext uri="{FF2B5EF4-FFF2-40B4-BE49-F238E27FC236}">
                <a16:creationId xmlns:a16="http://schemas.microsoft.com/office/drawing/2014/main" id="{C8367074-E95D-2A40-F3C6-DA21867D4F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528" y="868680"/>
            <a:ext cx="7225792" cy="5120640"/>
          </a:xfrm>
          <a:prstGeom prst="rect">
            <a:avLst/>
          </a:prstGeom>
          <a:noFill/>
          <a:effectLst>
            <a:softEdge rad="181276"/>
          </a:effectLst>
          <a:extLst>
            <a:ext uri="{909E8E84-426E-40DD-AFC4-6F175D3DCCD1}">
              <a14:hiddenFill xmlns:a14="http://schemas.microsoft.com/office/drawing/2010/main">
                <a:solidFill>
                  <a:srgbClr val="FFFFFF"/>
                </a:solidFill>
              </a14:hiddenFill>
            </a:ext>
          </a:extLst>
        </p:spPr>
      </p:pic>
      <p:pic>
        <p:nvPicPr>
          <p:cNvPr id="3" name="Picture 2" descr="A pink dress on a wall&#10;&#10;Description automatically generated with medium confidence">
            <a:extLst>
              <a:ext uri="{FF2B5EF4-FFF2-40B4-BE49-F238E27FC236}">
                <a16:creationId xmlns:a16="http://schemas.microsoft.com/office/drawing/2014/main" id="{4361E442-9264-72CA-3BC1-B7C112ECA234}"/>
              </a:ext>
            </a:extLst>
          </p:cNvPr>
          <p:cNvPicPr>
            <a:picLocks noChangeAspect="1"/>
          </p:cNvPicPr>
          <p:nvPr/>
        </p:nvPicPr>
        <p:blipFill>
          <a:blip r:embed="rId3"/>
          <a:stretch>
            <a:fillRect/>
          </a:stretch>
        </p:blipFill>
        <p:spPr>
          <a:xfrm rot="1324220">
            <a:off x="6689803" y="1458474"/>
            <a:ext cx="3954739" cy="3931920"/>
          </a:xfrm>
          <a:prstGeom prst="rect">
            <a:avLst/>
          </a:prstGeom>
          <a:effectLst>
            <a:softEdge rad="207549"/>
          </a:effectLst>
        </p:spPr>
      </p:pic>
    </p:spTree>
    <p:extLst>
      <p:ext uri="{BB962C8B-B14F-4D97-AF65-F5344CB8AC3E}">
        <p14:creationId xmlns:p14="http://schemas.microsoft.com/office/powerpoint/2010/main" val="8130477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000" fill="hold"/>
                                        <p:tgtEl>
                                          <p:spTgt spid="3"/>
                                        </p:tgtEl>
                                        <p:attrNameLst>
                                          <p:attrName>ppt_x</p:attrName>
                                        </p:attrNameLst>
                                      </p:cBhvr>
                                      <p:tavLst>
                                        <p:tav tm="0">
                                          <p:val>
                                            <p:strVal val="#ppt_x"/>
                                          </p:val>
                                        </p:tav>
                                        <p:tav tm="100000">
                                          <p:val>
                                            <p:strVal val="#ppt_x"/>
                                          </p:val>
                                        </p:tav>
                                      </p:tavLst>
                                    </p:anim>
                                    <p:anim calcmode="lin" valueType="num">
                                      <p:cBhvr additive="base">
                                        <p:cTn id="8" dur="2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Diagram&#10;&#10;Description automatically generated">
            <a:extLst>
              <a:ext uri="{FF2B5EF4-FFF2-40B4-BE49-F238E27FC236}">
                <a16:creationId xmlns:a16="http://schemas.microsoft.com/office/drawing/2014/main" id="{8C5D4C75-0764-BC60-37AA-7D0B42CEAB70}"/>
              </a:ext>
            </a:extLst>
          </p:cNvPr>
          <p:cNvPicPr>
            <a:picLocks noChangeAspect="1"/>
          </p:cNvPicPr>
          <p:nvPr/>
        </p:nvPicPr>
        <p:blipFill>
          <a:blip r:embed="rId2"/>
          <a:stretch>
            <a:fillRect/>
          </a:stretch>
        </p:blipFill>
        <p:spPr>
          <a:xfrm>
            <a:off x="1118999" y="91440"/>
            <a:ext cx="8620545" cy="6675120"/>
          </a:xfrm>
          <a:prstGeom prst="rect">
            <a:avLst/>
          </a:prstGeom>
        </p:spPr>
      </p:pic>
    </p:spTree>
    <p:extLst>
      <p:ext uri="{BB962C8B-B14F-4D97-AF65-F5344CB8AC3E}">
        <p14:creationId xmlns:p14="http://schemas.microsoft.com/office/powerpoint/2010/main" val="2051019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B82AD94-B2B5-5E85-3BFF-BCDF68E03251}"/>
              </a:ext>
            </a:extLst>
          </p:cNvPr>
          <p:cNvSpPr txBox="1"/>
          <p:nvPr/>
        </p:nvSpPr>
        <p:spPr>
          <a:xfrm>
            <a:off x="1786411" y="766732"/>
            <a:ext cx="8619178" cy="5324535"/>
          </a:xfrm>
          <a:prstGeom prst="rect">
            <a:avLst/>
          </a:prstGeom>
          <a:noFill/>
        </p:spPr>
        <p:txBody>
          <a:bodyPr wrap="square">
            <a:spAutoFit/>
          </a:bodyPr>
          <a:lstStyle/>
          <a:p>
            <a:pPr algn="ctr"/>
            <a:r>
              <a:rPr lang="en-US" sz="2800" b="1" i="1" u="none" strike="noStrike" dirty="0">
                <a:solidFill>
                  <a:srgbClr val="000000"/>
                </a:solidFill>
                <a:effectLst/>
                <a:latin typeface="Calibri" panose="020F0502020204030204" pitchFamily="34" charset="0"/>
                <a:cs typeface="Calibri" panose="020F0502020204030204" pitchFamily="34" charset="0"/>
              </a:rPr>
              <a:t>Five Steps </a:t>
            </a:r>
            <a:r>
              <a:rPr lang="en-US" sz="2800" b="1" i="0" u="none" strike="noStrike" dirty="0">
                <a:solidFill>
                  <a:srgbClr val="000000"/>
                </a:solidFill>
                <a:effectLst/>
                <a:latin typeface="Calibri" panose="020F0502020204030204" pitchFamily="34" charset="0"/>
                <a:cs typeface="Calibri" panose="020F0502020204030204" pitchFamily="34" charset="0"/>
              </a:rPr>
              <a:t>in Yancey’s Mutual Accountability Model</a:t>
            </a:r>
          </a:p>
          <a:p>
            <a:endParaRPr lang="en-US" sz="2400" dirty="0">
              <a:solidFill>
                <a:srgbClr val="000000"/>
              </a:solidFill>
              <a:latin typeface="Calibri" panose="020F0502020204030204" pitchFamily="34" charset="0"/>
              <a:cs typeface="Calibri" panose="020F0502020204030204" pitchFamily="34" charset="0"/>
            </a:endParaRPr>
          </a:p>
          <a:p>
            <a:endParaRPr lang="en-US" sz="2400" dirty="0">
              <a:solidFill>
                <a:srgbClr val="000000"/>
              </a:solidFill>
              <a:latin typeface="Calibri" panose="020F0502020204030204" pitchFamily="34" charset="0"/>
              <a:cs typeface="Calibri" panose="020F0502020204030204" pitchFamily="34" charset="0"/>
            </a:endParaRPr>
          </a:p>
          <a:p>
            <a:r>
              <a:rPr lang="en-US" sz="2400" b="0" i="0" u="none" strike="noStrike" dirty="0">
                <a:solidFill>
                  <a:srgbClr val="000000"/>
                </a:solidFill>
                <a:effectLst/>
                <a:latin typeface="Calibri" panose="020F0502020204030204" pitchFamily="34" charset="0"/>
                <a:cs typeface="Calibri" panose="020F0502020204030204" pitchFamily="34" charset="0"/>
              </a:rPr>
              <a:t>1) Define the racial problem</a:t>
            </a:r>
          </a:p>
          <a:p>
            <a:pPr marL="342900" indent="-342900">
              <a:buAutoNum type="arabicParenR"/>
            </a:pPr>
            <a:endParaRPr lang="en-US" sz="2400" b="0" i="0" u="none" strike="noStrike" dirty="0">
              <a:solidFill>
                <a:srgbClr val="000000"/>
              </a:solidFill>
              <a:effectLst/>
              <a:latin typeface="Calibri" panose="020F0502020204030204" pitchFamily="34" charset="0"/>
              <a:cs typeface="Calibri" panose="020F0502020204030204" pitchFamily="34" charset="0"/>
            </a:endParaRPr>
          </a:p>
          <a:p>
            <a:r>
              <a:rPr lang="en-US" sz="2400" b="0" i="0" u="none" strike="noStrike" dirty="0">
                <a:solidFill>
                  <a:srgbClr val="000000"/>
                </a:solidFill>
                <a:effectLst/>
                <a:latin typeface="Calibri" panose="020F0502020204030204" pitchFamily="34" charset="0"/>
                <a:cs typeface="Calibri" panose="020F0502020204030204" pitchFamily="34" charset="0"/>
              </a:rPr>
              <a:t>2) Identify what we have in common </a:t>
            </a:r>
          </a:p>
          <a:p>
            <a:endParaRPr lang="en-US" sz="2400" b="0" i="0" u="none" strike="noStrike" dirty="0">
              <a:solidFill>
                <a:srgbClr val="000000"/>
              </a:solidFill>
              <a:effectLst/>
              <a:latin typeface="Calibri" panose="020F0502020204030204" pitchFamily="34" charset="0"/>
              <a:cs typeface="Calibri" panose="020F0502020204030204" pitchFamily="34" charset="0"/>
            </a:endParaRPr>
          </a:p>
          <a:p>
            <a:r>
              <a:rPr lang="en-US" sz="2400" b="0" i="0" u="none" strike="noStrike" dirty="0">
                <a:solidFill>
                  <a:srgbClr val="000000"/>
                </a:solidFill>
                <a:effectLst/>
                <a:latin typeface="Calibri" panose="020F0502020204030204" pitchFamily="34" charset="0"/>
                <a:cs typeface="Calibri" panose="020F0502020204030204" pitchFamily="34" charset="0"/>
              </a:rPr>
              <a:t>3) Recognize our cultural or racial differences </a:t>
            </a:r>
          </a:p>
          <a:p>
            <a:endParaRPr lang="en-US" sz="2400" b="0" i="0" u="none" strike="noStrike" dirty="0">
              <a:solidFill>
                <a:srgbClr val="000000"/>
              </a:solidFill>
              <a:effectLst/>
              <a:latin typeface="Calibri" panose="020F0502020204030204" pitchFamily="34" charset="0"/>
              <a:cs typeface="Calibri" panose="020F0502020204030204" pitchFamily="34" charset="0"/>
            </a:endParaRPr>
          </a:p>
          <a:p>
            <a:r>
              <a:rPr lang="en-US" sz="2400" b="0" i="0" u="none" strike="noStrike" dirty="0">
                <a:solidFill>
                  <a:srgbClr val="000000"/>
                </a:solidFill>
                <a:effectLst/>
                <a:latin typeface="Calibri" panose="020F0502020204030204" pitchFamily="34" charset="0"/>
                <a:cs typeface="Calibri" panose="020F0502020204030204" pitchFamily="34" charset="0"/>
              </a:rPr>
              <a:t>4) Create solutions that answer the concerns of the racial outgroup </a:t>
            </a:r>
          </a:p>
          <a:p>
            <a:endParaRPr lang="en-US" sz="2400" b="0" i="0" u="none" strike="noStrike" dirty="0">
              <a:solidFill>
                <a:srgbClr val="000000"/>
              </a:solidFill>
              <a:effectLst/>
              <a:latin typeface="Calibri" panose="020F0502020204030204" pitchFamily="34" charset="0"/>
              <a:cs typeface="Calibri" panose="020F0502020204030204" pitchFamily="34" charset="0"/>
            </a:endParaRPr>
          </a:p>
          <a:p>
            <a:r>
              <a:rPr lang="en-US" sz="2400" b="0" i="0" u="none" strike="noStrike" dirty="0">
                <a:solidFill>
                  <a:srgbClr val="000000"/>
                </a:solidFill>
                <a:effectLst/>
                <a:latin typeface="Calibri" panose="020F0502020204030204" pitchFamily="34" charset="0"/>
                <a:cs typeface="Calibri" panose="020F0502020204030204" pitchFamily="34" charset="0"/>
              </a:rPr>
              <a:t>5) Find a compromise solution that works best for all </a:t>
            </a:r>
          </a:p>
          <a:p>
            <a:endParaRPr lang="en-US" sz="2400" dirty="0">
              <a:solidFill>
                <a:srgbClr val="000000"/>
              </a:solidFill>
              <a:latin typeface="Calibri" panose="020F0502020204030204" pitchFamily="34" charset="0"/>
              <a:cs typeface="Calibri" panose="020F0502020204030204" pitchFamily="34" charset="0"/>
            </a:endParaRPr>
          </a:p>
          <a:p>
            <a:r>
              <a:rPr lang="en-US" sz="2400" b="0" i="0" u="none" strike="noStrike" dirty="0">
                <a:solidFill>
                  <a:srgbClr val="000000"/>
                </a:solidFill>
                <a:effectLst/>
                <a:latin typeface="Calibri" panose="020F0502020204030204" pitchFamily="34" charset="0"/>
                <a:cs typeface="Calibri" panose="020F0502020204030204" pitchFamily="34" charset="0"/>
              </a:rPr>
              <a:t>    (</a:t>
            </a:r>
            <a:r>
              <a:rPr lang="en-US" sz="2400" dirty="0">
                <a:solidFill>
                  <a:srgbClr val="000000"/>
                </a:solidFill>
                <a:latin typeface="Calibri" panose="020F0502020204030204" pitchFamily="34" charset="0"/>
                <a:cs typeface="Calibri" panose="020F0502020204030204" pitchFamily="34" charset="0"/>
              </a:rPr>
              <a:t>Y</a:t>
            </a:r>
            <a:r>
              <a:rPr lang="en-US" sz="2400" b="0" i="0" u="none" strike="noStrike" dirty="0">
                <a:solidFill>
                  <a:srgbClr val="000000"/>
                </a:solidFill>
                <a:effectLst/>
                <a:latin typeface="Calibri" panose="020F0502020204030204" pitchFamily="34" charset="0"/>
                <a:cs typeface="Calibri" panose="020F0502020204030204" pitchFamily="34" charset="0"/>
              </a:rPr>
              <a:t>ancey, p.46).</a:t>
            </a:r>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398642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5FDAA3F-A427-DE0B-BE2F-68AB28EE11B0}"/>
              </a:ext>
            </a:extLst>
          </p:cNvPr>
          <p:cNvSpPr txBox="1"/>
          <p:nvPr/>
        </p:nvSpPr>
        <p:spPr>
          <a:xfrm>
            <a:off x="260506" y="1803042"/>
            <a:ext cx="9733499" cy="2954655"/>
          </a:xfrm>
          <a:prstGeom prst="rect">
            <a:avLst/>
          </a:prstGeom>
          <a:noFill/>
        </p:spPr>
        <p:txBody>
          <a:bodyPr wrap="square" rtlCol="0">
            <a:spAutoFit/>
          </a:bodyPr>
          <a:lstStyle/>
          <a:p>
            <a:pPr algn="ctr"/>
            <a:r>
              <a:rPr lang="en-US" sz="5400" dirty="0">
                <a:latin typeface="+mj-lt"/>
                <a:cs typeface="Calibri" panose="020F0502020204030204" pitchFamily="34" charset="0"/>
              </a:rPr>
              <a:t>BIBLICAL PRINCIPLES</a:t>
            </a:r>
          </a:p>
          <a:p>
            <a:pPr algn="ctr"/>
            <a:endParaRPr lang="en-US" sz="4400" dirty="0">
              <a:latin typeface="+mj-lt"/>
              <a:cs typeface="Calibri" panose="020F0502020204030204" pitchFamily="34" charset="0"/>
            </a:endParaRPr>
          </a:p>
          <a:p>
            <a:pPr algn="ctr"/>
            <a:endParaRPr lang="en-US" sz="4400" dirty="0">
              <a:latin typeface="+mj-lt"/>
              <a:cs typeface="Calibri" panose="020F0502020204030204" pitchFamily="34" charset="0"/>
            </a:endParaRPr>
          </a:p>
          <a:p>
            <a:pPr algn="ctr"/>
            <a:r>
              <a:rPr lang="en-US" sz="4400" dirty="0">
                <a:latin typeface="+mj-lt"/>
                <a:cs typeface="Calibri" panose="020F0502020204030204" pitchFamily="34" charset="0"/>
              </a:rPr>
              <a:t>CHRISTLIKE LOVE </a:t>
            </a:r>
            <a:endParaRPr lang="en-US" sz="3600" dirty="0">
              <a:latin typeface="+mj-lt"/>
              <a:cs typeface="Calibri" panose="020F0502020204030204" pitchFamily="34" charset="0"/>
            </a:endParaRPr>
          </a:p>
        </p:txBody>
      </p:sp>
    </p:spTree>
    <p:extLst>
      <p:ext uri="{BB962C8B-B14F-4D97-AF65-F5344CB8AC3E}">
        <p14:creationId xmlns:p14="http://schemas.microsoft.com/office/powerpoint/2010/main" val="16838779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dissolve">
                                      <p:cBhvr>
                                        <p:cTn id="7" dur="1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382C76-D0F6-56B2-C048-DB12D29A8D90}"/>
              </a:ext>
            </a:extLst>
          </p:cNvPr>
          <p:cNvSpPr>
            <a:spLocks noGrp="1"/>
          </p:cNvSpPr>
          <p:nvPr>
            <p:ph type="ctrTitle"/>
          </p:nvPr>
        </p:nvSpPr>
        <p:spPr>
          <a:xfrm>
            <a:off x="1398792" y="614976"/>
            <a:ext cx="4904874" cy="2807540"/>
          </a:xfrm>
        </p:spPr>
        <p:txBody>
          <a:bodyPr>
            <a:normAutofit/>
          </a:bodyPr>
          <a:lstStyle/>
          <a:p>
            <a:r>
              <a:rPr lang="en-US" sz="3000" dirty="0" err="1"/>
              <a:t>RacE</a:t>
            </a:r>
            <a:r>
              <a:rPr lang="en-US" sz="3000" dirty="0"/>
              <a:t> &amp; Racial Reconciliation</a:t>
            </a:r>
          </a:p>
        </p:txBody>
      </p:sp>
      <p:sp>
        <p:nvSpPr>
          <p:cNvPr id="3" name="Subtitle 2">
            <a:extLst>
              <a:ext uri="{FF2B5EF4-FFF2-40B4-BE49-F238E27FC236}">
                <a16:creationId xmlns:a16="http://schemas.microsoft.com/office/drawing/2014/main" id="{3F161A4D-1056-6537-F49B-0BC3950D7755}"/>
              </a:ext>
            </a:extLst>
          </p:cNvPr>
          <p:cNvSpPr>
            <a:spLocks noGrp="1"/>
          </p:cNvSpPr>
          <p:nvPr>
            <p:ph type="subTitle" idx="1"/>
          </p:nvPr>
        </p:nvSpPr>
        <p:spPr>
          <a:xfrm>
            <a:off x="1311731" y="4112623"/>
            <a:ext cx="5078996" cy="1594839"/>
          </a:xfrm>
        </p:spPr>
        <p:txBody>
          <a:bodyPr>
            <a:normAutofit/>
          </a:bodyPr>
          <a:lstStyle/>
          <a:p>
            <a:endParaRPr lang="en-US" dirty="0"/>
          </a:p>
          <a:p>
            <a:r>
              <a:rPr lang="en-US" sz="2400" dirty="0"/>
              <a:t>Society &amp; Christian Ethics</a:t>
            </a:r>
          </a:p>
          <a:p>
            <a:r>
              <a:rPr lang="en-US" dirty="0"/>
              <a:t>Grace Reformed Baptist Church</a:t>
            </a:r>
          </a:p>
        </p:txBody>
      </p:sp>
      <p:pic>
        <p:nvPicPr>
          <p:cNvPr id="4" name="Picture 3" descr="People shaking hands">
            <a:extLst>
              <a:ext uri="{FF2B5EF4-FFF2-40B4-BE49-F238E27FC236}">
                <a16:creationId xmlns:a16="http://schemas.microsoft.com/office/drawing/2014/main" id="{9D23008A-C7F5-4BFF-C8F7-9B5B3DC1BCC5}"/>
              </a:ext>
            </a:extLst>
          </p:cNvPr>
          <p:cNvPicPr>
            <a:picLocks noChangeAspect="1"/>
          </p:cNvPicPr>
          <p:nvPr/>
        </p:nvPicPr>
        <p:blipFill>
          <a:blip r:embed="rId2"/>
          <a:srcRect l="23319" r="23319"/>
          <a:stretch/>
        </p:blipFill>
        <p:spPr>
          <a:xfrm>
            <a:off x="7451671" y="0"/>
            <a:ext cx="4575785" cy="6892740"/>
          </a:xfrm>
          <a:custGeom>
            <a:avLst/>
            <a:gdLst/>
            <a:ahLst/>
            <a:cxnLst/>
            <a:rect l="l" t="t" r="r" b="b"/>
            <a:pathLst>
              <a:path w="4575785" h="6857999">
                <a:moveTo>
                  <a:pt x="517468" y="0"/>
                </a:moveTo>
                <a:lnTo>
                  <a:pt x="4575785" y="0"/>
                </a:lnTo>
                <a:lnTo>
                  <a:pt x="4575785" y="6857999"/>
                </a:lnTo>
                <a:lnTo>
                  <a:pt x="960511" y="6857999"/>
                </a:lnTo>
                <a:lnTo>
                  <a:pt x="942694" y="6843617"/>
                </a:lnTo>
                <a:cubicBezTo>
                  <a:pt x="964945" y="6792705"/>
                  <a:pt x="892574" y="6836929"/>
                  <a:pt x="865960" y="6827318"/>
                </a:cubicBezTo>
                <a:lnTo>
                  <a:pt x="861487" y="6823037"/>
                </a:lnTo>
                <a:lnTo>
                  <a:pt x="859513" y="6806858"/>
                </a:lnTo>
                <a:lnTo>
                  <a:pt x="860461" y="6800037"/>
                </a:lnTo>
                <a:cubicBezTo>
                  <a:pt x="860484" y="6795612"/>
                  <a:pt x="859691" y="6793024"/>
                  <a:pt x="858251" y="6791626"/>
                </a:cubicBezTo>
                <a:lnTo>
                  <a:pt x="857660" y="6791654"/>
                </a:lnTo>
                <a:lnTo>
                  <a:pt x="856643" y="6783314"/>
                </a:lnTo>
                <a:cubicBezTo>
                  <a:pt x="856157" y="6768705"/>
                  <a:pt x="856848" y="6753980"/>
                  <a:pt x="858459" y="6739543"/>
                </a:cubicBezTo>
                <a:cubicBezTo>
                  <a:pt x="825704" y="6742272"/>
                  <a:pt x="849542" y="6681110"/>
                  <a:pt x="794118" y="6710916"/>
                </a:cubicBezTo>
                <a:cubicBezTo>
                  <a:pt x="794610" y="6692179"/>
                  <a:pt x="815573" y="6671806"/>
                  <a:pt x="779817" y="6693690"/>
                </a:cubicBezTo>
                <a:cubicBezTo>
                  <a:pt x="778915" y="6687990"/>
                  <a:pt x="774885" y="6685995"/>
                  <a:pt x="769310" y="6685745"/>
                </a:cubicBezTo>
                <a:lnTo>
                  <a:pt x="766802" y="6686064"/>
                </a:lnTo>
                <a:cubicBezTo>
                  <a:pt x="767473" y="6672038"/>
                  <a:pt x="768145" y="6658011"/>
                  <a:pt x="768816" y="6643985"/>
                </a:cubicBezTo>
                <a:lnTo>
                  <a:pt x="764758" y="6640288"/>
                </a:lnTo>
                <a:lnTo>
                  <a:pt x="771603" y="6610439"/>
                </a:lnTo>
                <a:cubicBezTo>
                  <a:pt x="771799" y="6605729"/>
                  <a:pt x="776328" y="6505678"/>
                  <a:pt x="776524" y="6500968"/>
                </a:cubicBezTo>
                <a:lnTo>
                  <a:pt x="716862" y="6252242"/>
                </a:lnTo>
                <a:cubicBezTo>
                  <a:pt x="710358" y="6209033"/>
                  <a:pt x="712158" y="6177416"/>
                  <a:pt x="706006" y="6116988"/>
                </a:cubicBezTo>
                <a:cubicBezTo>
                  <a:pt x="664744" y="6009788"/>
                  <a:pt x="669134" y="5997889"/>
                  <a:pt x="675681" y="5921438"/>
                </a:cubicBezTo>
                <a:cubicBezTo>
                  <a:pt x="609567" y="5910253"/>
                  <a:pt x="667197" y="5880778"/>
                  <a:pt x="646967" y="5848021"/>
                </a:cubicBezTo>
                <a:cubicBezTo>
                  <a:pt x="633539" y="5819166"/>
                  <a:pt x="610193" y="5775630"/>
                  <a:pt x="595120" y="5722308"/>
                </a:cubicBezTo>
                <a:cubicBezTo>
                  <a:pt x="587517" y="5685814"/>
                  <a:pt x="566330" y="5564010"/>
                  <a:pt x="556522" y="5528087"/>
                </a:cubicBezTo>
                <a:cubicBezTo>
                  <a:pt x="551310" y="5519174"/>
                  <a:pt x="556171" y="5505252"/>
                  <a:pt x="536270" y="5506770"/>
                </a:cubicBezTo>
                <a:cubicBezTo>
                  <a:pt x="512052" y="5506489"/>
                  <a:pt x="543356" y="5459435"/>
                  <a:pt x="516612" y="5473320"/>
                </a:cubicBezTo>
                <a:cubicBezTo>
                  <a:pt x="537947" y="5440196"/>
                  <a:pt x="486731" y="5435838"/>
                  <a:pt x="471989" y="5418523"/>
                </a:cubicBezTo>
                <a:cubicBezTo>
                  <a:pt x="493820" y="5390817"/>
                  <a:pt x="454363" y="5377479"/>
                  <a:pt x="442299" y="5333204"/>
                </a:cubicBezTo>
                <a:cubicBezTo>
                  <a:pt x="467689" y="5302287"/>
                  <a:pt x="420786" y="5307848"/>
                  <a:pt x="452960" y="5255192"/>
                </a:cubicBezTo>
                <a:cubicBezTo>
                  <a:pt x="453300" y="5233631"/>
                  <a:pt x="429983" y="5195187"/>
                  <a:pt x="431339" y="5156169"/>
                </a:cubicBezTo>
                <a:cubicBezTo>
                  <a:pt x="398945" y="5067566"/>
                  <a:pt x="403718" y="5079988"/>
                  <a:pt x="404757" y="5025421"/>
                </a:cubicBezTo>
                <a:cubicBezTo>
                  <a:pt x="400018" y="4966103"/>
                  <a:pt x="402758" y="4976631"/>
                  <a:pt x="395660" y="4924394"/>
                </a:cubicBezTo>
                <a:cubicBezTo>
                  <a:pt x="383838" y="4897752"/>
                  <a:pt x="406451" y="4876973"/>
                  <a:pt x="390158" y="4861232"/>
                </a:cubicBezTo>
                <a:cubicBezTo>
                  <a:pt x="362582" y="4877952"/>
                  <a:pt x="368360" y="4813711"/>
                  <a:pt x="341238" y="4838615"/>
                </a:cubicBezTo>
                <a:cubicBezTo>
                  <a:pt x="311503" y="4831441"/>
                  <a:pt x="352577" y="4804970"/>
                  <a:pt x="326273" y="4796524"/>
                </a:cubicBezTo>
                <a:lnTo>
                  <a:pt x="284996" y="4672372"/>
                </a:lnTo>
                <a:cubicBezTo>
                  <a:pt x="298118" y="4649489"/>
                  <a:pt x="287003" y="4640074"/>
                  <a:pt x="267970" y="4634255"/>
                </a:cubicBezTo>
                <a:cubicBezTo>
                  <a:pt x="263754" y="4595383"/>
                  <a:pt x="222766" y="4593405"/>
                  <a:pt x="203275" y="4555830"/>
                </a:cubicBezTo>
                <a:cubicBezTo>
                  <a:pt x="181514" y="4524570"/>
                  <a:pt x="154438" y="4520149"/>
                  <a:pt x="133797" y="4479914"/>
                </a:cubicBezTo>
                <a:cubicBezTo>
                  <a:pt x="124082" y="4457346"/>
                  <a:pt x="105185" y="4427564"/>
                  <a:pt x="84156" y="4415916"/>
                </a:cubicBezTo>
                <a:lnTo>
                  <a:pt x="83303" y="4414752"/>
                </a:lnTo>
                <a:lnTo>
                  <a:pt x="72062" y="4388525"/>
                </a:lnTo>
                <a:lnTo>
                  <a:pt x="75315" y="4375182"/>
                </a:lnTo>
                <a:cubicBezTo>
                  <a:pt x="75941" y="4370194"/>
                  <a:pt x="75530" y="4367154"/>
                  <a:pt x="74333" y="4365355"/>
                </a:cubicBezTo>
                <a:lnTo>
                  <a:pt x="68893" y="4364787"/>
                </a:lnTo>
                <a:cubicBezTo>
                  <a:pt x="68887" y="4364737"/>
                  <a:pt x="68881" y="4364686"/>
                  <a:pt x="68875" y="4364636"/>
                </a:cubicBezTo>
                <a:cubicBezTo>
                  <a:pt x="68620" y="4351507"/>
                  <a:pt x="69309" y="4337030"/>
                  <a:pt x="58168" y="4323582"/>
                </a:cubicBezTo>
                <a:cubicBezTo>
                  <a:pt x="61811" y="4263350"/>
                  <a:pt x="99263" y="4233013"/>
                  <a:pt x="79972" y="4208494"/>
                </a:cubicBezTo>
                <a:cubicBezTo>
                  <a:pt x="88758" y="4180446"/>
                  <a:pt x="125844" y="4152085"/>
                  <a:pt x="106280" y="4120638"/>
                </a:cubicBezTo>
                <a:cubicBezTo>
                  <a:pt x="111598" y="4121936"/>
                  <a:pt x="113804" y="4120147"/>
                  <a:pt x="114398" y="4116558"/>
                </a:cubicBezTo>
                <a:cubicBezTo>
                  <a:pt x="114157" y="4114248"/>
                  <a:pt x="113917" y="4111937"/>
                  <a:pt x="113677" y="4109627"/>
                </a:cubicBezTo>
                <a:lnTo>
                  <a:pt x="105699" y="4105626"/>
                </a:lnTo>
                <a:cubicBezTo>
                  <a:pt x="77890" y="4088880"/>
                  <a:pt x="108987" y="4082598"/>
                  <a:pt x="106408" y="4051443"/>
                </a:cubicBezTo>
                <a:cubicBezTo>
                  <a:pt x="106858" y="4036630"/>
                  <a:pt x="97032" y="3985550"/>
                  <a:pt x="103822" y="3988496"/>
                </a:cubicBezTo>
                <a:lnTo>
                  <a:pt x="75372" y="3857059"/>
                </a:lnTo>
                <a:cubicBezTo>
                  <a:pt x="82817" y="3836376"/>
                  <a:pt x="81742" y="3824520"/>
                  <a:pt x="64937" y="3815652"/>
                </a:cubicBezTo>
                <a:cubicBezTo>
                  <a:pt x="102287" y="3718925"/>
                  <a:pt x="55573" y="3772320"/>
                  <a:pt x="59080" y="3696747"/>
                </a:cubicBezTo>
                <a:cubicBezTo>
                  <a:pt x="66269" y="3629648"/>
                  <a:pt x="63240" y="3571908"/>
                  <a:pt x="85623" y="3491441"/>
                </a:cubicBezTo>
                <a:cubicBezTo>
                  <a:pt x="98410" y="3474059"/>
                  <a:pt x="99525" y="3431012"/>
                  <a:pt x="100691" y="3417526"/>
                </a:cubicBezTo>
                <a:cubicBezTo>
                  <a:pt x="101857" y="3404040"/>
                  <a:pt x="95556" y="3412369"/>
                  <a:pt x="92620" y="3410525"/>
                </a:cubicBezTo>
                <a:cubicBezTo>
                  <a:pt x="92153" y="3374230"/>
                  <a:pt x="83244" y="3285268"/>
                  <a:pt x="79737" y="3235496"/>
                </a:cubicBezTo>
                <a:cubicBezTo>
                  <a:pt x="70953" y="3207448"/>
                  <a:pt x="52012" y="3143347"/>
                  <a:pt x="71576" y="3111898"/>
                </a:cubicBezTo>
                <a:cubicBezTo>
                  <a:pt x="66408" y="3077014"/>
                  <a:pt x="53542" y="3056489"/>
                  <a:pt x="48725" y="3026189"/>
                </a:cubicBezTo>
                <a:cubicBezTo>
                  <a:pt x="35029" y="3013335"/>
                  <a:pt x="35295" y="2950066"/>
                  <a:pt x="42673" y="2930099"/>
                </a:cubicBezTo>
                <a:cubicBezTo>
                  <a:pt x="72765" y="2876461"/>
                  <a:pt x="20837" y="2811743"/>
                  <a:pt x="43260" y="2768401"/>
                </a:cubicBezTo>
                <a:cubicBezTo>
                  <a:pt x="44784" y="2755816"/>
                  <a:pt x="43709" y="2744724"/>
                  <a:pt x="41022" y="2734617"/>
                </a:cubicBezTo>
                <a:lnTo>
                  <a:pt x="29707" y="2708118"/>
                </a:lnTo>
                <a:lnTo>
                  <a:pt x="18896" y="2704187"/>
                </a:lnTo>
                <a:lnTo>
                  <a:pt x="16157" y="2686013"/>
                </a:lnTo>
                <a:lnTo>
                  <a:pt x="0" y="2656506"/>
                </a:lnTo>
                <a:cubicBezTo>
                  <a:pt x="46275" y="2648213"/>
                  <a:pt x="-21852" y="2580542"/>
                  <a:pt x="20000" y="2589495"/>
                </a:cubicBezTo>
                <a:cubicBezTo>
                  <a:pt x="9004" y="2539865"/>
                  <a:pt x="51725" y="2561406"/>
                  <a:pt x="4503" y="2517909"/>
                </a:cubicBezTo>
                <a:cubicBezTo>
                  <a:pt x="18312" y="2426183"/>
                  <a:pt x="2043" y="2320005"/>
                  <a:pt x="38580" y="2235940"/>
                </a:cubicBezTo>
                <a:cubicBezTo>
                  <a:pt x="39530" y="2131535"/>
                  <a:pt x="31342" y="1983035"/>
                  <a:pt x="28357" y="1891475"/>
                </a:cubicBezTo>
                <a:cubicBezTo>
                  <a:pt x="18536" y="1816240"/>
                  <a:pt x="53985" y="1820215"/>
                  <a:pt x="16422" y="1754299"/>
                </a:cubicBezTo>
                <a:cubicBezTo>
                  <a:pt x="22523" y="1748800"/>
                  <a:pt x="14115" y="1712020"/>
                  <a:pt x="17619" y="1704948"/>
                </a:cubicBezTo>
                <a:lnTo>
                  <a:pt x="11875" y="1640075"/>
                </a:lnTo>
                <a:lnTo>
                  <a:pt x="10148" y="1637400"/>
                </a:lnTo>
                <a:cubicBezTo>
                  <a:pt x="6571" y="1625366"/>
                  <a:pt x="7662" y="1617809"/>
                  <a:pt x="10809" y="1612250"/>
                </a:cubicBezTo>
                <a:lnTo>
                  <a:pt x="30710" y="1498099"/>
                </a:lnTo>
                <a:lnTo>
                  <a:pt x="28832" y="1497366"/>
                </a:lnTo>
                <a:lnTo>
                  <a:pt x="25420" y="1490044"/>
                </a:lnTo>
                <a:lnTo>
                  <a:pt x="36357" y="1429750"/>
                </a:lnTo>
                <a:cubicBezTo>
                  <a:pt x="56105" y="1395764"/>
                  <a:pt x="51096" y="1348657"/>
                  <a:pt x="63323" y="1316453"/>
                </a:cubicBezTo>
                <a:cubicBezTo>
                  <a:pt x="113953" y="1206017"/>
                  <a:pt x="97314" y="1160971"/>
                  <a:pt x="167299" y="1100758"/>
                </a:cubicBezTo>
                <a:cubicBezTo>
                  <a:pt x="183322" y="1066821"/>
                  <a:pt x="207320" y="1013057"/>
                  <a:pt x="218971" y="997428"/>
                </a:cubicBezTo>
                <a:cubicBezTo>
                  <a:pt x="225661" y="983599"/>
                  <a:pt x="245059" y="996998"/>
                  <a:pt x="249304" y="969068"/>
                </a:cubicBezTo>
                <a:cubicBezTo>
                  <a:pt x="273910" y="912445"/>
                  <a:pt x="257335" y="876944"/>
                  <a:pt x="307518" y="815816"/>
                </a:cubicBezTo>
                <a:cubicBezTo>
                  <a:pt x="319844" y="734499"/>
                  <a:pt x="427269" y="648257"/>
                  <a:pt x="438631" y="588216"/>
                </a:cubicBezTo>
                <a:cubicBezTo>
                  <a:pt x="468336" y="534577"/>
                  <a:pt x="480025" y="521047"/>
                  <a:pt x="494548" y="466832"/>
                </a:cubicBezTo>
                <a:cubicBezTo>
                  <a:pt x="513994" y="444023"/>
                  <a:pt x="469014" y="421695"/>
                  <a:pt x="512985" y="406165"/>
                </a:cubicBezTo>
                <a:cubicBezTo>
                  <a:pt x="519819" y="312467"/>
                  <a:pt x="496295" y="285415"/>
                  <a:pt x="499246" y="226337"/>
                </a:cubicBezTo>
                <a:cubicBezTo>
                  <a:pt x="511217" y="180655"/>
                  <a:pt x="525793" y="85726"/>
                  <a:pt x="530694" y="51692"/>
                </a:cubicBezTo>
                <a:cubicBezTo>
                  <a:pt x="512001" y="39736"/>
                  <a:pt x="522977" y="34428"/>
                  <a:pt x="528655" y="22135"/>
                </a:cubicBezTo>
                <a:cubicBezTo>
                  <a:pt x="511506" y="14446"/>
                  <a:pt x="513258" y="7722"/>
                  <a:pt x="516964" y="1039"/>
                </a:cubicBezTo>
                <a:close/>
              </a:path>
            </a:pathLst>
          </a:custGeom>
        </p:spPr>
      </p:pic>
    </p:spTree>
    <p:extLst>
      <p:ext uri="{BB962C8B-B14F-4D97-AF65-F5344CB8AC3E}">
        <p14:creationId xmlns:p14="http://schemas.microsoft.com/office/powerpoint/2010/main" val="10113165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9148A8E-558A-9492-0258-185AB6DE94C6}"/>
              </a:ext>
            </a:extLst>
          </p:cNvPr>
          <p:cNvSpPr txBox="1"/>
          <p:nvPr/>
        </p:nvSpPr>
        <p:spPr>
          <a:xfrm>
            <a:off x="2506385" y="366623"/>
            <a:ext cx="6268278" cy="6124754"/>
          </a:xfrm>
          <a:prstGeom prst="rect">
            <a:avLst/>
          </a:prstGeom>
          <a:noFill/>
        </p:spPr>
        <p:txBody>
          <a:bodyPr wrap="square">
            <a:spAutoFit/>
          </a:bodyPr>
          <a:lstStyle/>
          <a:p>
            <a:pPr marL="0" marR="0">
              <a:spcBef>
                <a:spcPts val="0"/>
              </a:spcBef>
              <a:spcAft>
                <a:spcPts val="0"/>
              </a:spcAft>
            </a:pPr>
            <a:r>
              <a:rPr lang="en-US" sz="2800" dirty="0" err="1">
                <a:effectLst/>
                <a:latin typeface="Calibri" panose="020F0502020204030204" pitchFamily="34" charset="0"/>
                <a:ea typeface="Calibri" panose="020F0502020204030204" pitchFamily="34" charset="0"/>
                <a:cs typeface="Times New Roman" panose="02020603050405020304" pitchFamily="18" charset="0"/>
              </a:rPr>
              <a:t>Sensoy</a:t>
            </a:r>
            <a:r>
              <a:rPr lang="en-US" sz="2800" dirty="0">
                <a:effectLst/>
                <a:latin typeface="Calibri" panose="020F0502020204030204" pitchFamily="34" charset="0"/>
                <a:ea typeface="Calibri" panose="020F0502020204030204" pitchFamily="34" charset="0"/>
                <a:cs typeface="Times New Roman" panose="02020603050405020304" pitchFamily="18" charset="0"/>
              </a:rPr>
              <a:t>, </a:t>
            </a:r>
            <a:r>
              <a:rPr lang="en-US" sz="2800" dirty="0" err="1">
                <a:effectLst/>
                <a:latin typeface="Calibri" panose="020F0502020204030204" pitchFamily="34" charset="0"/>
                <a:ea typeface="Calibri" panose="020F0502020204030204" pitchFamily="34" charset="0"/>
                <a:cs typeface="Times New Roman" panose="02020603050405020304" pitchFamily="18" charset="0"/>
              </a:rPr>
              <a:t>Ozlem</a:t>
            </a:r>
            <a:r>
              <a:rPr lang="en-US" sz="2800" dirty="0">
                <a:effectLst/>
                <a:latin typeface="Calibri" panose="020F0502020204030204" pitchFamily="34" charset="0"/>
                <a:ea typeface="Calibri" panose="020F0502020204030204" pitchFamily="34" charset="0"/>
                <a:cs typeface="Times New Roman" panose="02020603050405020304" pitchFamily="18" charset="0"/>
              </a:rPr>
              <a:t>; </a:t>
            </a:r>
            <a:r>
              <a:rPr lang="en-US" sz="2800" dirty="0" err="1">
                <a:effectLst/>
                <a:latin typeface="Calibri" panose="020F0502020204030204" pitchFamily="34" charset="0"/>
                <a:ea typeface="Calibri" panose="020F0502020204030204" pitchFamily="34" charset="0"/>
                <a:cs typeface="Times New Roman" panose="02020603050405020304" pitchFamily="18" charset="0"/>
              </a:rPr>
              <a:t>DiAngelo</a:t>
            </a:r>
            <a:r>
              <a:rPr lang="en-US" sz="2800" dirty="0">
                <a:effectLst/>
                <a:latin typeface="Calibri" panose="020F0502020204030204" pitchFamily="34" charset="0"/>
                <a:ea typeface="Calibri" panose="020F0502020204030204" pitchFamily="34" charset="0"/>
                <a:cs typeface="Times New Roman" panose="02020603050405020304" pitchFamily="18" charset="0"/>
              </a:rPr>
              <a:t>, Robin. </a:t>
            </a:r>
            <a:r>
              <a:rPr lang="en-US" sz="2800" u="sng" dirty="0">
                <a:effectLst/>
                <a:latin typeface="Calibri" panose="020F0502020204030204" pitchFamily="34" charset="0"/>
                <a:ea typeface="Calibri" panose="020F0502020204030204" pitchFamily="34" charset="0"/>
                <a:cs typeface="Times New Roman" panose="02020603050405020304" pitchFamily="18" charset="0"/>
              </a:rPr>
              <a:t>Is Everyone Really Equal?: An Introduction to Key Concepts in Social Justice Education </a:t>
            </a:r>
            <a:r>
              <a:rPr lang="en-US" sz="2800" dirty="0">
                <a:effectLst/>
                <a:latin typeface="Calibri" panose="020F0502020204030204" pitchFamily="34" charset="0"/>
                <a:ea typeface="Calibri" panose="020F0502020204030204" pitchFamily="34" charset="0"/>
                <a:cs typeface="Times New Roman" panose="02020603050405020304" pitchFamily="18" charset="0"/>
              </a:rPr>
              <a:t>(Multicultural Education Series). Teachers College Press. Kindle Edition.</a:t>
            </a:r>
          </a:p>
          <a:p>
            <a:pPr marL="0" marR="0">
              <a:spcBef>
                <a:spcPts val="0"/>
              </a:spcBef>
              <a:spcAft>
                <a:spcPts val="0"/>
              </a:spcAft>
            </a:pPr>
            <a:r>
              <a:rPr lang="en-US" sz="2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spcBef>
                <a:spcPts val="0"/>
              </a:spcBef>
              <a:spcAft>
                <a:spcPts val="0"/>
              </a:spcAft>
            </a:pPr>
            <a:r>
              <a:rPr lang="en-US" sz="2800" dirty="0" err="1">
                <a:effectLst/>
                <a:latin typeface="Calibri" panose="020F0502020204030204" pitchFamily="34" charset="0"/>
                <a:ea typeface="Calibri" panose="020F0502020204030204" pitchFamily="34" charset="0"/>
                <a:cs typeface="Times New Roman" panose="02020603050405020304" pitchFamily="18" charset="0"/>
              </a:rPr>
              <a:t>Shenvi</a:t>
            </a:r>
            <a:r>
              <a:rPr lang="en-US" sz="2800" dirty="0">
                <a:effectLst/>
                <a:latin typeface="Calibri" panose="020F0502020204030204" pitchFamily="34" charset="0"/>
                <a:ea typeface="Calibri" panose="020F0502020204030204" pitchFamily="34" charset="0"/>
                <a:cs typeface="Times New Roman" panose="02020603050405020304" pitchFamily="18" charset="0"/>
              </a:rPr>
              <a:t>, Neil; Sawyer, Pat. </a:t>
            </a:r>
            <a:r>
              <a:rPr lang="en-US" sz="2800" u="sng" dirty="0">
                <a:effectLst/>
                <a:latin typeface="Calibri" panose="020F0502020204030204" pitchFamily="34" charset="0"/>
                <a:ea typeface="Calibri" panose="020F0502020204030204" pitchFamily="34" charset="0"/>
                <a:cs typeface="Times New Roman" panose="02020603050405020304" pitchFamily="18" charset="0"/>
              </a:rPr>
              <a:t>Engaging Critical Theory and the Social Justice Movement</a:t>
            </a:r>
            <a:r>
              <a:rPr lang="en-US" sz="2800" dirty="0">
                <a:effectLst/>
                <a:latin typeface="Calibri" panose="020F0502020204030204" pitchFamily="34" charset="0"/>
                <a:ea typeface="Calibri" panose="020F0502020204030204" pitchFamily="34" charset="0"/>
                <a:cs typeface="Times New Roman" panose="02020603050405020304" pitchFamily="18" charset="0"/>
              </a:rPr>
              <a:t>. Ratio Christi Online Booklet.</a:t>
            </a:r>
          </a:p>
          <a:p>
            <a:pPr marL="0" marR="0">
              <a:spcBef>
                <a:spcPts val="0"/>
              </a:spcBef>
              <a:spcAft>
                <a:spcPts val="0"/>
              </a:spcAft>
            </a:pPr>
            <a:endParaRPr lang="en-US" sz="2800" dirty="0">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2800" u="sng" dirty="0">
                <a:effectLst/>
                <a:latin typeface="Calibri" panose="020F0502020204030204" pitchFamily="34" charset="0"/>
                <a:ea typeface="Calibri" panose="020F0502020204030204" pitchFamily="34" charset="0"/>
                <a:cs typeface="Times New Roman" panose="02020603050405020304" pitchFamily="18" charset="0"/>
              </a:rPr>
              <a:t>Is Racial Dialogue Possible? </a:t>
            </a:r>
            <a:r>
              <a:rPr lang="en-US" sz="2800" dirty="0">
                <a:effectLst/>
                <a:latin typeface="Calibri" panose="020F0502020204030204" pitchFamily="34" charset="0"/>
                <a:ea typeface="Calibri" panose="020F0502020204030204" pitchFamily="34" charset="0"/>
                <a:cs typeface="Times New Roman" panose="02020603050405020304" pitchFamily="18" charset="0"/>
              </a:rPr>
              <a:t>The American Reformer, August 22, 2022.  Pat Sawyer and Neil </a:t>
            </a:r>
            <a:r>
              <a:rPr lang="en-US" sz="2800" dirty="0" err="1">
                <a:effectLst/>
                <a:latin typeface="Calibri" panose="020F0502020204030204" pitchFamily="34" charset="0"/>
                <a:ea typeface="Calibri" panose="020F0502020204030204" pitchFamily="34" charset="0"/>
                <a:cs typeface="Times New Roman" panose="02020603050405020304" pitchFamily="18" charset="0"/>
              </a:rPr>
              <a:t>Shenvi</a:t>
            </a:r>
            <a:endParaRPr lang="en-US" sz="2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275198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2281D8C-2878-9EE6-F70A-A7D1DF5C0481}"/>
              </a:ext>
            </a:extLst>
          </p:cNvPr>
          <p:cNvSpPr txBox="1"/>
          <p:nvPr/>
        </p:nvSpPr>
        <p:spPr>
          <a:xfrm>
            <a:off x="1041226" y="1166842"/>
            <a:ext cx="9529430" cy="4524315"/>
          </a:xfrm>
          <a:prstGeom prst="rect">
            <a:avLst/>
          </a:prstGeom>
          <a:noFill/>
        </p:spPr>
        <p:txBody>
          <a:bodyPr wrap="square">
            <a:spAutoFit/>
          </a:bodyPr>
          <a:lstStyle/>
          <a:p>
            <a:pPr marL="342900" marR="0" lvl="0" indent="-342900">
              <a:spcBef>
                <a:spcPts val="0"/>
              </a:spcBef>
              <a:spcAft>
                <a:spcPts val="0"/>
              </a:spcAft>
              <a:buFont typeface="+mj-lt"/>
              <a:buAutoNum type="arabicPeriod"/>
            </a:pPr>
            <a:r>
              <a:rPr lang="en-US" sz="3600" b="1" dirty="0">
                <a:effectLst/>
                <a:latin typeface="Calibri" panose="020F0502020204030204" pitchFamily="34" charset="0"/>
                <a:ea typeface="Calibri" panose="020F0502020204030204" pitchFamily="34" charset="0"/>
                <a:cs typeface="Times New Roman" panose="02020603050405020304" pitchFamily="18" charset="0"/>
              </a:rPr>
              <a:t> Defining Terms</a:t>
            </a:r>
          </a:p>
          <a:p>
            <a:pPr marL="342900" marR="0" lvl="0" indent="-342900">
              <a:spcBef>
                <a:spcPts val="0"/>
              </a:spcBef>
              <a:spcAft>
                <a:spcPts val="0"/>
              </a:spcAft>
              <a:buFont typeface="+mj-lt"/>
              <a:buAutoNum type="arabicPeriod"/>
            </a:pP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3600" b="1" dirty="0">
                <a:effectLst/>
                <a:latin typeface="Calibri" panose="020F0502020204030204" pitchFamily="34" charset="0"/>
                <a:ea typeface="Calibri" panose="020F0502020204030204" pitchFamily="34" charset="0"/>
                <a:cs typeface="Times New Roman" panose="02020603050405020304" pitchFamily="18" charset="0"/>
              </a:rPr>
              <a:t> Two Bad Models</a:t>
            </a:r>
          </a:p>
          <a:p>
            <a:pPr marL="342900" marR="0" lvl="0" indent="-342900">
              <a:spcBef>
                <a:spcPts val="0"/>
              </a:spcBef>
              <a:spcAft>
                <a:spcPts val="0"/>
              </a:spcAft>
              <a:buFont typeface="+mj-lt"/>
              <a:buAutoNum type="arabicPeriod"/>
            </a:pP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3600" b="1" dirty="0">
                <a:latin typeface="Calibri" panose="020F0502020204030204" pitchFamily="34" charset="0"/>
                <a:ea typeface="Calibri" panose="020F0502020204030204" pitchFamily="34" charset="0"/>
                <a:cs typeface="Times New Roman" panose="02020603050405020304" pitchFamily="18" charset="0"/>
              </a:rPr>
              <a:t> Mutual Accountability </a:t>
            </a:r>
          </a:p>
          <a:p>
            <a:pPr marR="0" lvl="0">
              <a:spcBef>
                <a:spcPts val="0"/>
              </a:spcBef>
              <a:spcAft>
                <a:spcPts val="0"/>
              </a:spcAft>
            </a:pPr>
            <a:r>
              <a:rPr lang="en-US" sz="3600" b="1" dirty="0">
                <a:latin typeface="Calibri" panose="020F0502020204030204" pitchFamily="34" charset="0"/>
                <a:ea typeface="Calibri" panose="020F0502020204030204" pitchFamily="34" charset="0"/>
                <a:cs typeface="Times New Roman" panose="02020603050405020304" pitchFamily="18" charset="0"/>
              </a:rPr>
              <a:t>     Model</a:t>
            </a:r>
          </a:p>
          <a:p>
            <a:pPr marR="0" lvl="0">
              <a:spcBef>
                <a:spcPts val="0"/>
              </a:spcBef>
              <a:spcAft>
                <a:spcPts val="0"/>
              </a:spcAft>
            </a:pP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a:p>
            <a:pPr marR="0" lvl="0">
              <a:spcBef>
                <a:spcPts val="0"/>
              </a:spcBef>
              <a:spcAft>
                <a:spcPts val="0"/>
              </a:spcAft>
            </a:pPr>
            <a:r>
              <a:rPr lang="en-US" sz="3600" b="1" dirty="0">
                <a:effectLst/>
                <a:latin typeface="Calibri" panose="020F0502020204030204" pitchFamily="34" charset="0"/>
                <a:ea typeface="Calibri" panose="020F0502020204030204" pitchFamily="34" charset="0"/>
                <a:cs typeface="Times New Roman" panose="02020603050405020304" pitchFamily="18" charset="0"/>
              </a:rPr>
              <a:t>4. Biblical Principles</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Graphic 4" descr="Children outline">
            <a:extLst>
              <a:ext uri="{FF2B5EF4-FFF2-40B4-BE49-F238E27FC236}">
                <a16:creationId xmlns:a16="http://schemas.microsoft.com/office/drawing/2014/main" id="{EB8F1E44-231C-6205-3AE2-61DF9954AC0F}"/>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5685101" y="1269965"/>
            <a:ext cx="5943600" cy="5943600"/>
          </a:xfrm>
          <a:prstGeom prst="rect">
            <a:avLst/>
          </a:prstGeom>
        </p:spPr>
      </p:pic>
    </p:spTree>
    <p:extLst>
      <p:ext uri="{BB962C8B-B14F-4D97-AF65-F5344CB8AC3E}">
        <p14:creationId xmlns:p14="http://schemas.microsoft.com/office/powerpoint/2010/main" val="38128864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33C950-47B2-310A-7249-7D90578E267F}"/>
              </a:ext>
            </a:extLst>
          </p:cNvPr>
          <p:cNvSpPr txBox="1"/>
          <p:nvPr/>
        </p:nvSpPr>
        <p:spPr>
          <a:xfrm>
            <a:off x="1954695" y="535900"/>
            <a:ext cx="8282609" cy="5786199"/>
          </a:xfrm>
          <a:prstGeom prst="rect">
            <a:avLst/>
          </a:prstGeom>
          <a:noFill/>
        </p:spPr>
        <p:txBody>
          <a:bodyPr wrap="square">
            <a:spAutoFit/>
          </a:bodyPr>
          <a:lstStyle/>
          <a:p>
            <a:pPr marL="0" marR="0">
              <a:spcBef>
                <a:spcPts val="0"/>
              </a:spcBef>
              <a:spcAft>
                <a:spcPts val="0"/>
              </a:spcAft>
            </a:pPr>
            <a:r>
              <a:rPr lang="en-US" sz="2300" b="1" dirty="0">
                <a:latin typeface="Calibri" panose="020F0502020204030204" pitchFamily="34" charset="0"/>
                <a:ea typeface="Calibri" panose="020F0502020204030204" pitchFamily="34" charset="0"/>
                <a:cs typeface="Times New Roman" panose="02020603050405020304" pitchFamily="18" charset="0"/>
              </a:rPr>
              <a:t>Prejudice</a:t>
            </a:r>
            <a:r>
              <a:rPr lang="en-US" sz="2300" dirty="0">
                <a:latin typeface="Calibri" panose="020F0502020204030204" pitchFamily="34" charset="0"/>
                <a:ea typeface="Calibri" panose="020F0502020204030204" pitchFamily="34" charset="0"/>
                <a:cs typeface="Times New Roman" panose="02020603050405020304" pitchFamily="18" charset="0"/>
              </a:rPr>
              <a:t>: “Learned prejudgment about members of social groups to which we don’t belong. Prejudice is based on limited knowledge or experience with the group. Simplistic judgments and assumptions are made and projected onto everyone from that group.” (</a:t>
            </a:r>
            <a:r>
              <a:rPr lang="en-US" sz="2300" dirty="0" err="1">
                <a:latin typeface="Calibri" panose="020F0502020204030204" pitchFamily="34" charset="0"/>
                <a:ea typeface="Calibri" panose="020F0502020204030204" pitchFamily="34" charset="0"/>
                <a:cs typeface="Times New Roman" panose="02020603050405020304" pitchFamily="18" charset="0"/>
              </a:rPr>
              <a:t>Sensoy</a:t>
            </a:r>
            <a:r>
              <a:rPr lang="en-US" sz="2300" dirty="0">
                <a:latin typeface="Calibri" panose="020F0502020204030204" pitchFamily="34" charset="0"/>
                <a:ea typeface="Calibri" panose="020F0502020204030204" pitchFamily="34" charset="0"/>
                <a:cs typeface="Times New Roman" panose="02020603050405020304" pitchFamily="18" charset="0"/>
              </a:rPr>
              <a:t> &amp; </a:t>
            </a:r>
            <a:r>
              <a:rPr lang="en-US" sz="2300" dirty="0" err="1">
                <a:latin typeface="Calibri" panose="020F0502020204030204" pitchFamily="34" charset="0"/>
                <a:ea typeface="Calibri" panose="020F0502020204030204" pitchFamily="34" charset="0"/>
                <a:cs typeface="Times New Roman" panose="02020603050405020304" pitchFamily="18" charset="0"/>
              </a:rPr>
              <a:t>DiAngelo</a:t>
            </a:r>
            <a:r>
              <a:rPr lang="en-US" sz="2300" dirty="0">
                <a:latin typeface="Calibri" panose="020F0502020204030204" pitchFamily="34" charset="0"/>
                <a:ea typeface="Calibri" panose="020F0502020204030204" pitchFamily="34" charset="0"/>
                <a:cs typeface="Times New Roman" panose="02020603050405020304" pitchFamily="18" charset="0"/>
              </a:rPr>
              <a:t>, p.227-228)</a:t>
            </a:r>
          </a:p>
          <a:p>
            <a:pPr marL="0" marR="0">
              <a:spcBef>
                <a:spcPts val="0"/>
              </a:spcBef>
              <a:spcAft>
                <a:spcPts val="0"/>
              </a:spcAft>
            </a:pPr>
            <a:endParaRPr lang="en-US" sz="2300" dirty="0">
              <a:latin typeface="Calibri" panose="020F0502020204030204" pitchFamily="34" charset="0"/>
              <a:ea typeface="Calibri" panose="020F0502020204030204" pitchFamily="34" charset="0"/>
              <a:cs typeface="Times New Roman" panose="02020603050405020304" pitchFamily="18" charset="0"/>
            </a:endParaRPr>
          </a:p>
          <a:p>
            <a:r>
              <a:rPr lang="en-US" sz="2300" b="1" dirty="0">
                <a:latin typeface="Calibri" panose="020F0502020204030204" pitchFamily="34" charset="0"/>
                <a:ea typeface="Calibri" panose="020F0502020204030204" pitchFamily="34" charset="0"/>
                <a:cs typeface="Calibri" panose="020F0502020204030204" pitchFamily="34" charset="0"/>
              </a:rPr>
              <a:t>Racism A</a:t>
            </a:r>
            <a:r>
              <a:rPr lang="en-US" sz="2300" dirty="0">
                <a:latin typeface="Calibri" panose="020F0502020204030204" pitchFamily="34" charset="0"/>
                <a:ea typeface="Calibri" panose="020F0502020204030204" pitchFamily="34" charset="0"/>
                <a:cs typeface="Calibri" panose="020F0502020204030204" pitchFamily="34" charset="0"/>
              </a:rPr>
              <a:t>: “</a:t>
            </a:r>
            <a:r>
              <a:rPr lang="en-US" sz="2300" dirty="0">
                <a:latin typeface="Calibri" panose="020F0502020204030204" pitchFamily="34" charset="0"/>
                <a:cs typeface="Calibri" panose="020F0502020204030204" pitchFamily="34" charset="0"/>
              </a:rPr>
              <a:t>the marginalization and/or oppression of people of color based on a socially constructed racial hierarchy that privileges White people.”</a:t>
            </a:r>
            <a:r>
              <a:rPr lang="en-US" sz="2300" dirty="0">
                <a:latin typeface="Calibri" panose="020F0502020204030204" pitchFamily="34" charset="0"/>
                <a:ea typeface="Calibri" panose="020F0502020204030204" pitchFamily="34" charset="0"/>
                <a:cs typeface="Calibri" panose="020F0502020204030204" pitchFamily="34" charset="0"/>
              </a:rPr>
              <a:t>.” (</a:t>
            </a:r>
            <a:r>
              <a:rPr lang="en-US" sz="2300" dirty="0">
                <a:latin typeface="Calibri" panose="020F0502020204030204" pitchFamily="34" charset="0"/>
                <a:cs typeface="Calibri" panose="020F0502020204030204" pitchFamily="34" charset="0"/>
              </a:rPr>
              <a:t>Anti Defamation League, 2020 to Feb 3, 2022) </a:t>
            </a:r>
            <a:endParaRPr lang="en-US" sz="2300" dirty="0">
              <a:latin typeface="Calibri" panose="020F0502020204030204" pitchFamily="34" charset="0"/>
              <a:ea typeface="Calibri" panose="020F0502020204030204" pitchFamily="34" charset="0"/>
              <a:cs typeface="Calibri" panose="020F0502020204030204" pitchFamily="34" charset="0"/>
            </a:endParaRPr>
          </a:p>
          <a:p>
            <a:endParaRPr lang="en-US" sz="2300" dirty="0">
              <a:latin typeface="Calibri" panose="020F0502020204030204" pitchFamily="34" charset="0"/>
              <a:ea typeface="Calibri" panose="020F0502020204030204" pitchFamily="34" charset="0"/>
              <a:cs typeface="Calibri" panose="020F0502020204030204" pitchFamily="34" charset="0"/>
            </a:endParaRPr>
          </a:p>
          <a:p>
            <a:r>
              <a:rPr lang="en-US" sz="2300" b="1" dirty="0">
                <a:latin typeface="Calibri" panose="020F0502020204030204" pitchFamily="34" charset="0"/>
                <a:ea typeface="Calibri" panose="020F0502020204030204" pitchFamily="34" charset="0"/>
                <a:cs typeface="Calibri" panose="020F0502020204030204" pitchFamily="34" charset="0"/>
              </a:rPr>
              <a:t>Racism B</a:t>
            </a:r>
            <a:r>
              <a:rPr lang="en-US" sz="2300" dirty="0">
                <a:latin typeface="Calibri" panose="020F0502020204030204" pitchFamily="34" charset="0"/>
                <a:ea typeface="Calibri" panose="020F0502020204030204" pitchFamily="34" charset="0"/>
                <a:cs typeface="Calibri" panose="020F0502020204030204" pitchFamily="34" charset="0"/>
              </a:rPr>
              <a:t>: “</a:t>
            </a:r>
            <a:r>
              <a:rPr lang="en-US" sz="2300" dirty="0">
                <a:latin typeface="Calibri" panose="020F0502020204030204" pitchFamily="34" charset="0"/>
                <a:cs typeface="Calibri" panose="020F0502020204030204" pitchFamily="34" charset="0"/>
              </a:rPr>
              <a:t>occurs when individuals or institutions show more favorable evaluation or treatment of an individual or group based on race or ethnicity.” (Anti Defamation League, Feb 4, 2022) </a:t>
            </a:r>
          </a:p>
          <a:p>
            <a:endParaRPr lang="en-US" sz="2300" dirty="0">
              <a:latin typeface="Calibri" panose="020F0502020204030204" pitchFamily="34" charset="0"/>
              <a:ea typeface="Calibri" panose="020F0502020204030204" pitchFamily="34" charset="0"/>
              <a:cs typeface="Calibri" panose="020F0502020204030204" pitchFamily="34" charset="0"/>
            </a:endParaRPr>
          </a:p>
          <a:p>
            <a:r>
              <a:rPr lang="en-US" sz="2300" b="1" dirty="0">
                <a:latin typeface="Calibri" panose="020F0502020204030204" pitchFamily="34" charset="0"/>
                <a:ea typeface="Calibri" panose="020F0502020204030204" pitchFamily="34" charset="0"/>
                <a:cs typeface="Calibri" panose="020F0502020204030204" pitchFamily="34" charset="0"/>
              </a:rPr>
              <a:t>Partiality</a:t>
            </a:r>
            <a:r>
              <a:rPr lang="en-US" sz="2300" dirty="0">
                <a:latin typeface="Calibri" panose="020F0502020204030204" pitchFamily="34" charset="0"/>
                <a:ea typeface="Calibri" panose="020F0502020204030204" pitchFamily="34" charset="0"/>
                <a:cs typeface="Calibri" panose="020F0502020204030204" pitchFamily="34" charset="0"/>
              </a:rPr>
              <a:t>:  “</a:t>
            </a:r>
            <a:r>
              <a:rPr lang="en-US" sz="2300" dirty="0">
                <a:latin typeface="Calibri" panose="020F0502020204030204" pitchFamily="34" charset="0"/>
                <a:cs typeface="Calibri" panose="020F0502020204030204" pitchFamily="34" charset="0"/>
              </a:rPr>
              <a:t>unfair [or unrighteous] bias in favor of one thing or person compared with another; favoritism” (Oxford Languages)</a:t>
            </a:r>
            <a:endParaRPr lang="en-US" sz="23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884077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1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dissolve">
                                      <p:cBhvr>
                                        <p:cTn id="12" dur="10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dissolve">
                                      <p:cBhvr>
                                        <p:cTn id="17" dur="10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dissolve">
                                      <p:cBhvr>
                                        <p:cTn id="22"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505614-4A26-E1A3-501F-A26BD51069E0}"/>
              </a:ext>
            </a:extLst>
          </p:cNvPr>
          <p:cNvSpPr txBox="1"/>
          <p:nvPr/>
        </p:nvSpPr>
        <p:spPr>
          <a:xfrm>
            <a:off x="1036320" y="2028616"/>
            <a:ext cx="9436608" cy="3477875"/>
          </a:xfrm>
          <a:prstGeom prst="rect">
            <a:avLst/>
          </a:prstGeom>
          <a:noFill/>
        </p:spPr>
        <p:txBody>
          <a:bodyPr wrap="square" rtlCol="0">
            <a:spAutoFit/>
          </a:bodyPr>
          <a:lstStyle/>
          <a:p>
            <a:r>
              <a:rPr lang="en-US" sz="4400" b="1" dirty="0">
                <a:latin typeface="Calibri" panose="020F0502020204030204" pitchFamily="34" charset="0"/>
                <a:cs typeface="Calibri" panose="020F0502020204030204" pitchFamily="34" charset="0"/>
              </a:rPr>
              <a:t>Racial Partiality</a:t>
            </a:r>
            <a:r>
              <a:rPr lang="en-US" sz="4400" dirty="0">
                <a:latin typeface="Calibri" panose="020F0502020204030204" pitchFamily="34" charset="0"/>
                <a:cs typeface="Calibri" panose="020F0502020204030204" pitchFamily="34" charset="0"/>
              </a:rPr>
              <a:t>:  “unrighteous bias in favor of an individual or a group based on race or ethnicity.  Often includes unrighteous bias against an individual or group of another race or ethnicity.”</a:t>
            </a:r>
          </a:p>
        </p:txBody>
      </p:sp>
    </p:spTree>
    <p:extLst>
      <p:ext uri="{BB962C8B-B14F-4D97-AF65-F5344CB8AC3E}">
        <p14:creationId xmlns:p14="http://schemas.microsoft.com/office/powerpoint/2010/main" val="42276512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33C950-47B2-310A-7249-7D90578E267F}"/>
              </a:ext>
            </a:extLst>
          </p:cNvPr>
          <p:cNvSpPr txBox="1"/>
          <p:nvPr/>
        </p:nvSpPr>
        <p:spPr>
          <a:xfrm>
            <a:off x="1709997" y="1436475"/>
            <a:ext cx="8282609" cy="3785652"/>
          </a:xfrm>
          <a:prstGeom prst="rect">
            <a:avLst/>
          </a:prstGeom>
          <a:noFill/>
        </p:spPr>
        <p:txBody>
          <a:bodyPr wrap="square">
            <a:spAutoFit/>
          </a:bodyPr>
          <a:lstStyle/>
          <a:p>
            <a:r>
              <a:rPr lang="en-US" sz="4000" dirty="0">
                <a:latin typeface="Calibri" panose="020F0502020204030204" pitchFamily="34" charset="0"/>
                <a:cs typeface="Calibri" panose="020F0502020204030204" pitchFamily="34" charset="0"/>
              </a:rPr>
              <a:t>“One of their very own prophets said, ‘Cretans are always liars, evil beasts, lazy gluttons.’ This testimony is true. For this reason, rebuke them sharply, so that they may be sound in the faith.” (Titus 1:12-13).</a:t>
            </a:r>
          </a:p>
        </p:txBody>
      </p:sp>
    </p:spTree>
    <p:extLst>
      <p:ext uri="{BB962C8B-B14F-4D97-AF65-F5344CB8AC3E}">
        <p14:creationId xmlns:p14="http://schemas.microsoft.com/office/powerpoint/2010/main" val="19785134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B82AD94-B2B5-5E85-3BFF-BCDF68E03251}"/>
              </a:ext>
            </a:extLst>
          </p:cNvPr>
          <p:cNvSpPr txBox="1"/>
          <p:nvPr/>
        </p:nvSpPr>
        <p:spPr>
          <a:xfrm>
            <a:off x="1786411" y="766732"/>
            <a:ext cx="8619178" cy="5324535"/>
          </a:xfrm>
          <a:prstGeom prst="rect">
            <a:avLst/>
          </a:prstGeom>
          <a:noFill/>
        </p:spPr>
        <p:txBody>
          <a:bodyPr wrap="square">
            <a:spAutoFit/>
          </a:bodyPr>
          <a:lstStyle/>
          <a:p>
            <a:pPr algn="ctr"/>
            <a:r>
              <a:rPr lang="en-US" sz="2800" b="1" i="1" u="none" strike="noStrike" dirty="0">
                <a:solidFill>
                  <a:srgbClr val="000000"/>
                </a:solidFill>
                <a:effectLst/>
                <a:latin typeface="Calibri" panose="020F0502020204030204" pitchFamily="34" charset="0"/>
                <a:cs typeface="Calibri" panose="020F0502020204030204" pitchFamily="34" charset="0"/>
              </a:rPr>
              <a:t>Five Steps </a:t>
            </a:r>
            <a:r>
              <a:rPr lang="en-US" sz="2800" b="1" i="0" u="none" strike="noStrike" dirty="0">
                <a:solidFill>
                  <a:srgbClr val="000000"/>
                </a:solidFill>
                <a:effectLst/>
                <a:latin typeface="Calibri" panose="020F0502020204030204" pitchFamily="34" charset="0"/>
                <a:cs typeface="Calibri" panose="020F0502020204030204" pitchFamily="34" charset="0"/>
              </a:rPr>
              <a:t>in Yancey’s Mutual Accountability Model</a:t>
            </a:r>
          </a:p>
          <a:p>
            <a:endParaRPr lang="en-US" sz="2400" dirty="0">
              <a:solidFill>
                <a:srgbClr val="000000"/>
              </a:solidFill>
              <a:latin typeface="Calibri" panose="020F0502020204030204" pitchFamily="34" charset="0"/>
              <a:cs typeface="Calibri" panose="020F0502020204030204" pitchFamily="34" charset="0"/>
            </a:endParaRPr>
          </a:p>
          <a:p>
            <a:endParaRPr lang="en-US" sz="2400" dirty="0">
              <a:solidFill>
                <a:srgbClr val="000000"/>
              </a:solidFill>
              <a:latin typeface="Calibri" panose="020F0502020204030204" pitchFamily="34" charset="0"/>
              <a:cs typeface="Calibri" panose="020F0502020204030204" pitchFamily="34" charset="0"/>
            </a:endParaRPr>
          </a:p>
          <a:p>
            <a:r>
              <a:rPr lang="en-US" sz="2400" b="0" i="0" u="none" strike="noStrike" dirty="0">
                <a:solidFill>
                  <a:srgbClr val="000000"/>
                </a:solidFill>
                <a:effectLst/>
                <a:latin typeface="Calibri" panose="020F0502020204030204" pitchFamily="34" charset="0"/>
                <a:cs typeface="Calibri" panose="020F0502020204030204" pitchFamily="34" charset="0"/>
              </a:rPr>
              <a:t>1) Define the racial problem</a:t>
            </a:r>
          </a:p>
          <a:p>
            <a:pPr marL="342900" indent="-342900">
              <a:buAutoNum type="arabicParenR"/>
            </a:pPr>
            <a:endParaRPr lang="en-US" sz="2400" b="0" i="0" u="none" strike="noStrike" dirty="0">
              <a:solidFill>
                <a:srgbClr val="000000"/>
              </a:solidFill>
              <a:effectLst/>
              <a:latin typeface="Calibri" panose="020F0502020204030204" pitchFamily="34" charset="0"/>
              <a:cs typeface="Calibri" panose="020F0502020204030204" pitchFamily="34" charset="0"/>
            </a:endParaRPr>
          </a:p>
          <a:p>
            <a:r>
              <a:rPr lang="en-US" sz="2400" b="0" i="0" u="none" strike="noStrike" dirty="0">
                <a:solidFill>
                  <a:srgbClr val="000000"/>
                </a:solidFill>
                <a:effectLst/>
                <a:latin typeface="Calibri" panose="020F0502020204030204" pitchFamily="34" charset="0"/>
                <a:cs typeface="Calibri" panose="020F0502020204030204" pitchFamily="34" charset="0"/>
              </a:rPr>
              <a:t>2) Identify what we have in common </a:t>
            </a:r>
          </a:p>
          <a:p>
            <a:endParaRPr lang="en-US" sz="2400" b="0" i="0" u="none" strike="noStrike" dirty="0">
              <a:solidFill>
                <a:srgbClr val="000000"/>
              </a:solidFill>
              <a:effectLst/>
              <a:latin typeface="Calibri" panose="020F0502020204030204" pitchFamily="34" charset="0"/>
              <a:cs typeface="Calibri" panose="020F0502020204030204" pitchFamily="34" charset="0"/>
            </a:endParaRPr>
          </a:p>
          <a:p>
            <a:r>
              <a:rPr lang="en-US" sz="2400" b="0" i="0" u="none" strike="noStrike" dirty="0">
                <a:solidFill>
                  <a:srgbClr val="000000"/>
                </a:solidFill>
                <a:effectLst/>
                <a:latin typeface="Calibri" panose="020F0502020204030204" pitchFamily="34" charset="0"/>
                <a:cs typeface="Calibri" panose="020F0502020204030204" pitchFamily="34" charset="0"/>
              </a:rPr>
              <a:t>3) Recognize our cultural or racial differences </a:t>
            </a:r>
          </a:p>
          <a:p>
            <a:endParaRPr lang="en-US" sz="2400" b="0" i="0" u="none" strike="noStrike" dirty="0">
              <a:solidFill>
                <a:srgbClr val="000000"/>
              </a:solidFill>
              <a:effectLst/>
              <a:latin typeface="Calibri" panose="020F0502020204030204" pitchFamily="34" charset="0"/>
              <a:cs typeface="Calibri" panose="020F0502020204030204" pitchFamily="34" charset="0"/>
            </a:endParaRPr>
          </a:p>
          <a:p>
            <a:r>
              <a:rPr lang="en-US" sz="2400" b="0" i="0" u="none" strike="noStrike" dirty="0">
                <a:solidFill>
                  <a:srgbClr val="000000"/>
                </a:solidFill>
                <a:effectLst/>
                <a:latin typeface="Calibri" panose="020F0502020204030204" pitchFamily="34" charset="0"/>
                <a:cs typeface="Calibri" panose="020F0502020204030204" pitchFamily="34" charset="0"/>
              </a:rPr>
              <a:t>4) Create solutions that answer the concerns of the racial outgroup </a:t>
            </a:r>
          </a:p>
          <a:p>
            <a:endParaRPr lang="en-US" sz="2400" b="0" i="0" u="none" strike="noStrike" dirty="0">
              <a:solidFill>
                <a:srgbClr val="000000"/>
              </a:solidFill>
              <a:effectLst/>
              <a:latin typeface="Calibri" panose="020F0502020204030204" pitchFamily="34" charset="0"/>
              <a:cs typeface="Calibri" panose="020F0502020204030204" pitchFamily="34" charset="0"/>
            </a:endParaRPr>
          </a:p>
          <a:p>
            <a:r>
              <a:rPr lang="en-US" sz="2400" b="0" i="0" u="none" strike="noStrike" dirty="0">
                <a:solidFill>
                  <a:srgbClr val="000000"/>
                </a:solidFill>
                <a:effectLst/>
                <a:latin typeface="Calibri" panose="020F0502020204030204" pitchFamily="34" charset="0"/>
                <a:cs typeface="Calibri" panose="020F0502020204030204" pitchFamily="34" charset="0"/>
              </a:rPr>
              <a:t>5) Find a compromise solution that works best for all </a:t>
            </a:r>
          </a:p>
          <a:p>
            <a:endParaRPr lang="en-US" sz="2400" dirty="0">
              <a:solidFill>
                <a:srgbClr val="000000"/>
              </a:solidFill>
              <a:latin typeface="Calibri" panose="020F0502020204030204" pitchFamily="34" charset="0"/>
              <a:cs typeface="Calibri" panose="020F0502020204030204" pitchFamily="34" charset="0"/>
            </a:endParaRPr>
          </a:p>
          <a:p>
            <a:r>
              <a:rPr lang="en-US" sz="2400" b="0" i="0" u="none" strike="noStrike" dirty="0">
                <a:solidFill>
                  <a:srgbClr val="000000"/>
                </a:solidFill>
                <a:effectLst/>
                <a:latin typeface="Calibri" panose="020F0502020204030204" pitchFamily="34" charset="0"/>
                <a:cs typeface="Calibri" panose="020F0502020204030204" pitchFamily="34" charset="0"/>
              </a:rPr>
              <a:t>    (</a:t>
            </a:r>
            <a:r>
              <a:rPr lang="en-US" sz="2400" dirty="0">
                <a:solidFill>
                  <a:srgbClr val="000000"/>
                </a:solidFill>
                <a:latin typeface="Calibri" panose="020F0502020204030204" pitchFamily="34" charset="0"/>
                <a:cs typeface="Calibri" panose="020F0502020204030204" pitchFamily="34" charset="0"/>
              </a:rPr>
              <a:t>Y</a:t>
            </a:r>
            <a:r>
              <a:rPr lang="en-US" sz="2400" b="0" i="0" u="none" strike="noStrike" dirty="0">
                <a:solidFill>
                  <a:srgbClr val="000000"/>
                </a:solidFill>
                <a:effectLst/>
                <a:latin typeface="Calibri" panose="020F0502020204030204" pitchFamily="34" charset="0"/>
                <a:cs typeface="Calibri" panose="020F0502020204030204" pitchFamily="34" charset="0"/>
              </a:rPr>
              <a:t>ancey, p.46).</a:t>
            </a:r>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328441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dissolve">
                                      <p:cBhvr>
                                        <p:cTn id="7" dur="10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dissolve">
                                      <p:cBhvr>
                                        <p:cTn id="12" dur="1000"/>
                                        <p:tgtEl>
                                          <p:spTgt spid="3">
                                            <p:txEl>
                                              <p:pRg st="5"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animEffect transition="in" filter="dissolve">
                                      <p:cBhvr>
                                        <p:cTn id="17" dur="1000"/>
                                        <p:tgtEl>
                                          <p:spTgt spid="3">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9" end="9"/>
                                            </p:txEl>
                                          </p:spTgt>
                                        </p:tgtEl>
                                        <p:attrNameLst>
                                          <p:attrName>style.visibility</p:attrName>
                                        </p:attrNameLst>
                                      </p:cBhvr>
                                      <p:to>
                                        <p:strVal val="visible"/>
                                      </p:to>
                                    </p:set>
                                    <p:animEffect transition="in" filter="dissolve">
                                      <p:cBhvr>
                                        <p:cTn id="22" dur="1000"/>
                                        <p:tgtEl>
                                          <p:spTgt spid="3">
                                            <p:txEl>
                                              <p:pRg st="9" end="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animEffect transition="in" filter="dissolve">
                                      <p:cBhvr>
                                        <p:cTn id="27" dur="1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Graphical user interface, application&#10;&#10;Description automatically generated">
            <a:extLst>
              <a:ext uri="{FF2B5EF4-FFF2-40B4-BE49-F238E27FC236}">
                <a16:creationId xmlns:a16="http://schemas.microsoft.com/office/drawing/2014/main" id="{1468CA37-A6FC-277A-CD03-40E6073E8BF6}"/>
              </a:ext>
            </a:extLst>
          </p:cNvPr>
          <p:cNvPicPr>
            <a:picLocks noChangeAspect="1"/>
          </p:cNvPicPr>
          <p:nvPr/>
        </p:nvPicPr>
        <p:blipFill>
          <a:blip r:embed="rId3"/>
          <a:stretch>
            <a:fillRect/>
          </a:stretch>
        </p:blipFill>
        <p:spPr>
          <a:xfrm>
            <a:off x="970694" y="0"/>
            <a:ext cx="4964628" cy="12527280"/>
          </a:xfrm>
          <a:prstGeom prst="rect">
            <a:avLst/>
          </a:prstGeom>
        </p:spPr>
      </p:pic>
      <p:sp>
        <p:nvSpPr>
          <p:cNvPr id="5" name="TextBox 4">
            <a:extLst>
              <a:ext uri="{FF2B5EF4-FFF2-40B4-BE49-F238E27FC236}">
                <a16:creationId xmlns:a16="http://schemas.microsoft.com/office/drawing/2014/main" id="{891C2C57-9606-AA5F-EA17-9750441DF893}"/>
              </a:ext>
            </a:extLst>
          </p:cNvPr>
          <p:cNvSpPr txBox="1"/>
          <p:nvPr/>
        </p:nvSpPr>
        <p:spPr>
          <a:xfrm>
            <a:off x="6672342" y="2736502"/>
            <a:ext cx="4386125" cy="1384995"/>
          </a:xfrm>
          <a:prstGeom prst="rect">
            <a:avLst/>
          </a:prstGeom>
          <a:noFill/>
        </p:spPr>
        <p:txBody>
          <a:bodyPr wrap="square">
            <a:spAutoFit/>
          </a:bodyPr>
          <a:lstStyle/>
          <a:p>
            <a:r>
              <a:rPr lang="en-US" sz="2800" b="1" i="0" u="none" strike="noStrike" dirty="0">
                <a:solidFill>
                  <a:srgbClr val="202124"/>
                </a:solidFill>
                <a:effectLst/>
                <a:latin typeface="Calibri" panose="020F0502020204030204" pitchFamily="34" charset="0"/>
                <a:cs typeface="Calibri" panose="020F0502020204030204" pitchFamily="34" charset="0"/>
              </a:rPr>
              <a:t>Smithsonian National Museum of African American History &amp; Culture</a:t>
            </a:r>
            <a:endParaRPr lang="en-US"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039865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sld>
</file>

<file path=ppt/theme/theme1.xml><?xml version="1.0" encoding="utf-8"?>
<a:theme xmlns:a="http://schemas.openxmlformats.org/drawingml/2006/main" name="ArchiveVTI">
  <a:themeElements>
    <a:clrScheme name="AnalogousFromLightSeedLeftStep">
      <a:dk1>
        <a:srgbClr val="000000"/>
      </a:dk1>
      <a:lt1>
        <a:srgbClr val="FFFFFF"/>
      </a:lt1>
      <a:dk2>
        <a:srgbClr val="3B213A"/>
      </a:dk2>
      <a:lt2>
        <a:srgbClr val="E3E2E8"/>
      </a:lt2>
      <a:accent1>
        <a:srgbClr val="93A94E"/>
      </a:accent1>
      <a:accent2>
        <a:srgbClr val="B6A03C"/>
      </a:accent2>
      <a:accent3>
        <a:srgbClr val="EA8946"/>
      </a:accent3>
      <a:accent4>
        <a:srgbClr val="EB4E4F"/>
      </a:accent4>
      <a:accent5>
        <a:srgbClr val="EE6EA5"/>
      </a:accent5>
      <a:accent6>
        <a:srgbClr val="EB4ED2"/>
      </a:accent6>
      <a:hlink>
        <a:srgbClr val="7A69AE"/>
      </a:hlink>
      <a:folHlink>
        <a:srgbClr val="7F7F7F"/>
      </a:folHlink>
    </a:clrScheme>
    <a:fontScheme name="Custom 170">
      <a:majorFont>
        <a:latin typeface="Bembo"/>
        <a:ea typeface=""/>
        <a:cs typeface=""/>
      </a:majorFont>
      <a:minorFont>
        <a:latin typeface="Bemb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rchiveVTI" id="{514BDC9F-20AC-40CA-9FE7-B30987BCD2D4}" vid="{D8FA1533-D953-46ED-B2C7-B32AF1BED7A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802</TotalTime>
  <Words>663</Words>
  <Application>Microsoft Macintosh PowerPoint</Application>
  <PresentationFormat>Widescreen</PresentationFormat>
  <Paragraphs>78</Paragraphs>
  <Slides>24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Batang</vt:lpstr>
      <vt:lpstr>Arial</vt:lpstr>
      <vt:lpstr>Bembo</vt:lpstr>
      <vt:lpstr>Calibri</vt:lpstr>
      <vt:lpstr>Times New Roman</vt:lpstr>
      <vt:lpstr>ArchiveVTI</vt:lpstr>
      <vt:lpstr>RacE &amp; Racial Reconciliation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RacE &amp; Racial Reconciliation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CONTEMPORARY CRITICAL THEORY&amp; SOCIAL JUSTICE</dc:title>
  <dc:creator>Scott Weber</dc:creator>
  <cp:lastModifiedBy>Michael Lopes</cp:lastModifiedBy>
  <cp:revision>8</cp:revision>
  <dcterms:created xsi:type="dcterms:W3CDTF">2023-03-12T00:14:30Z</dcterms:created>
  <dcterms:modified xsi:type="dcterms:W3CDTF">2023-03-27T15:03:28Z</dcterms:modified>
</cp:coreProperties>
</file>