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6625"/>
  </p:normalViewPr>
  <p:slideViewPr>
    <p:cSldViewPr snapToGrid="0" snapToObjects="1">
      <p:cViewPr varScale="1">
        <p:scale>
          <a:sx n="121" d="100"/>
          <a:sy n="121" d="100"/>
        </p:scale>
        <p:origin x="200" y="5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4/2/23</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4/2/23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4/2/23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4/2/23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4/2/23</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5E069-E918-C443-9C64-8D24B1302269}"/>
              </a:ext>
            </a:extLst>
          </p:cNvPr>
          <p:cNvSpPr>
            <a:spLocks noGrp="1"/>
          </p:cNvSpPr>
          <p:nvPr>
            <p:ph type="ctrTitle"/>
          </p:nvPr>
        </p:nvSpPr>
        <p:spPr/>
        <p:txBody>
          <a:bodyPr/>
          <a:lstStyle/>
          <a:p>
            <a:r>
              <a:rPr lang="en-US" dirty="0"/>
              <a:t>God and Government</a:t>
            </a:r>
          </a:p>
        </p:txBody>
      </p:sp>
      <p:sp>
        <p:nvSpPr>
          <p:cNvPr id="3" name="Subtitle 2">
            <a:extLst>
              <a:ext uri="{FF2B5EF4-FFF2-40B4-BE49-F238E27FC236}">
                <a16:creationId xmlns:a16="http://schemas.microsoft.com/office/drawing/2014/main" id="{7BF4371C-B815-5D41-A1A5-E66793A88F9B}"/>
              </a:ext>
            </a:extLst>
          </p:cNvPr>
          <p:cNvSpPr>
            <a:spLocks noGrp="1"/>
          </p:cNvSpPr>
          <p:nvPr>
            <p:ph type="subTitle" idx="1"/>
          </p:nvPr>
        </p:nvSpPr>
        <p:spPr/>
        <p:txBody>
          <a:bodyPr>
            <a:normAutofit/>
          </a:bodyPr>
          <a:lstStyle/>
          <a:p>
            <a:r>
              <a:rPr lang="en-US" dirty="0"/>
              <a:t>The Distinct Jurisdictions of the Church and State and How Christians Should Think about Political Engagement</a:t>
            </a:r>
          </a:p>
        </p:txBody>
      </p:sp>
    </p:spTree>
    <p:extLst>
      <p:ext uri="{BB962C8B-B14F-4D97-AF65-F5344CB8AC3E}">
        <p14:creationId xmlns:p14="http://schemas.microsoft.com/office/powerpoint/2010/main" val="2444366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0D811-54E9-B14D-8AB4-C722A93D71B5}"/>
              </a:ext>
            </a:extLst>
          </p:cNvPr>
          <p:cNvSpPr>
            <a:spLocks noGrp="1"/>
          </p:cNvSpPr>
          <p:nvPr>
            <p:ph type="title"/>
          </p:nvPr>
        </p:nvSpPr>
        <p:spPr/>
        <p:txBody>
          <a:bodyPr/>
          <a:lstStyle/>
          <a:p>
            <a:r>
              <a:rPr lang="en-US" dirty="0"/>
              <a:t>Overlap of the Ages</a:t>
            </a:r>
          </a:p>
        </p:txBody>
      </p:sp>
      <p:pic>
        <p:nvPicPr>
          <p:cNvPr id="4" name="Content Placeholder 3">
            <a:extLst>
              <a:ext uri="{FF2B5EF4-FFF2-40B4-BE49-F238E27FC236}">
                <a16:creationId xmlns:a16="http://schemas.microsoft.com/office/drawing/2014/main" id="{90B6C90A-0528-A849-8661-95C59B9F823D}"/>
              </a:ext>
            </a:extLst>
          </p:cNvPr>
          <p:cNvPicPr>
            <a:picLocks noGrp="1" noChangeAspect="1"/>
          </p:cNvPicPr>
          <p:nvPr>
            <p:ph idx="1"/>
          </p:nvPr>
        </p:nvPicPr>
        <p:blipFill>
          <a:blip r:embed="rId2"/>
          <a:stretch>
            <a:fillRect/>
          </a:stretch>
        </p:blipFill>
        <p:spPr>
          <a:xfrm>
            <a:off x="5976594" y="2643186"/>
            <a:ext cx="5077168" cy="2714627"/>
          </a:xfrm>
          <a:prstGeom prst="rect">
            <a:avLst/>
          </a:prstGeom>
        </p:spPr>
      </p:pic>
      <p:pic>
        <p:nvPicPr>
          <p:cNvPr id="5" name="Picture 4">
            <a:extLst>
              <a:ext uri="{FF2B5EF4-FFF2-40B4-BE49-F238E27FC236}">
                <a16:creationId xmlns:a16="http://schemas.microsoft.com/office/drawing/2014/main" id="{650C0E0B-2C9B-8645-885A-42DA61FF8586}"/>
              </a:ext>
            </a:extLst>
          </p:cNvPr>
          <p:cNvPicPr>
            <a:picLocks noChangeAspect="1"/>
          </p:cNvPicPr>
          <p:nvPr/>
        </p:nvPicPr>
        <p:blipFill>
          <a:blip r:embed="rId3"/>
          <a:stretch>
            <a:fillRect/>
          </a:stretch>
        </p:blipFill>
        <p:spPr>
          <a:xfrm>
            <a:off x="1295402" y="2514599"/>
            <a:ext cx="5013478" cy="2843214"/>
          </a:xfrm>
          <a:prstGeom prst="rect">
            <a:avLst/>
          </a:prstGeom>
        </p:spPr>
      </p:pic>
    </p:spTree>
    <p:extLst>
      <p:ext uri="{BB962C8B-B14F-4D97-AF65-F5344CB8AC3E}">
        <p14:creationId xmlns:p14="http://schemas.microsoft.com/office/powerpoint/2010/main" val="11484607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D6B3CA-FAF5-B845-A625-32A7578A48DE}"/>
              </a:ext>
            </a:extLst>
          </p:cNvPr>
          <p:cNvSpPr>
            <a:spLocks noGrp="1"/>
          </p:cNvSpPr>
          <p:nvPr>
            <p:ph type="title"/>
          </p:nvPr>
        </p:nvSpPr>
        <p:spPr/>
        <p:txBody>
          <a:bodyPr/>
          <a:lstStyle/>
          <a:p>
            <a:r>
              <a:rPr lang="en-US" b="1" dirty="0"/>
              <a:t>God Authorizes Government</a:t>
            </a:r>
            <a:endParaRPr lang="en-US" dirty="0"/>
          </a:p>
        </p:txBody>
      </p:sp>
      <p:sp>
        <p:nvSpPr>
          <p:cNvPr id="3" name="Content Placeholder 2">
            <a:extLst>
              <a:ext uri="{FF2B5EF4-FFF2-40B4-BE49-F238E27FC236}">
                <a16:creationId xmlns:a16="http://schemas.microsoft.com/office/drawing/2014/main" id="{C5977C1E-D9C3-3D46-94FC-E414E4B84CFD}"/>
              </a:ext>
            </a:extLst>
          </p:cNvPr>
          <p:cNvSpPr>
            <a:spLocks noGrp="1"/>
          </p:cNvSpPr>
          <p:nvPr>
            <p:ph idx="1"/>
          </p:nvPr>
        </p:nvSpPr>
        <p:spPr/>
        <p:txBody>
          <a:bodyPr>
            <a:normAutofit/>
          </a:bodyPr>
          <a:lstStyle/>
          <a:p>
            <a:r>
              <a:rPr lang="en-US" dirty="0"/>
              <a:t>Romans 13:1-2, 4</a:t>
            </a:r>
          </a:p>
          <a:p>
            <a:pPr lvl="1"/>
            <a:r>
              <a:rPr lang="en-US" dirty="0"/>
              <a:t>Let every person be subject to the governing authorities. For there is </a:t>
            </a:r>
            <a:r>
              <a:rPr lang="en-US" b="1" u="sng" dirty="0"/>
              <a:t>no authority except from God</a:t>
            </a:r>
            <a:r>
              <a:rPr lang="en-US" dirty="0"/>
              <a:t>, and those that exist </a:t>
            </a:r>
            <a:r>
              <a:rPr lang="en-US" b="1" u="sng" dirty="0"/>
              <a:t>have been instituted by God</a:t>
            </a:r>
            <a:r>
              <a:rPr lang="en-US" dirty="0"/>
              <a:t>. </a:t>
            </a:r>
            <a:r>
              <a:rPr lang="en-US" b="1" baseline="30000" dirty="0"/>
              <a:t>2 </a:t>
            </a:r>
            <a:r>
              <a:rPr lang="en-US" dirty="0"/>
              <a:t>Therefore whoever resists the authorities resists what </a:t>
            </a:r>
            <a:r>
              <a:rPr lang="en-US" b="1" u="sng" dirty="0"/>
              <a:t>God has appointed</a:t>
            </a:r>
            <a:r>
              <a:rPr lang="en-US" dirty="0"/>
              <a:t>, and those who resist will incur judgment </a:t>
            </a:r>
            <a:r>
              <a:rPr lang="en-US" b="1" baseline="30000" dirty="0"/>
              <a:t>4 </a:t>
            </a:r>
            <a:r>
              <a:rPr lang="en-US" dirty="0"/>
              <a:t>for he is </a:t>
            </a:r>
            <a:r>
              <a:rPr lang="en-US" b="1" u="sng" dirty="0"/>
              <a:t>God’s servant</a:t>
            </a:r>
            <a:r>
              <a:rPr lang="en-US" dirty="0"/>
              <a:t> for your good. </a:t>
            </a:r>
          </a:p>
          <a:p>
            <a:r>
              <a:rPr lang="en-US" dirty="0"/>
              <a:t>John 19:10-11</a:t>
            </a:r>
          </a:p>
          <a:p>
            <a:pPr lvl="1"/>
            <a:r>
              <a:rPr lang="en-US" dirty="0"/>
              <a:t>Jesus answered him, “You would </a:t>
            </a:r>
            <a:r>
              <a:rPr lang="en-US" b="1" u="sng" dirty="0"/>
              <a:t>have no authority</a:t>
            </a:r>
            <a:r>
              <a:rPr lang="en-US" dirty="0"/>
              <a:t> over me at all unless it had been </a:t>
            </a:r>
            <a:r>
              <a:rPr lang="en-US" b="1" u="sng" dirty="0"/>
              <a:t>given you from above.</a:t>
            </a:r>
          </a:p>
        </p:txBody>
      </p:sp>
    </p:spTree>
    <p:extLst>
      <p:ext uri="{BB962C8B-B14F-4D97-AF65-F5344CB8AC3E}">
        <p14:creationId xmlns:p14="http://schemas.microsoft.com/office/powerpoint/2010/main" val="6339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2" end="2"/>
                                            </p:txEl>
                                          </p:spTgt>
                                        </p:tgtEl>
                                      </p:cBhvr>
                                    </p:animEffect>
                                  </p:childTnLst>
                                </p:cTn>
                              </p:par>
                              <p:par>
                                <p:cTn id="9" presetID="1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1A28C-FDA3-A149-9396-08AA47D81717}"/>
              </a:ext>
            </a:extLst>
          </p:cNvPr>
          <p:cNvSpPr>
            <a:spLocks noGrp="1"/>
          </p:cNvSpPr>
          <p:nvPr>
            <p:ph type="title"/>
          </p:nvPr>
        </p:nvSpPr>
        <p:spPr/>
        <p:txBody>
          <a:bodyPr/>
          <a:lstStyle/>
          <a:p>
            <a:r>
              <a:rPr lang="en-US" dirty="0"/>
              <a:t>God Authorizes Government  </a:t>
            </a:r>
          </a:p>
        </p:txBody>
      </p:sp>
      <p:sp>
        <p:nvSpPr>
          <p:cNvPr id="3" name="Content Placeholder 2">
            <a:extLst>
              <a:ext uri="{FF2B5EF4-FFF2-40B4-BE49-F238E27FC236}">
                <a16:creationId xmlns:a16="http://schemas.microsoft.com/office/drawing/2014/main" id="{CAAC21F6-C834-814A-80EA-B3A709FCD075}"/>
              </a:ext>
            </a:extLst>
          </p:cNvPr>
          <p:cNvSpPr>
            <a:spLocks noGrp="1"/>
          </p:cNvSpPr>
          <p:nvPr>
            <p:ph idx="1"/>
          </p:nvPr>
        </p:nvSpPr>
        <p:spPr/>
        <p:txBody>
          <a:bodyPr/>
          <a:lstStyle/>
          <a:p>
            <a:r>
              <a:rPr lang="en-US" dirty="0"/>
              <a:t>Genesis 1:28 </a:t>
            </a:r>
          </a:p>
          <a:p>
            <a:pPr lvl="1"/>
            <a:r>
              <a:rPr lang="en-US" dirty="0"/>
              <a:t>And God blessed them. And God said to them, “Be fruitful and multiply and fill the earth and subdue it, and have dominion... </a:t>
            </a:r>
          </a:p>
          <a:p>
            <a:pPr marL="457200" lvl="1" indent="0">
              <a:buNone/>
            </a:pPr>
            <a:endParaRPr lang="en-US" dirty="0"/>
          </a:p>
          <a:p>
            <a:r>
              <a:rPr lang="en-US" dirty="0"/>
              <a:t>God instituted human government so humans may flourish in the world He created. </a:t>
            </a:r>
          </a:p>
        </p:txBody>
      </p:sp>
    </p:spTree>
    <p:extLst>
      <p:ext uri="{BB962C8B-B14F-4D97-AF65-F5344CB8AC3E}">
        <p14:creationId xmlns:p14="http://schemas.microsoft.com/office/powerpoint/2010/main" val="663601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239E83-B1E5-954B-881C-F8B90504B9CC}"/>
              </a:ext>
            </a:extLst>
          </p:cNvPr>
          <p:cNvSpPr>
            <a:spLocks noGrp="1"/>
          </p:cNvSpPr>
          <p:nvPr>
            <p:ph type="title"/>
          </p:nvPr>
        </p:nvSpPr>
        <p:spPr/>
        <p:txBody>
          <a:bodyPr/>
          <a:lstStyle/>
          <a:p>
            <a:r>
              <a:rPr lang="en-US" dirty="0"/>
              <a:t>God Authorizes Government </a:t>
            </a:r>
          </a:p>
        </p:txBody>
      </p:sp>
      <p:sp>
        <p:nvSpPr>
          <p:cNvPr id="3" name="Content Placeholder 2">
            <a:extLst>
              <a:ext uri="{FF2B5EF4-FFF2-40B4-BE49-F238E27FC236}">
                <a16:creationId xmlns:a16="http://schemas.microsoft.com/office/drawing/2014/main" id="{F86E3D16-A27E-F94B-B673-E3445724386C}"/>
              </a:ext>
            </a:extLst>
          </p:cNvPr>
          <p:cNvSpPr>
            <a:spLocks noGrp="1"/>
          </p:cNvSpPr>
          <p:nvPr>
            <p:ph idx="1"/>
          </p:nvPr>
        </p:nvSpPr>
        <p:spPr/>
        <p:txBody>
          <a:bodyPr>
            <a:normAutofit fontScale="85000" lnSpcReduction="20000"/>
          </a:bodyPr>
          <a:lstStyle/>
          <a:p>
            <a:pPr marL="0" indent="0">
              <a:buNone/>
            </a:pPr>
            <a:r>
              <a:rPr lang="en-US" dirty="0"/>
              <a:t>And for your lifeblood I will </a:t>
            </a:r>
            <a:r>
              <a:rPr lang="en-US" b="1" u="sng" dirty="0"/>
              <a:t>require a reckoning</a:t>
            </a:r>
            <a:r>
              <a:rPr lang="en-US" dirty="0"/>
              <a:t>: from every beast I will require it and from man. </a:t>
            </a:r>
            <a:r>
              <a:rPr lang="en-US" b="1" u="sng" dirty="0"/>
              <a:t>From his fellow man</a:t>
            </a:r>
            <a:r>
              <a:rPr lang="en-US" dirty="0"/>
              <a:t> I will require a reckoning for the life of man.</a:t>
            </a:r>
          </a:p>
          <a:p>
            <a:pPr marL="0" indent="0">
              <a:buNone/>
            </a:pPr>
            <a:r>
              <a:rPr lang="en-US" dirty="0"/>
              <a:t>“Whoever sheds the blood of man,</a:t>
            </a:r>
            <a:br>
              <a:rPr lang="en-US" dirty="0"/>
            </a:br>
            <a:r>
              <a:rPr lang="en-US" dirty="0"/>
              <a:t>    	by man shall his blood be shed,</a:t>
            </a:r>
          </a:p>
          <a:p>
            <a:pPr marL="0" indent="0">
              <a:buNone/>
            </a:pPr>
            <a:r>
              <a:rPr lang="en-US" dirty="0"/>
              <a:t>for God made man in his own image (Genesis 9:5-6).</a:t>
            </a:r>
          </a:p>
          <a:p>
            <a:r>
              <a:rPr lang="en-US" b="1" dirty="0"/>
              <a:t>Governments render justice</a:t>
            </a:r>
            <a:r>
              <a:rPr lang="en-US" dirty="0"/>
              <a:t>. </a:t>
            </a:r>
          </a:p>
          <a:p>
            <a:pPr lvl="1"/>
            <a:r>
              <a:rPr lang="en-US" dirty="0"/>
              <a:t>Justice: Giving to each one what he or she is due and securing the God given rights and equal protection for all under good and impartial laws.</a:t>
            </a:r>
          </a:p>
          <a:p>
            <a:r>
              <a:rPr lang="en-US" dirty="0"/>
              <a:t>He does not bear the sword in vain. For he is the servant of God, an avenger who carries out God’s wrath on the wrongdoer (Romans 13:4 ).</a:t>
            </a:r>
          </a:p>
          <a:p>
            <a:pPr marL="0" indent="0">
              <a:buNone/>
            </a:pPr>
            <a:endParaRPr lang="en-US" dirty="0"/>
          </a:p>
        </p:txBody>
      </p:sp>
    </p:spTree>
    <p:extLst>
      <p:ext uri="{BB962C8B-B14F-4D97-AF65-F5344CB8AC3E}">
        <p14:creationId xmlns:p14="http://schemas.microsoft.com/office/powerpoint/2010/main" val="686051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7" dur="500"/>
                                        <p:tgtEl>
                                          <p:spTgt spid="3">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269388-3F8E-4C43-9793-B64040A4CB72}"/>
              </a:ext>
            </a:extLst>
          </p:cNvPr>
          <p:cNvSpPr>
            <a:spLocks noGrp="1"/>
          </p:cNvSpPr>
          <p:nvPr>
            <p:ph type="title"/>
          </p:nvPr>
        </p:nvSpPr>
        <p:spPr/>
        <p:txBody>
          <a:bodyPr/>
          <a:lstStyle/>
          <a:p>
            <a:r>
              <a:rPr lang="en-US" dirty="0"/>
              <a:t>God Authorizes Government </a:t>
            </a:r>
          </a:p>
        </p:txBody>
      </p:sp>
      <p:sp>
        <p:nvSpPr>
          <p:cNvPr id="3" name="Content Placeholder 2">
            <a:extLst>
              <a:ext uri="{FF2B5EF4-FFF2-40B4-BE49-F238E27FC236}">
                <a16:creationId xmlns:a16="http://schemas.microsoft.com/office/drawing/2014/main" id="{52A4BDC0-2E65-7445-ADE0-7E688C76B0BD}"/>
              </a:ext>
            </a:extLst>
          </p:cNvPr>
          <p:cNvSpPr>
            <a:spLocks noGrp="1"/>
          </p:cNvSpPr>
          <p:nvPr>
            <p:ph idx="1"/>
          </p:nvPr>
        </p:nvSpPr>
        <p:spPr/>
        <p:txBody>
          <a:bodyPr/>
          <a:lstStyle/>
          <a:p>
            <a:r>
              <a:rPr lang="en-US" b="1" dirty="0"/>
              <a:t>Government maintain peace and order</a:t>
            </a:r>
            <a:r>
              <a:rPr lang="en-US" dirty="0"/>
              <a:t>. </a:t>
            </a:r>
          </a:p>
          <a:p>
            <a:pPr lvl="1"/>
            <a:r>
              <a:rPr lang="en-US" dirty="0"/>
              <a:t>do what is good, and you will receive his approval… (Romans 13:3). </a:t>
            </a:r>
          </a:p>
          <a:p>
            <a:pPr lvl="1"/>
            <a:r>
              <a:rPr lang="en-US" dirty="0"/>
              <a:t>be fruitful and multiply, increase greatly on the earth and multiply in it (Gen. 9:7). </a:t>
            </a:r>
          </a:p>
          <a:p>
            <a:pPr lvl="1"/>
            <a:r>
              <a:rPr lang="en-US" dirty="0"/>
              <a:t>for kings and all who are in high positions, that we may lead a peaceful and quiet life, godly and dignified in every way…</a:t>
            </a:r>
            <a:r>
              <a:rPr lang="en-US" i="1" dirty="0"/>
              <a:t> </a:t>
            </a:r>
            <a:r>
              <a:rPr lang="en-US" dirty="0"/>
              <a:t>This is good, and it is pleasing in the sight of God our Savior, who desires all people to be saved and to come to the knowledge of the truth. This is good, and it is pleasing in the sight of God our Savior, who desires all people to be saved and to come to the knowledge of the truth. (1 Tim. 2:2-4).</a:t>
            </a:r>
          </a:p>
        </p:txBody>
      </p:sp>
    </p:spTree>
    <p:extLst>
      <p:ext uri="{BB962C8B-B14F-4D97-AF65-F5344CB8AC3E}">
        <p14:creationId xmlns:p14="http://schemas.microsoft.com/office/powerpoint/2010/main" val="506408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58B1E-8542-1943-8098-9C45DD19B814}"/>
              </a:ext>
            </a:extLst>
          </p:cNvPr>
          <p:cNvSpPr>
            <a:spLocks noGrp="1"/>
          </p:cNvSpPr>
          <p:nvPr>
            <p:ph type="title"/>
          </p:nvPr>
        </p:nvSpPr>
        <p:spPr/>
        <p:txBody>
          <a:bodyPr/>
          <a:lstStyle/>
          <a:p>
            <a:r>
              <a:rPr lang="en-US" dirty="0"/>
              <a:t>The Church Represents Heaven</a:t>
            </a:r>
          </a:p>
        </p:txBody>
      </p:sp>
      <p:sp>
        <p:nvSpPr>
          <p:cNvPr id="3" name="Content Placeholder 2">
            <a:extLst>
              <a:ext uri="{FF2B5EF4-FFF2-40B4-BE49-F238E27FC236}">
                <a16:creationId xmlns:a16="http://schemas.microsoft.com/office/drawing/2014/main" id="{6989385C-E495-4A4D-8883-C0D2B868B826}"/>
              </a:ext>
            </a:extLst>
          </p:cNvPr>
          <p:cNvSpPr>
            <a:spLocks noGrp="1"/>
          </p:cNvSpPr>
          <p:nvPr>
            <p:ph idx="1"/>
          </p:nvPr>
        </p:nvSpPr>
        <p:spPr/>
        <p:txBody>
          <a:bodyPr>
            <a:normAutofit fontScale="47500" lnSpcReduction="20000"/>
          </a:bodyPr>
          <a:lstStyle/>
          <a:p>
            <a:r>
              <a:rPr lang="en-US" sz="3100" b="1" dirty="0"/>
              <a:t>The local church is an embassy of heaven in time and space, representing Christ's eternal kingdom and the ultimate end-time gathering.</a:t>
            </a:r>
          </a:p>
          <a:p>
            <a:pPr lvl="1"/>
            <a:r>
              <a:rPr lang="en-US" sz="3100" b="1" dirty="0"/>
              <a:t>Embassy of the Kingdom, not the kingdom itself</a:t>
            </a:r>
          </a:p>
          <a:p>
            <a:pPr lvl="1"/>
            <a:r>
              <a:rPr lang="en-US" sz="3100" b="1" dirty="0"/>
              <a:t>The Church manifests and represents God’s rule. </a:t>
            </a:r>
          </a:p>
          <a:p>
            <a:r>
              <a:rPr lang="en-US" sz="3100" b="1" dirty="0"/>
              <a:t>The Church is not tied to any one nation </a:t>
            </a:r>
          </a:p>
          <a:p>
            <a:r>
              <a:rPr lang="en-US" sz="3100" b="1" dirty="0"/>
              <a:t>The Church is inherently nonpartisan. </a:t>
            </a:r>
          </a:p>
          <a:p>
            <a:r>
              <a:rPr lang="en-US" sz="3100" b="1" dirty="0"/>
              <a:t>The Kingdom does not come through political means</a:t>
            </a:r>
          </a:p>
          <a:p>
            <a:pPr lvl="1"/>
            <a:r>
              <a:rPr lang="en-US" sz="3100" b="1" dirty="0"/>
              <a:t>Jesus’ approval of paying taxes to Rome was revolutionary. By this, Jesus shows us that the legitimacy of a government is not determined by whether it supports the worship of the one true God, or even allows for it. By Jesus not requiring those who follow Him only to support states which are formally allied to the true God as Old Testament Israel had done, Jesus unhitches His followers from any particular nation” (</a:t>
            </a:r>
            <a:r>
              <a:rPr lang="en-US" sz="3100" b="1" i="1" dirty="0"/>
              <a:t>God and Politics</a:t>
            </a:r>
            <a:r>
              <a:rPr lang="en-US" sz="3100" b="1" dirty="0"/>
              <a:t>, 27).</a:t>
            </a:r>
          </a:p>
          <a:p>
            <a:pPr lvl="1"/>
            <a:endParaRPr lang="en-US" dirty="0"/>
          </a:p>
        </p:txBody>
      </p:sp>
    </p:spTree>
    <p:extLst>
      <p:ext uri="{BB962C8B-B14F-4D97-AF65-F5344CB8AC3E}">
        <p14:creationId xmlns:p14="http://schemas.microsoft.com/office/powerpoint/2010/main" val="1619377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circle(in)">
                                      <p:cBhvr>
                                        <p:cTn id="12" dur="2000"/>
                                        <p:tgtEl>
                                          <p:spTgt spid="3">
                                            <p:txEl>
                                              <p:pRg st="3" end="3"/>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circle(in)">
                                      <p:cBhvr>
                                        <p:cTn id="15" dur="20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circle(in)">
                                      <p:cBhvr>
                                        <p:cTn id="20" dur="2000"/>
                                        <p:tgtEl>
                                          <p:spTgt spid="3">
                                            <p:txEl>
                                              <p:pRg st="5" end="5"/>
                                            </p:txEl>
                                          </p:spTgt>
                                        </p:tgtEl>
                                      </p:cBhvr>
                                    </p:animEffect>
                                  </p:childTnLst>
                                </p:cTn>
                              </p:par>
                              <p:par>
                                <p:cTn id="21" presetID="6" presetClass="entr" presetSubtype="16"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circle(in)">
                                      <p:cBhvr>
                                        <p:cTn id="23"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1AC2F-3E39-3646-A00F-DE6DDFEA665B}"/>
              </a:ext>
            </a:extLst>
          </p:cNvPr>
          <p:cNvSpPr>
            <a:spLocks noGrp="1"/>
          </p:cNvSpPr>
          <p:nvPr>
            <p:ph type="title"/>
          </p:nvPr>
        </p:nvSpPr>
        <p:spPr/>
        <p:txBody>
          <a:bodyPr/>
          <a:lstStyle/>
          <a:p>
            <a:r>
              <a:rPr lang="en-US" dirty="0"/>
              <a:t>The Church Represents Heaven</a:t>
            </a:r>
          </a:p>
        </p:txBody>
      </p:sp>
      <p:sp>
        <p:nvSpPr>
          <p:cNvPr id="3" name="Content Placeholder 2">
            <a:extLst>
              <a:ext uri="{FF2B5EF4-FFF2-40B4-BE49-F238E27FC236}">
                <a16:creationId xmlns:a16="http://schemas.microsoft.com/office/drawing/2014/main" id="{74806447-9AD6-F94D-84E0-8C86E1DF827F}"/>
              </a:ext>
            </a:extLst>
          </p:cNvPr>
          <p:cNvSpPr>
            <a:spLocks noGrp="1"/>
          </p:cNvSpPr>
          <p:nvPr>
            <p:ph idx="1"/>
          </p:nvPr>
        </p:nvSpPr>
        <p:spPr/>
        <p:txBody>
          <a:bodyPr/>
          <a:lstStyle/>
          <a:p>
            <a:r>
              <a:rPr lang="en-US" i="1" dirty="0"/>
              <a:t>Truly, I say to you, whatever you bind on earth shall be bound in heaven, and whatever you loose on earth shall be loosed in heaven…. For where two or three are gathered in my name, there am I among them</a:t>
            </a:r>
            <a:r>
              <a:rPr lang="en-US" dirty="0"/>
              <a:t>. (Matthew 18:18-20). </a:t>
            </a:r>
          </a:p>
          <a:p>
            <a:pPr lvl="1"/>
            <a:r>
              <a:rPr lang="en-US" dirty="0"/>
              <a:t>Through the keys, the church represents Christ. </a:t>
            </a:r>
          </a:p>
          <a:p>
            <a:pPr lvl="1"/>
            <a:r>
              <a:rPr lang="en-US" dirty="0"/>
              <a:t>Church: Keys</a:t>
            </a:r>
          </a:p>
          <a:p>
            <a:pPr lvl="1"/>
            <a:r>
              <a:rPr lang="en-US" dirty="0"/>
              <a:t>State: Sword</a:t>
            </a:r>
          </a:p>
        </p:txBody>
      </p:sp>
      <p:pic>
        <p:nvPicPr>
          <p:cNvPr id="5" name="Picture 4">
            <a:extLst>
              <a:ext uri="{FF2B5EF4-FFF2-40B4-BE49-F238E27FC236}">
                <a16:creationId xmlns:a16="http://schemas.microsoft.com/office/drawing/2014/main" id="{A56223AA-095E-6C41-AA73-D66394E08B7E}"/>
              </a:ext>
            </a:extLst>
          </p:cNvPr>
          <p:cNvPicPr>
            <a:picLocks noChangeAspect="1"/>
          </p:cNvPicPr>
          <p:nvPr/>
        </p:nvPicPr>
        <p:blipFill>
          <a:blip r:embed="rId2"/>
          <a:stretch>
            <a:fillRect/>
          </a:stretch>
        </p:blipFill>
        <p:spPr>
          <a:xfrm>
            <a:off x="1295401" y="590316"/>
            <a:ext cx="9601195" cy="5734529"/>
          </a:xfrm>
          <a:prstGeom prst="rect">
            <a:avLst/>
          </a:prstGeom>
        </p:spPr>
      </p:pic>
    </p:spTree>
    <p:extLst>
      <p:ext uri="{BB962C8B-B14F-4D97-AF65-F5344CB8AC3E}">
        <p14:creationId xmlns:p14="http://schemas.microsoft.com/office/powerpoint/2010/main" val="4223921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hidden"/>
                                      </p:to>
                                    </p:set>
                                  </p:childTnLst>
                                </p:cTn>
                              </p:par>
                              <p:par>
                                <p:cTn id="11" presetID="1" presetClass="exit"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hidden"/>
                                      </p:to>
                                    </p:set>
                                  </p:childTnLst>
                                </p:cTn>
                              </p:par>
                              <p:par>
                                <p:cTn id="13" presetID="1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p:tgtEl>
                                          <p:spTgt spid="5"/>
                                        </p:tgtEl>
                                        <p:attrNameLst>
                                          <p:attrName>ppt_y</p:attrName>
                                        </p:attrNameLst>
                                      </p:cBhvr>
                                      <p:tavLst>
                                        <p:tav tm="0">
                                          <p:val>
                                            <p:strVal val="#ppt_y+#ppt_h*1.125000"/>
                                          </p:val>
                                        </p:tav>
                                        <p:tav tm="100000">
                                          <p:val>
                                            <p:strVal val="#ppt_y"/>
                                          </p:val>
                                        </p:tav>
                                      </p:tavLst>
                                    </p:anim>
                                    <p:animEffect transition="in" filter="wipe(up)">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9B75A-1165-0749-8741-6BFBC522E18C}"/>
              </a:ext>
            </a:extLst>
          </p:cNvPr>
          <p:cNvSpPr>
            <a:spLocks noGrp="1"/>
          </p:cNvSpPr>
          <p:nvPr>
            <p:ph type="title"/>
          </p:nvPr>
        </p:nvSpPr>
        <p:spPr/>
        <p:txBody>
          <a:bodyPr/>
          <a:lstStyle/>
          <a:p>
            <a:r>
              <a:rPr lang="en-US" dirty="0"/>
              <a:t>Concluding Implication</a:t>
            </a:r>
          </a:p>
        </p:txBody>
      </p:sp>
      <p:sp>
        <p:nvSpPr>
          <p:cNvPr id="3" name="Content Placeholder 2">
            <a:extLst>
              <a:ext uri="{FF2B5EF4-FFF2-40B4-BE49-F238E27FC236}">
                <a16:creationId xmlns:a16="http://schemas.microsoft.com/office/drawing/2014/main" id="{D2EDA220-91C1-BA45-B82B-93699796FE96}"/>
              </a:ext>
            </a:extLst>
          </p:cNvPr>
          <p:cNvSpPr>
            <a:spLocks noGrp="1"/>
          </p:cNvSpPr>
          <p:nvPr>
            <p:ph idx="1"/>
          </p:nvPr>
        </p:nvSpPr>
        <p:spPr/>
        <p:txBody>
          <a:bodyPr>
            <a:normAutofit fontScale="85000" lnSpcReduction="10000"/>
          </a:bodyPr>
          <a:lstStyle/>
          <a:p>
            <a:pPr marL="457200" indent="-457200">
              <a:buFont typeface="+mj-lt"/>
              <a:buAutoNum type="arabicPeriod"/>
            </a:pPr>
            <a:r>
              <a:rPr lang="en-US" dirty="0"/>
              <a:t>Join a church and prioritize being an ambassador of Christ.</a:t>
            </a:r>
          </a:p>
          <a:p>
            <a:pPr marL="457200" indent="-457200">
              <a:buFont typeface="+mj-lt"/>
              <a:buAutoNum type="arabicPeriod"/>
            </a:pPr>
            <a:r>
              <a:rPr lang="en-US" dirty="0"/>
              <a:t>Seek first the kingdom of God and His righteousness.</a:t>
            </a:r>
          </a:p>
          <a:p>
            <a:pPr marL="457200" indent="-457200">
              <a:buFont typeface="+mj-lt"/>
              <a:buAutoNum type="arabicPeriod"/>
            </a:pPr>
            <a:r>
              <a:rPr lang="en-US" dirty="0"/>
              <a:t>Obey and honor the government, except in idolatry.</a:t>
            </a:r>
          </a:p>
          <a:p>
            <a:pPr marL="457200" indent="-457200">
              <a:buFont typeface="+mj-lt"/>
              <a:buAutoNum type="arabicPeriod"/>
            </a:pPr>
            <a:r>
              <a:rPr lang="en-US" dirty="0"/>
              <a:t>Make use of whatever political stewardship you possess.</a:t>
            </a:r>
          </a:p>
          <a:p>
            <a:pPr marL="457200" indent="-457200">
              <a:buFont typeface="+mj-lt"/>
              <a:buAutoNum type="arabicPeriod"/>
            </a:pPr>
            <a:r>
              <a:rPr lang="en-US" dirty="0"/>
              <a:t>Know your parties’ strengths and weaknesses and hold your party affiliation loosely.</a:t>
            </a:r>
          </a:p>
          <a:p>
            <a:pPr marL="457200" indent="-457200">
              <a:buFont typeface="+mj-lt"/>
              <a:buAutoNum type="arabicPeriod"/>
            </a:pPr>
            <a:r>
              <a:rPr lang="en-US" dirty="0"/>
              <a:t>Expect the nation’s rage.</a:t>
            </a:r>
          </a:p>
          <a:p>
            <a:pPr marL="457200" indent="-457200">
              <a:buFont typeface="+mj-lt"/>
              <a:buAutoNum type="arabicPeriod"/>
            </a:pPr>
            <a:r>
              <a:rPr lang="en-US" dirty="0"/>
              <a:t>Love your brothers, sisters, and neighbors</a:t>
            </a:r>
          </a:p>
          <a:p>
            <a:pPr marL="457200" indent="-457200">
              <a:buFont typeface="+mj-lt"/>
              <a:buAutoNum type="arabicPeriod"/>
            </a:pPr>
            <a:r>
              <a:rPr lang="en-US" dirty="0"/>
              <a:t>Vote with an understanding of what the government has been </a:t>
            </a:r>
            <a:r>
              <a:rPr lang="en-US"/>
              <a:t>authorized by </a:t>
            </a:r>
            <a:r>
              <a:rPr lang="en-US" dirty="0"/>
              <a:t>God to do. </a:t>
            </a:r>
          </a:p>
        </p:txBody>
      </p:sp>
    </p:spTree>
    <p:extLst>
      <p:ext uri="{BB962C8B-B14F-4D97-AF65-F5344CB8AC3E}">
        <p14:creationId xmlns:p14="http://schemas.microsoft.com/office/powerpoint/2010/main" val="1137814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edg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5"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p:cTn id="3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3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34" dur="10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500"/>
                                        <p:tgtEl>
                                          <p:spTgt spid="3">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fade">
                                      <p:cBhvr>
                                        <p:cTn id="4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B90B-8B7C-6644-8AB6-BD97C6B9495D}"/>
              </a:ext>
            </a:extLst>
          </p:cNvPr>
          <p:cNvSpPr>
            <a:spLocks noGrp="1"/>
          </p:cNvSpPr>
          <p:nvPr>
            <p:ph type="title"/>
          </p:nvPr>
        </p:nvSpPr>
        <p:spPr/>
        <p:txBody>
          <a:bodyPr/>
          <a:lstStyle/>
          <a:p>
            <a:r>
              <a:rPr lang="en-US" dirty="0"/>
              <a:t>Matthew 22:17-22 </a:t>
            </a:r>
          </a:p>
        </p:txBody>
      </p:sp>
      <p:sp>
        <p:nvSpPr>
          <p:cNvPr id="3" name="Content Placeholder 2">
            <a:extLst>
              <a:ext uri="{FF2B5EF4-FFF2-40B4-BE49-F238E27FC236}">
                <a16:creationId xmlns:a16="http://schemas.microsoft.com/office/drawing/2014/main" id="{59CC523C-B192-AC46-960B-3FA9F583A5C0}"/>
              </a:ext>
            </a:extLst>
          </p:cNvPr>
          <p:cNvSpPr>
            <a:spLocks noGrp="1"/>
          </p:cNvSpPr>
          <p:nvPr>
            <p:ph idx="1"/>
          </p:nvPr>
        </p:nvSpPr>
        <p:spPr/>
        <p:txBody>
          <a:bodyPr>
            <a:normAutofit lnSpcReduction="10000"/>
          </a:bodyPr>
          <a:lstStyle/>
          <a:p>
            <a:pPr marL="0" indent="0">
              <a:buNone/>
            </a:pPr>
            <a:r>
              <a:rPr lang="en-US" dirty="0"/>
              <a:t>“Is it lawful to pay taxes to Caesar, or not?” </a:t>
            </a:r>
          </a:p>
          <a:p>
            <a:pPr marL="0" indent="0">
              <a:buNone/>
            </a:pPr>
            <a:r>
              <a:rPr lang="en-US" dirty="0"/>
              <a:t>But Jesus, aware of their malice, said, “Why put me to the test, you hypocrites?</a:t>
            </a:r>
            <a:r>
              <a:rPr lang="en-US" b="1" baseline="30000" dirty="0"/>
              <a:t> </a:t>
            </a:r>
            <a:r>
              <a:rPr lang="en-US" dirty="0"/>
              <a:t>Show me the coin for the tax.” And they brought him a denarius. </a:t>
            </a:r>
          </a:p>
          <a:p>
            <a:pPr marL="0" indent="0">
              <a:buNone/>
            </a:pPr>
            <a:r>
              <a:rPr lang="en-US" dirty="0"/>
              <a:t>And Jesus said to them, “Whose likeness and inscription is this?” </a:t>
            </a:r>
          </a:p>
          <a:p>
            <a:pPr marL="0" indent="0">
              <a:buNone/>
            </a:pPr>
            <a:r>
              <a:rPr lang="en-US" dirty="0"/>
              <a:t>They said, “Caesar’s.” </a:t>
            </a:r>
          </a:p>
          <a:p>
            <a:pPr marL="0" indent="0">
              <a:buNone/>
            </a:pPr>
            <a:r>
              <a:rPr lang="en-US" dirty="0"/>
              <a:t>Then he said to them, “Therefore render to Caesar the things that are Caesar’s, and to God the things that are God’s.”</a:t>
            </a:r>
          </a:p>
          <a:p>
            <a:pPr marL="0" indent="0" algn="ctr">
              <a:buNone/>
            </a:pPr>
            <a:endParaRPr lang="en-US" dirty="0"/>
          </a:p>
        </p:txBody>
      </p:sp>
    </p:spTree>
    <p:extLst>
      <p:ext uri="{BB962C8B-B14F-4D97-AF65-F5344CB8AC3E}">
        <p14:creationId xmlns:p14="http://schemas.microsoft.com/office/powerpoint/2010/main" val="32583054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1C3EF4-E3A4-2145-B42B-2A1987937569}"/>
              </a:ext>
            </a:extLst>
          </p:cNvPr>
          <p:cNvSpPr>
            <a:spLocks noGrp="1"/>
          </p:cNvSpPr>
          <p:nvPr>
            <p:ph type="title"/>
          </p:nvPr>
        </p:nvSpPr>
        <p:spPr/>
        <p:txBody>
          <a:bodyPr/>
          <a:lstStyle/>
          <a:p>
            <a:r>
              <a:rPr lang="en-US" dirty="0"/>
              <a:t>Aim of this Class</a:t>
            </a:r>
          </a:p>
        </p:txBody>
      </p:sp>
      <p:sp>
        <p:nvSpPr>
          <p:cNvPr id="3" name="Content Placeholder 2">
            <a:extLst>
              <a:ext uri="{FF2B5EF4-FFF2-40B4-BE49-F238E27FC236}">
                <a16:creationId xmlns:a16="http://schemas.microsoft.com/office/drawing/2014/main" id="{95182D0E-35DC-8948-A519-2195CCFAAEB8}"/>
              </a:ext>
            </a:extLst>
          </p:cNvPr>
          <p:cNvSpPr>
            <a:spLocks noGrp="1"/>
          </p:cNvSpPr>
          <p:nvPr>
            <p:ph idx="1"/>
          </p:nvPr>
        </p:nvSpPr>
        <p:spPr/>
        <p:txBody>
          <a:bodyPr/>
          <a:lstStyle/>
          <a:p>
            <a:r>
              <a:rPr lang="en-US" dirty="0"/>
              <a:t>Consider the Distinct Jurisdictions of the Church and State </a:t>
            </a:r>
          </a:p>
          <a:p>
            <a:r>
              <a:rPr lang="en-US" dirty="0"/>
              <a:t>Consider How Christians Should Think about Political Engagement</a:t>
            </a:r>
          </a:p>
          <a:p>
            <a:r>
              <a:rPr lang="en-US" i="1" dirty="0"/>
              <a:t>How the Nations Rage: Rethinking Faith and Politics in a Divided Age</a:t>
            </a:r>
            <a:r>
              <a:rPr lang="en-US" dirty="0"/>
              <a:t>, Jonathan Leeman</a:t>
            </a:r>
          </a:p>
          <a:p>
            <a:endParaRPr lang="en-US" dirty="0"/>
          </a:p>
        </p:txBody>
      </p:sp>
      <p:pic>
        <p:nvPicPr>
          <p:cNvPr id="7" name="Picture 6">
            <a:extLst>
              <a:ext uri="{FF2B5EF4-FFF2-40B4-BE49-F238E27FC236}">
                <a16:creationId xmlns:a16="http://schemas.microsoft.com/office/drawing/2014/main" id="{FB065F32-14F4-0E40-8E37-265B9EAAE5E9}"/>
              </a:ext>
            </a:extLst>
          </p:cNvPr>
          <p:cNvPicPr>
            <a:picLocks noChangeAspect="1"/>
          </p:cNvPicPr>
          <p:nvPr/>
        </p:nvPicPr>
        <p:blipFill>
          <a:blip r:embed="rId2"/>
          <a:stretch>
            <a:fillRect/>
          </a:stretch>
        </p:blipFill>
        <p:spPr>
          <a:xfrm>
            <a:off x="2814636" y="4059124"/>
            <a:ext cx="1885952" cy="2619164"/>
          </a:xfrm>
          <a:prstGeom prst="rect">
            <a:avLst/>
          </a:prstGeom>
        </p:spPr>
      </p:pic>
    </p:spTree>
    <p:extLst>
      <p:ext uri="{BB962C8B-B14F-4D97-AF65-F5344CB8AC3E}">
        <p14:creationId xmlns:p14="http://schemas.microsoft.com/office/powerpoint/2010/main" val="2097668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FB90B-8B7C-6644-8AB6-BD97C6B9495D}"/>
              </a:ext>
            </a:extLst>
          </p:cNvPr>
          <p:cNvSpPr>
            <a:spLocks noGrp="1"/>
          </p:cNvSpPr>
          <p:nvPr>
            <p:ph type="title"/>
          </p:nvPr>
        </p:nvSpPr>
        <p:spPr/>
        <p:txBody>
          <a:bodyPr/>
          <a:lstStyle/>
          <a:p>
            <a:r>
              <a:rPr lang="en-US" dirty="0"/>
              <a:t>Matthew 22:17-22 </a:t>
            </a:r>
          </a:p>
        </p:txBody>
      </p:sp>
      <p:sp>
        <p:nvSpPr>
          <p:cNvPr id="3" name="Content Placeholder 2">
            <a:extLst>
              <a:ext uri="{FF2B5EF4-FFF2-40B4-BE49-F238E27FC236}">
                <a16:creationId xmlns:a16="http://schemas.microsoft.com/office/drawing/2014/main" id="{59CC523C-B192-AC46-960B-3FA9F583A5C0}"/>
              </a:ext>
            </a:extLst>
          </p:cNvPr>
          <p:cNvSpPr>
            <a:spLocks noGrp="1"/>
          </p:cNvSpPr>
          <p:nvPr>
            <p:ph idx="1"/>
          </p:nvPr>
        </p:nvSpPr>
        <p:spPr/>
        <p:txBody>
          <a:bodyPr>
            <a:normAutofit lnSpcReduction="10000"/>
          </a:bodyPr>
          <a:lstStyle/>
          <a:p>
            <a:pPr marL="0" indent="0">
              <a:buNone/>
            </a:pPr>
            <a:r>
              <a:rPr lang="en-US" dirty="0"/>
              <a:t>“Is it lawful to pay taxes to Caesar, or not?” </a:t>
            </a:r>
          </a:p>
          <a:p>
            <a:pPr marL="0" indent="0">
              <a:buNone/>
            </a:pPr>
            <a:r>
              <a:rPr lang="en-US" dirty="0"/>
              <a:t>But Jesus, aware of their malice, said, “Why put me to the test, you hypocrites?</a:t>
            </a:r>
            <a:r>
              <a:rPr lang="en-US" b="1" baseline="30000" dirty="0"/>
              <a:t> </a:t>
            </a:r>
            <a:r>
              <a:rPr lang="en-US" dirty="0"/>
              <a:t>Show me the coin for the tax.” And they brought him a denarius. </a:t>
            </a:r>
          </a:p>
          <a:p>
            <a:pPr marL="0" indent="0">
              <a:buNone/>
            </a:pPr>
            <a:r>
              <a:rPr lang="en-US" dirty="0"/>
              <a:t>And Jesus said to them, “Whose likeness and inscription is this?” </a:t>
            </a:r>
          </a:p>
          <a:p>
            <a:pPr marL="0" indent="0">
              <a:buNone/>
            </a:pPr>
            <a:r>
              <a:rPr lang="en-US" dirty="0"/>
              <a:t>They said, “Caesar’s.” </a:t>
            </a:r>
          </a:p>
          <a:p>
            <a:pPr marL="0" indent="0">
              <a:buNone/>
            </a:pPr>
            <a:r>
              <a:rPr lang="en-US" dirty="0"/>
              <a:t>Then he said to them, “Therefore render to Caesar the things that are Caesar’s, and to God the things that are God’s.”</a:t>
            </a:r>
          </a:p>
          <a:p>
            <a:pPr marL="0" indent="0" algn="ctr">
              <a:buNone/>
            </a:pPr>
            <a:endParaRPr lang="en-US" dirty="0"/>
          </a:p>
        </p:txBody>
      </p:sp>
    </p:spTree>
    <p:extLst>
      <p:ext uri="{BB962C8B-B14F-4D97-AF65-F5344CB8AC3E}">
        <p14:creationId xmlns:p14="http://schemas.microsoft.com/office/powerpoint/2010/main" val="4215395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D8A724-5EE8-524F-9BD9-3F739480D0C7}"/>
              </a:ext>
            </a:extLst>
          </p:cNvPr>
          <p:cNvSpPr>
            <a:spLocks noGrp="1"/>
          </p:cNvSpPr>
          <p:nvPr>
            <p:ph type="title"/>
          </p:nvPr>
        </p:nvSpPr>
        <p:spPr/>
        <p:txBody>
          <a:bodyPr/>
          <a:lstStyle/>
          <a:p>
            <a:r>
              <a:rPr lang="en-US" b="1" dirty="0"/>
              <a:t>God Rules Over Caesar</a:t>
            </a:r>
            <a:endParaRPr lang="en-US" dirty="0"/>
          </a:p>
        </p:txBody>
      </p:sp>
      <p:sp>
        <p:nvSpPr>
          <p:cNvPr id="3" name="Content Placeholder 2">
            <a:extLst>
              <a:ext uri="{FF2B5EF4-FFF2-40B4-BE49-F238E27FC236}">
                <a16:creationId xmlns:a16="http://schemas.microsoft.com/office/drawing/2014/main" id="{160B4D65-9E06-8344-8F38-2142E8EF440A}"/>
              </a:ext>
            </a:extLst>
          </p:cNvPr>
          <p:cNvSpPr>
            <a:spLocks noGrp="1"/>
          </p:cNvSpPr>
          <p:nvPr>
            <p:ph idx="1"/>
          </p:nvPr>
        </p:nvSpPr>
        <p:spPr/>
        <p:txBody>
          <a:bodyPr>
            <a:normAutofit/>
          </a:bodyPr>
          <a:lstStyle/>
          <a:p>
            <a:r>
              <a:rPr lang="en-US" dirty="0"/>
              <a:t>God always rules over Caesar</a:t>
            </a:r>
          </a:p>
          <a:p>
            <a:r>
              <a:rPr lang="en-US" dirty="0"/>
              <a:t>Governments exist only with his permission!</a:t>
            </a:r>
          </a:p>
          <a:p>
            <a:r>
              <a:rPr lang="en-US" dirty="0"/>
              <a:t>God assigns all governments their authority; they are accountable to Him</a:t>
            </a:r>
          </a:p>
          <a:p>
            <a:pPr lvl="1"/>
            <a:r>
              <a:rPr lang="en-US" dirty="0"/>
              <a:t>Then the kings of the earth and the great ones and the generals and the rich and the powerful, and everyone, slave and free, hid themselves in the caves and among the rocks of the mountains,</a:t>
            </a:r>
            <a:r>
              <a:rPr lang="en-US" b="1" baseline="30000" dirty="0"/>
              <a:t> </a:t>
            </a:r>
            <a:r>
              <a:rPr lang="en-US" dirty="0"/>
              <a:t>calling to the mountains and rocks, “Fall on us and hide us from the face of him who is seated on the throne, and from the wrath of the Lamb, for the great day of their wrath has come, and who can stand?” Revelation 6:15-17</a:t>
            </a:r>
          </a:p>
        </p:txBody>
      </p:sp>
      <p:pic>
        <p:nvPicPr>
          <p:cNvPr id="5" name="Picture 4">
            <a:extLst>
              <a:ext uri="{FF2B5EF4-FFF2-40B4-BE49-F238E27FC236}">
                <a16:creationId xmlns:a16="http://schemas.microsoft.com/office/drawing/2014/main" id="{83010D41-C046-F540-B685-5699F2049588}"/>
              </a:ext>
            </a:extLst>
          </p:cNvPr>
          <p:cNvPicPr>
            <a:picLocks noChangeAspect="1"/>
          </p:cNvPicPr>
          <p:nvPr/>
        </p:nvPicPr>
        <p:blipFill>
          <a:blip r:embed="rId2"/>
          <a:stretch>
            <a:fillRect/>
          </a:stretch>
        </p:blipFill>
        <p:spPr>
          <a:xfrm>
            <a:off x="3830614" y="2556931"/>
            <a:ext cx="4298973" cy="3672402"/>
          </a:xfrm>
          <a:prstGeom prst="rect">
            <a:avLst/>
          </a:prstGeom>
        </p:spPr>
      </p:pic>
    </p:spTree>
    <p:extLst>
      <p:ext uri="{BB962C8B-B14F-4D97-AF65-F5344CB8AC3E}">
        <p14:creationId xmlns:p14="http://schemas.microsoft.com/office/powerpoint/2010/main" val="983485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3" presetClass="exit" presetSubtype="10" fill="hold" nodeType="withEffect">
                                  <p:stCondLst>
                                    <p:cond delay="0"/>
                                  </p:stCondLst>
                                  <p:childTnLst>
                                    <p:animEffect transition="out" filter="blinds(horizontal)">
                                      <p:cBhvr>
                                        <p:cTn id="8" dur="500"/>
                                        <p:tgtEl>
                                          <p:spTgt spid="5"/>
                                        </p:tgtEl>
                                      </p:cBhvr>
                                    </p:animEffect>
                                    <p:set>
                                      <p:cBhvr>
                                        <p:cTn id="9" dur="1" fill="hold">
                                          <p:stCondLst>
                                            <p:cond delay="499"/>
                                          </p:stCondLst>
                                        </p:cTn>
                                        <p:tgtEl>
                                          <p:spTgt spid="5"/>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E33F4-FB4A-AB43-876C-62D5FF5D1D06}"/>
              </a:ext>
            </a:extLst>
          </p:cNvPr>
          <p:cNvSpPr>
            <a:spLocks noGrp="1"/>
          </p:cNvSpPr>
          <p:nvPr>
            <p:ph type="title"/>
          </p:nvPr>
        </p:nvSpPr>
        <p:spPr/>
        <p:txBody>
          <a:bodyPr/>
          <a:lstStyle/>
          <a:p>
            <a:r>
              <a:rPr lang="en-US" b="1" dirty="0"/>
              <a:t>God Rules Over Caesar</a:t>
            </a:r>
            <a:endParaRPr lang="en-US" dirty="0"/>
          </a:p>
        </p:txBody>
      </p:sp>
      <p:sp>
        <p:nvSpPr>
          <p:cNvPr id="3" name="Content Placeholder 2">
            <a:extLst>
              <a:ext uri="{FF2B5EF4-FFF2-40B4-BE49-F238E27FC236}">
                <a16:creationId xmlns:a16="http://schemas.microsoft.com/office/drawing/2014/main" id="{637FF1D1-7635-1645-B5BD-95230CD682D1}"/>
              </a:ext>
            </a:extLst>
          </p:cNvPr>
          <p:cNvSpPr>
            <a:spLocks noGrp="1"/>
          </p:cNvSpPr>
          <p:nvPr>
            <p:ph idx="1"/>
          </p:nvPr>
        </p:nvSpPr>
        <p:spPr/>
        <p:txBody>
          <a:bodyPr>
            <a:normAutofit lnSpcReduction="10000"/>
          </a:bodyPr>
          <a:lstStyle/>
          <a:p>
            <a:r>
              <a:rPr lang="en-US" dirty="0"/>
              <a:t>The State is not God.</a:t>
            </a:r>
          </a:p>
          <a:p>
            <a:r>
              <a:rPr lang="en-US" dirty="0"/>
              <a:t>We owe our unconditional allegiance to God alone. </a:t>
            </a:r>
          </a:p>
          <a:p>
            <a:r>
              <a:rPr lang="en-US" dirty="0"/>
              <a:t>Some measure of separation between church and state is desirable. </a:t>
            </a:r>
          </a:p>
          <a:p>
            <a:pPr lvl="1"/>
            <a:r>
              <a:rPr lang="en-US" dirty="0"/>
              <a:t>Caesar: taxes, revenue, and respect</a:t>
            </a:r>
          </a:p>
          <a:p>
            <a:pPr lvl="1"/>
            <a:r>
              <a:rPr lang="en-US" dirty="0"/>
              <a:t>God: whole life of worship</a:t>
            </a:r>
          </a:p>
          <a:p>
            <a:r>
              <a:rPr lang="en-US" dirty="0"/>
              <a:t>Christians are not Israelites in the promise land but elect exiles in foreign nations (Rev. 11:15).</a:t>
            </a:r>
          </a:p>
          <a:p>
            <a:pPr lvl="1"/>
            <a:endParaRPr lang="en-US" dirty="0"/>
          </a:p>
        </p:txBody>
      </p:sp>
    </p:spTree>
    <p:extLst>
      <p:ext uri="{BB962C8B-B14F-4D97-AF65-F5344CB8AC3E}">
        <p14:creationId xmlns:p14="http://schemas.microsoft.com/office/powerpoint/2010/main" val="800055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blinds(horizontal)">
                                      <p:cBhvr>
                                        <p:cTn id="15" dur="500"/>
                                        <p:tgtEl>
                                          <p:spTgt spid="3">
                                            <p:txEl>
                                              <p:pRg st="3" end="3"/>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blinds(horizontal)">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blinds(horizontal)">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958BE-270D-9F4D-9BDE-BB654DFFAB3F}"/>
              </a:ext>
            </a:extLst>
          </p:cNvPr>
          <p:cNvSpPr>
            <a:spLocks noGrp="1"/>
          </p:cNvSpPr>
          <p:nvPr>
            <p:ph type="title"/>
          </p:nvPr>
        </p:nvSpPr>
        <p:spPr/>
        <p:txBody>
          <a:bodyPr/>
          <a:lstStyle/>
          <a:p>
            <a:r>
              <a:rPr lang="en-US" b="1" dirty="0"/>
              <a:t>God Rules Over Caesar</a:t>
            </a:r>
            <a:endParaRPr lang="en-US" dirty="0"/>
          </a:p>
        </p:txBody>
      </p:sp>
      <p:sp>
        <p:nvSpPr>
          <p:cNvPr id="3" name="Content Placeholder 2">
            <a:extLst>
              <a:ext uri="{FF2B5EF4-FFF2-40B4-BE49-F238E27FC236}">
                <a16:creationId xmlns:a16="http://schemas.microsoft.com/office/drawing/2014/main" id="{C25B1C0C-0CDB-1542-909B-9B4D3929A239}"/>
              </a:ext>
            </a:extLst>
          </p:cNvPr>
          <p:cNvSpPr>
            <a:spLocks noGrp="1"/>
          </p:cNvSpPr>
          <p:nvPr>
            <p:ph idx="1"/>
          </p:nvPr>
        </p:nvSpPr>
        <p:spPr/>
        <p:txBody>
          <a:bodyPr/>
          <a:lstStyle/>
          <a:p>
            <a:r>
              <a:rPr lang="en-US" dirty="0"/>
              <a:t>In some sense, religion and politics are impossible to separate.</a:t>
            </a:r>
          </a:p>
          <a:p>
            <a:r>
              <a:rPr lang="en-US" dirty="0"/>
              <a:t>As God’s image bearers under his rule</a:t>
            </a:r>
          </a:p>
          <a:p>
            <a:pPr lvl="1"/>
            <a:r>
              <a:rPr lang="en-US" dirty="0"/>
              <a:t>Humans are inescapably political </a:t>
            </a:r>
          </a:p>
          <a:p>
            <a:pPr lvl="1"/>
            <a:r>
              <a:rPr lang="en-US" dirty="0"/>
              <a:t>Humans are inescapably religious. </a:t>
            </a:r>
          </a:p>
          <a:p>
            <a:r>
              <a:rPr lang="en-US" dirty="0"/>
              <a:t>Law against Murder and Stealing necessarily legislate morality </a:t>
            </a:r>
          </a:p>
        </p:txBody>
      </p:sp>
    </p:spTree>
    <p:extLst>
      <p:ext uri="{BB962C8B-B14F-4D97-AF65-F5344CB8AC3E}">
        <p14:creationId xmlns:p14="http://schemas.microsoft.com/office/powerpoint/2010/main" val="3839827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heckerboard(across)">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checkerboard(across)">
                                      <p:cBhvr>
                                        <p:cTn id="15" dur="500"/>
                                        <p:tgtEl>
                                          <p:spTgt spid="3">
                                            <p:txEl>
                                              <p:pRg st="3" end="3"/>
                                            </p:txEl>
                                          </p:spTgt>
                                        </p:tgtEl>
                                      </p:cBhvr>
                                    </p:animEffect>
                                  </p:childTnLst>
                                </p:cTn>
                              </p:par>
                              <p:par>
                                <p:cTn id="16" presetID="5" presetClass="entr" presetSubtype="1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checkerboard(across)">
                                      <p:cBhvr>
                                        <p:cTn id="1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3109A-0971-EB49-8248-0383D5967F1F}"/>
              </a:ext>
            </a:extLst>
          </p:cNvPr>
          <p:cNvSpPr>
            <a:spLocks noGrp="1"/>
          </p:cNvSpPr>
          <p:nvPr>
            <p:ph type="title"/>
          </p:nvPr>
        </p:nvSpPr>
        <p:spPr/>
        <p:txBody>
          <a:bodyPr/>
          <a:lstStyle/>
          <a:p>
            <a:r>
              <a:rPr lang="en-US" b="1" dirty="0"/>
              <a:t>God Rules Over Caesar</a:t>
            </a:r>
            <a:endParaRPr lang="en-US" dirty="0"/>
          </a:p>
        </p:txBody>
      </p:sp>
      <p:sp>
        <p:nvSpPr>
          <p:cNvPr id="3" name="Content Placeholder 2">
            <a:extLst>
              <a:ext uri="{FF2B5EF4-FFF2-40B4-BE49-F238E27FC236}">
                <a16:creationId xmlns:a16="http://schemas.microsoft.com/office/drawing/2014/main" id="{9808EA18-42C3-324C-A7B6-C3DA869E16B7}"/>
              </a:ext>
            </a:extLst>
          </p:cNvPr>
          <p:cNvSpPr>
            <a:spLocks noGrp="1"/>
          </p:cNvSpPr>
          <p:nvPr>
            <p:ph idx="1"/>
          </p:nvPr>
        </p:nvSpPr>
        <p:spPr/>
        <p:txBody>
          <a:bodyPr>
            <a:normAutofit fontScale="92500" lnSpcReduction="10000"/>
          </a:bodyPr>
          <a:lstStyle/>
          <a:p>
            <a:r>
              <a:rPr lang="en-US" dirty="0"/>
              <a:t>Present Age</a:t>
            </a:r>
          </a:p>
          <a:p>
            <a:pPr lvl="1"/>
            <a:r>
              <a:rPr lang="en-US" dirty="0"/>
              <a:t>The state (sword for the government)</a:t>
            </a:r>
          </a:p>
          <a:p>
            <a:pPr lvl="2"/>
            <a:r>
              <a:rPr lang="en-US" dirty="0"/>
              <a:t>Coercive power</a:t>
            </a:r>
          </a:p>
          <a:p>
            <a:pPr lvl="2"/>
            <a:r>
              <a:rPr lang="en-US" dirty="0"/>
              <a:t>Mandated to render justice and enable human flourishing. </a:t>
            </a:r>
          </a:p>
          <a:p>
            <a:pPr lvl="1"/>
            <a:r>
              <a:rPr lang="en-US" dirty="0"/>
              <a:t>Marriage (no coercive power for either spouse)</a:t>
            </a:r>
          </a:p>
          <a:p>
            <a:pPr lvl="1"/>
            <a:r>
              <a:rPr lang="en-US" dirty="0"/>
              <a:t>The family (rod for the parents)</a:t>
            </a:r>
          </a:p>
          <a:p>
            <a:r>
              <a:rPr lang="en-US" dirty="0"/>
              <a:t>God rules over them sovereignly but </a:t>
            </a:r>
            <a:r>
              <a:rPr lang="en-US" i="1" dirty="0"/>
              <a:t>not</a:t>
            </a:r>
            <a:r>
              <a:rPr lang="en-US" dirty="0"/>
              <a:t> ‘</a:t>
            </a:r>
            <a:r>
              <a:rPr lang="en-US" dirty="0" err="1"/>
              <a:t>savingly</a:t>
            </a:r>
            <a:r>
              <a:rPr lang="en-US" dirty="0"/>
              <a:t>.’ </a:t>
            </a:r>
          </a:p>
          <a:p>
            <a:pPr lvl="1"/>
            <a:r>
              <a:rPr lang="en-US" dirty="0"/>
              <a:t>This age will eventually pass away and expire. </a:t>
            </a:r>
          </a:p>
          <a:p>
            <a:pPr lvl="1"/>
            <a:endParaRPr lang="en-US" dirty="0"/>
          </a:p>
        </p:txBody>
      </p:sp>
    </p:spTree>
    <p:extLst>
      <p:ext uri="{BB962C8B-B14F-4D97-AF65-F5344CB8AC3E}">
        <p14:creationId xmlns:p14="http://schemas.microsoft.com/office/powerpoint/2010/main" val="1645987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dissolve">
                                      <p:cBhvr>
                                        <p:cTn id="7" dur="500"/>
                                        <p:tgtEl>
                                          <p:spTgt spid="3">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dissolve">
                                      <p:cBhvr>
                                        <p:cTn id="12" dur="500"/>
                                        <p:tgtEl>
                                          <p:spTgt spid="3">
                                            <p:txEl>
                                              <p:pRg st="5" end="5"/>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dissolve">
                                      <p:cBhvr>
                                        <p:cTn id="15" dur="500"/>
                                        <p:tgtEl>
                                          <p:spTgt spid="3">
                                            <p:txEl>
                                              <p:pRg st="6" end="6"/>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dissolve">
                                      <p:cBhvr>
                                        <p:cTn id="20" dur="500"/>
                                        <p:tgtEl>
                                          <p:spTgt spid="3">
                                            <p:txEl>
                                              <p:pRg st="2" end="2"/>
                                            </p:txEl>
                                          </p:spTgt>
                                        </p:tgtEl>
                                      </p:cBhvr>
                                    </p:animEffect>
                                  </p:childTnLst>
                                </p:cTn>
                              </p:par>
                              <p:par>
                                <p:cTn id="21" presetID="9"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dissolv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dissolve">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D379EF-D300-0148-8722-47E3BEF7B1A9}"/>
              </a:ext>
            </a:extLst>
          </p:cNvPr>
          <p:cNvSpPr>
            <a:spLocks noGrp="1"/>
          </p:cNvSpPr>
          <p:nvPr>
            <p:ph type="title"/>
          </p:nvPr>
        </p:nvSpPr>
        <p:spPr/>
        <p:txBody>
          <a:bodyPr/>
          <a:lstStyle/>
          <a:p>
            <a:r>
              <a:rPr lang="en-US" b="1" dirty="0"/>
              <a:t>God Rules Over Caesar</a:t>
            </a:r>
            <a:endParaRPr lang="en-US" dirty="0"/>
          </a:p>
        </p:txBody>
      </p:sp>
      <p:sp>
        <p:nvSpPr>
          <p:cNvPr id="3" name="Content Placeholder 2">
            <a:extLst>
              <a:ext uri="{FF2B5EF4-FFF2-40B4-BE49-F238E27FC236}">
                <a16:creationId xmlns:a16="http://schemas.microsoft.com/office/drawing/2014/main" id="{3187C817-7EDF-ED48-B433-F9D94A2A554F}"/>
              </a:ext>
            </a:extLst>
          </p:cNvPr>
          <p:cNvSpPr>
            <a:spLocks noGrp="1"/>
          </p:cNvSpPr>
          <p:nvPr>
            <p:ph idx="1"/>
          </p:nvPr>
        </p:nvSpPr>
        <p:spPr/>
        <p:txBody>
          <a:bodyPr/>
          <a:lstStyle/>
          <a:p>
            <a:r>
              <a:rPr lang="en-US" dirty="0"/>
              <a:t>The eschatological age (age to come)</a:t>
            </a:r>
          </a:p>
          <a:p>
            <a:pPr lvl="1"/>
            <a:r>
              <a:rPr lang="en-US" dirty="0"/>
              <a:t>The Church </a:t>
            </a:r>
          </a:p>
          <a:p>
            <a:pPr lvl="2"/>
            <a:r>
              <a:rPr lang="en-US" dirty="0"/>
              <a:t>The keys of the kingdom: representative and declarative authority</a:t>
            </a:r>
          </a:p>
          <a:p>
            <a:pPr lvl="2"/>
            <a:r>
              <a:rPr lang="en-US" dirty="0"/>
              <a:t>Make disciples of all nations </a:t>
            </a:r>
          </a:p>
          <a:p>
            <a:r>
              <a:rPr lang="en-US" dirty="0"/>
              <a:t>God reigns sovereignly </a:t>
            </a:r>
            <a:r>
              <a:rPr lang="en-US" i="1" dirty="0"/>
              <a:t>and </a:t>
            </a:r>
            <a:r>
              <a:rPr lang="en-US" dirty="0" err="1"/>
              <a:t>savingly</a:t>
            </a:r>
            <a:r>
              <a:rPr lang="en-US" dirty="0"/>
              <a:t>. </a:t>
            </a:r>
          </a:p>
          <a:p>
            <a:pPr lvl="1"/>
            <a:r>
              <a:rPr lang="en-US" dirty="0"/>
              <a:t>This age has already arrived, yet awaits consummation</a:t>
            </a:r>
          </a:p>
          <a:p>
            <a:pPr lvl="1"/>
            <a:r>
              <a:rPr lang="en-US" dirty="0"/>
              <a:t>The eschatological age is eternal. </a:t>
            </a:r>
          </a:p>
          <a:p>
            <a:pPr lvl="1"/>
            <a:endParaRPr lang="en-US" dirty="0"/>
          </a:p>
          <a:p>
            <a:pPr lvl="1"/>
            <a:endParaRPr lang="en-US" dirty="0"/>
          </a:p>
        </p:txBody>
      </p:sp>
    </p:spTree>
    <p:extLst>
      <p:ext uri="{BB962C8B-B14F-4D97-AF65-F5344CB8AC3E}">
        <p14:creationId xmlns:p14="http://schemas.microsoft.com/office/powerpoint/2010/main" val="2357059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236</TotalTime>
  <Words>1325</Words>
  <Application>Microsoft Macintosh PowerPoint</Application>
  <PresentationFormat>Widescreen</PresentationFormat>
  <Paragraphs>98</Paragraphs>
  <Slides>17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Garamond</vt:lpstr>
      <vt:lpstr>Organic</vt:lpstr>
      <vt:lpstr>God and Government</vt:lpstr>
      <vt:lpstr>Matthew 22:17-22 </vt:lpstr>
      <vt:lpstr>Aim of this Class</vt:lpstr>
      <vt:lpstr>Matthew 22:17-22 </vt:lpstr>
      <vt:lpstr>God Rules Over Caesar</vt:lpstr>
      <vt:lpstr>God Rules Over Caesar</vt:lpstr>
      <vt:lpstr>God Rules Over Caesar</vt:lpstr>
      <vt:lpstr>God Rules Over Caesar</vt:lpstr>
      <vt:lpstr>God Rules Over Caesar</vt:lpstr>
      <vt:lpstr>Overlap of the Ages</vt:lpstr>
      <vt:lpstr>God Authorizes Government</vt:lpstr>
      <vt:lpstr>God Authorizes Government  </vt:lpstr>
      <vt:lpstr>God Authorizes Government </vt:lpstr>
      <vt:lpstr>God Authorizes Government </vt:lpstr>
      <vt:lpstr>The Church Represents Heaven</vt:lpstr>
      <vt:lpstr>The Church Represents Heaven</vt:lpstr>
      <vt:lpstr>Concluding Implication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 and Government</dc:title>
  <dc:creator>Michael Lopes</dc:creator>
  <cp:lastModifiedBy>Michael Lopes</cp:lastModifiedBy>
  <cp:revision>15</cp:revision>
  <dcterms:created xsi:type="dcterms:W3CDTF">2023-04-01T17:37:28Z</dcterms:created>
  <dcterms:modified xsi:type="dcterms:W3CDTF">2023-04-02T14:35:38Z</dcterms:modified>
</cp:coreProperties>
</file>