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9" r:id="rId2"/>
  </p:sldMasterIdLst>
  <p:sldIdLst>
    <p:sldId id="256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6625"/>
  </p:normalViewPr>
  <p:slideViewPr>
    <p:cSldViewPr snapToGrid="0" snapToObjects="1">
      <p:cViewPr varScale="1">
        <p:scale>
          <a:sx n="121" d="100"/>
          <a:sy n="121" d="100"/>
        </p:scale>
        <p:origin x="200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5/4/23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809FD-0D62-41C8-9F5E-4E5F7E55A658}" type="datetimeFigureOut">
              <a:rPr lang="en-US" smtClean="0"/>
              <a:pPr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DBB56-2498-4E0F-816B-63EAB5230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5/4/23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5/4/23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A809FD-0D62-41C8-9F5E-4E5F7E55A658}" type="datetimeFigureOut">
              <a:rPr lang="en-US" smtClean="0"/>
              <a:pPr/>
              <a:t>5/4/23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DBB56-2498-4E0F-816B-63EAB5230F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5EFFF-A0DD-C44B-861A-67B3040096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98624" y="1122363"/>
            <a:ext cx="8791575" cy="2387600"/>
          </a:xfrm>
        </p:spPr>
        <p:txBody>
          <a:bodyPr>
            <a:normAutofit/>
          </a:bodyPr>
          <a:lstStyle/>
          <a:p>
            <a:r>
              <a:rPr 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Tech-wise Christians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B55767-D6D2-1F43-9593-85024F8EF4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98624" y="3602038"/>
            <a:ext cx="10125077" cy="1655762"/>
          </a:xfrm>
        </p:spPr>
        <p:txBody>
          <a:bodyPr>
            <a:normAutofit/>
          </a:bodyPr>
          <a:lstStyle/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live during the “Industrial Revolution 4.0” </a:t>
            </a:r>
          </a:p>
        </p:txBody>
      </p:sp>
    </p:spTree>
    <p:extLst>
      <p:ext uri="{BB962C8B-B14F-4D97-AF65-F5344CB8AC3E}">
        <p14:creationId xmlns:p14="http://schemas.microsoft.com/office/powerpoint/2010/main" val="389165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B61D94-7161-A44A-B79E-E339BF2F3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994615"/>
            <a:ext cx="9905999" cy="3541714"/>
          </a:xfrm>
        </p:spPr>
        <p:txBody>
          <a:bodyPr>
            <a:norm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Augmented Reality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1"/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 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merges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with his machine, and technology mediates his experience</a:t>
            </a:r>
            <a:b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reality. </a:t>
            </a:r>
          </a:p>
          <a:p>
            <a:pPr lvl="1"/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A75BC9C-3970-3CF6-752B-653204DA6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-84214"/>
            <a:ext cx="9905998" cy="147857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II. TECHNOLOGY AND TRANSHUMANISM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97A704D-CDE8-7DB6-62CA-5A1694813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0645" y="2803696"/>
            <a:ext cx="7370710" cy="3630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54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B77155-D421-B84B-9CC5-5E11C2476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213788"/>
            <a:ext cx="9905999" cy="3541714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2000"/>
              </a:spcBef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Mind Uploading</a:t>
            </a:r>
          </a:p>
          <a:p>
            <a:pPr lvl="1">
              <a:spcBef>
                <a:spcPts val="2000"/>
              </a:spcBef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Mind Uploading means moving human consciousness and memory to a computer. </a:t>
            </a:r>
          </a:p>
          <a:p>
            <a:pPr>
              <a:spcBef>
                <a:spcPts val="2000"/>
              </a:spcBef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whom we live and move and have our being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,” Acts 17:18. </a:t>
            </a:r>
          </a:p>
          <a:p>
            <a:pPr>
              <a:spcBef>
                <a:spcPts val="2000"/>
              </a:spcBef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you do not know the way the spirit comes to the bones in the womb of a woman with child, so you do not know the work of God who makes everything,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Ecclesiastes 11:5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228769D-366F-47BC-4C0A-918B8B3D2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-84214"/>
            <a:ext cx="9905998" cy="147857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II. TECHNOLOGY AND TRANSHUMANISM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0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ECC3F2-8DE3-6249-ACE1-5DA0BEBE3B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092491"/>
            <a:ext cx="9905999" cy="3541714"/>
          </a:xfrm>
        </p:spPr>
        <p:txBody>
          <a:bodyPr>
            <a:normAutofit/>
          </a:bodyPr>
          <a:lstStyle/>
          <a:p>
            <a:pPr>
              <a:spcBef>
                <a:spcPts val="2000"/>
              </a:spcBef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Artificial Intelligence </a:t>
            </a:r>
          </a:p>
          <a:p>
            <a:pPr lvl="1">
              <a:spcBef>
                <a:spcPts val="2000"/>
              </a:spcBef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“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nonbiological intelligence where a machine is programmed to accomplish complex goals by applying knowledge to the task at hand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(Jason Thacker)</a:t>
            </a:r>
          </a:p>
          <a:p>
            <a:pPr lvl="1">
              <a:spcBef>
                <a:spcPts val="3500"/>
              </a:spcBef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Google Home, Amazon’s Alexa, Apple’s Siri, and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OpenAI’s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ChatGPT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9E4F719-C6B7-B0BF-F717-5219C5BF8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-84214"/>
            <a:ext cx="9905998" cy="147857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II. TECHNOLOGY AND TRANSHUMANISM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1548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72675-0D01-3248-9DAC-8DC8F8EEA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10213942" cy="1478570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Christians answer the fundamental philosophical questions raised by Transhumanism?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9AFE9E-FDC7-5C47-911A-2CD2E30B15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indent="-457200">
              <a:spcBef>
                <a:spcPts val="2000"/>
              </a:spcBef>
              <a:buFont typeface="+mj-lt"/>
              <a:buAutoNum type="arabicPeriod"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Christians identify precisely ‘what is real’ and what is not real!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457200" indent="-457200">
              <a:spcBef>
                <a:spcPts val="2000"/>
              </a:spcBef>
              <a:buFont typeface="+mj-lt"/>
              <a:buAutoNum type="arabicPeriod"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Christians identify precisely ‘where is real’ and where is not real!</a:t>
            </a:r>
          </a:p>
          <a:p>
            <a:pPr marL="457200" indent="-457200">
              <a:spcBef>
                <a:spcPts val="2000"/>
              </a:spcBef>
              <a:buFont typeface="+mj-lt"/>
              <a:buAutoNum type="arabicPeriod"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Christians identify precisely ‘who is real’ and who is not real!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>
              <a:spcBef>
                <a:spcPts val="3500"/>
              </a:spcBef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the technology that you use does not meet your demands, it is likely unwise and certainly unproductive to use it. In such a case, the technology is definitively using you.</a:t>
            </a:r>
          </a:p>
          <a:p>
            <a:pPr marL="0" indent="0">
              <a:spcBef>
                <a:spcPts val="2000"/>
              </a:spcBef>
              <a:buNone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BDD659-DA58-694B-8B73-58DCA4530964}"/>
              </a:ext>
            </a:extLst>
          </p:cNvPr>
          <p:cNvPicPr preferRelativeResize="0">
            <a:picLocks/>
          </p:cNvPicPr>
          <p:nvPr/>
        </p:nvPicPr>
        <p:blipFill>
          <a:blip r:embed="rId2"/>
          <a:srcRect/>
          <a:stretch/>
        </p:blipFill>
        <p:spPr>
          <a:xfrm>
            <a:off x="3325628" y="0"/>
            <a:ext cx="5705856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218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378473"/>
      </p:ext>
    </p:extLst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9668DBA-7EFD-7743-B342-9CEA123EA2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1193800" y="229481"/>
            <a:ext cx="10580002" cy="6399037"/>
          </a:xfrm>
        </p:spPr>
      </p:pic>
    </p:spTree>
    <p:extLst>
      <p:ext uri="{BB962C8B-B14F-4D97-AF65-F5344CB8AC3E}">
        <p14:creationId xmlns:p14="http://schemas.microsoft.com/office/powerpoint/2010/main" val="4229460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39DD3-8819-6848-923C-396DF09AF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161321"/>
            <a:ext cx="9905998" cy="1478570"/>
          </a:xfrm>
        </p:spPr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live during the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“Industrial Revolution 4.0”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64A0D-39F3-6047-B602-9ECBDC3FDA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682222"/>
            <a:ext cx="10271655" cy="3541714"/>
          </a:xfrm>
        </p:spPr>
        <p:txBody>
          <a:bodyPr>
            <a:no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Technology is amoral (neither moral nor immoral) but our use of it is never morally neutral. </a:t>
            </a:r>
          </a:p>
          <a:p>
            <a:pPr lvl="1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Exercise restraint</a:t>
            </a:r>
          </a:p>
          <a:p>
            <a:pPr lvl="1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 some time to consider our adoption, consumption, and use of technology.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First, we will define what we mean by technology and explore the Biblical Foundation of technology.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Next, we will consider an ideology that intersects our humanity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technology called “Transhumanism”.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Finally, we will make some practical applications concerning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view and use of technology. </a:t>
            </a:r>
          </a:p>
        </p:txBody>
      </p:sp>
    </p:spTree>
    <p:extLst>
      <p:ext uri="{BB962C8B-B14F-4D97-AF65-F5344CB8AC3E}">
        <p14:creationId xmlns:p14="http://schemas.microsoft.com/office/powerpoint/2010/main" val="965908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4642B-DD71-AE49-90ED-B29B4D48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-84214"/>
            <a:ext cx="9905998" cy="147857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Biblical Foundations of Technology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F6CF6-FD83-304D-BCFF-7B17812192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987955"/>
            <a:ext cx="9905999" cy="3541714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2000"/>
              </a:spcBef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Genesis 1:26, “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 us make man in our image, after our likeness. And let them have dominion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</a:t>
            </a:r>
            <a:r>
              <a:rPr lang="en-US" sz="28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fruitful and multiply and fill the earth and subdue it…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</a:t>
            </a:r>
          </a:p>
          <a:p>
            <a:pPr>
              <a:lnSpc>
                <a:spcPct val="110000"/>
              </a:lnSpc>
              <a:spcBef>
                <a:spcPts val="2000"/>
              </a:spcBef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human is a unique and irreplaceable moral being with distinct, embodied DNA and an immortal soul, divinely made to relate to God, represent His image, and rule His creation.</a:t>
            </a:r>
          </a:p>
          <a:p>
            <a:pPr marL="914400" lvl="1" indent="-457200">
              <a:lnSpc>
                <a:spcPct val="11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technological improvement can ever eliminate our accountability</a:t>
            </a:r>
            <a:b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God. </a:t>
            </a:r>
          </a:p>
          <a:p>
            <a:pPr marL="914400" lvl="1" indent="-457200">
              <a:lnSpc>
                <a:spcPct val="11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Humans do not fashion themselves</a:t>
            </a:r>
          </a:p>
          <a:p>
            <a:pPr marL="914400" lvl="1" indent="-457200">
              <a:lnSpc>
                <a:spcPct val="11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God calls his image bearers to steward technology for his glory</a:t>
            </a:r>
          </a:p>
          <a:p>
            <a:pPr marL="914400" lvl="1" indent="-457200">
              <a:lnSpc>
                <a:spcPct val="110000"/>
              </a:lnSpc>
              <a:spcBef>
                <a:spcPts val="2000"/>
              </a:spcBef>
              <a:buFont typeface="+mj-lt"/>
              <a:buAutoNum type="arabicPeriod"/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1" indent="0">
              <a:lnSpc>
                <a:spcPct val="110000"/>
              </a:lnSpc>
              <a:spcBef>
                <a:spcPts val="2000"/>
              </a:spcBef>
              <a:buNone/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7964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E7807A-2145-F94A-81FA-EF0C30B3E1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286448"/>
            <a:ext cx="9905999" cy="3541714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Technology is the application of our creativity and knowledge to conceptualize, create, and use our God-given ingenuity to innovate tools to achieve practical aims of human flourishing. </a:t>
            </a:r>
          </a:p>
          <a:p>
            <a:pPr>
              <a:lnSpc>
                <a:spcPct val="110000"/>
              </a:lnSpc>
              <a:spcBef>
                <a:spcPts val="2000"/>
              </a:spcBef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Technology is a gift from God. </a:t>
            </a:r>
          </a:p>
          <a:p>
            <a:pPr lvl="1">
              <a:lnSpc>
                <a:spcPct val="110000"/>
              </a:lnSpc>
              <a:spcBef>
                <a:spcPts val="1200"/>
              </a:spcBef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Genesis 2:15 says, “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Lord God took the man and put him in the garden of Eden to work it and keep it.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70A01E3-9086-EEB3-3202-594A3D6BF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-84214"/>
            <a:ext cx="9905998" cy="147857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Biblical Foundations of Technology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4836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688738-E001-BB40-85AC-EECA4DDFA2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101622"/>
            <a:ext cx="9905999" cy="3541714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2000"/>
              </a:spcBef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technology is subject to the curse. </a:t>
            </a:r>
          </a:p>
          <a:p>
            <a:pPr lvl="1">
              <a:lnSpc>
                <a:spcPct val="110000"/>
              </a:lnSpc>
              <a:spcBef>
                <a:spcPts val="2000"/>
              </a:spcBef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Genesis 3:17-19, “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cursed is the ground because of you; in pain you shall eat of it all the days of your life…” </a:t>
            </a:r>
          </a:p>
          <a:p>
            <a:pPr marL="457200" indent="-457200">
              <a:lnSpc>
                <a:spcPct val="11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invent idols.</a:t>
            </a:r>
          </a:p>
          <a:p>
            <a:pPr marL="457200" indent="-457200">
              <a:lnSpc>
                <a:spcPct val="11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of our innovations turn into idols. </a:t>
            </a:r>
          </a:p>
          <a:p>
            <a:pPr lvl="1">
              <a:lnSpc>
                <a:spcPct val="110000"/>
              </a:lnSpc>
              <a:spcBef>
                <a:spcPts val="2000"/>
              </a:spcBef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Romans 1:25, “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exchanged the truth about God for a lie and worshiped and served the creature rather than the Creator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…” </a:t>
            </a:r>
            <a:endParaRPr lang="en-US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3A1768E-320A-3AAF-1B59-E4AC7BBD4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-84214"/>
            <a:ext cx="9905998" cy="147857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Biblical Foundations of Technology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3647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C316E8-9472-7249-A024-05D72B5703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033529"/>
            <a:ext cx="10249677" cy="3541714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2000"/>
              </a:spcBef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Technology is amoral but not morally neutral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14400" lvl="1" indent="-457200">
              <a:lnSpc>
                <a:spcPct val="11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use technology in morally charged ways.</a:t>
            </a:r>
          </a:p>
          <a:p>
            <a:pPr marL="914400" lvl="1" indent="-457200">
              <a:lnSpc>
                <a:spcPct val="11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Technology changes us when we use it. </a:t>
            </a:r>
          </a:p>
          <a:p>
            <a:pPr>
              <a:lnSpc>
                <a:spcPct val="110000"/>
              </a:lnSpc>
              <a:spcBef>
                <a:spcPts val="2000"/>
              </a:spcBef>
            </a:pP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are the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</a:t>
            </a:r>
          </a:p>
          <a:p>
            <a:pPr>
              <a:lnSpc>
                <a:spcPct val="110000"/>
              </a:lnSpc>
              <a:spcBef>
                <a:spcPts val="2000"/>
              </a:spcBef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Technology can further your love for God and neighbor or supply power to the idol factory in your heart</a:t>
            </a:r>
          </a:p>
          <a:p>
            <a:pPr lvl="1">
              <a:lnSpc>
                <a:spcPct val="110000"/>
              </a:lnSpc>
              <a:spcBef>
                <a:spcPts val="2000"/>
              </a:spcBef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Ask yourself, do you own your technology, or does your technology own you?</a:t>
            </a:r>
          </a:p>
          <a:p>
            <a:pPr>
              <a:lnSpc>
                <a:spcPct val="110000"/>
              </a:lnSpc>
              <a:spcBef>
                <a:spcPts val="2000"/>
              </a:spcBef>
            </a:pP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10000"/>
              </a:lnSpc>
              <a:spcBef>
                <a:spcPts val="2000"/>
              </a:spcBef>
            </a:pP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02974BA-EC4E-9055-8C95-462A95794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-84214"/>
            <a:ext cx="9905998" cy="147857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 Biblical Foundations of Technology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9139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3372C2-7F8A-E248-B7BF-F68C441C9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101622"/>
            <a:ext cx="10181584" cy="3541714"/>
          </a:xfrm>
        </p:spPr>
        <p:txBody>
          <a:bodyPr>
            <a:noAutofit/>
          </a:bodyPr>
          <a:lstStyle/>
          <a:p>
            <a:pPr>
              <a:spcBef>
                <a:spcPts val="3200"/>
              </a:spcBef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Transhumanist philosopher Max Moore: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Transhumanism is a class of philosophies of life that seek the continuation and acceleration of the evolution of intelligent life beyond its currently human form</a:t>
            </a:r>
            <a:b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human limitations by means of science and technology, guided by</a:t>
            </a:r>
            <a:b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life-promoting principles and values.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</a:t>
            </a:r>
          </a:p>
          <a:p>
            <a:pPr>
              <a:spcBef>
                <a:spcPts val="3200"/>
              </a:spcBef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Yuval Harari: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Success breeds ambition, and our recent achievements are now pushing humankind to set itself even more daring goals….immortality, happiness, and divinity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.”</a:t>
            </a:r>
          </a:p>
          <a:p>
            <a:pPr marL="0" indent="0">
              <a:spcBef>
                <a:spcPts val="3200"/>
              </a:spcBef>
              <a:buNone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FD39CD3-C963-2F5C-0F93-D90FF246C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-84214"/>
            <a:ext cx="9905998" cy="147857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II. TECHNOLOGY AND TRANSHUMANISM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7894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EE78C2-C399-7341-AE03-154EC8BD37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062713"/>
            <a:ext cx="10094035" cy="3541714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2000"/>
              </a:spcBef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Morphological Freedom</a:t>
            </a:r>
          </a:p>
          <a:p>
            <a:pPr lvl="1">
              <a:lnSpc>
                <a:spcPct val="110000"/>
              </a:lnSpc>
              <a:spcBef>
                <a:spcPts val="2000"/>
              </a:spcBef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Defined as “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freedom to take advantage of any technology to change yourself</a:t>
            </a:r>
            <a:b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any way you desire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(Dr. Jacob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Shatzer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457200" indent="-457200">
              <a:lnSpc>
                <a:spcPct val="11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Reproductive enhancements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(such as embryo selection, genetic engineering)</a:t>
            </a:r>
          </a:p>
          <a:p>
            <a:pPr marL="457200" indent="-457200">
              <a:lnSpc>
                <a:spcPct val="11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Physical enhancements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(such as plastic surgery, performance-enhancing drugs, powered exoskeletons, space colonization)</a:t>
            </a:r>
          </a:p>
          <a:p>
            <a:pPr marL="457200" indent="-457200">
              <a:lnSpc>
                <a:spcPct val="110000"/>
              </a:lnSpc>
              <a:spcBef>
                <a:spcPts val="2000"/>
              </a:spcBef>
              <a:buFont typeface="+mj-lt"/>
              <a:buAutoNum type="arabicPeriod"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Mental enhancements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(such as the use of technology and microchips to enhance cognitive functioning and creating super-intelligent machines)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1511BC8-B49D-F558-4EFF-71BAFF96A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-84214"/>
            <a:ext cx="9905998" cy="1478570"/>
          </a:xfrm>
        </p:spPr>
        <p:txBody>
          <a:bodyPr/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II. TECHNOLOGY AND TRANSHUMANISM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680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389</TotalTime>
  <Words>831</Words>
  <Application>Microsoft Macintosh PowerPoint</Application>
  <PresentationFormat>Widescreen</PresentationFormat>
  <Paragraphs>58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Trebuchet MS</vt:lpstr>
      <vt:lpstr>Tw Cen MT</vt:lpstr>
      <vt:lpstr>Circuit</vt:lpstr>
      <vt:lpstr>Office Theme</vt:lpstr>
      <vt:lpstr>Tech-wise Christians </vt:lpstr>
      <vt:lpstr>PowerPoint Presentation</vt:lpstr>
      <vt:lpstr>how to live during the “Industrial Revolution 4.0” </vt:lpstr>
      <vt:lpstr>I. Biblical Foundations of Technology</vt:lpstr>
      <vt:lpstr>I. Biblical Foundations of Technology</vt:lpstr>
      <vt:lpstr>I. Biblical Foundations of Technology</vt:lpstr>
      <vt:lpstr>I. Biblical Foundations of Technology</vt:lpstr>
      <vt:lpstr>II. TECHNOLOGY AND TRANSHUMANISM</vt:lpstr>
      <vt:lpstr>II. TECHNOLOGY AND TRANSHUMANISM</vt:lpstr>
      <vt:lpstr>II. TECHNOLOGY AND TRANSHUMANISM</vt:lpstr>
      <vt:lpstr>II. TECHNOLOGY AND TRANSHUMANISM</vt:lpstr>
      <vt:lpstr>II. TECHNOLOGY AND TRANSHUMANISM</vt:lpstr>
      <vt:lpstr>How do Christians answer the fundamental philosophical questions raised by Transhumanism? 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Tech-wise Christians</dc:title>
  <dc:creator>Michael Lopes</dc:creator>
  <cp:lastModifiedBy>Michael Lopes</cp:lastModifiedBy>
  <cp:revision>19</cp:revision>
  <dcterms:created xsi:type="dcterms:W3CDTF">2023-05-03T15:17:41Z</dcterms:created>
  <dcterms:modified xsi:type="dcterms:W3CDTF">2023-05-04T23:39:11Z</dcterms:modified>
</cp:coreProperties>
</file>