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e316ae9917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e316ae9917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Demand: this is an internal assessment/value decision where my heart chooses to demand of God, doubting His goodness.</a:t>
            </a:r>
            <a:endParaRPr/>
          </a:p>
          <a:p>
            <a:pPr indent="0" lvl="0" marL="0" rtl="0" algn="l">
              <a:spcBef>
                <a:spcPts val="0"/>
              </a:spcBef>
              <a:spcAft>
                <a:spcPts val="0"/>
              </a:spcAft>
              <a:buNone/>
            </a:pPr>
            <a:r>
              <a:rPr lang="en"/>
              <a:t>Need: this is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e316ae9917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e316ae9917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e316ae9917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e316ae9917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God’s Work…</a:t>
            </a:r>
            <a:endParaRPr/>
          </a:p>
          <a:p>
            <a:pPr indent="0" lvl="0" marL="0" rtl="0" algn="l">
              <a:spcBef>
                <a:spcPts val="0"/>
              </a:spcBef>
              <a:spcAft>
                <a:spcPts val="0"/>
              </a:spcAft>
              <a:buNone/>
            </a:pPr>
            <a:r>
              <a:rPr lang="en"/>
              <a:t>Faith…</a:t>
            </a:r>
            <a:endParaRPr/>
          </a:p>
          <a:p>
            <a:pPr indent="0" lvl="0" marL="0" rtl="0" algn="l">
              <a:spcBef>
                <a:spcPts val="0"/>
              </a:spcBef>
              <a:spcAft>
                <a:spcPts val="0"/>
              </a:spcAft>
              <a:buNone/>
            </a:pPr>
            <a:r>
              <a:rPr lang="en"/>
              <a:t>Help…</a:t>
            </a:r>
            <a:endParaRPr/>
          </a:p>
          <a:p>
            <a:pPr indent="0" lvl="0" marL="0" rtl="0" algn="l">
              <a:spcBef>
                <a:spcPts val="0"/>
              </a:spcBef>
              <a:spcAft>
                <a:spcPts val="0"/>
              </a:spcAft>
              <a:buNone/>
            </a:pPr>
            <a:r>
              <a:rPr lang="en"/>
              <a:t>Fight</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2e088110ede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2e088110ede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2e316ae9917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2e316ae9917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2e316ae9917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2e316ae9917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2e316ae9917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2e316ae9917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e316ae9917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e316ae9917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e088110ede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e088110ede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e088110ed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e088110e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subtitle accurately describes me: “people in need of change helping people in need of change.”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e088110ede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e088110ede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Matthew 12 -&gt; contrast with the Gadarene Demoniac (Mark 5, Luke 8, Matthew 8)</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Amos 5:18-24 Condemnation of overt (physical) and covert (heart) idolatry. Seek me (not first in sacrifices and songs…but in your heart) and establish justice and I will be with and gracious to you (v14-15)</a:t>
            </a:r>
            <a:endParaRPr/>
          </a:p>
          <a:p>
            <a:pPr indent="0" lvl="0" marL="0" rtl="0" algn="l">
              <a:spcBef>
                <a:spcPts val="0"/>
              </a:spcBef>
              <a:spcAft>
                <a:spcPts val="0"/>
              </a:spcAft>
              <a:buClr>
                <a:schemeClr val="dk1"/>
              </a:buClr>
              <a:buSzPts val="1100"/>
              <a:buFont typeface="Arial"/>
              <a:buNone/>
            </a:pPr>
            <a:r>
              <a:rPr lang="en">
                <a:solidFill>
                  <a:schemeClr val="dk1"/>
                </a:solidFill>
              </a:rPr>
              <a:t>Isaiah 24:18, Jeremiah 48:44 parallel passages of Amos 5:19</a:t>
            </a:r>
            <a:endParaRPr/>
          </a:p>
          <a:p>
            <a:pPr indent="0" lvl="0" marL="0" rtl="0" algn="l">
              <a:spcBef>
                <a:spcPts val="0"/>
              </a:spcBef>
              <a:spcAft>
                <a:spcPts val="0"/>
              </a:spcAft>
              <a:buNone/>
            </a:pPr>
            <a:r>
              <a:rPr lang="en"/>
              <a:t>Luke 6:43-45 &amp; Luke 11 parallel passages of Matthew 12</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e088110ede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e088110ede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Luke 6:43-45 &amp; Luke 11 parallel passages of Matthew 12</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e088110ede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2e088110ede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
              <a:t>Repeat final sentence 2x = Our prayer is that God will work heart change IN US and use us to produce heart change IN OTHERS that results in new words, choices, and actions.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e088110ede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2e088110ede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e088110ede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e088110ede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Written Assessment: Spend five minutes reflecting on and answering the 1-2 questions on this list that you have not asked yourself recently/ever.</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e088110ede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e088110ede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e316ae9917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e316ae991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Tiredness-Rest, Hungry/Thirsty-Satisfied, Loud work day-quiet relaxation, Family-time (listen to &amp; serve wife, listen to and play with kids), World News, church news, someone texted-respond/catch up, Finished required work-projects to jump into, etc…</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B6D7A8"/>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00D3E9"/>
            </a:gs>
            <a:gs pos="100000">
              <a:srgbClr val="045962"/>
            </a:gs>
          </a:gsLst>
          <a:path path="circle">
            <a:fillToRect b="50%" l="50%" r="50%" t="50%"/>
          </a:path>
          <a:tileRect/>
        </a:grad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The Heart is the Target</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solidFill>
                  <a:schemeClr val="dk1"/>
                </a:solidFill>
              </a:rPr>
              <a:t>Understanding Your Heart Struggle</a:t>
            </a:r>
            <a:endParaRPr>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9EAFB8"/>
            </a:gs>
            <a:gs pos="100000">
              <a:srgbClr val="616D73"/>
            </a:gs>
          </a:gsLst>
          <a:path path="circle">
            <a:fillToRect b="50%" l="50%" r="50%" t="50%"/>
          </a:path>
          <a:tileRect/>
        </a:gradFill>
      </p:bgPr>
    </p:bg>
    <p:spTree>
      <p:nvGrpSpPr>
        <p:cNvPr id="120" name="Shape 120"/>
        <p:cNvGrpSpPr/>
        <p:nvPr/>
      </p:nvGrpSpPr>
      <p:grpSpPr>
        <a:xfrm>
          <a:off x="0" y="0"/>
          <a:ext cx="0" cy="0"/>
          <a:chOff x="0" y="0"/>
          <a:chExt cx="0" cy="0"/>
        </a:xfrm>
      </p:grpSpPr>
      <p:sp>
        <p:nvSpPr>
          <p:cNvPr id="121" name="Google Shape;121;p22"/>
          <p:cNvSpPr txBox="1"/>
          <p:nvPr>
            <p:ph type="title"/>
          </p:nvPr>
        </p:nvSpPr>
        <p:spPr>
          <a:xfrm>
            <a:off x="311700" y="3495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a:t>
            </a:r>
            <a:r>
              <a:rPr b="1" lang="en"/>
              <a:t>CAPTURE</a:t>
            </a:r>
            <a:r>
              <a:rPr lang="en"/>
              <a:t> of o</a:t>
            </a:r>
            <a:r>
              <a:rPr lang="en"/>
              <a:t>ur Heart: </a:t>
            </a:r>
            <a:r>
              <a:rPr b="1" lang="en"/>
              <a:t>How Desires Take Control</a:t>
            </a:r>
            <a:endParaRPr b="1"/>
          </a:p>
          <a:p>
            <a:pPr indent="0" lvl="0" marL="0" rtl="0" algn="ctr">
              <a:spcBef>
                <a:spcPts val="0"/>
              </a:spcBef>
              <a:spcAft>
                <a:spcPts val="0"/>
              </a:spcAft>
              <a:buNone/>
            </a:pPr>
            <a:r>
              <a:rPr b="1" lang="en" sz="2022"/>
              <a:t>Phase/Language/Brief Description</a:t>
            </a:r>
            <a:endParaRPr b="1" sz="2022"/>
          </a:p>
        </p:txBody>
      </p:sp>
      <p:sp>
        <p:nvSpPr>
          <p:cNvPr id="122" name="Google Shape;122;p22"/>
          <p:cNvSpPr txBox="1"/>
          <p:nvPr>
            <p:ph idx="1" type="body"/>
          </p:nvPr>
        </p:nvSpPr>
        <p:spPr>
          <a:xfrm>
            <a:off x="311700" y="1152475"/>
            <a:ext cx="8520600" cy="36453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Clr>
                <a:schemeClr val="dk1"/>
              </a:buClr>
              <a:buSzPts val="1800"/>
              <a:buAutoNum type="arabicPeriod"/>
            </a:pPr>
            <a:r>
              <a:rPr lang="en">
                <a:solidFill>
                  <a:schemeClr val="dk1"/>
                </a:solidFill>
              </a:rPr>
              <a:t>Desire: “I want.” Nothing necessarily wrong here.</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Demand: “</a:t>
            </a:r>
            <a:r>
              <a:rPr lang="en" u="sng">
                <a:solidFill>
                  <a:schemeClr val="dk1"/>
                </a:solidFill>
              </a:rPr>
              <a:t>I must (/not) have</a:t>
            </a:r>
            <a:r>
              <a:rPr lang="en">
                <a:solidFill>
                  <a:schemeClr val="dk1"/>
                </a:solidFill>
              </a:rPr>
              <a:t>…” The internal value assessment where my heart chooses to demand this thing of God and/or doubt His goodness.</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Need: “</a:t>
            </a:r>
            <a:r>
              <a:rPr lang="en" u="sng">
                <a:solidFill>
                  <a:schemeClr val="dk1"/>
                </a:solidFill>
              </a:rPr>
              <a:t>I will</a:t>
            </a:r>
            <a:r>
              <a:rPr lang="en">
                <a:solidFill>
                  <a:schemeClr val="dk1"/>
                </a:solidFill>
              </a:rPr>
              <a:t>.” A</a:t>
            </a:r>
            <a:r>
              <a:rPr lang="en">
                <a:solidFill>
                  <a:schemeClr val="dk1"/>
                </a:solidFill>
              </a:rPr>
              <a:t> </a:t>
            </a:r>
            <a:r>
              <a:rPr b="1" i="1" lang="en">
                <a:solidFill>
                  <a:schemeClr val="dk1"/>
                </a:solidFill>
              </a:rPr>
              <a:t>dev</a:t>
            </a:r>
            <a:r>
              <a:rPr b="1" i="1" lang="en">
                <a:solidFill>
                  <a:schemeClr val="dk1"/>
                </a:solidFill>
              </a:rPr>
              <a:t>astating, self-destructive step</a:t>
            </a:r>
            <a:r>
              <a:rPr lang="en">
                <a:solidFill>
                  <a:schemeClr val="dk1"/>
                </a:solidFill>
              </a:rPr>
              <a:t> in the process. Now seen as essential; therefore, it is </a:t>
            </a:r>
            <a:r>
              <a:rPr lang="en" u="sng">
                <a:solidFill>
                  <a:schemeClr val="dk1"/>
                </a:solidFill>
              </a:rPr>
              <a:t>necessary to act upon when possible</a:t>
            </a:r>
            <a:r>
              <a:rPr lang="en">
                <a:solidFill>
                  <a:schemeClr val="dk1"/>
                </a:solidFill>
              </a:rPr>
              <a:t>.</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Expectation: “</a:t>
            </a:r>
            <a:r>
              <a:rPr lang="en" u="sng">
                <a:solidFill>
                  <a:schemeClr val="dk1"/>
                </a:solidFill>
              </a:rPr>
              <a:t>You should</a:t>
            </a:r>
            <a:r>
              <a:rPr lang="en">
                <a:solidFill>
                  <a:schemeClr val="dk1"/>
                </a:solidFill>
              </a:rPr>
              <a:t>.” This is where </a:t>
            </a:r>
            <a:r>
              <a:rPr b="1" i="1" lang="en">
                <a:solidFill>
                  <a:schemeClr val="dk1"/>
                </a:solidFill>
              </a:rPr>
              <a:t>my relationships begin to be affected</a:t>
            </a:r>
            <a:r>
              <a:rPr lang="en">
                <a:solidFill>
                  <a:schemeClr val="dk1"/>
                </a:solidFill>
              </a:rPr>
              <a:t>. If this is a need, then it seems right to expect that you will meet my need if you really love me.</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Disappointment: “</a:t>
            </a:r>
            <a:r>
              <a:rPr lang="en" u="sng">
                <a:solidFill>
                  <a:schemeClr val="dk1"/>
                </a:solidFill>
              </a:rPr>
              <a:t>You didn’t!</a:t>
            </a:r>
            <a:r>
              <a:rPr lang="en">
                <a:solidFill>
                  <a:schemeClr val="dk1"/>
                </a:solidFill>
              </a:rPr>
              <a:t>” Here the </a:t>
            </a:r>
            <a:r>
              <a:rPr b="1" i="1" lang="en">
                <a:solidFill>
                  <a:schemeClr val="dk1"/>
                </a:solidFill>
              </a:rPr>
              <a:t>anger breaks out</a:t>
            </a:r>
            <a:r>
              <a:rPr lang="en">
                <a:solidFill>
                  <a:schemeClr val="dk1"/>
                </a:solidFill>
              </a:rPr>
              <a:t> and becomes personal. You are standing in the way of what rules my heart.</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Punishment: “</a:t>
            </a:r>
            <a:r>
              <a:rPr lang="en" u="sng">
                <a:solidFill>
                  <a:schemeClr val="dk1"/>
                </a:solidFill>
              </a:rPr>
              <a:t>Because you didn’t, I will</a:t>
            </a:r>
            <a:r>
              <a:rPr lang="en">
                <a:solidFill>
                  <a:schemeClr val="dk1"/>
                </a:solidFill>
              </a:rPr>
              <a:t>…” I respond to you in anger (</a:t>
            </a:r>
            <a:r>
              <a:rPr b="1" i="1" lang="en">
                <a:solidFill>
                  <a:schemeClr val="dk1"/>
                </a:solidFill>
              </a:rPr>
              <a:t>silent treatment, hurtful words, vengeance or violence</a:t>
            </a:r>
            <a:r>
              <a:rPr lang="en">
                <a:solidFill>
                  <a:schemeClr val="dk1"/>
                </a:solidFill>
              </a:rPr>
              <a:t>, etc.).</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2">
                                            <p:txEl>
                                              <p:pRg end="0" st="0"/>
                                            </p:txEl>
                                          </p:spTgt>
                                        </p:tgtEl>
                                        <p:attrNameLst>
                                          <p:attrName>style.visibility</p:attrName>
                                        </p:attrNameLst>
                                      </p:cBhvr>
                                      <p:to>
                                        <p:strVal val="visible"/>
                                      </p:to>
                                    </p:set>
                                    <p:animEffect filter="fade" transition="in">
                                      <p:cBhvr>
                                        <p:cTn dur="3000"/>
                                        <p:tgtEl>
                                          <p:spTgt spid="12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2">
                                            <p:txEl>
                                              <p:pRg end="1" st="1"/>
                                            </p:txEl>
                                          </p:spTgt>
                                        </p:tgtEl>
                                        <p:attrNameLst>
                                          <p:attrName>style.visibility</p:attrName>
                                        </p:attrNameLst>
                                      </p:cBhvr>
                                      <p:to>
                                        <p:strVal val="visible"/>
                                      </p:to>
                                    </p:set>
                                    <p:animEffect filter="fade" transition="in">
                                      <p:cBhvr>
                                        <p:cTn dur="3000"/>
                                        <p:tgtEl>
                                          <p:spTgt spid="12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2">
                                            <p:txEl>
                                              <p:pRg end="2" st="2"/>
                                            </p:txEl>
                                          </p:spTgt>
                                        </p:tgtEl>
                                        <p:attrNameLst>
                                          <p:attrName>style.visibility</p:attrName>
                                        </p:attrNameLst>
                                      </p:cBhvr>
                                      <p:to>
                                        <p:strVal val="visible"/>
                                      </p:to>
                                    </p:set>
                                    <p:animEffect filter="fade" transition="in">
                                      <p:cBhvr>
                                        <p:cTn dur="3000"/>
                                        <p:tgtEl>
                                          <p:spTgt spid="12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2">
                                            <p:txEl>
                                              <p:pRg end="3" st="3"/>
                                            </p:txEl>
                                          </p:spTgt>
                                        </p:tgtEl>
                                        <p:attrNameLst>
                                          <p:attrName>style.visibility</p:attrName>
                                        </p:attrNameLst>
                                      </p:cBhvr>
                                      <p:to>
                                        <p:strVal val="visible"/>
                                      </p:to>
                                    </p:set>
                                    <p:animEffect filter="fade" transition="in">
                                      <p:cBhvr>
                                        <p:cTn dur="3000"/>
                                        <p:tgtEl>
                                          <p:spTgt spid="12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2">
                                            <p:txEl>
                                              <p:pRg end="4" st="4"/>
                                            </p:txEl>
                                          </p:spTgt>
                                        </p:tgtEl>
                                        <p:attrNameLst>
                                          <p:attrName>style.visibility</p:attrName>
                                        </p:attrNameLst>
                                      </p:cBhvr>
                                      <p:to>
                                        <p:strVal val="visible"/>
                                      </p:to>
                                    </p:set>
                                    <p:animEffect filter="fade" transition="in">
                                      <p:cBhvr>
                                        <p:cTn dur="3000"/>
                                        <p:tgtEl>
                                          <p:spTgt spid="12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2">
                                            <p:txEl>
                                              <p:pRg end="5" st="5"/>
                                            </p:txEl>
                                          </p:spTgt>
                                        </p:tgtEl>
                                        <p:attrNameLst>
                                          <p:attrName>style.visibility</p:attrName>
                                        </p:attrNameLst>
                                      </p:cBhvr>
                                      <p:to>
                                        <p:strVal val="visible"/>
                                      </p:to>
                                    </p:set>
                                    <p:animEffect filter="fade" transition="in">
                                      <p:cBhvr>
                                        <p:cTn dur="3000"/>
                                        <p:tgtEl>
                                          <p:spTgt spid="122">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9EAFB8"/>
            </a:gs>
            <a:gs pos="100000">
              <a:srgbClr val="616D73"/>
            </a:gs>
          </a:gsLst>
          <a:path path="circle">
            <a:fillToRect b="50%" l="50%" r="50%" t="50%"/>
          </a:path>
          <a:tileRect/>
        </a:gradFill>
      </p:bgPr>
    </p:bg>
    <p:spTree>
      <p:nvGrpSpPr>
        <p:cNvPr id="126" name="Shape 126"/>
        <p:cNvGrpSpPr/>
        <p:nvPr/>
      </p:nvGrpSpPr>
      <p:grpSpPr>
        <a:xfrm>
          <a:off x="0" y="0"/>
          <a:ext cx="0" cy="0"/>
          <a:chOff x="0" y="0"/>
          <a:chExt cx="0" cy="0"/>
        </a:xfrm>
      </p:grpSpPr>
      <p:sp>
        <p:nvSpPr>
          <p:cNvPr id="127" name="Google Shape;127;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a:t>
            </a:r>
            <a:r>
              <a:rPr b="1" lang="en"/>
              <a:t>CAPTURE</a:t>
            </a:r>
            <a:r>
              <a:rPr lang="en"/>
              <a:t> of our Heart: Return to the Example</a:t>
            </a:r>
            <a:endParaRPr b="1"/>
          </a:p>
        </p:txBody>
      </p:sp>
      <p:sp>
        <p:nvSpPr>
          <p:cNvPr id="128" name="Google Shape;128;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Assume: My desire for rest and comfort has reached phase 3, is fighting for phase 4 and </a:t>
            </a:r>
            <a:r>
              <a:rPr lang="en">
                <a:solidFill>
                  <a:schemeClr val="dk1"/>
                </a:solidFill>
              </a:rPr>
              <a:t>occasionally</a:t>
            </a:r>
            <a:r>
              <a:rPr lang="en">
                <a:solidFill>
                  <a:schemeClr val="dk1"/>
                </a:solidFill>
              </a:rPr>
              <a:t> scrimmaging for phases 5-6. I tend to look for rest and comfort through: food, quiet, reading and watching soccer or news videos. What is likely to occur either on my way home or that evening after I arrive?</a:t>
            </a:r>
            <a:endParaRPr>
              <a:solidFill>
                <a:schemeClr val="dk1"/>
              </a:solidFill>
            </a:endParaRPr>
          </a:p>
          <a:p>
            <a:pPr indent="0" lvl="0" marL="0" rtl="0" algn="l">
              <a:spcBef>
                <a:spcPts val="1200"/>
              </a:spcBef>
              <a:spcAft>
                <a:spcPts val="0"/>
              </a:spcAft>
              <a:buNone/>
            </a:pPr>
            <a:r>
              <a:rPr lang="en">
                <a:solidFill>
                  <a:schemeClr val="dk1"/>
                </a:solidFill>
              </a:rPr>
              <a:t>How do I … </a:t>
            </a:r>
            <a:endParaRPr>
              <a:solidFill>
                <a:schemeClr val="dk1"/>
              </a:solidFill>
            </a:endParaRPr>
          </a:p>
          <a:p>
            <a:pPr indent="0" lvl="0" marL="0" rtl="0" algn="l">
              <a:spcBef>
                <a:spcPts val="1200"/>
              </a:spcBef>
              <a:spcAft>
                <a:spcPts val="0"/>
              </a:spcAft>
              <a:buNone/>
            </a:pPr>
            <a:r>
              <a:rPr lang="en">
                <a:solidFill>
                  <a:schemeClr val="dk1"/>
                </a:solidFill>
              </a:rPr>
              <a:t>Avoid these fruits …</a:t>
            </a:r>
            <a:endParaRPr>
              <a:solidFill>
                <a:schemeClr val="dk1"/>
              </a:solidFill>
            </a:endParaRPr>
          </a:p>
          <a:p>
            <a:pPr indent="0" lvl="0" marL="0" rtl="0" algn="l">
              <a:spcBef>
                <a:spcPts val="1200"/>
              </a:spcBef>
              <a:spcAft>
                <a:spcPts val="0"/>
              </a:spcAft>
              <a:buNone/>
            </a:pPr>
            <a:r>
              <a:rPr lang="en">
                <a:solidFill>
                  <a:schemeClr val="dk1"/>
                </a:solidFill>
              </a:rPr>
              <a:t>By resisting at a heart level …</a:t>
            </a:r>
            <a:endParaRPr>
              <a:solidFill>
                <a:schemeClr val="dk1"/>
              </a:solidFill>
            </a:endParaRPr>
          </a:p>
          <a:p>
            <a:pPr indent="0" lvl="0" marL="0" rtl="0" algn="l">
              <a:spcBef>
                <a:spcPts val="1200"/>
              </a:spcBef>
              <a:spcAft>
                <a:spcPts val="1200"/>
              </a:spcAft>
              <a:buNone/>
            </a:pPr>
            <a:r>
              <a:rPr lang="en">
                <a:solidFill>
                  <a:schemeClr val="dk1"/>
                </a:solidFill>
              </a:rPr>
              <a:t>In a God honoring way that produces lasting change?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8"/>
                                        </p:tgtEl>
                                        <p:attrNameLst>
                                          <p:attrName>style.visibility</p:attrName>
                                        </p:attrNameLst>
                                      </p:cBhvr>
                                      <p:to>
                                        <p:strVal val="visible"/>
                                      </p:to>
                                    </p:set>
                                    <p:anim calcmode="lin" valueType="num">
                                      <p:cBhvr additive="base">
                                        <p:cTn dur="1000"/>
                                        <p:tgtEl>
                                          <p:spTgt spid="12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0000"/>
            </a:gs>
            <a:gs pos="100000">
              <a:srgbClr val="540303"/>
            </a:gs>
          </a:gsLst>
          <a:path path="circle">
            <a:fillToRect b="50%" l="50%" r="50%" t="50%"/>
          </a:path>
          <a:tileRect/>
        </a:gradFill>
      </p:bgPr>
    </p:bg>
    <p:spTree>
      <p:nvGrpSpPr>
        <p:cNvPr id="132" name="Shape 132"/>
        <p:cNvGrpSpPr/>
        <p:nvPr/>
      </p:nvGrpSpPr>
      <p:grpSpPr>
        <a:xfrm>
          <a:off x="0" y="0"/>
          <a:ext cx="0" cy="0"/>
          <a:chOff x="0" y="0"/>
          <a:chExt cx="0" cy="0"/>
        </a:xfrm>
      </p:grpSpPr>
      <p:sp>
        <p:nvSpPr>
          <p:cNvPr id="133" name="Google Shape;133;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Part 3: </a:t>
            </a:r>
            <a:r>
              <a:rPr b="1" lang="en"/>
              <a:t>Trusting &amp; Obeying God</a:t>
            </a:r>
            <a:r>
              <a:rPr lang="en"/>
              <a:t> in t</a:t>
            </a:r>
            <a:r>
              <a:rPr lang="en"/>
              <a:t>he Struggle for our Heart</a:t>
            </a:r>
            <a:endParaRPr b="1"/>
          </a:p>
        </p:txBody>
      </p:sp>
      <p:sp>
        <p:nvSpPr>
          <p:cNvPr id="134" name="Google Shape;134;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solidFill>
                  <a:schemeClr val="dk1"/>
                </a:solidFill>
              </a:rPr>
              <a:t>Vital, gospel truths from James 4:</a:t>
            </a:r>
            <a:endParaRPr>
              <a:solidFill>
                <a:schemeClr val="dk1"/>
              </a:solidFill>
            </a:endParaRPr>
          </a:p>
          <a:p>
            <a:pPr indent="-342900" lvl="0" marL="457200" rtl="0" algn="l">
              <a:spcBef>
                <a:spcPts val="1200"/>
              </a:spcBef>
              <a:spcAft>
                <a:spcPts val="0"/>
              </a:spcAft>
              <a:buClr>
                <a:schemeClr val="dk1"/>
              </a:buClr>
              <a:buSzPts val="1800"/>
              <a:buChar char="●"/>
            </a:pPr>
            <a:r>
              <a:rPr lang="en">
                <a:solidFill>
                  <a:schemeClr val="dk1"/>
                </a:solidFill>
              </a:rPr>
              <a:t>God is a</a:t>
            </a:r>
            <a:r>
              <a:rPr b="1" lang="en">
                <a:solidFill>
                  <a:schemeClr val="dk1"/>
                </a:solidFill>
              </a:rPr>
              <a:t> jealous God</a:t>
            </a:r>
            <a:r>
              <a:rPr lang="en">
                <a:solidFill>
                  <a:schemeClr val="dk1"/>
                </a:solidFill>
              </a:rPr>
              <a:t> who competes for (and will win) controlling influence over the hearts of His people.</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God calls us to submissive, mourning (aka heart-level) </a:t>
            </a:r>
            <a:r>
              <a:rPr b="1" lang="en">
                <a:solidFill>
                  <a:schemeClr val="dk1"/>
                </a:solidFill>
              </a:rPr>
              <a:t>repentance</a:t>
            </a:r>
            <a:r>
              <a:rPr lang="en">
                <a:solidFill>
                  <a:schemeClr val="dk1"/>
                </a:solidFill>
              </a:rPr>
              <a:t>.</a:t>
            </a:r>
            <a:endParaRPr>
              <a:solidFill>
                <a:schemeClr val="dk1"/>
              </a:solidFill>
            </a:endParaRPr>
          </a:p>
          <a:p>
            <a:pPr indent="-342900" lvl="0" marL="457200" rtl="0" algn="l">
              <a:spcBef>
                <a:spcPts val="0"/>
              </a:spcBef>
              <a:spcAft>
                <a:spcPts val="0"/>
              </a:spcAft>
              <a:buClr>
                <a:schemeClr val="dk1"/>
              </a:buClr>
              <a:buSzPts val="1800"/>
              <a:buChar char="●"/>
            </a:pPr>
            <a:r>
              <a:rPr b="1" lang="en">
                <a:solidFill>
                  <a:schemeClr val="dk1"/>
                </a:solidFill>
              </a:rPr>
              <a:t>God promises to draw near and give more grace</a:t>
            </a:r>
            <a:r>
              <a:rPr lang="en">
                <a:solidFill>
                  <a:schemeClr val="dk1"/>
                </a:solidFill>
              </a:rPr>
              <a:t> to humble, repentant sinners.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God calls us to both </a:t>
            </a:r>
            <a:r>
              <a:rPr b="1" lang="en">
                <a:solidFill>
                  <a:schemeClr val="dk1"/>
                </a:solidFill>
              </a:rPr>
              <a:t>external</a:t>
            </a:r>
            <a:r>
              <a:rPr lang="en">
                <a:solidFill>
                  <a:schemeClr val="dk1"/>
                </a:solidFill>
              </a:rPr>
              <a:t> (cleanse your hands) and </a:t>
            </a:r>
            <a:r>
              <a:rPr b="1" lang="en">
                <a:solidFill>
                  <a:schemeClr val="dk1"/>
                </a:solidFill>
              </a:rPr>
              <a:t>internal </a:t>
            </a:r>
            <a:r>
              <a:rPr lang="en">
                <a:solidFill>
                  <a:schemeClr val="dk1"/>
                </a:solidFill>
              </a:rPr>
              <a:t>(purify your hearts) </a:t>
            </a:r>
            <a:r>
              <a:rPr b="1" lang="en">
                <a:solidFill>
                  <a:schemeClr val="dk1"/>
                </a:solidFill>
              </a:rPr>
              <a:t>obedience</a:t>
            </a:r>
            <a:r>
              <a:rPr lang="en">
                <a:solidFill>
                  <a:schemeClr val="dk1"/>
                </a:solidFill>
              </a:rPr>
              <a:t>. </a:t>
            </a:r>
            <a:endParaRPr>
              <a:solidFill>
                <a:schemeClr val="dk1"/>
              </a:solidFill>
            </a:endParaRPr>
          </a:p>
          <a:p>
            <a:pPr indent="0" lvl="0" marL="0" rtl="0" algn="l">
              <a:spcBef>
                <a:spcPts val="1200"/>
              </a:spcBef>
              <a:spcAft>
                <a:spcPts val="1200"/>
              </a:spcAft>
              <a:buNone/>
            </a:pPr>
            <a:r>
              <a:rPr lang="en">
                <a:solidFill>
                  <a:schemeClr val="dk1"/>
                </a:solidFill>
              </a:rPr>
              <a:t>What does the word “purity” mean?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0000"/>
            </a:gs>
            <a:gs pos="100000">
              <a:srgbClr val="540303"/>
            </a:gs>
          </a:gsLst>
          <a:path path="circle">
            <a:fillToRect b="50%" l="50%" r="50%" t="50%"/>
          </a:path>
          <a:tileRect/>
        </a:gradFill>
      </p:bgPr>
    </p:bg>
    <p:spTree>
      <p:nvGrpSpPr>
        <p:cNvPr id="138" name="Shape 138"/>
        <p:cNvGrpSpPr/>
        <p:nvPr/>
      </p:nvGrpSpPr>
      <p:grpSpPr>
        <a:xfrm>
          <a:off x="0" y="0"/>
          <a:ext cx="0" cy="0"/>
          <a:chOff x="0" y="0"/>
          <a:chExt cx="0" cy="0"/>
        </a:xfrm>
      </p:grpSpPr>
      <p:sp>
        <p:nvSpPr>
          <p:cNvPr id="139" name="Google Shape;139;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Clr>
                <a:schemeClr val="dk1"/>
              </a:buClr>
              <a:buSzPts val="1100"/>
              <a:buFont typeface="Arial"/>
              <a:buNone/>
            </a:pPr>
            <a:r>
              <a:rPr b="1" lang="en"/>
              <a:t>Galatians 5:13-26</a:t>
            </a:r>
            <a:endParaRPr b="1"/>
          </a:p>
        </p:txBody>
      </p:sp>
      <p:sp>
        <p:nvSpPr>
          <p:cNvPr id="140" name="Google Shape;140;p25"/>
          <p:cNvSpPr txBox="1"/>
          <p:nvPr>
            <p:ph idx="1" type="body"/>
          </p:nvPr>
        </p:nvSpPr>
        <p:spPr>
          <a:xfrm>
            <a:off x="311700" y="1152475"/>
            <a:ext cx="80262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One of two </a:t>
            </a:r>
            <a:r>
              <a:rPr b="1" lang="en">
                <a:solidFill>
                  <a:schemeClr val="dk1"/>
                </a:solidFill>
              </a:rPr>
              <a:t>foundational lifestyles</a:t>
            </a:r>
            <a:r>
              <a:rPr lang="en">
                <a:solidFill>
                  <a:schemeClr val="dk1"/>
                </a:solidFill>
              </a:rPr>
              <a:t> </a:t>
            </a:r>
            <a:r>
              <a:rPr b="1" lang="en">
                <a:solidFill>
                  <a:schemeClr val="dk1"/>
                </a:solidFill>
              </a:rPr>
              <a:t>WILL</a:t>
            </a:r>
            <a:r>
              <a:rPr lang="en">
                <a:solidFill>
                  <a:schemeClr val="dk1"/>
                </a:solidFill>
              </a:rPr>
              <a:t> shape our life: </a:t>
            </a:r>
            <a:r>
              <a:rPr b="1" lang="en">
                <a:solidFill>
                  <a:schemeClr val="dk1"/>
                </a:solidFill>
              </a:rPr>
              <a:t>EITHER</a:t>
            </a:r>
            <a:r>
              <a:rPr lang="en">
                <a:solidFill>
                  <a:schemeClr val="dk1"/>
                </a:solidFill>
              </a:rPr>
              <a:t> indulging the sinful nature </a:t>
            </a:r>
            <a:r>
              <a:rPr b="1" lang="en">
                <a:solidFill>
                  <a:schemeClr val="dk1"/>
                </a:solidFill>
              </a:rPr>
              <a:t>OR</a:t>
            </a:r>
            <a:r>
              <a:rPr lang="en">
                <a:solidFill>
                  <a:schemeClr val="dk1"/>
                </a:solidFill>
              </a:rPr>
              <a:t> self-sacrificing love.</a:t>
            </a:r>
            <a:endParaRPr>
              <a:solidFill>
                <a:schemeClr val="dk1"/>
              </a:solidFill>
            </a:endParaRPr>
          </a:p>
          <a:p>
            <a:pPr indent="0" lvl="0" marL="0" rtl="0" algn="l">
              <a:spcBef>
                <a:spcPts val="1200"/>
              </a:spcBef>
              <a:spcAft>
                <a:spcPts val="0"/>
              </a:spcAft>
              <a:buNone/>
            </a:pPr>
            <a:r>
              <a:rPr lang="en">
                <a:solidFill>
                  <a:schemeClr val="dk1"/>
                </a:solidFill>
              </a:rPr>
              <a:t>What does it mean to “not indulge the sinful nature”?</a:t>
            </a:r>
            <a:endParaRPr>
              <a:solidFill>
                <a:schemeClr val="dk1"/>
              </a:solidFill>
            </a:endParaRPr>
          </a:p>
          <a:p>
            <a:pPr indent="-342900" lvl="0" marL="457200" rtl="0" algn="l">
              <a:spcBef>
                <a:spcPts val="1200"/>
              </a:spcBef>
              <a:spcAft>
                <a:spcPts val="0"/>
              </a:spcAft>
              <a:buClr>
                <a:schemeClr val="dk1"/>
              </a:buClr>
              <a:buSzPts val="1800"/>
              <a:buChar char="●"/>
            </a:pPr>
            <a:r>
              <a:rPr lang="en">
                <a:solidFill>
                  <a:schemeClr val="dk1"/>
                </a:solidFill>
              </a:rPr>
              <a:t>Fight it! Stop feeding it.</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Doubt its claims and examine them in light of the scripture. Do not accept its assertions and offers.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Provide no safe spaces for it</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Fight with gutsy guilt = “those who belong to Christ Jesus have crucified the sinful nature with its passions and desires.” Be killing it.</a:t>
            </a:r>
            <a:endParaRPr>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0000"/>
            </a:gs>
            <a:gs pos="100000">
              <a:srgbClr val="540303"/>
            </a:gs>
          </a:gsLst>
          <a:path path="circle">
            <a:fillToRect b="50%" l="50%" r="50%" t="50%"/>
          </a:path>
          <a:tileRect/>
        </a:gradFill>
      </p:bgPr>
    </p:bg>
    <p:spTree>
      <p:nvGrpSpPr>
        <p:cNvPr id="144" name="Shape 144"/>
        <p:cNvGrpSpPr/>
        <p:nvPr/>
      </p:nvGrpSpPr>
      <p:grpSpPr>
        <a:xfrm>
          <a:off x="0" y="0"/>
          <a:ext cx="0" cy="0"/>
          <a:chOff x="0" y="0"/>
          <a:chExt cx="0" cy="0"/>
        </a:xfrm>
      </p:grpSpPr>
      <p:sp>
        <p:nvSpPr>
          <p:cNvPr id="145" name="Google Shape;145;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400"/>
              <a:t>Three Reminders &amp; an Exciting Opportunity in Sanctification</a:t>
            </a:r>
            <a:endParaRPr sz="2400"/>
          </a:p>
          <a:p>
            <a:pPr indent="0" lvl="0" marL="0" rtl="0" algn="l">
              <a:lnSpc>
                <a:spcPct val="115000"/>
              </a:lnSpc>
              <a:spcBef>
                <a:spcPts val="1200"/>
              </a:spcBef>
              <a:spcAft>
                <a:spcPts val="1200"/>
              </a:spcAft>
              <a:buNone/>
            </a:pPr>
            <a:r>
              <a:t/>
            </a:r>
            <a:endParaRPr b="1"/>
          </a:p>
        </p:txBody>
      </p:sp>
      <p:sp>
        <p:nvSpPr>
          <p:cNvPr id="146" name="Google Shape;146;p26"/>
          <p:cNvSpPr txBox="1"/>
          <p:nvPr>
            <p:ph idx="1" type="body"/>
          </p:nvPr>
        </p:nvSpPr>
        <p:spPr>
          <a:xfrm>
            <a:off x="311700" y="1064750"/>
            <a:ext cx="8026200" cy="37863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Clr>
                <a:schemeClr val="dk1"/>
              </a:buClr>
              <a:buSzPts val="1800"/>
              <a:buAutoNum type="arabicPeriod"/>
            </a:pPr>
            <a:r>
              <a:rPr lang="en">
                <a:solidFill>
                  <a:schemeClr val="dk1"/>
                </a:solidFill>
              </a:rPr>
              <a:t>One application from the </a:t>
            </a:r>
            <a:r>
              <a:rPr b="1" lang="en">
                <a:solidFill>
                  <a:schemeClr val="dk1"/>
                </a:solidFill>
              </a:rPr>
              <a:t>Unity of the Trinity</a:t>
            </a:r>
            <a:r>
              <a:rPr lang="en">
                <a:solidFill>
                  <a:schemeClr val="dk1"/>
                </a:solidFill>
              </a:rPr>
              <a:t> teaches us that ALL THREE PERSONS of God are equally committed to the redemptive plan (chose, called, justified, and glorified).</a:t>
            </a:r>
            <a:endParaRPr>
              <a:solidFill>
                <a:schemeClr val="dk1"/>
              </a:solidFill>
            </a:endParaRPr>
          </a:p>
          <a:p>
            <a:pPr indent="-342900" lvl="0" marL="457200" rtl="0" algn="l">
              <a:spcBef>
                <a:spcPts val="0"/>
              </a:spcBef>
              <a:spcAft>
                <a:spcPts val="0"/>
              </a:spcAft>
              <a:buClr>
                <a:schemeClr val="dk1"/>
              </a:buClr>
              <a:buSzPts val="1800"/>
              <a:buAutoNum type="arabicPeriod"/>
            </a:pPr>
            <a:r>
              <a:rPr b="1" lang="en">
                <a:solidFill>
                  <a:schemeClr val="dk1"/>
                </a:solidFill>
              </a:rPr>
              <a:t>The desires of the Spirit are AGAINST the flesh</a:t>
            </a:r>
            <a:r>
              <a:rPr lang="en">
                <a:solidFill>
                  <a:schemeClr val="dk1"/>
                </a:solidFill>
              </a:rPr>
              <a:t>. Because Christ sends His Helper to His People, we have God’s very Spirit IN US, AT WAR with our greatest enemy.</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The success of the Spirit is certain. In </a:t>
            </a:r>
            <a:r>
              <a:rPr b="1" lang="en">
                <a:solidFill>
                  <a:schemeClr val="dk1"/>
                </a:solidFill>
              </a:rPr>
              <a:t>pride </a:t>
            </a:r>
            <a:r>
              <a:rPr lang="en">
                <a:solidFill>
                  <a:schemeClr val="dk1"/>
                </a:solidFill>
              </a:rPr>
              <a:t>we can </a:t>
            </a:r>
            <a:r>
              <a:rPr b="1" lang="en">
                <a:solidFill>
                  <a:schemeClr val="dk1"/>
                </a:solidFill>
              </a:rPr>
              <a:t>overlook </a:t>
            </a:r>
            <a:r>
              <a:rPr lang="en">
                <a:solidFill>
                  <a:schemeClr val="dk1"/>
                </a:solidFill>
              </a:rPr>
              <a:t>the Spirit, and in </a:t>
            </a:r>
            <a:r>
              <a:rPr b="1" lang="en">
                <a:solidFill>
                  <a:schemeClr val="dk1"/>
                </a:solidFill>
              </a:rPr>
              <a:t>weakness </a:t>
            </a:r>
            <a:r>
              <a:rPr lang="en">
                <a:solidFill>
                  <a:schemeClr val="dk1"/>
                </a:solidFill>
              </a:rPr>
              <a:t>we can </a:t>
            </a:r>
            <a:r>
              <a:rPr b="1" lang="en">
                <a:solidFill>
                  <a:schemeClr val="dk1"/>
                </a:solidFill>
              </a:rPr>
              <a:t>underestimate </a:t>
            </a:r>
            <a:r>
              <a:rPr lang="en">
                <a:solidFill>
                  <a:schemeClr val="dk1"/>
                </a:solidFill>
              </a:rPr>
              <a:t>the Spirit, but the fact is that for every Christian the Spirit is in us and WILL succeed!</a:t>
            </a:r>
            <a:endParaRPr>
              <a:solidFill>
                <a:schemeClr val="dk1"/>
              </a:solidFill>
            </a:endParaRPr>
          </a:p>
          <a:p>
            <a:pPr indent="0" lvl="0" marL="0" rtl="0" algn="l">
              <a:spcBef>
                <a:spcPts val="1200"/>
              </a:spcBef>
              <a:spcAft>
                <a:spcPts val="1200"/>
              </a:spcAft>
              <a:buNone/>
            </a:pPr>
            <a:r>
              <a:rPr lang="en">
                <a:solidFill>
                  <a:schemeClr val="dk1"/>
                </a:solidFill>
              </a:rPr>
              <a:t>Unlike earlier phases of our salvation, which we contribute nothing but sin to, God designed sanctification to include our walking with Him as He completes the good work He began. </a:t>
            </a:r>
            <a:r>
              <a:rPr b="1" lang="en">
                <a:solidFill>
                  <a:schemeClr val="dk1"/>
                </a:solidFill>
              </a:rPr>
              <a:t>Keep in step with the Spirit</a:t>
            </a:r>
            <a:r>
              <a:rPr lang="en">
                <a:solidFill>
                  <a:schemeClr val="dk1"/>
                </a:solidFill>
              </a:rPr>
              <a:t>!</a:t>
            </a:r>
            <a:endParaRPr>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6">
                                            <p:txEl>
                                              <p:pRg end="0" st="0"/>
                                            </p:txEl>
                                          </p:spTgt>
                                        </p:tgtEl>
                                        <p:attrNameLst>
                                          <p:attrName>style.visibility</p:attrName>
                                        </p:attrNameLst>
                                      </p:cBhvr>
                                      <p:to>
                                        <p:strVal val="visible"/>
                                      </p:to>
                                    </p:set>
                                    <p:anim calcmode="lin" valueType="num">
                                      <p:cBhvr additive="base">
                                        <p:cTn dur="2000"/>
                                        <p:tgtEl>
                                          <p:spTgt spid="146">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6">
                                            <p:txEl>
                                              <p:pRg end="1" st="1"/>
                                            </p:txEl>
                                          </p:spTgt>
                                        </p:tgtEl>
                                        <p:attrNameLst>
                                          <p:attrName>style.visibility</p:attrName>
                                        </p:attrNameLst>
                                      </p:cBhvr>
                                      <p:to>
                                        <p:strVal val="visible"/>
                                      </p:to>
                                    </p:set>
                                    <p:anim calcmode="lin" valueType="num">
                                      <p:cBhvr additive="base">
                                        <p:cTn dur="2000"/>
                                        <p:tgtEl>
                                          <p:spTgt spid="146">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6">
                                            <p:txEl>
                                              <p:pRg end="2" st="2"/>
                                            </p:txEl>
                                          </p:spTgt>
                                        </p:tgtEl>
                                        <p:attrNameLst>
                                          <p:attrName>style.visibility</p:attrName>
                                        </p:attrNameLst>
                                      </p:cBhvr>
                                      <p:to>
                                        <p:strVal val="visible"/>
                                      </p:to>
                                    </p:set>
                                    <p:anim calcmode="lin" valueType="num">
                                      <p:cBhvr additive="base">
                                        <p:cTn dur="2000"/>
                                        <p:tgtEl>
                                          <p:spTgt spid="146">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6">
                                            <p:txEl>
                                              <p:pRg end="3" st="3"/>
                                            </p:txEl>
                                          </p:spTgt>
                                        </p:tgtEl>
                                        <p:attrNameLst>
                                          <p:attrName>style.visibility</p:attrName>
                                        </p:attrNameLst>
                                      </p:cBhvr>
                                      <p:to>
                                        <p:strVal val="visible"/>
                                      </p:to>
                                    </p:set>
                                    <p:anim calcmode="lin" valueType="num">
                                      <p:cBhvr additive="base">
                                        <p:cTn dur="2000"/>
                                        <p:tgtEl>
                                          <p:spTgt spid="146">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0000"/>
            </a:gs>
            <a:gs pos="100000">
              <a:srgbClr val="540303"/>
            </a:gs>
          </a:gsLst>
          <a:path path="circle">
            <a:fillToRect b="50%" l="50%" r="50%" t="50%"/>
          </a:path>
          <a:tileRect/>
        </a:gradFill>
      </p:bgPr>
    </p:bg>
    <p:spTree>
      <p:nvGrpSpPr>
        <p:cNvPr id="150" name="Shape 150"/>
        <p:cNvGrpSpPr/>
        <p:nvPr/>
      </p:nvGrpSpPr>
      <p:grpSpPr>
        <a:xfrm>
          <a:off x="0" y="0"/>
          <a:ext cx="0" cy="0"/>
          <a:chOff x="0" y="0"/>
          <a:chExt cx="0" cy="0"/>
        </a:xfrm>
      </p:grpSpPr>
      <p:sp>
        <p:nvSpPr>
          <p:cNvPr id="151" name="Google Shape;151;p27"/>
          <p:cNvSpPr txBox="1"/>
          <p:nvPr>
            <p:ph type="title"/>
          </p:nvPr>
        </p:nvSpPr>
        <p:spPr>
          <a:xfrm>
            <a:off x="22685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lang="en"/>
              <a:t>Reflection Questions</a:t>
            </a:r>
            <a:endParaRPr/>
          </a:p>
        </p:txBody>
      </p:sp>
      <p:sp>
        <p:nvSpPr>
          <p:cNvPr id="152" name="Google Shape;152;p27"/>
          <p:cNvSpPr txBox="1"/>
          <p:nvPr>
            <p:ph idx="1" type="body"/>
          </p:nvPr>
        </p:nvSpPr>
        <p:spPr>
          <a:xfrm>
            <a:off x="407150" y="1131275"/>
            <a:ext cx="3074700" cy="3581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Are the relationships in my life </a:t>
            </a:r>
            <a:r>
              <a:rPr b="1" lang="en">
                <a:solidFill>
                  <a:schemeClr val="dk1"/>
                </a:solidFill>
              </a:rPr>
              <a:t>marked by</a:t>
            </a:r>
            <a:r>
              <a:rPr lang="en">
                <a:solidFill>
                  <a:schemeClr val="dk1"/>
                </a:solidFill>
              </a:rPr>
              <a:t> </a:t>
            </a:r>
            <a:r>
              <a:rPr b="1" lang="en">
                <a:solidFill>
                  <a:schemeClr val="dk1"/>
                </a:solidFill>
              </a:rPr>
              <a:t>demands</a:t>
            </a:r>
            <a:r>
              <a:rPr lang="en">
                <a:solidFill>
                  <a:schemeClr val="dk1"/>
                </a:solidFill>
              </a:rPr>
              <a:t> or </a:t>
            </a:r>
            <a:r>
              <a:rPr b="1" lang="en">
                <a:solidFill>
                  <a:schemeClr val="dk1"/>
                </a:solidFill>
              </a:rPr>
              <a:t>service</a:t>
            </a:r>
            <a:r>
              <a:rPr lang="en">
                <a:solidFill>
                  <a:schemeClr val="dk1"/>
                </a:solidFill>
              </a:rPr>
              <a:t>?</a:t>
            </a:r>
            <a:endParaRPr>
              <a:solidFill>
                <a:schemeClr val="dk1"/>
              </a:solidFill>
            </a:endParaRPr>
          </a:p>
          <a:p>
            <a:pPr indent="0" lvl="0" marL="0" rtl="0" algn="l">
              <a:spcBef>
                <a:spcPts val="1200"/>
              </a:spcBef>
              <a:spcAft>
                <a:spcPts val="1200"/>
              </a:spcAft>
              <a:buNone/>
            </a:pPr>
            <a:r>
              <a:rPr lang="en">
                <a:solidFill>
                  <a:schemeClr val="dk1"/>
                </a:solidFill>
              </a:rPr>
              <a:t>Do I </a:t>
            </a:r>
            <a:r>
              <a:rPr b="1" lang="en">
                <a:solidFill>
                  <a:schemeClr val="dk1"/>
                </a:solidFill>
              </a:rPr>
              <a:t>rest </a:t>
            </a:r>
            <a:r>
              <a:rPr lang="en">
                <a:solidFill>
                  <a:schemeClr val="dk1"/>
                </a:solidFill>
              </a:rPr>
              <a:t>upon my identity in Christ, </a:t>
            </a:r>
            <a:r>
              <a:rPr b="1" lang="en">
                <a:solidFill>
                  <a:schemeClr val="dk1"/>
                </a:solidFill>
              </a:rPr>
              <a:t>rely </a:t>
            </a:r>
            <a:r>
              <a:rPr lang="en">
                <a:solidFill>
                  <a:schemeClr val="dk1"/>
                </a:solidFill>
              </a:rPr>
              <a:t>on the indwelling Holy Spirit, and </a:t>
            </a:r>
            <a:r>
              <a:rPr b="1" lang="en">
                <a:solidFill>
                  <a:schemeClr val="dk1"/>
                </a:solidFill>
              </a:rPr>
              <a:t>remind </a:t>
            </a:r>
            <a:r>
              <a:rPr lang="en">
                <a:solidFill>
                  <a:schemeClr val="dk1"/>
                </a:solidFill>
              </a:rPr>
              <a:t>others of these same truths as we wrestle at the heart level to not indulge the sinful nature?</a:t>
            </a:r>
            <a:endParaRPr>
              <a:solidFill>
                <a:schemeClr val="dk1"/>
              </a:solidFill>
            </a:endParaRPr>
          </a:p>
        </p:txBody>
      </p:sp>
      <p:pic>
        <p:nvPicPr>
          <p:cNvPr id="153" name="Google Shape;153;p27"/>
          <p:cNvPicPr preferRelativeResize="0"/>
          <p:nvPr/>
        </p:nvPicPr>
        <p:blipFill rotWithShape="1">
          <a:blip r:embed="rId3">
            <a:alphaModFix/>
          </a:blip>
          <a:srcRect b="11171" l="0" r="0" t="33576"/>
          <a:stretch/>
        </p:blipFill>
        <p:spPr>
          <a:xfrm>
            <a:off x="3679740" y="539282"/>
            <a:ext cx="5067711" cy="40649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0000"/>
            </a:gs>
            <a:gs pos="100000">
              <a:srgbClr val="540303"/>
            </a:gs>
          </a:gsLst>
          <a:path path="circle">
            <a:fillToRect b="50%" l="50%" r="50%" t="50%"/>
          </a:path>
          <a:tileRect/>
        </a:gradFill>
      </p:bgPr>
    </p:bg>
    <p:spTree>
      <p:nvGrpSpPr>
        <p:cNvPr id="157" name="Shape 157"/>
        <p:cNvGrpSpPr/>
        <p:nvPr/>
      </p:nvGrpSpPr>
      <p:grpSpPr>
        <a:xfrm>
          <a:off x="0" y="0"/>
          <a:ext cx="0" cy="0"/>
          <a:chOff x="0" y="0"/>
          <a:chExt cx="0" cy="0"/>
        </a:xfrm>
      </p:grpSpPr>
      <p:sp>
        <p:nvSpPr>
          <p:cNvPr id="158" name="Google Shape;158;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Concluding Gospel Reminders</a:t>
            </a:r>
            <a:endParaRPr b="1"/>
          </a:p>
        </p:txBody>
      </p:sp>
      <p:sp>
        <p:nvSpPr>
          <p:cNvPr id="159" name="Google Shape;159;p28"/>
          <p:cNvSpPr txBox="1"/>
          <p:nvPr>
            <p:ph idx="1" type="body"/>
          </p:nvPr>
        </p:nvSpPr>
        <p:spPr>
          <a:xfrm>
            <a:off x="311700" y="1152475"/>
            <a:ext cx="8520600" cy="35604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
                <a:solidFill>
                  <a:schemeClr val="dk1"/>
                </a:solidFill>
              </a:rPr>
              <a:t>Being a sinner, having a heart struggle does not incapacitate you for </a:t>
            </a:r>
            <a:r>
              <a:rPr i="1" lang="en">
                <a:solidFill>
                  <a:schemeClr val="dk1"/>
                </a:solidFill>
              </a:rPr>
              <a:t>practical</a:t>
            </a:r>
            <a:r>
              <a:rPr lang="en">
                <a:solidFill>
                  <a:schemeClr val="dk1"/>
                </a:solidFill>
              </a:rPr>
              <a:t>, </a:t>
            </a:r>
            <a:r>
              <a:rPr i="1" lang="en">
                <a:solidFill>
                  <a:schemeClr val="dk1"/>
                </a:solidFill>
              </a:rPr>
              <a:t>spiritually significant service</a:t>
            </a:r>
            <a:r>
              <a:rPr lang="en">
                <a:solidFill>
                  <a:schemeClr val="dk1"/>
                </a:solidFill>
              </a:rPr>
              <a:t>.</a:t>
            </a:r>
            <a:endParaRPr>
              <a:solidFill>
                <a:schemeClr val="dk1"/>
              </a:solidFill>
            </a:endParaRPr>
          </a:p>
          <a:p>
            <a:pPr indent="-334327" lvl="0" marL="457200" rtl="0" algn="l">
              <a:spcBef>
                <a:spcPts val="1200"/>
              </a:spcBef>
              <a:spcAft>
                <a:spcPts val="0"/>
              </a:spcAft>
              <a:buClr>
                <a:schemeClr val="dk1"/>
              </a:buClr>
              <a:buSzPct val="100000"/>
              <a:buChar char="●"/>
            </a:pPr>
            <a:r>
              <a:rPr lang="en">
                <a:solidFill>
                  <a:schemeClr val="dk1"/>
                </a:solidFill>
              </a:rPr>
              <a:t>Examine your heart. Are you </a:t>
            </a:r>
            <a:r>
              <a:rPr lang="en" u="sng">
                <a:solidFill>
                  <a:schemeClr val="dk1"/>
                </a:solidFill>
              </a:rPr>
              <a:t>fighting the battle</a:t>
            </a:r>
            <a:r>
              <a:rPr lang="en">
                <a:solidFill>
                  <a:schemeClr val="dk1"/>
                </a:solidFill>
              </a:rPr>
              <a:t> (with faith in Christ and the help of the Spirit) to live a foundational lifestyle of self-sacrificing love?</a:t>
            </a:r>
            <a:endParaRPr>
              <a:solidFill>
                <a:schemeClr val="dk1"/>
              </a:solidFill>
            </a:endParaRPr>
          </a:p>
          <a:p>
            <a:pPr indent="-334327" lvl="0" marL="457200" rtl="0" algn="l">
              <a:spcBef>
                <a:spcPts val="0"/>
              </a:spcBef>
              <a:spcAft>
                <a:spcPts val="0"/>
              </a:spcAft>
              <a:buClr>
                <a:schemeClr val="dk1"/>
              </a:buClr>
              <a:buSzPct val="100000"/>
              <a:buChar char="●"/>
            </a:pPr>
            <a:r>
              <a:rPr lang="en">
                <a:solidFill>
                  <a:schemeClr val="dk1"/>
                </a:solidFill>
              </a:rPr>
              <a:t>If not, humbly submit and confess. Draw near to God for grace. Trust His promises.</a:t>
            </a:r>
            <a:endParaRPr>
              <a:solidFill>
                <a:schemeClr val="dk1"/>
              </a:solidFill>
            </a:endParaRPr>
          </a:p>
          <a:p>
            <a:pPr indent="-334327" lvl="0" marL="457200" rtl="0" algn="l">
              <a:spcBef>
                <a:spcPts val="0"/>
              </a:spcBef>
              <a:spcAft>
                <a:spcPts val="0"/>
              </a:spcAft>
              <a:buClr>
                <a:schemeClr val="dk1"/>
              </a:buClr>
              <a:buSzPct val="100000"/>
              <a:buChar char="●"/>
            </a:pPr>
            <a:r>
              <a:rPr lang="en">
                <a:solidFill>
                  <a:schemeClr val="dk1"/>
                </a:solidFill>
              </a:rPr>
              <a:t>If so, then remember the subtitle: </a:t>
            </a:r>
            <a:r>
              <a:rPr i="1" lang="en">
                <a:solidFill>
                  <a:schemeClr val="dk1"/>
                </a:solidFill>
              </a:rPr>
              <a:t>People in need of change helping people in need of change</a:t>
            </a:r>
            <a:r>
              <a:rPr lang="en">
                <a:solidFill>
                  <a:schemeClr val="dk1"/>
                </a:solidFill>
              </a:rPr>
              <a:t>. God sovereignly chose that the only sinless human to help us would be Jesus Christ. All of our other human help comes through sinner-saints (and even sinners). We’re called to depend upon Him for our own help while pointing others to Him as well.</a:t>
            </a:r>
            <a:endParaRPr>
              <a:solidFill>
                <a:schemeClr val="dk1"/>
              </a:solidFill>
            </a:endParaRPr>
          </a:p>
          <a:p>
            <a:pPr indent="0" lvl="0" marL="0" rtl="0" algn="l">
              <a:spcBef>
                <a:spcPts val="1200"/>
              </a:spcBef>
              <a:spcAft>
                <a:spcPts val="1200"/>
              </a:spcAft>
              <a:buNone/>
            </a:pPr>
            <a:r>
              <a:rPr lang="en">
                <a:solidFill>
                  <a:schemeClr val="dk1"/>
                </a:solidFill>
              </a:rPr>
              <a:t>Remind yourself (frequently) of the </a:t>
            </a:r>
            <a:r>
              <a:rPr b="1" lang="en">
                <a:solidFill>
                  <a:schemeClr val="dk1"/>
                </a:solidFill>
              </a:rPr>
              <a:t>Unity of the Trinity</a:t>
            </a:r>
            <a:r>
              <a:rPr lang="en">
                <a:solidFill>
                  <a:schemeClr val="dk1"/>
                </a:solidFill>
              </a:rPr>
              <a:t> and the golden chain of salvation (Romans 8:29-30).</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
                                            <p:txEl>
                                              <p:pRg end="0" st="0"/>
                                            </p:txEl>
                                          </p:spTgt>
                                        </p:tgtEl>
                                        <p:attrNameLst>
                                          <p:attrName>style.visibility</p:attrName>
                                        </p:attrNameLst>
                                      </p:cBhvr>
                                      <p:to>
                                        <p:strVal val="visible"/>
                                      </p:to>
                                    </p:set>
                                    <p:anim calcmode="lin" valueType="num">
                                      <p:cBhvr additive="base">
                                        <p:cTn dur="2000"/>
                                        <p:tgtEl>
                                          <p:spTgt spid="15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
                                            <p:txEl>
                                              <p:pRg end="1" st="1"/>
                                            </p:txEl>
                                          </p:spTgt>
                                        </p:tgtEl>
                                        <p:attrNameLst>
                                          <p:attrName>style.visibility</p:attrName>
                                        </p:attrNameLst>
                                      </p:cBhvr>
                                      <p:to>
                                        <p:strVal val="visible"/>
                                      </p:to>
                                    </p:set>
                                    <p:anim calcmode="lin" valueType="num">
                                      <p:cBhvr additive="base">
                                        <p:cTn dur="2000"/>
                                        <p:tgtEl>
                                          <p:spTgt spid="159">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
                                            <p:txEl>
                                              <p:pRg end="2" st="2"/>
                                            </p:txEl>
                                          </p:spTgt>
                                        </p:tgtEl>
                                        <p:attrNameLst>
                                          <p:attrName>style.visibility</p:attrName>
                                        </p:attrNameLst>
                                      </p:cBhvr>
                                      <p:to>
                                        <p:strVal val="visible"/>
                                      </p:to>
                                    </p:set>
                                    <p:anim calcmode="lin" valueType="num">
                                      <p:cBhvr additive="base">
                                        <p:cTn dur="2000"/>
                                        <p:tgtEl>
                                          <p:spTgt spid="159">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
                                            <p:txEl>
                                              <p:pRg end="3" st="3"/>
                                            </p:txEl>
                                          </p:spTgt>
                                        </p:tgtEl>
                                        <p:attrNameLst>
                                          <p:attrName>style.visibility</p:attrName>
                                        </p:attrNameLst>
                                      </p:cBhvr>
                                      <p:to>
                                        <p:strVal val="visible"/>
                                      </p:to>
                                    </p:set>
                                    <p:anim calcmode="lin" valueType="num">
                                      <p:cBhvr additive="base">
                                        <p:cTn dur="2000"/>
                                        <p:tgtEl>
                                          <p:spTgt spid="159">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
                                            <p:txEl>
                                              <p:pRg end="4" st="4"/>
                                            </p:txEl>
                                          </p:spTgt>
                                        </p:tgtEl>
                                        <p:attrNameLst>
                                          <p:attrName>style.visibility</p:attrName>
                                        </p:attrNameLst>
                                      </p:cBhvr>
                                      <p:to>
                                        <p:strVal val="visible"/>
                                      </p:to>
                                    </p:set>
                                    <p:anim calcmode="lin" valueType="num">
                                      <p:cBhvr additive="base">
                                        <p:cTn dur="2000"/>
                                        <p:tgtEl>
                                          <p:spTgt spid="159">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0000"/>
            </a:gs>
            <a:gs pos="100000">
              <a:srgbClr val="540303"/>
            </a:gs>
          </a:gsLst>
          <a:path path="circle">
            <a:fillToRect b="50%" l="50%" r="50%" t="50%"/>
          </a:path>
          <a:tileRect/>
        </a:gradFill>
      </p:bgPr>
    </p:bg>
    <p:spTree>
      <p:nvGrpSpPr>
        <p:cNvPr id="163" name="Shape 163"/>
        <p:cNvGrpSpPr/>
        <p:nvPr/>
      </p:nvGrpSpPr>
      <p:grpSpPr>
        <a:xfrm>
          <a:off x="0" y="0"/>
          <a:ext cx="0" cy="0"/>
          <a:chOff x="0" y="0"/>
          <a:chExt cx="0" cy="0"/>
        </a:xfrm>
      </p:grpSpPr>
      <p:sp>
        <p:nvSpPr>
          <p:cNvPr id="164" name="Google Shape;164;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 sz="2820"/>
              <a:t>Concluding Discussion</a:t>
            </a:r>
            <a:endParaRPr b="1" sz="2820"/>
          </a:p>
        </p:txBody>
      </p:sp>
      <p:sp>
        <p:nvSpPr>
          <p:cNvPr id="165" name="Google Shape;165;p29"/>
          <p:cNvSpPr txBox="1"/>
          <p:nvPr>
            <p:ph idx="1" type="body"/>
          </p:nvPr>
        </p:nvSpPr>
        <p:spPr>
          <a:xfrm>
            <a:off x="311700" y="1152475"/>
            <a:ext cx="8520600" cy="3560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800">
                <a:solidFill>
                  <a:schemeClr val="dk1"/>
                </a:solidFill>
              </a:rPr>
              <a:t>What are other heart diagnosing questions that you ask yourself or have asked others?</a:t>
            </a:r>
            <a:endParaRPr sz="2800">
              <a:solidFill>
                <a:schemeClr val="dk1"/>
              </a:solidFill>
            </a:endParaRPr>
          </a:p>
          <a:p>
            <a:pPr indent="0" lvl="0" marL="0" rtl="0" algn="l">
              <a:spcBef>
                <a:spcPts val="1200"/>
              </a:spcBef>
              <a:spcAft>
                <a:spcPts val="0"/>
              </a:spcAft>
              <a:buNone/>
            </a:pPr>
            <a:r>
              <a:t/>
            </a:r>
            <a:endParaRPr sz="2500">
              <a:solidFill>
                <a:schemeClr val="dk1"/>
              </a:solidFill>
            </a:endParaRPr>
          </a:p>
          <a:p>
            <a:pPr indent="0" lvl="0" marL="0" rtl="0" algn="l">
              <a:spcBef>
                <a:spcPts val="1200"/>
              </a:spcBef>
              <a:spcAft>
                <a:spcPts val="1200"/>
              </a:spcAft>
              <a:buNone/>
            </a:pPr>
            <a:r>
              <a:rPr lang="en" sz="2500">
                <a:solidFill>
                  <a:schemeClr val="dk1"/>
                </a:solidFill>
              </a:rPr>
              <a:t>What has been a key passage(s) in your fight for faith and heart-level obedience?</a:t>
            </a:r>
            <a:endParaRPr sz="25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9EAFB8"/>
            </a:gs>
            <a:gs pos="100000">
              <a:srgbClr val="616D73"/>
            </a:gs>
          </a:gsLst>
          <a:path path="circle">
            <a:fillToRect b="50%" l="50%" r="50%" t="50%"/>
          </a:path>
          <a:tileRect/>
        </a:gradFill>
      </p:bgPr>
    </p:bg>
    <p:spTree>
      <p:nvGrpSpPr>
        <p:cNvPr id="169" name="Shape 169"/>
        <p:cNvGrpSpPr/>
        <p:nvPr/>
      </p:nvGrpSpPr>
      <p:grpSpPr>
        <a:xfrm>
          <a:off x="0" y="0"/>
          <a:ext cx="0" cy="0"/>
          <a:chOff x="0" y="0"/>
          <a:chExt cx="0" cy="0"/>
        </a:xfrm>
      </p:grpSpPr>
      <p:sp>
        <p:nvSpPr>
          <p:cNvPr id="170" name="Google Shape;170;p30"/>
          <p:cNvSpPr txBox="1"/>
          <p:nvPr>
            <p:ph type="title"/>
          </p:nvPr>
        </p:nvSpPr>
        <p:spPr>
          <a:xfrm>
            <a:off x="311700" y="2435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Oh Great God</a:t>
            </a:r>
            <a:endParaRPr/>
          </a:p>
          <a:p>
            <a:pPr indent="0" lvl="0" marL="0" rtl="0" algn="l">
              <a:lnSpc>
                <a:spcPct val="115000"/>
              </a:lnSpc>
              <a:spcBef>
                <a:spcPts val="0"/>
              </a:spcBef>
              <a:spcAft>
                <a:spcPts val="1200"/>
              </a:spcAft>
              <a:buNone/>
            </a:pPr>
            <a:r>
              <a:t/>
            </a:r>
            <a:endParaRPr/>
          </a:p>
        </p:txBody>
      </p:sp>
      <p:sp>
        <p:nvSpPr>
          <p:cNvPr id="171" name="Google Shape;171;p30"/>
          <p:cNvSpPr txBox="1"/>
          <p:nvPr>
            <p:ph idx="1" type="body"/>
          </p:nvPr>
        </p:nvSpPr>
        <p:spPr>
          <a:xfrm>
            <a:off x="311700" y="1050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Oh Great God of highest heaven</a:t>
            </a:r>
            <a:endParaRPr>
              <a:solidFill>
                <a:schemeClr val="dk1"/>
              </a:solidFill>
            </a:endParaRPr>
          </a:p>
          <a:p>
            <a:pPr indent="0" lvl="0" marL="0" rtl="0" algn="l">
              <a:spcBef>
                <a:spcPts val="1200"/>
              </a:spcBef>
              <a:spcAft>
                <a:spcPts val="0"/>
              </a:spcAft>
              <a:buNone/>
            </a:pPr>
            <a:r>
              <a:rPr lang="en">
                <a:solidFill>
                  <a:schemeClr val="dk1"/>
                </a:solidFill>
              </a:rPr>
              <a:t>Occupy my lowly heart</a:t>
            </a:r>
            <a:endParaRPr>
              <a:solidFill>
                <a:schemeClr val="dk1"/>
              </a:solidFill>
            </a:endParaRPr>
          </a:p>
          <a:p>
            <a:pPr indent="0" lvl="0" marL="0" rtl="0" algn="l">
              <a:spcBef>
                <a:spcPts val="1200"/>
              </a:spcBef>
              <a:spcAft>
                <a:spcPts val="0"/>
              </a:spcAft>
              <a:buNone/>
            </a:pPr>
            <a:r>
              <a:rPr lang="en">
                <a:solidFill>
                  <a:schemeClr val="dk1"/>
                </a:solidFill>
              </a:rPr>
              <a:t>Own it all and reign supreme</a:t>
            </a:r>
            <a:endParaRPr>
              <a:solidFill>
                <a:schemeClr val="dk1"/>
              </a:solidFill>
            </a:endParaRPr>
          </a:p>
          <a:p>
            <a:pPr indent="0" lvl="0" marL="0" rtl="0" algn="l">
              <a:spcBef>
                <a:spcPts val="1200"/>
              </a:spcBef>
              <a:spcAft>
                <a:spcPts val="0"/>
              </a:spcAft>
              <a:buNone/>
            </a:pPr>
            <a:r>
              <a:rPr lang="en">
                <a:solidFill>
                  <a:schemeClr val="dk1"/>
                </a:solidFill>
              </a:rPr>
              <a:t>Conquer every rebel part</a:t>
            </a:r>
            <a:endParaRPr>
              <a:solidFill>
                <a:schemeClr val="dk1"/>
              </a:solidFill>
            </a:endParaRPr>
          </a:p>
          <a:p>
            <a:pPr indent="0" lvl="0" marL="0" rtl="0" algn="l">
              <a:spcBef>
                <a:spcPts val="1200"/>
              </a:spcBef>
              <a:spcAft>
                <a:spcPts val="0"/>
              </a:spcAft>
              <a:buNone/>
            </a:pPr>
            <a:r>
              <a:rPr lang="en">
                <a:solidFill>
                  <a:schemeClr val="dk1"/>
                </a:solidFill>
              </a:rPr>
              <a:t>Let no vice or sin remain</a:t>
            </a:r>
            <a:endParaRPr>
              <a:solidFill>
                <a:schemeClr val="dk1"/>
              </a:solidFill>
            </a:endParaRPr>
          </a:p>
          <a:p>
            <a:pPr indent="0" lvl="0" marL="0" rtl="0" algn="l">
              <a:spcBef>
                <a:spcPts val="1200"/>
              </a:spcBef>
              <a:spcAft>
                <a:spcPts val="0"/>
              </a:spcAft>
              <a:buNone/>
            </a:pPr>
            <a:r>
              <a:rPr lang="en">
                <a:solidFill>
                  <a:schemeClr val="dk1"/>
                </a:solidFill>
              </a:rPr>
              <a:t>That resists Your holy war</a:t>
            </a:r>
            <a:endParaRPr>
              <a:solidFill>
                <a:schemeClr val="dk1"/>
              </a:solidFill>
            </a:endParaRPr>
          </a:p>
          <a:p>
            <a:pPr indent="0" lvl="0" marL="0" rtl="0" algn="l">
              <a:spcBef>
                <a:spcPts val="1200"/>
              </a:spcBef>
              <a:spcAft>
                <a:spcPts val="0"/>
              </a:spcAft>
              <a:buNone/>
            </a:pPr>
            <a:r>
              <a:rPr lang="en">
                <a:solidFill>
                  <a:schemeClr val="dk1"/>
                </a:solidFill>
              </a:rPr>
              <a:t>You have loved and purchased me</a:t>
            </a:r>
            <a:endParaRPr>
              <a:solidFill>
                <a:schemeClr val="dk1"/>
              </a:solidFill>
            </a:endParaRPr>
          </a:p>
          <a:p>
            <a:pPr indent="0" lvl="0" marL="0" rtl="0" algn="l">
              <a:spcBef>
                <a:spcPts val="1200"/>
              </a:spcBef>
              <a:spcAft>
                <a:spcPts val="1200"/>
              </a:spcAft>
              <a:buNone/>
            </a:pPr>
            <a:r>
              <a:rPr lang="en">
                <a:solidFill>
                  <a:schemeClr val="dk1"/>
                </a:solidFill>
              </a:rPr>
              <a:t>Make me Yours forevermore.</a:t>
            </a:r>
            <a:endParaRPr>
              <a:solidFill>
                <a:schemeClr val="dk1"/>
              </a:solidFill>
            </a:endParaRPr>
          </a:p>
        </p:txBody>
      </p:sp>
      <p:sp>
        <p:nvSpPr>
          <p:cNvPr id="172" name="Google Shape;172;p30"/>
          <p:cNvSpPr txBox="1"/>
          <p:nvPr>
            <p:ph idx="2" type="body"/>
          </p:nvPr>
        </p:nvSpPr>
        <p:spPr>
          <a:xfrm>
            <a:off x="3252225" y="1050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I was blinded by my sin</a:t>
            </a:r>
            <a:endParaRPr>
              <a:solidFill>
                <a:schemeClr val="dk1"/>
              </a:solidFill>
            </a:endParaRPr>
          </a:p>
          <a:p>
            <a:pPr indent="0" lvl="0" marL="0" rtl="0" algn="l">
              <a:spcBef>
                <a:spcPts val="1200"/>
              </a:spcBef>
              <a:spcAft>
                <a:spcPts val="0"/>
              </a:spcAft>
              <a:buNone/>
            </a:pPr>
            <a:r>
              <a:rPr lang="en">
                <a:solidFill>
                  <a:schemeClr val="dk1"/>
                </a:solidFill>
              </a:rPr>
              <a:t>Had no ears to hear Your voice</a:t>
            </a:r>
            <a:endParaRPr>
              <a:solidFill>
                <a:schemeClr val="dk1"/>
              </a:solidFill>
            </a:endParaRPr>
          </a:p>
          <a:p>
            <a:pPr indent="0" lvl="0" marL="0" rtl="0" algn="l">
              <a:spcBef>
                <a:spcPts val="1200"/>
              </a:spcBef>
              <a:spcAft>
                <a:spcPts val="0"/>
              </a:spcAft>
              <a:buNone/>
            </a:pPr>
            <a:r>
              <a:rPr lang="en">
                <a:solidFill>
                  <a:schemeClr val="dk1"/>
                </a:solidFill>
              </a:rPr>
              <a:t>Did not know Your love within</a:t>
            </a:r>
            <a:endParaRPr>
              <a:solidFill>
                <a:schemeClr val="dk1"/>
              </a:solidFill>
            </a:endParaRPr>
          </a:p>
          <a:p>
            <a:pPr indent="0" lvl="0" marL="0" rtl="0" algn="l">
              <a:spcBef>
                <a:spcPts val="1200"/>
              </a:spcBef>
              <a:spcAft>
                <a:spcPts val="0"/>
              </a:spcAft>
              <a:buNone/>
            </a:pPr>
            <a:r>
              <a:rPr lang="en">
                <a:solidFill>
                  <a:schemeClr val="dk1"/>
                </a:solidFill>
              </a:rPr>
              <a:t>Had no taste for heaven’s joys</a:t>
            </a:r>
            <a:endParaRPr>
              <a:solidFill>
                <a:schemeClr val="dk1"/>
              </a:solidFill>
            </a:endParaRPr>
          </a:p>
          <a:p>
            <a:pPr indent="0" lvl="0" marL="0" rtl="0" algn="l">
              <a:spcBef>
                <a:spcPts val="1200"/>
              </a:spcBef>
              <a:spcAft>
                <a:spcPts val="0"/>
              </a:spcAft>
              <a:buNone/>
            </a:pPr>
            <a:r>
              <a:rPr lang="en">
                <a:solidFill>
                  <a:schemeClr val="dk1"/>
                </a:solidFill>
              </a:rPr>
              <a:t>Then Your Spirit gave me life</a:t>
            </a:r>
            <a:endParaRPr>
              <a:solidFill>
                <a:schemeClr val="dk1"/>
              </a:solidFill>
            </a:endParaRPr>
          </a:p>
          <a:p>
            <a:pPr indent="0" lvl="0" marL="0" rtl="0" algn="l">
              <a:spcBef>
                <a:spcPts val="1200"/>
              </a:spcBef>
              <a:spcAft>
                <a:spcPts val="0"/>
              </a:spcAft>
              <a:buNone/>
            </a:pPr>
            <a:r>
              <a:rPr lang="en">
                <a:solidFill>
                  <a:schemeClr val="dk1"/>
                </a:solidFill>
              </a:rPr>
              <a:t>Opened up Your Word to me</a:t>
            </a:r>
            <a:endParaRPr>
              <a:solidFill>
                <a:schemeClr val="dk1"/>
              </a:solidFill>
            </a:endParaRPr>
          </a:p>
          <a:p>
            <a:pPr indent="0" lvl="0" marL="0" rtl="0" algn="l">
              <a:spcBef>
                <a:spcPts val="1200"/>
              </a:spcBef>
              <a:spcAft>
                <a:spcPts val="0"/>
              </a:spcAft>
              <a:buNone/>
            </a:pPr>
            <a:r>
              <a:rPr lang="en">
                <a:solidFill>
                  <a:schemeClr val="dk1"/>
                </a:solidFill>
              </a:rPr>
              <a:t>Through the Gospel of Your Son</a:t>
            </a:r>
            <a:endParaRPr>
              <a:solidFill>
                <a:schemeClr val="dk1"/>
              </a:solidFill>
            </a:endParaRPr>
          </a:p>
          <a:p>
            <a:pPr indent="0" lvl="0" marL="0" rtl="0" algn="l">
              <a:spcBef>
                <a:spcPts val="1200"/>
              </a:spcBef>
              <a:spcAft>
                <a:spcPts val="1200"/>
              </a:spcAft>
              <a:buNone/>
            </a:pPr>
            <a:r>
              <a:rPr lang="en">
                <a:solidFill>
                  <a:schemeClr val="dk1"/>
                </a:solidFill>
              </a:rPr>
              <a:t>Gave me endless hope and peace!</a:t>
            </a:r>
            <a:endParaRPr>
              <a:solidFill>
                <a:schemeClr val="dk1"/>
              </a:solidFill>
            </a:endParaRPr>
          </a:p>
        </p:txBody>
      </p:sp>
      <p:sp>
        <p:nvSpPr>
          <p:cNvPr id="173" name="Google Shape;173;p30"/>
          <p:cNvSpPr txBox="1"/>
          <p:nvPr/>
        </p:nvSpPr>
        <p:spPr>
          <a:xfrm>
            <a:off x="6144000" y="1050475"/>
            <a:ext cx="3000000" cy="3212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a:solidFill>
                  <a:schemeClr val="dk1"/>
                </a:solidFill>
              </a:rPr>
              <a:t>Help me now to live a life</a:t>
            </a:r>
            <a:endParaRPr>
              <a:solidFill>
                <a:schemeClr val="dk1"/>
              </a:solidFill>
            </a:endParaRPr>
          </a:p>
          <a:p>
            <a:pPr indent="0" lvl="0" marL="0" rtl="0" algn="l">
              <a:lnSpc>
                <a:spcPct val="115000"/>
              </a:lnSpc>
              <a:spcBef>
                <a:spcPts val="1200"/>
              </a:spcBef>
              <a:spcAft>
                <a:spcPts val="0"/>
              </a:spcAft>
              <a:buNone/>
            </a:pPr>
            <a:r>
              <a:rPr lang="en">
                <a:solidFill>
                  <a:schemeClr val="dk1"/>
                </a:solidFill>
              </a:rPr>
              <a:t>That’s dependent on Your grace</a:t>
            </a:r>
            <a:endParaRPr>
              <a:solidFill>
                <a:schemeClr val="dk1"/>
              </a:solidFill>
            </a:endParaRPr>
          </a:p>
          <a:p>
            <a:pPr indent="0" lvl="0" marL="0" rtl="0" algn="l">
              <a:lnSpc>
                <a:spcPct val="115000"/>
              </a:lnSpc>
              <a:spcBef>
                <a:spcPts val="1200"/>
              </a:spcBef>
              <a:spcAft>
                <a:spcPts val="0"/>
              </a:spcAft>
              <a:buNone/>
            </a:pPr>
            <a:r>
              <a:rPr lang="en">
                <a:solidFill>
                  <a:schemeClr val="dk1"/>
                </a:solidFill>
              </a:rPr>
              <a:t>Keep my heart and guard my soul</a:t>
            </a:r>
            <a:endParaRPr>
              <a:solidFill>
                <a:schemeClr val="dk1"/>
              </a:solidFill>
            </a:endParaRPr>
          </a:p>
          <a:p>
            <a:pPr indent="0" lvl="0" marL="0" rtl="0" algn="l">
              <a:lnSpc>
                <a:spcPct val="115000"/>
              </a:lnSpc>
              <a:spcBef>
                <a:spcPts val="1200"/>
              </a:spcBef>
              <a:spcAft>
                <a:spcPts val="0"/>
              </a:spcAft>
              <a:buNone/>
            </a:pPr>
            <a:r>
              <a:rPr lang="en">
                <a:solidFill>
                  <a:schemeClr val="dk1"/>
                </a:solidFill>
              </a:rPr>
              <a:t>From the evils that I face</a:t>
            </a:r>
            <a:endParaRPr>
              <a:solidFill>
                <a:schemeClr val="dk1"/>
              </a:solidFill>
            </a:endParaRPr>
          </a:p>
          <a:p>
            <a:pPr indent="0" lvl="0" marL="0" rtl="0" algn="l">
              <a:lnSpc>
                <a:spcPct val="115000"/>
              </a:lnSpc>
              <a:spcBef>
                <a:spcPts val="1200"/>
              </a:spcBef>
              <a:spcAft>
                <a:spcPts val="0"/>
              </a:spcAft>
              <a:buNone/>
            </a:pPr>
            <a:r>
              <a:rPr lang="en">
                <a:solidFill>
                  <a:schemeClr val="dk1"/>
                </a:solidFill>
              </a:rPr>
              <a:t>You are worthy to be praised</a:t>
            </a:r>
            <a:endParaRPr>
              <a:solidFill>
                <a:schemeClr val="dk1"/>
              </a:solidFill>
            </a:endParaRPr>
          </a:p>
          <a:p>
            <a:pPr indent="0" lvl="0" marL="0" rtl="0" algn="l">
              <a:lnSpc>
                <a:spcPct val="115000"/>
              </a:lnSpc>
              <a:spcBef>
                <a:spcPts val="1200"/>
              </a:spcBef>
              <a:spcAft>
                <a:spcPts val="0"/>
              </a:spcAft>
              <a:buNone/>
            </a:pPr>
            <a:r>
              <a:rPr lang="en">
                <a:solidFill>
                  <a:schemeClr val="dk1"/>
                </a:solidFill>
              </a:rPr>
              <a:t>With my every thought and deed</a:t>
            </a:r>
            <a:endParaRPr>
              <a:solidFill>
                <a:schemeClr val="dk1"/>
              </a:solidFill>
            </a:endParaRPr>
          </a:p>
          <a:p>
            <a:pPr indent="0" lvl="0" marL="0" rtl="0" algn="l">
              <a:lnSpc>
                <a:spcPct val="115000"/>
              </a:lnSpc>
              <a:spcBef>
                <a:spcPts val="1200"/>
              </a:spcBef>
              <a:spcAft>
                <a:spcPts val="0"/>
              </a:spcAft>
              <a:buNone/>
            </a:pPr>
            <a:r>
              <a:rPr lang="en">
                <a:solidFill>
                  <a:schemeClr val="dk1"/>
                </a:solidFill>
              </a:rPr>
              <a:t>Oh Great God of highest heaven</a:t>
            </a:r>
            <a:endParaRPr>
              <a:solidFill>
                <a:schemeClr val="dk1"/>
              </a:solidFill>
            </a:endParaRPr>
          </a:p>
          <a:p>
            <a:pPr indent="0" lvl="0" marL="0" rtl="0" algn="l">
              <a:lnSpc>
                <a:spcPct val="115000"/>
              </a:lnSpc>
              <a:spcBef>
                <a:spcPts val="1200"/>
              </a:spcBef>
              <a:spcAft>
                <a:spcPts val="1200"/>
              </a:spcAft>
              <a:buNone/>
            </a:pPr>
            <a:r>
              <a:rPr lang="en">
                <a:solidFill>
                  <a:schemeClr val="dk1"/>
                </a:solidFill>
              </a:rPr>
              <a:t>Glorify Your name through me!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gtEl>
                                        <p:attrNameLst>
                                          <p:attrName>style.visibility</p:attrName>
                                        </p:attrNameLst>
                                      </p:cBhvr>
                                      <p:to>
                                        <p:strVal val="visible"/>
                                      </p:to>
                                    </p:set>
                                    <p:animEffect filter="fade" transition="in">
                                      <p:cBhvr>
                                        <p:cTn dur="2000"/>
                                        <p:tgtEl>
                                          <p:spTgt spid="1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2000"/>
                                        <p:tgtEl>
                                          <p:spTgt spid="1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00D3E9"/>
            </a:gs>
            <a:gs pos="100000">
              <a:srgbClr val="045962"/>
            </a:gs>
          </a:gsLst>
          <a:path path="circle">
            <a:fillToRect b="50%" l="50%" r="50%" t="50%"/>
          </a:path>
          <a:tileRect/>
        </a:gradFill>
      </p:bgPr>
    </p:bg>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Source Material &amp; Key Disclaimer</a:t>
            </a:r>
            <a:endParaRPr/>
          </a:p>
        </p:txBody>
      </p:sp>
      <p:sp>
        <p:nvSpPr>
          <p:cNvPr id="61" name="Google Shape;61;p14"/>
          <p:cNvSpPr txBox="1"/>
          <p:nvPr>
            <p:ph idx="1" type="body"/>
          </p:nvPr>
        </p:nvSpPr>
        <p:spPr>
          <a:xfrm>
            <a:off x="5145875" y="1152475"/>
            <a:ext cx="3686400" cy="34164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 sz="2400">
                <a:solidFill>
                  <a:schemeClr val="dk1"/>
                </a:solidFill>
              </a:rPr>
              <a:t>Lesson Content</a:t>
            </a:r>
            <a:endParaRPr b="1" sz="2400">
              <a:solidFill>
                <a:schemeClr val="dk1"/>
              </a:solidFill>
            </a:endParaRPr>
          </a:p>
          <a:p>
            <a:pPr indent="0" lvl="0" marL="0" rtl="0" algn="l">
              <a:lnSpc>
                <a:spcPct val="100000"/>
              </a:lnSpc>
              <a:spcBef>
                <a:spcPts val="1200"/>
              </a:spcBef>
              <a:spcAft>
                <a:spcPts val="0"/>
              </a:spcAft>
              <a:buNone/>
            </a:pPr>
            <a:r>
              <a:rPr b="1" lang="en" sz="2400">
                <a:solidFill>
                  <a:schemeClr val="dk1"/>
                </a:solidFill>
              </a:rPr>
              <a:t>“</a:t>
            </a:r>
            <a:r>
              <a:rPr b="1" lang="en" sz="2400">
                <a:solidFill>
                  <a:schemeClr val="dk1"/>
                </a:solidFill>
              </a:rPr>
              <a:t>CPR”</a:t>
            </a:r>
            <a:endParaRPr b="1" sz="2400">
              <a:solidFill>
                <a:schemeClr val="dk1"/>
              </a:solidFill>
            </a:endParaRPr>
          </a:p>
          <a:p>
            <a:pPr indent="-342900" lvl="0" marL="914400" rtl="0" algn="l">
              <a:lnSpc>
                <a:spcPct val="100000"/>
              </a:lnSpc>
              <a:spcBef>
                <a:spcPts val="1200"/>
              </a:spcBef>
              <a:spcAft>
                <a:spcPts val="0"/>
              </a:spcAft>
              <a:buClr>
                <a:schemeClr val="dk1"/>
              </a:buClr>
              <a:buSzPts val="1800"/>
              <a:buChar char="●"/>
            </a:pPr>
            <a:r>
              <a:rPr lang="en">
                <a:solidFill>
                  <a:schemeClr val="dk1"/>
                </a:solidFill>
              </a:rPr>
              <a:t>Concept</a:t>
            </a:r>
            <a:endParaRPr>
              <a:solidFill>
                <a:schemeClr val="dk1"/>
              </a:solidFill>
            </a:endParaRPr>
          </a:p>
          <a:p>
            <a:pPr indent="-342900" lvl="0" marL="914400" rtl="0" algn="l">
              <a:lnSpc>
                <a:spcPct val="100000"/>
              </a:lnSpc>
              <a:spcBef>
                <a:spcPts val="0"/>
              </a:spcBef>
              <a:spcAft>
                <a:spcPts val="0"/>
              </a:spcAft>
              <a:buClr>
                <a:schemeClr val="dk1"/>
              </a:buClr>
              <a:buSzPts val="1800"/>
              <a:buChar char="●"/>
            </a:pPr>
            <a:r>
              <a:rPr lang="en">
                <a:solidFill>
                  <a:schemeClr val="dk1"/>
                </a:solidFill>
              </a:rPr>
              <a:t>Personalized</a:t>
            </a:r>
            <a:endParaRPr>
              <a:solidFill>
                <a:schemeClr val="dk1"/>
              </a:solidFill>
            </a:endParaRPr>
          </a:p>
          <a:p>
            <a:pPr indent="-342900" lvl="0" marL="914400" rtl="0" algn="l">
              <a:lnSpc>
                <a:spcPct val="100000"/>
              </a:lnSpc>
              <a:spcBef>
                <a:spcPts val="0"/>
              </a:spcBef>
              <a:spcAft>
                <a:spcPts val="0"/>
              </a:spcAft>
              <a:buClr>
                <a:schemeClr val="dk1"/>
              </a:buClr>
              <a:buSzPts val="1800"/>
              <a:buChar char="●"/>
            </a:pPr>
            <a:r>
              <a:rPr lang="en">
                <a:solidFill>
                  <a:schemeClr val="dk1"/>
                </a:solidFill>
              </a:rPr>
              <a:t>Related to Others</a:t>
            </a:r>
            <a:endParaRPr b="1" sz="2400">
              <a:solidFill>
                <a:schemeClr val="dk1"/>
              </a:solidFill>
            </a:endParaRPr>
          </a:p>
          <a:p>
            <a:pPr indent="0" lvl="0" marL="0" rtl="0" algn="l">
              <a:spcBef>
                <a:spcPts val="1200"/>
              </a:spcBef>
              <a:spcAft>
                <a:spcPts val="0"/>
              </a:spcAft>
              <a:buNone/>
            </a:pPr>
            <a:r>
              <a:rPr b="1" lang="en" sz="2400">
                <a:solidFill>
                  <a:schemeClr val="dk1"/>
                </a:solidFill>
              </a:rPr>
              <a:t>Big Question</a:t>
            </a:r>
            <a:endParaRPr b="1" sz="2400">
              <a:solidFill>
                <a:schemeClr val="dk1"/>
              </a:solidFill>
            </a:endParaRPr>
          </a:p>
          <a:p>
            <a:pPr indent="0" lvl="0" marL="0" rtl="0" algn="l">
              <a:spcBef>
                <a:spcPts val="1200"/>
              </a:spcBef>
              <a:spcAft>
                <a:spcPts val="1200"/>
              </a:spcAft>
              <a:buNone/>
            </a:pPr>
            <a:r>
              <a:rPr b="1" lang="en" sz="2400">
                <a:solidFill>
                  <a:schemeClr val="dk1"/>
                </a:solidFill>
              </a:rPr>
              <a:t>Make it Real</a:t>
            </a:r>
            <a:endParaRPr b="1" sz="2400">
              <a:solidFill>
                <a:schemeClr val="dk1"/>
              </a:solidFill>
            </a:endParaRPr>
          </a:p>
        </p:txBody>
      </p:sp>
      <p:pic>
        <p:nvPicPr>
          <p:cNvPr id="62" name="Google Shape;62;p14"/>
          <p:cNvPicPr preferRelativeResize="0"/>
          <p:nvPr/>
        </p:nvPicPr>
        <p:blipFill>
          <a:blip r:embed="rId3">
            <a:alphaModFix/>
          </a:blip>
          <a:stretch>
            <a:fillRect/>
          </a:stretch>
        </p:blipFill>
        <p:spPr>
          <a:xfrm>
            <a:off x="311700" y="1152475"/>
            <a:ext cx="2381212" cy="3416400"/>
          </a:xfrm>
          <a:prstGeom prst="rect">
            <a:avLst/>
          </a:prstGeom>
          <a:noFill/>
          <a:ln cap="flat" cmpd="sng" w="9525">
            <a:solidFill>
              <a:schemeClr val="dk2"/>
            </a:solidFill>
            <a:prstDash val="solid"/>
            <a:round/>
            <a:headEnd len="sm" w="sm" type="none"/>
            <a:tailEnd len="sm" w="sm" type="none"/>
          </a:ln>
        </p:spPr>
      </p:pic>
      <p:pic>
        <p:nvPicPr>
          <p:cNvPr id="63" name="Google Shape;63;p14"/>
          <p:cNvPicPr preferRelativeResize="0"/>
          <p:nvPr/>
        </p:nvPicPr>
        <p:blipFill>
          <a:blip r:embed="rId4">
            <a:alphaModFix/>
          </a:blip>
          <a:stretch>
            <a:fillRect/>
          </a:stretch>
        </p:blipFill>
        <p:spPr>
          <a:xfrm>
            <a:off x="2692898" y="1152475"/>
            <a:ext cx="2452977" cy="3416400"/>
          </a:xfrm>
          <a:prstGeom prst="rect">
            <a:avLst/>
          </a:prstGeom>
          <a:noFill/>
          <a:ln cap="flat" cmpd="sng" w="9525">
            <a:solidFill>
              <a:schemeClr val="dk2"/>
            </a:solidFill>
            <a:prstDash val="solid"/>
            <a:round/>
            <a:headEnd len="sm" w="sm" type="none"/>
            <a:tailEnd len="sm" w="sm" type="none"/>
          </a:ln>
        </p:spPr>
      </p:pic>
      <p:sp>
        <p:nvSpPr>
          <p:cNvPr id="64" name="Google Shape;64;p14"/>
          <p:cNvSpPr txBox="1"/>
          <p:nvPr/>
        </p:nvSpPr>
        <p:spPr>
          <a:xfrm>
            <a:off x="5145875" y="1331425"/>
            <a:ext cx="3686400" cy="3058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rPr>
              <a:t>Additional Influential Resources:</a:t>
            </a:r>
            <a:endParaRPr b="1" sz="2400">
              <a:solidFill>
                <a:schemeClr val="dk1"/>
              </a:solidFill>
            </a:endParaRPr>
          </a:p>
          <a:p>
            <a:pPr indent="-342900" lvl="0" marL="457200" rtl="0" algn="l">
              <a:lnSpc>
                <a:spcPct val="115000"/>
              </a:lnSpc>
              <a:spcBef>
                <a:spcPts val="1200"/>
              </a:spcBef>
              <a:spcAft>
                <a:spcPts val="0"/>
              </a:spcAft>
              <a:buClr>
                <a:schemeClr val="dk1"/>
              </a:buClr>
              <a:buSzPts val="1800"/>
              <a:buChar char="●"/>
            </a:pPr>
            <a:r>
              <a:rPr b="1" i="1" lang="en" sz="1800">
                <a:solidFill>
                  <a:schemeClr val="dk1"/>
                </a:solidFill>
              </a:rPr>
              <a:t>When I Don’t Desire God: How to Fight for Joy</a:t>
            </a:r>
            <a:r>
              <a:rPr b="1" lang="en" sz="1800">
                <a:solidFill>
                  <a:schemeClr val="dk1"/>
                </a:solidFill>
              </a:rPr>
              <a:t>, by John Piper</a:t>
            </a:r>
            <a:endParaRPr b="1" sz="1800">
              <a:solidFill>
                <a:schemeClr val="dk1"/>
              </a:solidFill>
            </a:endParaRPr>
          </a:p>
          <a:p>
            <a:pPr indent="-342900" lvl="0" marL="457200" rtl="0" algn="l">
              <a:lnSpc>
                <a:spcPct val="115000"/>
              </a:lnSpc>
              <a:spcBef>
                <a:spcPts val="0"/>
              </a:spcBef>
              <a:spcAft>
                <a:spcPts val="0"/>
              </a:spcAft>
              <a:buClr>
                <a:schemeClr val="dk1"/>
              </a:buClr>
              <a:buSzPts val="1800"/>
              <a:buChar char="●"/>
            </a:pPr>
            <a:r>
              <a:rPr b="1" i="1" lang="en" sz="1800">
                <a:solidFill>
                  <a:schemeClr val="dk1"/>
                </a:solidFill>
              </a:rPr>
              <a:t>The Expulsive Power of a New Affection</a:t>
            </a:r>
            <a:r>
              <a:rPr b="1" lang="en" sz="1800">
                <a:solidFill>
                  <a:schemeClr val="dk1"/>
                </a:solidFill>
              </a:rPr>
              <a:t>, by Thomas Chalmers</a:t>
            </a:r>
            <a:endParaRPr b="1" sz="1800">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3000"/>
                                        <p:tgtEl>
                                          <p:spTgt spid="6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1"/>
                                        </p:tgtEl>
                                        <p:attrNameLst>
                                          <p:attrName>style.visibility</p:attrName>
                                        </p:attrNameLst>
                                      </p:cBhvr>
                                      <p:to>
                                        <p:strVal val="visible"/>
                                      </p:to>
                                    </p:set>
                                    <p:animEffect filter="fade" transition="in">
                                      <p:cBhvr>
                                        <p:cTn dur="2000"/>
                                        <p:tgtEl>
                                          <p:spTgt spid="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61"/>
                                        </p:tgtEl>
                                        <p:attrNameLst>
                                          <p:attrName>style.visibility</p:attrName>
                                        </p:attrNameLst>
                                      </p:cBhvr>
                                      <p:to>
                                        <p:strVal val="hidden"/>
                                      </p:to>
                                    </p:set>
                                  </p:childTnLst>
                                </p:cTn>
                              </p:par>
                              <p:par>
                                <p:cTn fill="hold" nodeType="withEffect" presetClass="entr" presetID="1" presetSubtype="0">
                                  <p:stCondLst>
                                    <p:cond delay="0"/>
                                  </p:stCondLst>
                                  <p:childTnLst>
                                    <p:set>
                                      <p:cBhvr>
                                        <p:cTn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00D3E9"/>
            </a:gs>
            <a:gs pos="100000">
              <a:srgbClr val="045962"/>
            </a:gs>
          </a:gsLst>
          <a:path path="circle">
            <a:fillToRect b="50%" l="50%" r="50%" t="50%"/>
          </a:path>
          <a:tileRect/>
        </a:gradFill>
      </p:bgPr>
    </p:bg>
    <p:spTree>
      <p:nvGrpSpPr>
        <p:cNvPr id="68" name="Shape 68"/>
        <p:cNvGrpSpPr/>
        <p:nvPr/>
      </p:nvGrpSpPr>
      <p:grpSpPr>
        <a:xfrm>
          <a:off x="0" y="0"/>
          <a:ext cx="0" cy="0"/>
          <a:chOff x="0" y="0"/>
          <a:chExt cx="0" cy="0"/>
        </a:xfrm>
      </p:grpSpPr>
      <p:sp>
        <p:nvSpPr>
          <p:cNvPr id="69" name="Google Shape;69;p15"/>
          <p:cNvSpPr txBox="1"/>
          <p:nvPr>
            <p:ph type="title"/>
          </p:nvPr>
        </p:nvSpPr>
        <p:spPr>
          <a:xfrm>
            <a:off x="108000" y="539275"/>
            <a:ext cx="2788500" cy="572700"/>
          </a:xfrm>
          <a:prstGeom prst="rect">
            <a:avLst/>
          </a:prstGeom>
        </p:spPr>
        <p:txBody>
          <a:bodyPr anchorCtr="0" anchor="t" bIns="91425" lIns="91425" spcFirstLastPara="1" rIns="91425" wrap="square" tIns="91425">
            <a:normAutofit fontScale="90000"/>
          </a:bodyPr>
          <a:lstStyle/>
          <a:p>
            <a:pPr indent="0" lvl="0" marL="0" marR="80128" rtl="0" algn="ctr">
              <a:spcBef>
                <a:spcPts val="0"/>
              </a:spcBef>
              <a:spcAft>
                <a:spcPts val="0"/>
              </a:spcAft>
              <a:buNone/>
            </a:pPr>
            <a:r>
              <a:rPr lang="en"/>
              <a:t>What is your </a:t>
            </a:r>
            <a:r>
              <a:rPr b="1" lang="en"/>
              <a:t>BIGGEST </a:t>
            </a:r>
            <a:r>
              <a:rPr lang="en"/>
              <a:t>problem?</a:t>
            </a:r>
            <a:endParaRPr/>
          </a:p>
        </p:txBody>
      </p:sp>
      <p:pic>
        <p:nvPicPr>
          <p:cNvPr id="70" name="Google Shape;70;p15"/>
          <p:cNvPicPr preferRelativeResize="0"/>
          <p:nvPr/>
        </p:nvPicPr>
        <p:blipFill rotWithShape="1">
          <a:blip r:embed="rId3">
            <a:alphaModFix/>
          </a:blip>
          <a:srcRect b="42852" l="0" r="0" t="33577"/>
          <a:stretch/>
        </p:blipFill>
        <p:spPr>
          <a:xfrm>
            <a:off x="2771025" y="210500"/>
            <a:ext cx="5911499" cy="1868849"/>
          </a:xfrm>
          <a:prstGeom prst="rect">
            <a:avLst/>
          </a:prstGeom>
          <a:noFill/>
          <a:ln>
            <a:noFill/>
          </a:ln>
        </p:spPr>
      </p:pic>
      <p:sp>
        <p:nvSpPr>
          <p:cNvPr id="71" name="Google Shape;71;p15"/>
          <p:cNvSpPr txBox="1"/>
          <p:nvPr/>
        </p:nvSpPr>
        <p:spPr>
          <a:xfrm>
            <a:off x="288450" y="2187050"/>
            <a:ext cx="2788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rPr>
              <a:t>Matthew 12:43-45</a:t>
            </a:r>
            <a:endParaRPr b="1" sz="1800">
              <a:solidFill>
                <a:schemeClr val="dk1"/>
              </a:solidFill>
            </a:endParaRPr>
          </a:p>
        </p:txBody>
      </p:sp>
      <p:sp>
        <p:nvSpPr>
          <p:cNvPr id="72" name="Google Shape;72;p15"/>
          <p:cNvSpPr txBox="1"/>
          <p:nvPr/>
        </p:nvSpPr>
        <p:spPr>
          <a:xfrm>
            <a:off x="2771100" y="2079350"/>
            <a:ext cx="58998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chemeClr val="dk1"/>
                </a:solidFill>
              </a:rPr>
              <a:t>External efforts are </a:t>
            </a:r>
            <a:r>
              <a:rPr b="1" lang="en" sz="1600">
                <a:solidFill>
                  <a:schemeClr val="dk1"/>
                </a:solidFill>
              </a:rPr>
              <a:t>only effective temporarily</a:t>
            </a:r>
            <a:r>
              <a:rPr lang="en" sz="1600">
                <a:solidFill>
                  <a:schemeClr val="dk1"/>
                </a:solidFill>
              </a:rPr>
              <a:t> and </a:t>
            </a:r>
            <a:r>
              <a:rPr b="1" lang="en" sz="1600">
                <a:solidFill>
                  <a:schemeClr val="dk1"/>
                </a:solidFill>
              </a:rPr>
              <a:t>often result in worse outcomes later in life</a:t>
            </a:r>
            <a:r>
              <a:rPr lang="en" sz="1600">
                <a:solidFill>
                  <a:schemeClr val="dk1"/>
                </a:solidFill>
              </a:rPr>
              <a:t>.</a:t>
            </a:r>
            <a:endParaRPr sz="1600">
              <a:solidFill>
                <a:schemeClr val="dk1"/>
              </a:solidFill>
            </a:endParaRPr>
          </a:p>
        </p:txBody>
      </p:sp>
      <p:sp>
        <p:nvSpPr>
          <p:cNvPr id="73" name="Google Shape;73;p15"/>
          <p:cNvSpPr txBox="1"/>
          <p:nvPr/>
        </p:nvSpPr>
        <p:spPr>
          <a:xfrm>
            <a:off x="288450" y="2764250"/>
            <a:ext cx="2788500" cy="95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rPr>
              <a:t>Amos 5:18-19</a:t>
            </a:r>
            <a:endParaRPr b="1" sz="1800">
              <a:solidFill>
                <a:schemeClr val="dk1"/>
              </a:solidFill>
            </a:endParaRPr>
          </a:p>
          <a:p>
            <a:pPr indent="0" lvl="0" marL="0" rtl="0" algn="l">
              <a:spcBef>
                <a:spcPts val="0"/>
              </a:spcBef>
              <a:spcAft>
                <a:spcPts val="0"/>
              </a:spcAft>
              <a:buNone/>
            </a:pPr>
            <a:r>
              <a:rPr lang="en" sz="1600">
                <a:solidFill>
                  <a:schemeClr val="dk1"/>
                </a:solidFill>
              </a:rPr>
              <a:t>Parallel passages:</a:t>
            </a:r>
            <a:endParaRPr sz="1600">
              <a:solidFill>
                <a:schemeClr val="dk1"/>
              </a:solidFill>
            </a:endParaRPr>
          </a:p>
          <a:p>
            <a:pPr indent="0" lvl="0" marL="0" rtl="0" algn="l">
              <a:spcBef>
                <a:spcPts val="0"/>
              </a:spcBef>
              <a:spcAft>
                <a:spcPts val="0"/>
              </a:spcAft>
              <a:buNone/>
            </a:pPr>
            <a:r>
              <a:rPr lang="en" sz="1600">
                <a:solidFill>
                  <a:schemeClr val="dk1"/>
                </a:solidFill>
              </a:rPr>
              <a:t>Is 24:18 &amp; Jer 48:44</a:t>
            </a:r>
            <a:endParaRPr sz="1600">
              <a:solidFill>
                <a:schemeClr val="dk1"/>
              </a:solidFill>
            </a:endParaRPr>
          </a:p>
        </p:txBody>
      </p:sp>
      <p:sp>
        <p:nvSpPr>
          <p:cNvPr id="74" name="Google Shape;74;p15"/>
          <p:cNvSpPr txBox="1"/>
          <p:nvPr/>
        </p:nvSpPr>
        <p:spPr>
          <a:xfrm>
            <a:off x="2771100" y="2779700"/>
            <a:ext cx="63612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chemeClr val="dk1"/>
                </a:solidFill>
              </a:rPr>
              <a:t>External efforts are </a:t>
            </a:r>
            <a:r>
              <a:rPr b="1" lang="en" sz="1600" u="sng">
                <a:solidFill>
                  <a:schemeClr val="dk1"/>
                </a:solidFill>
              </a:rPr>
              <a:t>unable to avoid</a:t>
            </a:r>
            <a:r>
              <a:rPr lang="en" sz="1600" u="sng">
                <a:solidFill>
                  <a:schemeClr val="dk1"/>
                </a:solidFill>
              </a:rPr>
              <a:t> the </a:t>
            </a:r>
            <a:r>
              <a:rPr b="1" lang="en" sz="1600" u="sng">
                <a:solidFill>
                  <a:schemeClr val="dk1"/>
                </a:solidFill>
              </a:rPr>
              <a:t>short</a:t>
            </a:r>
            <a:r>
              <a:rPr lang="en" sz="1600" u="sng">
                <a:solidFill>
                  <a:schemeClr val="dk1"/>
                </a:solidFill>
              </a:rPr>
              <a:t> and </a:t>
            </a:r>
            <a:r>
              <a:rPr b="1" lang="en" sz="1600" u="sng">
                <a:solidFill>
                  <a:schemeClr val="dk1"/>
                </a:solidFill>
              </a:rPr>
              <a:t>long-term consequences</a:t>
            </a:r>
            <a:r>
              <a:rPr lang="en" sz="1600" u="sng">
                <a:solidFill>
                  <a:schemeClr val="dk1"/>
                </a:solidFill>
              </a:rPr>
              <a:t> of a just God</a:t>
            </a:r>
            <a:r>
              <a:rPr lang="en" sz="1600">
                <a:solidFill>
                  <a:schemeClr val="dk1"/>
                </a:solidFill>
              </a:rPr>
              <a:t> because they are </a:t>
            </a:r>
            <a:r>
              <a:rPr lang="en" sz="1600" u="sng">
                <a:solidFill>
                  <a:schemeClr val="dk1"/>
                </a:solidFill>
              </a:rPr>
              <a:t>unable to </a:t>
            </a:r>
            <a:r>
              <a:rPr b="1" lang="en" sz="1600" u="sng">
                <a:solidFill>
                  <a:schemeClr val="dk1"/>
                </a:solidFill>
              </a:rPr>
              <a:t>make one right with God</a:t>
            </a:r>
            <a:r>
              <a:rPr lang="en" sz="1600">
                <a:solidFill>
                  <a:schemeClr val="dk1"/>
                </a:solidFill>
              </a:rPr>
              <a:t>.</a:t>
            </a:r>
            <a:endParaRPr sz="1600">
              <a:solidFill>
                <a:schemeClr val="dk1"/>
              </a:solidFill>
            </a:endParaRPr>
          </a:p>
        </p:txBody>
      </p:sp>
      <p:sp>
        <p:nvSpPr>
          <p:cNvPr id="75" name="Google Shape;75;p15"/>
          <p:cNvSpPr txBox="1"/>
          <p:nvPr/>
        </p:nvSpPr>
        <p:spPr>
          <a:xfrm>
            <a:off x="288450" y="4203500"/>
            <a:ext cx="2788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rPr>
              <a:t>Ezekiel 14:1-5</a:t>
            </a:r>
            <a:endParaRPr b="1" sz="1800">
              <a:solidFill>
                <a:schemeClr val="dk1"/>
              </a:solidFill>
            </a:endParaRPr>
          </a:p>
        </p:txBody>
      </p:sp>
      <p:sp>
        <p:nvSpPr>
          <p:cNvPr id="76" name="Google Shape;76;p15"/>
          <p:cNvSpPr txBox="1"/>
          <p:nvPr/>
        </p:nvSpPr>
        <p:spPr>
          <a:xfrm>
            <a:off x="2771100" y="3726350"/>
            <a:ext cx="6361200" cy="141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chemeClr val="dk1"/>
                </a:solidFill>
              </a:rPr>
              <a:t>Heart idolatry puts wicked stumbling blocks before our faces. Until the idol is removed, it will distort and obscure everything else in a person’s life. This is the principle of </a:t>
            </a:r>
            <a:r>
              <a:rPr b="1" lang="en" sz="1600">
                <a:solidFill>
                  <a:schemeClr val="dk1"/>
                </a:solidFill>
              </a:rPr>
              <a:t>inescapable </a:t>
            </a:r>
            <a:r>
              <a:rPr b="1" lang="en" sz="1600">
                <a:solidFill>
                  <a:schemeClr val="dk1"/>
                </a:solidFill>
              </a:rPr>
              <a:t>influence</a:t>
            </a:r>
            <a:r>
              <a:rPr lang="en" sz="1600">
                <a:solidFill>
                  <a:schemeClr val="dk1"/>
                </a:solidFill>
              </a:rPr>
              <a:t>. </a:t>
            </a:r>
            <a:r>
              <a:rPr lang="en" sz="1600" u="sng">
                <a:solidFill>
                  <a:schemeClr val="dk1"/>
                </a:solidFill>
              </a:rPr>
              <a:t>Whatever rules the heart will exercise inescapable influence over the person’s life and behavior.</a:t>
            </a:r>
            <a:endParaRPr sz="1600" u="sng">
              <a:solidFill>
                <a:schemeClr val="dk1"/>
              </a:solidFill>
            </a:endParaRPr>
          </a:p>
        </p:txBody>
      </p:sp>
      <p:sp>
        <p:nvSpPr>
          <p:cNvPr id="77" name="Google Shape;77;p15"/>
          <p:cNvSpPr txBox="1"/>
          <p:nvPr/>
        </p:nvSpPr>
        <p:spPr>
          <a:xfrm>
            <a:off x="5951625" y="1488950"/>
            <a:ext cx="1962000" cy="461700"/>
          </a:xfrm>
          <a:prstGeom prst="rect">
            <a:avLst/>
          </a:prstGeom>
          <a:gradFill>
            <a:gsLst>
              <a:gs pos="0">
                <a:srgbClr val="F4FF83"/>
              </a:gs>
              <a:gs pos="100000">
                <a:srgbClr val="E1F609"/>
              </a:gs>
            </a:gsLst>
            <a:path path="circle">
              <a:fillToRect b="50%" l="50%" r="50%" t="50%"/>
            </a:path>
            <a:tileRect/>
          </a:gra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2"/>
                </a:solidFill>
              </a:rPr>
              <a:t>“Fruit-stapling”</a:t>
            </a:r>
            <a:endParaRPr b="1" sz="1800">
              <a:solidFill>
                <a:schemeClr val="dk2"/>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72"/>
                                        </p:tgtEl>
                                        <p:attrNameLst>
                                          <p:attrName>style.visibility</p:attrName>
                                        </p:attrNameLst>
                                      </p:cBhvr>
                                      <p:to>
                                        <p:strVal val="visible"/>
                                      </p:to>
                                    </p:set>
                                    <p:anim calcmode="lin" valueType="num">
                                      <p:cBhvr additive="base">
                                        <p:cTn dur="1000"/>
                                        <p:tgtEl>
                                          <p:spTgt spid="7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1000"/>
                                        <p:tgtEl>
                                          <p:spTgt spid="7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1000"/>
                                        <p:tgtEl>
                                          <p:spTgt spid="7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gtEl>
                                        <p:attrNameLst>
                                          <p:attrName>style.visibility</p:attrName>
                                        </p:attrNameLst>
                                      </p:cBhvr>
                                      <p:to>
                                        <p:strVal val="visible"/>
                                      </p:to>
                                    </p:set>
                                    <p:animEffect filter="fade" transition="in">
                                      <p:cBhvr>
                                        <p:cTn dur="3000"/>
                                        <p:tgtEl>
                                          <p:spTgt spid="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00D3E9"/>
            </a:gs>
            <a:gs pos="100000">
              <a:srgbClr val="045962"/>
            </a:gs>
          </a:gsLst>
          <a:path path="circle">
            <a:fillToRect b="50%" l="50%" r="50%" t="50%"/>
          </a:path>
          <a:tileRect/>
        </a:gradFill>
      </p:bgPr>
    </p:bg>
    <p:spTree>
      <p:nvGrpSpPr>
        <p:cNvPr id="81" name="Shape 81"/>
        <p:cNvGrpSpPr/>
        <p:nvPr/>
      </p:nvGrpSpPr>
      <p:grpSpPr>
        <a:xfrm>
          <a:off x="0" y="0"/>
          <a:ext cx="0" cy="0"/>
          <a:chOff x="0" y="0"/>
          <a:chExt cx="0" cy="0"/>
        </a:xfrm>
      </p:grpSpPr>
      <p:sp>
        <p:nvSpPr>
          <p:cNvPr id="82" name="Google Shape;82;p16"/>
          <p:cNvSpPr txBox="1"/>
          <p:nvPr>
            <p:ph type="title"/>
          </p:nvPr>
        </p:nvSpPr>
        <p:spPr>
          <a:xfrm>
            <a:off x="258300" y="500850"/>
            <a:ext cx="30522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Clr>
                <a:schemeClr val="dk1"/>
              </a:buClr>
              <a:buSzPct val="39285"/>
              <a:buFont typeface="Arial"/>
              <a:buNone/>
            </a:pPr>
            <a:r>
              <a:rPr lang="en"/>
              <a:t>What is your </a:t>
            </a:r>
            <a:r>
              <a:rPr b="1" lang="en"/>
              <a:t>BIGGEST </a:t>
            </a:r>
            <a:r>
              <a:rPr lang="en"/>
              <a:t>problem?</a:t>
            </a:r>
            <a:endParaRPr/>
          </a:p>
          <a:p>
            <a:pPr indent="0" lvl="0" marL="0" rtl="0" algn="l">
              <a:spcBef>
                <a:spcPts val="0"/>
              </a:spcBef>
              <a:spcAft>
                <a:spcPts val="0"/>
              </a:spcAft>
              <a:buNone/>
            </a:pPr>
            <a:r>
              <a:t/>
            </a:r>
            <a:endParaRPr/>
          </a:p>
        </p:txBody>
      </p:sp>
      <p:pic>
        <p:nvPicPr>
          <p:cNvPr id="83" name="Google Shape;83;p16"/>
          <p:cNvPicPr preferRelativeResize="0"/>
          <p:nvPr/>
        </p:nvPicPr>
        <p:blipFill rotWithShape="1">
          <a:blip r:embed="rId3">
            <a:alphaModFix/>
          </a:blip>
          <a:srcRect b="22812" l="0" r="0" t="33576"/>
          <a:stretch/>
        </p:blipFill>
        <p:spPr>
          <a:xfrm>
            <a:off x="3386500" y="967464"/>
            <a:ext cx="5067701" cy="3208576"/>
          </a:xfrm>
          <a:prstGeom prst="rect">
            <a:avLst/>
          </a:prstGeom>
          <a:noFill/>
          <a:ln>
            <a:noFill/>
          </a:ln>
        </p:spPr>
      </p:pic>
      <p:pic>
        <p:nvPicPr>
          <p:cNvPr id="84" name="Google Shape;84;p16"/>
          <p:cNvPicPr preferRelativeResize="0"/>
          <p:nvPr/>
        </p:nvPicPr>
        <p:blipFill rotWithShape="1">
          <a:blip r:embed="rId3">
            <a:alphaModFix/>
          </a:blip>
          <a:srcRect b="42852" l="0" r="0" t="33577"/>
          <a:stretch/>
        </p:blipFill>
        <p:spPr>
          <a:xfrm>
            <a:off x="3386500" y="967472"/>
            <a:ext cx="5067701" cy="1734052"/>
          </a:xfrm>
          <a:prstGeom prst="rect">
            <a:avLst/>
          </a:prstGeom>
          <a:noFill/>
          <a:ln>
            <a:noFill/>
          </a:ln>
        </p:spPr>
      </p:pic>
      <p:sp>
        <p:nvSpPr>
          <p:cNvPr id="85" name="Google Shape;85;p16"/>
          <p:cNvSpPr txBox="1"/>
          <p:nvPr/>
        </p:nvSpPr>
        <p:spPr>
          <a:xfrm>
            <a:off x="182400" y="1555950"/>
            <a:ext cx="3204000" cy="1015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dk1"/>
                </a:solidFill>
              </a:rPr>
              <a:t>Matthew 12:33-37</a:t>
            </a:r>
            <a:endParaRPr sz="1800">
              <a:solidFill>
                <a:schemeClr val="dk1"/>
              </a:solidFill>
            </a:endParaRPr>
          </a:p>
          <a:p>
            <a:pPr indent="0" lvl="0" marL="0" rtl="0" algn="ctr">
              <a:spcBef>
                <a:spcPts val="0"/>
              </a:spcBef>
              <a:spcAft>
                <a:spcPts val="0"/>
              </a:spcAft>
              <a:buNone/>
            </a:pPr>
            <a:r>
              <a:rPr lang="en" sz="1800">
                <a:solidFill>
                  <a:schemeClr val="dk1"/>
                </a:solidFill>
              </a:rPr>
              <a:t>Matthew 23:25-26</a:t>
            </a:r>
            <a:endParaRPr sz="1800">
              <a:solidFill>
                <a:schemeClr val="dk1"/>
              </a:solidFill>
            </a:endParaRPr>
          </a:p>
          <a:p>
            <a:pPr indent="0" lvl="0" marL="0" rtl="0" algn="ctr">
              <a:spcBef>
                <a:spcPts val="0"/>
              </a:spcBef>
              <a:spcAft>
                <a:spcPts val="0"/>
              </a:spcAft>
              <a:buNone/>
            </a:pPr>
            <a:r>
              <a:rPr lang="en" sz="1800">
                <a:solidFill>
                  <a:schemeClr val="dk1"/>
                </a:solidFill>
              </a:rPr>
              <a:t>Proverbs 9:8</a:t>
            </a:r>
            <a:endParaRPr sz="1800">
              <a:solidFill>
                <a:schemeClr val="dk1"/>
              </a:solidFill>
            </a:endParaRPr>
          </a:p>
        </p:txBody>
      </p:sp>
      <p:sp>
        <p:nvSpPr>
          <p:cNvPr id="86" name="Google Shape;86;p16"/>
          <p:cNvSpPr txBox="1"/>
          <p:nvPr/>
        </p:nvSpPr>
        <p:spPr>
          <a:xfrm>
            <a:off x="182400" y="2627275"/>
            <a:ext cx="3000000" cy="2055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800">
                <a:solidFill>
                  <a:schemeClr val="dk1"/>
                </a:solidFill>
              </a:rPr>
              <a:t>People and situations do </a:t>
            </a:r>
            <a:r>
              <a:rPr b="1" lang="en" sz="1800">
                <a:solidFill>
                  <a:schemeClr val="dk1"/>
                </a:solidFill>
              </a:rPr>
              <a:t>not</a:t>
            </a:r>
            <a:r>
              <a:rPr lang="en" sz="1800">
                <a:solidFill>
                  <a:schemeClr val="dk1"/>
                </a:solidFill>
              </a:rPr>
              <a:t> </a:t>
            </a:r>
            <a:r>
              <a:rPr b="1" lang="en" sz="1800">
                <a:solidFill>
                  <a:schemeClr val="dk1"/>
                </a:solidFill>
              </a:rPr>
              <a:t>determine</a:t>
            </a:r>
            <a:r>
              <a:rPr lang="en" sz="1800">
                <a:solidFill>
                  <a:schemeClr val="dk1"/>
                </a:solidFill>
              </a:rPr>
              <a:t> our behavior…</a:t>
            </a:r>
            <a:endParaRPr sz="1800">
              <a:solidFill>
                <a:schemeClr val="dk1"/>
              </a:solidFill>
            </a:endParaRPr>
          </a:p>
          <a:p>
            <a:pPr indent="0" lvl="0" marL="0" rtl="0" algn="ctr">
              <a:lnSpc>
                <a:spcPct val="115000"/>
              </a:lnSpc>
              <a:spcBef>
                <a:spcPts val="0"/>
              </a:spcBef>
              <a:spcAft>
                <a:spcPts val="0"/>
              </a:spcAft>
              <a:buNone/>
            </a:pPr>
            <a:r>
              <a:rPr lang="en" sz="1800">
                <a:solidFill>
                  <a:schemeClr val="dk1"/>
                </a:solidFill>
              </a:rPr>
              <a:t>They </a:t>
            </a:r>
            <a:r>
              <a:rPr lang="en" sz="1800" u="sng">
                <a:solidFill>
                  <a:schemeClr val="dk1"/>
                </a:solidFill>
              </a:rPr>
              <a:t>provide the occasion</a:t>
            </a:r>
            <a:r>
              <a:rPr lang="en" sz="1800">
                <a:solidFill>
                  <a:schemeClr val="dk1"/>
                </a:solidFill>
              </a:rPr>
              <a:t> where </a:t>
            </a:r>
            <a:r>
              <a:rPr b="1" lang="en" sz="1800">
                <a:solidFill>
                  <a:schemeClr val="dk1"/>
                </a:solidFill>
              </a:rPr>
              <a:t>our behavior</a:t>
            </a:r>
            <a:r>
              <a:rPr lang="en" sz="1800">
                <a:solidFill>
                  <a:schemeClr val="dk1"/>
                </a:solidFill>
              </a:rPr>
              <a:t> </a:t>
            </a:r>
            <a:r>
              <a:rPr b="1" lang="en" sz="1800">
                <a:solidFill>
                  <a:schemeClr val="dk1"/>
                </a:solidFill>
              </a:rPr>
              <a:t>reveals our hearts</a:t>
            </a:r>
            <a:r>
              <a:rPr lang="en" sz="1800">
                <a:solidFill>
                  <a:schemeClr val="dk1"/>
                </a:solidFill>
              </a:rPr>
              <a: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3"/>
                                        </p:tgtEl>
                                        <p:attrNameLst>
                                          <p:attrName>style.visibility</p:attrName>
                                        </p:attrNameLst>
                                      </p:cBhvr>
                                      <p:to>
                                        <p:strVal val="visible"/>
                                      </p:to>
                                    </p:set>
                                    <p:animEffect filter="fade" transition="in">
                                      <p:cBhvr>
                                        <p:cTn dur="3000"/>
                                        <p:tgtEl>
                                          <p:spTgt spid="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00D3E9"/>
            </a:gs>
            <a:gs pos="100000">
              <a:srgbClr val="045962"/>
            </a:gs>
          </a:gsLst>
          <a:path path="circle">
            <a:fillToRect b="50%" l="50%" r="50%" t="50%"/>
          </a:path>
          <a:tileRect/>
        </a:gradFill>
      </p:bgPr>
    </p:bg>
    <p:spTree>
      <p:nvGrpSpPr>
        <p:cNvPr id="90" name="Shape 90"/>
        <p:cNvGrpSpPr/>
        <p:nvPr/>
      </p:nvGrpSpPr>
      <p:grpSpPr>
        <a:xfrm>
          <a:off x="0" y="0"/>
          <a:ext cx="0" cy="0"/>
          <a:chOff x="0" y="0"/>
          <a:chExt cx="0" cy="0"/>
        </a:xfrm>
      </p:grpSpPr>
      <p:sp>
        <p:nvSpPr>
          <p:cNvPr id="91" name="Google Shape;91;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Part 1 CPR</a:t>
            </a:r>
            <a:endParaRPr/>
          </a:p>
        </p:txBody>
      </p:sp>
      <p:sp>
        <p:nvSpPr>
          <p:cNvPr id="92" name="Google Shape;92;p17"/>
          <p:cNvSpPr txBox="1"/>
          <p:nvPr>
            <p:ph idx="1" type="body"/>
          </p:nvPr>
        </p:nvSpPr>
        <p:spPr>
          <a:xfrm>
            <a:off x="311700" y="1017725"/>
            <a:ext cx="8520600" cy="3928500"/>
          </a:xfrm>
          <a:prstGeom prst="rect">
            <a:avLst/>
          </a:prstGeom>
        </p:spPr>
        <p:txBody>
          <a:bodyPr anchorCtr="0" anchor="t" bIns="91425" lIns="91425" spcFirstLastPara="1" rIns="91425" wrap="square" tIns="91425">
            <a:normAutofit lnSpcReduction="10000"/>
          </a:bodyPr>
          <a:lstStyle/>
          <a:p>
            <a:pPr indent="-330200" lvl="0" marL="457200" rtl="0" algn="l">
              <a:spcBef>
                <a:spcPts val="0"/>
              </a:spcBef>
              <a:spcAft>
                <a:spcPts val="0"/>
              </a:spcAft>
              <a:buClr>
                <a:schemeClr val="dk1"/>
              </a:buClr>
              <a:buSzPts val="1600"/>
              <a:buChar char="●"/>
            </a:pPr>
            <a:r>
              <a:rPr lang="en" sz="1600">
                <a:solidFill>
                  <a:schemeClr val="dk1"/>
                </a:solidFill>
              </a:rPr>
              <a:t>External efforts and DIY projects to address our greatest needs and problems DO NOT produce:</a:t>
            </a:r>
            <a:endParaRPr sz="1600">
              <a:solidFill>
                <a:schemeClr val="dk1"/>
              </a:solidFill>
            </a:endParaRPr>
          </a:p>
          <a:p>
            <a:pPr indent="-330200" lvl="1" marL="914400" rtl="0" algn="l">
              <a:spcBef>
                <a:spcPts val="0"/>
              </a:spcBef>
              <a:spcAft>
                <a:spcPts val="0"/>
              </a:spcAft>
              <a:buClr>
                <a:schemeClr val="dk1"/>
              </a:buClr>
              <a:buSzPts val="1600"/>
              <a:buChar char="○"/>
            </a:pPr>
            <a:r>
              <a:rPr b="1" lang="en" sz="1600">
                <a:solidFill>
                  <a:schemeClr val="dk1"/>
                </a:solidFill>
              </a:rPr>
              <a:t>Sustained</a:t>
            </a:r>
            <a:r>
              <a:rPr lang="en" sz="1600">
                <a:solidFill>
                  <a:schemeClr val="dk1"/>
                </a:solidFill>
              </a:rPr>
              <a:t> change</a:t>
            </a:r>
            <a:endParaRPr sz="1600">
              <a:solidFill>
                <a:schemeClr val="dk1"/>
              </a:solidFill>
            </a:endParaRPr>
          </a:p>
          <a:p>
            <a:pPr indent="-330200" lvl="1" marL="914400" rtl="0" algn="l">
              <a:spcBef>
                <a:spcPts val="0"/>
              </a:spcBef>
              <a:spcAft>
                <a:spcPts val="0"/>
              </a:spcAft>
              <a:buClr>
                <a:schemeClr val="dk1"/>
              </a:buClr>
              <a:buSzPts val="1600"/>
              <a:buChar char="○"/>
            </a:pPr>
            <a:r>
              <a:rPr b="1" lang="en" sz="1600">
                <a:solidFill>
                  <a:schemeClr val="dk1"/>
                </a:solidFill>
              </a:rPr>
              <a:t>Surpassing</a:t>
            </a:r>
            <a:r>
              <a:rPr lang="en" sz="1600">
                <a:solidFill>
                  <a:schemeClr val="dk1"/>
                </a:solidFill>
              </a:rPr>
              <a:t> benefits</a:t>
            </a:r>
            <a:endParaRPr sz="1600">
              <a:solidFill>
                <a:schemeClr val="dk1"/>
              </a:solidFill>
            </a:endParaRPr>
          </a:p>
          <a:p>
            <a:pPr indent="-330200" lvl="1" marL="914400" rtl="0" algn="l">
              <a:spcBef>
                <a:spcPts val="0"/>
              </a:spcBef>
              <a:spcAft>
                <a:spcPts val="0"/>
              </a:spcAft>
              <a:buClr>
                <a:schemeClr val="dk1"/>
              </a:buClr>
              <a:buSzPts val="1600"/>
              <a:buChar char="○"/>
            </a:pPr>
            <a:r>
              <a:rPr lang="en" sz="1600">
                <a:solidFill>
                  <a:schemeClr val="dk1"/>
                </a:solidFill>
              </a:rPr>
              <a:t>Ultimate </a:t>
            </a:r>
            <a:r>
              <a:rPr b="1" lang="en" sz="1600">
                <a:solidFill>
                  <a:schemeClr val="dk1"/>
                </a:solidFill>
              </a:rPr>
              <a:t>Solutions</a:t>
            </a:r>
            <a:r>
              <a:rPr lang="en" sz="1600">
                <a:solidFill>
                  <a:schemeClr val="dk1"/>
                </a:solidFill>
              </a:rPr>
              <a:t>.</a:t>
            </a: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There is an undeniable root and fruit connection between our heart and our behavior.</a:t>
            </a:r>
            <a:endParaRPr sz="1600">
              <a:solidFill>
                <a:schemeClr val="dk1"/>
              </a:solidFill>
            </a:endParaRPr>
          </a:p>
          <a:p>
            <a:pPr indent="-330200" lvl="1" marL="914400" rtl="0" algn="l">
              <a:spcBef>
                <a:spcPts val="0"/>
              </a:spcBef>
              <a:spcAft>
                <a:spcPts val="0"/>
              </a:spcAft>
              <a:buClr>
                <a:schemeClr val="dk1"/>
              </a:buClr>
              <a:buSzPts val="1600"/>
              <a:buChar char="○"/>
            </a:pPr>
            <a:r>
              <a:rPr lang="en" sz="1600">
                <a:solidFill>
                  <a:schemeClr val="dk1"/>
                </a:solidFill>
              </a:rPr>
              <a:t>Whatever rules the heart exercises </a:t>
            </a:r>
            <a:r>
              <a:rPr b="1" lang="en" sz="1600">
                <a:solidFill>
                  <a:schemeClr val="dk1"/>
                </a:solidFill>
              </a:rPr>
              <a:t>inescapable influence</a:t>
            </a:r>
            <a:r>
              <a:rPr lang="en" sz="1600">
                <a:solidFill>
                  <a:schemeClr val="dk1"/>
                </a:solidFill>
              </a:rPr>
              <a:t> over life and behavior. </a:t>
            </a:r>
            <a:r>
              <a:rPr lang="en" sz="1600" u="sng">
                <a:solidFill>
                  <a:schemeClr val="dk1"/>
                </a:solidFill>
              </a:rPr>
              <a:t>Your heart is always ruled by something</a:t>
            </a:r>
            <a:r>
              <a:rPr lang="en" sz="1600">
                <a:solidFill>
                  <a:schemeClr val="dk1"/>
                </a:solidFill>
              </a:rPr>
              <a:t>.</a:t>
            </a:r>
            <a:endParaRPr sz="1600" u="sng">
              <a:solidFill>
                <a:schemeClr val="dk1"/>
              </a:solidFill>
            </a:endParaRPr>
          </a:p>
          <a:p>
            <a:pPr indent="-330200" lvl="1" marL="914400" rtl="0" algn="l">
              <a:spcBef>
                <a:spcPts val="0"/>
              </a:spcBef>
              <a:spcAft>
                <a:spcPts val="0"/>
              </a:spcAft>
              <a:buClr>
                <a:schemeClr val="dk1"/>
              </a:buClr>
              <a:buSzPts val="1600"/>
              <a:buChar char="○"/>
            </a:pPr>
            <a:r>
              <a:rPr lang="en" sz="1600" u="sng">
                <a:solidFill>
                  <a:schemeClr val="dk1"/>
                </a:solidFill>
              </a:rPr>
              <a:t>Lasting change always takes place through the pathway of the heart</a:t>
            </a:r>
            <a:r>
              <a:rPr lang="en" sz="1600">
                <a:solidFill>
                  <a:schemeClr val="dk1"/>
                </a:solidFill>
              </a:rPr>
              <a:t>. Fruit change is the result of root change. Any agenda for change must focus on the </a:t>
            </a:r>
            <a:r>
              <a:rPr b="1" lang="en" sz="1600">
                <a:solidFill>
                  <a:schemeClr val="dk1"/>
                </a:solidFill>
              </a:rPr>
              <a:t>thoughts and desires of the heart</a:t>
            </a:r>
            <a:r>
              <a:rPr lang="en" sz="1600">
                <a:solidFill>
                  <a:schemeClr val="dk1"/>
                </a:solidFill>
              </a:rPr>
              <a:t>. </a:t>
            </a: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Therefore, the heart is our target in personal growth and ministry. Our prayer is that </a:t>
            </a:r>
            <a:r>
              <a:rPr lang="en" sz="1600" u="sng">
                <a:solidFill>
                  <a:schemeClr val="dk1"/>
                </a:solidFill>
              </a:rPr>
              <a:t>God will work heart change in us and</a:t>
            </a:r>
            <a:r>
              <a:rPr lang="en" sz="1600">
                <a:solidFill>
                  <a:schemeClr val="dk1"/>
                </a:solidFill>
              </a:rPr>
              <a:t> use us to produce heart change </a:t>
            </a:r>
            <a:r>
              <a:rPr lang="en" sz="1600" u="sng">
                <a:solidFill>
                  <a:schemeClr val="dk1"/>
                </a:solidFill>
              </a:rPr>
              <a:t>in others that results in new words, choices, and actions</a:t>
            </a:r>
            <a:r>
              <a:rPr lang="en" sz="1600">
                <a:solidFill>
                  <a:schemeClr val="dk1"/>
                </a:solidFill>
              </a:rPr>
              <a:t>. </a:t>
            </a:r>
            <a:endParaRPr sz="23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00D3E9"/>
            </a:gs>
            <a:gs pos="100000">
              <a:srgbClr val="045962"/>
            </a:gs>
          </a:gsLst>
          <a:path path="circle">
            <a:fillToRect b="50%" l="50%" r="50%" t="50%"/>
          </a:path>
          <a:tileRect/>
        </a:gradFill>
      </p:bgPr>
    </p:bg>
    <p:spTree>
      <p:nvGrpSpPr>
        <p:cNvPr id="96" name="Shape 96"/>
        <p:cNvGrpSpPr/>
        <p:nvPr/>
      </p:nvGrpSpPr>
      <p:grpSpPr>
        <a:xfrm>
          <a:off x="0" y="0"/>
          <a:ext cx="0" cy="0"/>
          <a:chOff x="0" y="0"/>
          <a:chExt cx="0" cy="0"/>
        </a:xfrm>
      </p:grpSpPr>
      <p:sp>
        <p:nvSpPr>
          <p:cNvPr id="97" name="Google Shape;97;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4820"/>
              <a:t>Discussion Questions:</a:t>
            </a:r>
            <a:endParaRPr sz="4820"/>
          </a:p>
        </p:txBody>
      </p:sp>
      <p:sp>
        <p:nvSpPr>
          <p:cNvPr id="98" name="Google Shape;98;p18"/>
          <p:cNvSpPr txBox="1"/>
          <p:nvPr>
            <p:ph idx="1" type="body"/>
          </p:nvPr>
        </p:nvSpPr>
        <p:spPr>
          <a:xfrm>
            <a:off x="311700" y="1626825"/>
            <a:ext cx="8520600" cy="2942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Give some examples (good or bad) of your heart overflowing in your words and deeds.</a:t>
            </a:r>
            <a:endParaRPr>
              <a:solidFill>
                <a:schemeClr val="dk1"/>
              </a:solidFill>
            </a:endParaRPr>
          </a:p>
          <a:p>
            <a:pPr indent="0" lvl="0" marL="0" rtl="0" algn="l">
              <a:spcBef>
                <a:spcPts val="1200"/>
              </a:spcBef>
              <a:spcAft>
                <a:spcPts val="0"/>
              </a:spcAft>
              <a:buNone/>
            </a:pPr>
            <a:r>
              <a:t/>
            </a:r>
            <a:endParaRPr>
              <a:solidFill>
                <a:schemeClr val="dk1"/>
              </a:solidFill>
            </a:endParaRPr>
          </a:p>
          <a:p>
            <a:pPr indent="0" lvl="0" marL="0" rtl="0" algn="l">
              <a:spcBef>
                <a:spcPts val="1200"/>
              </a:spcBef>
              <a:spcAft>
                <a:spcPts val="0"/>
              </a:spcAft>
              <a:buNone/>
            </a:pPr>
            <a:r>
              <a:rPr lang="en">
                <a:solidFill>
                  <a:schemeClr val="dk1"/>
                </a:solidFill>
              </a:rPr>
              <a:t>What kind of “fruit stapling” have you tried?</a:t>
            </a:r>
            <a:endParaRPr>
              <a:solidFill>
                <a:schemeClr val="dk1"/>
              </a:solidFill>
            </a:endParaRPr>
          </a:p>
          <a:p>
            <a:pPr indent="0" lvl="0" marL="0" rtl="0" algn="l">
              <a:spcBef>
                <a:spcPts val="1200"/>
              </a:spcBef>
              <a:spcAft>
                <a:spcPts val="0"/>
              </a:spcAft>
              <a:buNone/>
            </a:pPr>
            <a:r>
              <a:t/>
            </a:r>
            <a:endParaRPr>
              <a:solidFill>
                <a:schemeClr val="dk1"/>
              </a:solidFill>
            </a:endParaRPr>
          </a:p>
          <a:p>
            <a:pPr indent="0" lvl="0" marL="0" rtl="0" algn="l">
              <a:spcBef>
                <a:spcPts val="1200"/>
              </a:spcBef>
              <a:spcAft>
                <a:spcPts val="1200"/>
              </a:spcAft>
              <a:buNone/>
            </a:pPr>
            <a:r>
              <a:rPr lang="en">
                <a:solidFill>
                  <a:schemeClr val="dk1"/>
                </a:solidFill>
              </a:rPr>
              <a:t>When</a:t>
            </a:r>
            <a:r>
              <a:rPr lang="en">
                <a:solidFill>
                  <a:schemeClr val="dk1"/>
                </a:solidFill>
              </a:rPr>
              <a:t> has a change of heart produced significant, la</a:t>
            </a:r>
            <a:r>
              <a:rPr lang="en">
                <a:solidFill>
                  <a:schemeClr val="dk1"/>
                </a:solidFill>
              </a:rPr>
              <a:t>sting fruit in your life?</a:t>
            </a:r>
            <a:endParaRPr>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98">
                                            <p:txEl>
                                              <p:pRg end="0" st="0"/>
                                            </p:txEl>
                                          </p:spTgt>
                                        </p:tgtEl>
                                        <p:attrNameLst>
                                          <p:attrName>style.visibility</p:attrName>
                                        </p:attrNameLst>
                                      </p:cBhvr>
                                      <p:to>
                                        <p:strVal val="visible"/>
                                      </p:to>
                                    </p:set>
                                    <p:anim calcmode="lin" valueType="num">
                                      <p:cBhvr additive="base">
                                        <p:cTn dur="2000"/>
                                        <p:tgtEl>
                                          <p:spTgt spid="98">
                                            <p:txEl>
                                              <p:pRg end="0" st="0"/>
                                            </p:txEl>
                                          </p:spTgt>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98">
                                            <p:txEl>
                                              <p:pRg end="1" st="1"/>
                                            </p:txEl>
                                          </p:spTgt>
                                        </p:tgtEl>
                                        <p:attrNameLst>
                                          <p:attrName>style.visibility</p:attrName>
                                        </p:attrNameLst>
                                      </p:cBhvr>
                                      <p:to>
                                        <p:strVal val="visible"/>
                                      </p:to>
                                    </p:set>
                                    <p:anim calcmode="lin" valueType="num">
                                      <p:cBhvr additive="base">
                                        <p:cTn dur="2000"/>
                                        <p:tgtEl>
                                          <p:spTgt spid="98">
                                            <p:txEl>
                                              <p:pRg end="1" st="1"/>
                                            </p:txEl>
                                          </p:spTgt>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98">
                                            <p:txEl>
                                              <p:pRg end="2" st="2"/>
                                            </p:txEl>
                                          </p:spTgt>
                                        </p:tgtEl>
                                        <p:attrNameLst>
                                          <p:attrName>style.visibility</p:attrName>
                                        </p:attrNameLst>
                                      </p:cBhvr>
                                      <p:to>
                                        <p:strVal val="visible"/>
                                      </p:to>
                                    </p:set>
                                    <p:anim calcmode="lin" valueType="num">
                                      <p:cBhvr additive="base">
                                        <p:cTn dur="2000"/>
                                        <p:tgtEl>
                                          <p:spTgt spid="98">
                                            <p:txEl>
                                              <p:pRg end="2" st="2"/>
                                            </p:txEl>
                                          </p:spTgt>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98">
                                            <p:txEl>
                                              <p:pRg end="3" st="3"/>
                                            </p:txEl>
                                          </p:spTgt>
                                        </p:tgtEl>
                                        <p:attrNameLst>
                                          <p:attrName>style.visibility</p:attrName>
                                        </p:attrNameLst>
                                      </p:cBhvr>
                                      <p:to>
                                        <p:strVal val="visible"/>
                                      </p:to>
                                    </p:set>
                                    <p:anim calcmode="lin" valueType="num">
                                      <p:cBhvr additive="base">
                                        <p:cTn dur="2000"/>
                                        <p:tgtEl>
                                          <p:spTgt spid="98">
                                            <p:txEl>
                                              <p:pRg end="3" st="3"/>
                                            </p:txEl>
                                          </p:spTgt>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98">
                                            <p:txEl>
                                              <p:pRg end="4" st="4"/>
                                            </p:txEl>
                                          </p:spTgt>
                                        </p:tgtEl>
                                        <p:attrNameLst>
                                          <p:attrName>style.visibility</p:attrName>
                                        </p:attrNameLst>
                                      </p:cBhvr>
                                      <p:to>
                                        <p:strVal val="visible"/>
                                      </p:to>
                                    </p:set>
                                    <p:anim calcmode="lin" valueType="num">
                                      <p:cBhvr additive="base">
                                        <p:cTn dur="2000"/>
                                        <p:tgtEl>
                                          <p:spTgt spid="98">
                                            <p:txEl>
                                              <p:pRg end="4" st="4"/>
                                            </p:txEl>
                                          </p:spTgt>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00D3E9"/>
            </a:gs>
            <a:gs pos="100000">
              <a:srgbClr val="045962"/>
            </a:gs>
          </a:gsLst>
          <a:path path="circle">
            <a:fillToRect b="50%" l="50%" r="50%" t="50%"/>
          </a:path>
          <a:tileRect/>
        </a:gradFill>
      </p:bgPr>
    </p:bg>
    <p:spTree>
      <p:nvGrpSpPr>
        <p:cNvPr id="102" name="Shape 102"/>
        <p:cNvGrpSpPr/>
        <p:nvPr/>
      </p:nvGrpSpPr>
      <p:grpSpPr>
        <a:xfrm>
          <a:off x="0" y="0"/>
          <a:ext cx="0" cy="0"/>
          <a:chOff x="0" y="0"/>
          <a:chExt cx="0" cy="0"/>
        </a:xfrm>
      </p:grpSpPr>
      <p:sp>
        <p:nvSpPr>
          <p:cNvPr id="103" name="Google Shape;103;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Examples of Heart-Revealing Questions</a:t>
            </a:r>
            <a:endParaRPr b="1"/>
          </a:p>
        </p:txBody>
      </p:sp>
      <p:sp>
        <p:nvSpPr>
          <p:cNvPr id="104" name="Google Shape;104;p19"/>
          <p:cNvSpPr txBox="1"/>
          <p:nvPr>
            <p:ph idx="1" type="body"/>
          </p:nvPr>
        </p:nvSpPr>
        <p:spPr>
          <a:xfrm>
            <a:off x="311700" y="1152475"/>
            <a:ext cx="8520600" cy="36876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Clr>
                <a:schemeClr val="dk1"/>
              </a:buClr>
              <a:buSzPts val="1100"/>
              <a:buFont typeface="Arial"/>
              <a:buNone/>
            </a:pPr>
            <a:r>
              <a:rPr lang="en">
                <a:solidFill>
                  <a:schemeClr val="dk1"/>
                </a:solidFill>
              </a:rPr>
              <a:t>How do I choose to spend my leisure time?</a:t>
            </a:r>
            <a:endParaRPr>
              <a:solidFill>
                <a:schemeClr val="dk1"/>
              </a:solidFill>
            </a:endParaRPr>
          </a:p>
          <a:p>
            <a:pPr indent="0" lvl="0" marL="0" rtl="0" algn="l">
              <a:spcBef>
                <a:spcPts val="1200"/>
              </a:spcBef>
              <a:spcAft>
                <a:spcPts val="0"/>
              </a:spcAft>
              <a:buClr>
                <a:schemeClr val="dk1"/>
              </a:buClr>
              <a:buSzPts val="1100"/>
              <a:buFont typeface="Arial"/>
              <a:buNone/>
            </a:pPr>
            <a:r>
              <a:rPr lang="en">
                <a:solidFill>
                  <a:schemeClr val="dk1"/>
                </a:solidFill>
              </a:rPr>
              <a:t>How do I choose to spend my discretionary money?</a:t>
            </a:r>
            <a:endParaRPr>
              <a:solidFill>
                <a:schemeClr val="dk1"/>
              </a:solidFill>
            </a:endParaRPr>
          </a:p>
          <a:p>
            <a:pPr indent="0" lvl="0" marL="0" rtl="0" algn="l">
              <a:spcBef>
                <a:spcPts val="1200"/>
              </a:spcBef>
              <a:spcAft>
                <a:spcPts val="0"/>
              </a:spcAft>
              <a:buClr>
                <a:schemeClr val="dk1"/>
              </a:buClr>
              <a:buSzPts val="1100"/>
              <a:buFont typeface="Arial"/>
              <a:buNone/>
            </a:pPr>
            <a:r>
              <a:rPr lang="en">
                <a:solidFill>
                  <a:schemeClr val="dk1"/>
                </a:solidFill>
              </a:rPr>
              <a:t>What do I fear? What makes me happy? What makes me upset?</a:t>
            </a:r>
            <a:endParaRPr>
              <a:solidFill>
                <a:schemeClr val="dk1"/>
              </a:solidFill>
            </a:endParaRPr>
          </a:p>
          <a:p>
            <a:pPr indent="0" lvl="0" marL="0" rtl="0" algn="l">
              <a:spcBef>
                <a:spcPts val="1200"/>
              </a:spcBef>
              <a:spcAft>
                <a:spcPts val="0"/>
              </a:spcAft>
              <a:buClr>
                <a:schemeClr val="dk1"/>
              </a:buClr>
              <a:buSzPts val="1100"/>
              <a:buFont typeface="Arial"/>
              <a:buNone/>
            </a:pPr>
            <a:r>
              <a:rPr lang="en">
                <a:solidFill>
                  <a:schemeClr val="dk1"/>
                </a:solidFill>
              </a:rPr>
              <a:t>In what way have I been recently convicted to repent or encouraged to grow at the heart level through God’s Word?</a:t>
            </a:r>
            <a:endParaRPr>
              <a:solidFill>
                <a:schemeClr val="dk1"/>
              </a:solidFill>
            </a:endParaRPr>
          </a:p>
          <a:p>
            <a:pPr indent="0" lvl="0" marL="0" rtl="0" algn="l">
              <a:spcBef>
                <a:spcPts val="1200"/>
              </a:spcBef>
              <a:spcAft>
                <a:spcPts val="0"/>
              </a:spcAft>
              <a:buClr>
                <a:schemeClr val="dk1"/>
              </a:buClr>
              <a:buSzPts val="1100"/>
              <a:buFont typeface="Arial"/>
              <a:buNone/>
            </a:pPr>
            <a:r>
              <a:rPr lang="en">
                <a:solidFill>
                  <a:schemeClr val="dk1"/>
                </a:solidFill>
              </a:rPr>
              <a:t>Do I frequently ask God for a pure heart? What idolatrous heart desires am I currently asking God to remove?</a:t>
            </a:r>
            <a:endParaRPr>
              <a:solidFill>
                <a:schemeClr val="dk1"/>
              </a:solidFill>
            </a:endParaRPr>
          </a:p>
          <a:p>
            <a:pPr indent="0" lvl="0" marL="0" rtl="0" algn="l">
              <a:spcBef>
                <a:spcPts val="1200"/>
              </a:spcBef>
              <a:spcAft>
                <a:spcPts val="1200"/>
              </a:spcAft>
              <a:buClr>
                <a:schemeClr val="dk1"/>
              </a:buClr>
              <a:buSzPts val="1100"/>
              <a:buFont typeface="Arial"/>
              <a:buNone/>
            </a:pPr>
            <a:r>
              <a:rPr lang="en">
                <a:solidFill>
                  <a:schemeClr val="dk1"/>
                </a:solidFill>
              </a:rPr>
              <a:t>Do I attempt to manipulate or control the behavior of others? Do I ask for patience, leaving room for God to work lasting change in their hearts?</a:t>
            </a:r>
            <a:endParaRPr>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9EAFB8"/>
            </a:gs>
            <a:gs pos="100000">
              <a:srgbClr val="616D73"/>
            </a:gs>
          </a:gsLst>
          <a:path path="circle">
            <a:fillToRect b="50%" l="50%" r="50%" t="50%"/>
          </a:path>
          <a:tileRect/>
        </a:gradFill>
      </p:bgPr>
    </p:bg>
    <p:spTree>
      <p:nvGrpSpPr>
        <p:cNvPr id="108" name="Shape 108"/>
        <p:cNvGrpSpPr/>
        <p:nvPr/>
      </p:nvGrpSpPr>
      <p:grpSpPr>
        <a:xfrm>
          <a:off x="0" y="0"/>
          <a:ext cx="0" cy="0"/>
          <a:chOff x="0" y="0"/>
          <a:chExt cx="0" cy="0"/>
        </a:xfrm>
      </p:grpSpPr>
      <p:sp>
        <p:nvSpPr>
          <p:cNvPr id="109" name="Google Shape;109;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Part 2: Understanding Your Heart Struggle (</a:t>
            </a:r>
            <a:r>
              <a:rPr b="1" lang="en"/>
              <a:t>James 4:1-10</a:t>
            </a:r>
            <a:r>
              <a:rPr lang="en"/>
              <a:t>)</a:t>
            </a:r>
            <a:endParaRPr/>
          </a:p>
        </p:txBody>
      </p:sp>
      <p:sp>
        <p:nvSpPr>
          <p:cNvPr id="110" name="Google Shape;110;p20"/>
          <p:cNvSpPr txBox="1"/>
          <p:nvPr>
            <p:ph idx="1" type="body"/>
          </p:nvPr>
        </p:nvSpPr>
        <p:spPr>
          <a:xfrm>
            <a:off x="311700" y="1017725"/>
            <a:ext cx="8520600" cy="35511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i="1" lang="en" sz="1917">
                <a:solidFill>
                  <a:srgbClr val="000000"/>
                </a:solidFill>
              </a:rPr>
              <a:t>Where</a:t>
            </a:r>
            <a:r>
              <a:rPr lang="en" sz="1917">
                <a:solidFill>
                  <a:srgbClr val="000000"/>
                </a:solidFill>
              </a:rPr>
              <a:t> does conflict originate?</a:t>
            </a:r>
            <a:endParaRPr sz="1917">
              <a:solidFill>
                <a:srgbClr val="000000"/>
              </a:solidFill>
            </a:endParaRPr>
          </a:p>
          <a:p>
            <a:pPr indent="0" lvl="0" marL="0" rtl="0" algn="l">
              <a:spcBef>
                <a:spcPts val="1200"/>
              </a:spcBef>
              <a:spcAft>
                <a:spcPts val="0"/>
              </a:spcAft>
              <a:buNone/>
            </a:pPr>
            <a:r>
              <a:rPr lang="en" sz="1917">
                <a:solidFill>
                  <a:srgbClr val="000000"/>
                </a:solidFill>
              </a:rPr>
              <a:t>What aspect of our heart does James draw our attention to?</a:t>
            </a:r>
            <a:endParaRPr sz="1917">
              <a:solidFill>
                <a:srgbClr val="000000"/>
              </a:solidFill>
            </a:endParaRPr>
          </a:p>
          <a:p>
            <a:pPr indent="0" lvl="0" marL="0" rtl="0" algn="l">
              <a:spcBef>
                <a:spcPts val="1200"/>
              </a:spcBef>
              <a:spcAft>
                <a:spcPts val="0"/>
              </a:spcAft>
              <a:buNone/>
            </a:pPr>
            <a:r>
              <a:rPr lang="en" sz="1917">
                <a:solidFill>
                  <a:srgbClr val="000000"/>
                </a:solidFill>
              </a:rPr>
              <a:t>Desire makes you work with discipline to get one thing done, and run as hard as you can to avoid another.</a:t>
            </a:r>
            <a:endParaRPr sz="1917">
              <a:solidFill>
                <a:srgbClr val="000000"/>
              </a:solidFill>
            </a:endParaRPr>
          </a:p>
          <a:p>
            <a:pPr indent="0" lvl="0" marL="0" rtl="0" algn="l">
              <a:spcBef>
                <a:spcPts val="1200"/>
              </a:spcBef>
              <a:spcAft>
                <a:spcPts val="0"/>
              </a:spcAft>
              <a:buNone/>
            </a:pPr>
            <a:r>
              <a:rPr lang="en" sz="1917">
                <a:solidFill>
                  <a:srgbClr val="000000"/>
                </a:solidFill>
              </a:rPr>
              <a:t>Note that James does not say it is </a:t>
            </a:r>
            <a:r>
              <a:rPr i="1" lang="en" sz="1917">
                <a:solidFill>
                  <a:srgbClr val="000000"/>
                </a:solidFill>
              </a:rPr>
              <a:t>wrong</a:t>
            </a:r>
            <a:r>
              <a:rPr lang="en" sz="1917">
                <a:solidFill>
                  <a:srgbClr val="000000"/>
                </a:solidFill>
              </a:rPr>
              <a:t> to desire. God is a God of purpose and desire, and desire is one way our design mirrors God. Here we are much closer to him than we are to the rest of creation, which either functions by instinct or by biochemical processes…Notice also that James does not place the word “evil” before the word “desire.”</a:t>
            </a:r>
            <a:endParaRPr sz="1917">
              <a:solidFill>
                <a:srgbClr val="000000"/>
              </a:solidFill>
            </a:endParaRPr>
          </a:p>
          <a:p>
            <a:pPr indent="0" lvl="0" marL="0" rtl="0" algn="l">
              <a:spcBef>
                <a:spcPts val="1200"/>
              </a:spcBef>
              <a:spcAft>
                <a:spcPts val="1200"/>
              </a:spcAft>
              <a:buNone/>
            </a:pPr>
            <a:r>
              <a:rPr lang="en" sz="1917">
                <a:solidFill>
                  <a:srgbClr val="000000"/>
                </a:solidFill>
              </a:rPr>
              <a:t>Our sin nature causes what to constantly happen in our heart? </a:t>
            </a:r>
            <a:endParaRPr sz="1917">
              <a:solidFill>
                <a:srgbClr val="000000"/>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0">
                                            <p:txEl>
                                              <p:pRg end="0" st="0"/>
                                            </p:txEl>
                                          </p:spTgt>
                                        </p:tgtEl>
                                        <p:attrNameLst>
                                          <p:attrName>style.visibility</p:attrName>
                                        </p:attrNameLst>
                                      </p:cBhvr>
                                      <p:to>
                                        <p:strVal val="visible"/>
                                      </p:to>
                                    </p:set>
                                    <p:anim calcmode="lin" valueType="num">
                                      <p:cBhvr additive="base">
                                        <p:cTn dur="1000"/>
                                        <p:tgtEl>
                                          <p:spTgt spid="11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0">
                                            <p:txEl>
                                              <p:pRg end="1" st="1"/>
                                            </p:txEl>
                                          </p:spTgt>
                                        </p:tgtEl>
                                        <p:attrNameLst>
                                          <p:attrName>style.visibility</p:attrName>
                                        </p:attrNameLst>
                                      </p:cBhvr>
                                      <p:to>
                                        <p:strVal val="visible"/>
                                      </p:to>
                                    </p:set>
                                    <p:anim calcmode="lin" valueType="num">
                                      <p:cBhvr additive="base">
                                        <p:cTn dur="1000"/>
                                        <p:tgtEl>
                                          <p:spTgt spid="11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0">
                                            <p:txEl>
                                              <p:pRg end="2" st="2"/>
                                            </p:txEl>
                                          </p:spTgt>
                                        </p:tgtEl>
                                        <p:attrNameLst>
                                          <p:attrName>style.visibility</p:attrName>
                                        </p:attrNameLst>
                                      </p:cBhvr>
                                      <p:to>
                                        <p:strVal val="visible"/>
                                      </p:to>
                                    </p:set>
                                    <p:anim calcmode="lin" valueType="num">
                                      <p:cBhvr additive="base">
                                        <p:cTn dur="1000"/>
                                        <p:tgtEl>
                                          <p:spTgt spid="11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0">
                                            <p:txEl>
                                              <p:pRg end="3" st="3"/>
                                            </p:txEl>
                                          </p:spTgt>
                                        </p:tgtEl>
                                        <p:attrNameLst>
                                          <p:attrName>style.visibility</p:attrName>
                                        </p:attrNameLst>
                                      </p:cBhvr>
                                      <p:to>
                                        <p:strVal val="visible"/>
                                      </p:to>
                                    </p:set>
                                    <p:anim calcmode="lin" valueType="num">
                                      <p:cBhvr additive="base">
                                        <p:cTn dur="1000"/>
                                        <p:tgtEl>
                                          <p:spTgt spid="11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0">
                                            <p:txEl>
                                              <p:pRg end="4" st="4"/>
                                            </p:txEl>
                                          </p:spTgt>
                                        </p:tgtEl>
                                        <p:attrNameLst>
                                          <p:attrName>style.visibility</p:attrName>
                                        </p:attrNameLst>
                                      </p:cBhvr>
                                      <p:to>
                                        <p:strVal val="visible"/>
                                      </p:to>
                                    </p:set>
                                    <p:anim calcmode="lin" valueType="num">
                                      <p:cBhvr additive="base">
                                        <p:cTn dur="1000"/>
                                        <p:tgtEl>
                                          <p:spTgt spid="11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9EAFB8"/>
            </a:gs>
            <a:gs pos="100000">
              <a:srgbClr val="616D73"/>
            </a:gs>
          </a:gsLst>
          <a:path path="circle">
            <a:fillToRect b="50%" l="50%" r="50%" t="50%"/>
          </a:path>
          <a:tileRect/>
        </a:gradFill>
      </p:bgPr>
    </p:bg>
    <p:spTree>
      <p:nvGrpSpPr>
        <p:cNvPr id="114" name="Shape 114"/>
        <p:cNvGrpSpPr/>
        <p:nvPr/>
      </p:nvGrpSpPr>
      <p:grpSpPr>
        <a:xfrm>
          <a:off x="0" y="0"/>
          <a:ext cx="0" cy="0"/>
          <a:chOff x="0" y="0"/>
          <a:chExt cx="0" cy="0"/>
        </a:xfrm>
      </p:grpSpPr>
      <p:sp>
        <p:nvSpPr>
          <p:cNvPr id="115" name="Google Shape;115;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Our Heart: the </a:t>
            </a:r>
            <a:r>
              <a:rPr b="1" lang="en"/>
              <a:t>BATTLEGROUND</a:t>
            </a:r>
            <a:r>
              <a:rPr b="1" lang="en"/>
              <a:t> </a:t>
            </a:r>
            <a:r>
              <a:rPr lang="en"/>
              <a:t>of </a:t>
            </a:r>
            <a:r>
              <a:rPr b="1" lang="en"/>
              <a:t>C</a:t>
            </a:r>
            <a:r>
              <a:rPr b="1" lang="en"/>
              <a:t>ompeting Desires</a:t>
            </a:r>
            <a:endParaRPr b="1"/>
          </a:p>
        </p:txBody>
      </p:sp>
      <p:sp>
        <p:nvSpPr>
          <p:cNvPr id="116" name="Google Shape;116;p2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a:bodyPr>
          <a:lstStyle/>
          <a:p>
            <a:pPr indent="0" lvl="0" marL="0" rtl="0" algn="l">
              <a:spcBef>
                <a:spcPts val="0"/>
              </a:spcBef>
              <a:spcAft>
                <a:spcPts val="0"/>
              </a:spcAft>
              <a:buNone/>
            </a:pPr>
            <a:r>
              <a:rPr lang="en">
                <a:solidFill>
                  <a:schemeClr val="dk1"/>
                </a:solidFill>
              </a:rPr>
              <a:t>We rarely do anything with one simple motive. Most of the time there is a battle between competing desires within (good vs bad, Creator vs creation).</a:t>
            </a:r>
            <a:endParaRPr>
              <a:solidFill>
                <a:schemeClr val="dk1"/>
              </a:solidFill>
            </a:endParaRPr>
          </a:p>
          <a:p>
            <a:pPr indent="0" lvl="0" marL="0" rtl="0" algn="l">
              <a:spcBef>
                <a:spcPts val="1200"/>
              </a:spcBef>
              <a:spcAft>
                <a:spcPts val="0"/>
              </a:spcAft>
              <a:buNone/>
            </a:pPr>
            <a:r>
              <a:rPr lang="en">
                <a:solidFill>
                  <a:schemeClr val="dk1"/>
                </a:solidFill>
              </a:rPr>
              <a:t>Wars are conflicts for </a:t>
            </a:r>
            <a:r>
              <a:rPr b="1" lang="en">
                <a:solidFill>
                  <a:schemeClr val="dk1"/>
                </a:solidFill>
              </a:rPr>
              <a:t>control</a:t>
            </a:r>
            <a:r>
              <a:rPr lang="en">
                <a:solidFill>
                  <a:schemeClr val="dk1"/>
                </a:solidFill>
              </a:rPr>
              <a:t>. Desires wage war between one another in order to control our heart. Different desires win at different times and different situations, but whatever controls our heart will exercise inescapable influence over our lives and behavior.</a:t>
            </a:r>
            <a:endParaRPr>
              <a:solidFill>
                <a:schemeClr val="dk1"/>
              </a:solidFill>
            </a:endParaRPr>
          </a:p>
          <a:p>
            <a:pPr indent="0" lvl="0" marL="0" rtl="0" algn="l">
              <a:spcBef>
                <a:spcPts val="1200"/>
              </a:spcBef>
              <a:spcAft>
                <a:spcPts val="0"/>
              </a:spcAft>
              <a:buNone/>
            </a:pPr>
            <a:r>
              <a:rPr lang="en">
                <a:solidFill>
                  <a:schemeClr val="dk1"/>
                </a:solidFill>
              </a:rPr>
              <a:t>For example: I’ve been at work for ten hours. Half the time I was outside monitoring, coaching, playing with students. Now I’m in the car, heading home. What are examples of legitimate desires that might battle within my heart on the way home?</a:t>
            </a:r>
            <a:endParaRPr>
              <a:solidFill>
                <a:schemeClr val="dk1"/>
              </a:solidFill>
            </a:endParaRPr>
          </a:p>
          <a:p>
            <a:pPr indent="0" lvl="0" marL="0" rtl="0" algn="l">
              <a:spcBef>
                <a:spcPts val="1200"/>
              </a:spcBef>
              <a:spcAft>
                <a:spcPts val="1200"/>
              </a:spcAft>
              <a:buNone/>
            </a:pPr>
            <a:r>
              <a:rPr lang="en">
                <a:solidFill>
                  <a:schemeClr val="dk1"/>
                </a:solidFill>
              </a:rPr>
              <a:t>How are our hearts captured by (mostly) good desires?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