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0" r:id="rId3"/>
  </p:sldMasterIdLst>
  <p:notesMasterIdLst>
    <p:notesMasterId r:id="rId92"/>
  </p:notesMasterIdLst>
  <p:sldIdLst>
    <p:sldId id="648" r:id="rId4"/>
    <p:sldId id="650" r:id="rId5"/>
    <p:sldId id="600" r:id="rId6"/>
    <p:sldId id="603" r:id="rId7"/>
    <p:sldId id="618" r:id="rId8"/>
    <p:sldId id="630" r:id="rId9"/>
    <p:sldId id="604" r:id="rId10"/>
    <p:sldId id="605" r:id="rId11"/>
    <p:sldId id="623" r:id="rId12"/>
    <p:sldId id="606" r:id="rId13"/>
    <p:sldId id="607" r:id="rId14"/>
    <p:sldId id="598" r:id="rId15"/>
    <p:sldId id="597" r:id="rId16"/>
    <p:sldId id="599" r:id="rId17"/>
    <p:sldId id="617" r:id="rId18"/>
    <p:sldId id="624" r:id="rId19"/>
    <p:sldId id="631" r:id="rId20"/>
    <p:sldId id="632" r:id="rId21"/>
    <p:sldId id="596" r:id="rId22"/>
    <p:sldId id="625" r:id="rId23"/>
    <p:sldId id="593" r:id="rId24"/>
    <p:sldId id="637" r:id="rId25"/>
    <p:sldId id="626" r:id="rId26"/>
    <p:sldId id="629" r:id="rId27"/>
    <p:sldId id="291" r:id="rId28"/>
    <p:sldId id="293" r:id="rId29"/>
    <p:sldId id="294" r:id="rId30"/>
    <p:sldId id="284" r:id="rId31"/>
    <p:sldId id="287" r:id="rId32"/>
    <p:sldId id="620" r:id="rId33"/>
    <p:sldId id="288" r:id="rId34"/>
    <p:sldId id="260" r:id="rId35"/>
    <p:sldId id="266" r:id="rId36"/>
    <p:sldId id="267" r:id="rId37"/>
    <p:sldId id="268" r:id="rId38"/>
    <p:sldId id="633" r:id="rId39"/>
    <p:sldId id="263" r:id="rId40"/>
    <p:sldId id="258" r:id="rId41"/>
    <p:sldId id="301" r:id="rId42"/>
    <p:sldId id="621" r:id="rId43"/>
    <p:sldId id="305" r:id="rId44"/>
    <p:sldId id="611" r:id="rId45"/>
    <p:sldId id="639" r:id="rId46"/>
    <p:sldId id="622" r:id="rId47"/>
    <p:sldId id="640" r:id="rId48"/>
    <p:sldId id="257" r:id="rId49"/>
    <p:sldId id="259" r:id="rId50"/>
    <p:sldId id="290" r:id="rId51"/>
    <p:sldId id="269" r:id="rId52"/>
    <p:sldId id="271" r:id="rId53"/>
    <p:sldId id="272" r:id="rId54"/>
    <p:sldId id="594" r:id="rId55"/>
    <p:sldId id="295" r:id="rId56"/>
    <p:sldId id="297" r:id="rId57"/>
    <p:sldId id="644" r:id="rId58"/>
    <p:sldId id="635" r:id="rId59"/>
    <p:sldId id="649" r:id="rId60"/>
    <p:sldId id="595" r:id="rId61"/>
    <p:sldId id="608" r:id="rId62"/>
    <p:sldId id="286" r:id="rId63"/>
    <p:sldId id="275" r:id="rId64"/>
    <p:sldId id="636" r:id="rId65"/>
    <p:sldId id="646" r:id="rId66"/>
    <p:sldId id="590" r:id="rId67"/>
    <p:sldId id="592" r:id="rId68"/>
    <p:sldId id="278" r:id="rId69"/>
    <p:sldId id="651" r:id="rId70"/>
    <p:sldId id="615" r:id="rId71"/>
    <p:sldId id="652" r:id="rId72"/>
    <p:sldId id="276" r:id="rId73"/>
    <p:sldId id="277" r:id="rId74"/>
    <p:sldId id="270" r:id="rId75"/>
    <p:sldId id="279" r:id="rId76"/>
    <p:sldId id="296" r:id="rId77"/>
    <p:sldId id="619" r:id="rId78"/>
    <p:sldId id="312" r:id="rId79"/>
    <p:sldId id="311" r:id="rId80"/>
    <p:sldId id="303" r:id="rId81"/>
    <p:sldId id="282" r:id="rId82"/>
    <p:sldId id="281" r:id="rId83"/>
    <p:sldId id="283" r:id="rId84"/>
    <p:sldId id="280" r:id="rId85"/>
    <p:sldId id="256" r:id="rId86"/>
    <p:sldId id="264" r:id="rId87"/>
    <p:sldId id="265" r:id="rId88"/>
    <p:sldId id="307" r:id="rId89"/>
    <p:sldId id="634" r:id="rId90"/>
    <p:sldId id="261" r:id="rId9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9D8E2D6-DACC-4A2A-A129-9A3C89230344}">
          <p14:sldIdLst>
            <p14:sldId id="648"/>
            <p14:sldId id="650"/>
            <p14:sldId id="600"/>
            <p14:sldId id="603"/>
            <p14:sldId id="618"/>
            <p14:sldId id="630"/>
            <p14:sldId id="604"/>
            <p14:sldId id="605"/>
            <p14:sldId id="623"/>
            <p14:sldId id="606"/>
            <p14:sldId id="607"/>
            <p14:sldId id="598"/>
            <p14:sldId id="597"/>
            <p14:sldId id="599"/>
            <p14:sldId id="617"/>
            <p14:sldId id="624"/>
            <p14:sldId id="631"/>
            <p14:sldId id="632"/>
            <p14:sldId id="596"/>
            <p14:sldId id="625"/>
            <p14:sldId id="593"/>
            <p14:sldId id="637"/>
            <p14:sldId id="626"/>
            <p14:sldId id="629"/>
            <p14:sldId id="291"/>
            <p14:sldId id="293"/>
            <p14:sldId id="294"/>
            <p14:sldId id="284"/>
            <p14:sldId id="287"/>
            <p14:sldId id="620"/>
            <p14:sldId id="288"/>
            <p14:sldId id="260"/>
            <p14:sldId id="266"/>
            <p14:sldId id="267"/>
            <p14:sldId id="268"/>
            <p14:sldId id="633"/>
            <p14:sldId id="263"/>
            <p14:sldId id="258"/>
            <p14:sldId id="301"/>
            <p14:sldId id="621"/>
            <p14:sldId id="305"/>
            <p14:sldId id="611"/>
            <p14:sldId id="639"/>
            <p14:sldId id="622"/>
            <p14:sldId id="640"/>
            <p14:sldId id="257"/>
            <p14:sldId id="259"/>
            <p14:sldId id="290"/>
            <p14:sldId id="269"/>
            <p14:sldId id="271"/>
            <p14:sldId id="272"/>
            <p14:sldId id="594"/>
            <p14:sldId id="295"/>
            <p14:sldId id="297"/>
            <p14:sldId id="644"/>
            <p14:sldId id="635"/>
            <p14:sldId id="649"/>
            <p14:sldId id="595"/>
            <p14:sldId id="608"/>
            <p14:sldId id="286"/>
            <p14:sldId id="275"/>
            <p14:sldId id="636"/>
            <p14:sldId id="646"/>
            <p14:sldId id="590"/>
            <p14:sldId id="592"/>
          </p14:sldIdLst>
        </p14:section>
        <p14:section name="not to be used" id="{6207FBE8-3AFC-492E-9A24-C48991179430}">
          <p14:sldIdLst>
            <p14:sldId id="278"/>
            <p14:sldId id="651"/>
            <p14:sldId id="615"/>
            <p14:sldId id="652"/>
            <p14:sldId id="276"/>
            <p14:sldId id="277"/>
            <p14:sldId id="270"/>
            <p14:sldId id="279"/>
            <p14:sldId id="296"/>
            <p14:sldId id="619"/>
            <p14:sldId id="312"/>
            <p14:sldId id="311"/>
            <p14:sldId id="303"/>
            <p14:sldId id="282"/>
            <p14:sldId id="281"/>
            <p14:sldId id="283"/>
            <p14:sldId id="280"/>
            <p14:sldId id="256"/>
            <p14:sldId id="264"/>
            <p14:sldId id="265"/>
            <p14:sldId id="307"/>
            <p14:sldId id="634"/>
            <p14:sldId id="26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579" autoAdjust="0"/>
    <p:restoredTop sz="94605" autoAdjust="0"/>
  </p:normalViewPr>
  <p:slideViewPr>
    <p:cSldViewPr snapToGrid="0">
      <p:cViewPr varScale="1">
        <p:scale>
          <a:sx n="48" d="100"/>
          <a:sy n="48" d="100"/>
        </p:scale>
        <p:origin x="60" y="123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DE2D0-D26C-47F4-8BF1-E7DE44EBA58E}" type="datetimeFigureOut">
              <a:rPr lang="en-US" smtClean="0"/>
              <a:t>2/21/2024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48EC6C-6C92-416D-AAAC-B08E960410E7}" type="slidenum">
              <a:rPr lang="en-US" smtClean="0"/>
              <a:t>‹#›</a:t>
            </a:fld>
            <a:endParaRPr lang="en-US"/>
          </a:p>
        </p:txBody>
      </p:sp>
    </p:spTree>
    <p:extLst>
      <p:ext uri="{BB962C8B-B14F-4D97-AF65-F5344CB8AC3E}">
        <p14:creationId xmlns:p14="http://schemas.microsoft.com/office/powerpoint/2010/main" val="844847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828C38-8458-4BC6-90D4-8E4B2C46C19B}" type="slidenum">
              <a:rPr lang="en-US" smtClean="0"/>
              <a:t>39</a:t>
            </a:fld>
            <a:endParaRPr lang="en-US"/>
          </a:p>
        </p:txBody>
      </p:sp>
    </p:spTree>
    <p:extLst>
      <p:ext uri="{BB962C8B-B14F-4D97-AF65-F5344CB8AC3E}">
        <p14:creationId xmlns:p14="http://schemas.microsoft.com/office/powerpoint/2010/main" val="1561390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2267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2865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15300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2933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88851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7769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921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9130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4E81C7-4BE7-45D4-9B6E-0E0F1E4E460A}"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12736-79C0-4D21-BEA0-681E4FAB80E6}" type="slidenum">
              <a:rPr lang="en-US" smtClean="0"/>
              <a:t>‹#›</a:t>
            </a:fld>
            <a:endParaRPr lang="en-US"/>
          </a:p>
        </p:txBody>
      </p:sp>
    </p:spTree>
    <p:extLst>
      <p:ext uri="{BB962C8B-B14F-4D97-AF65-F5344CB8AC3E}">
        <p14:creationId xmlns:p14="http://schemas.microsoft.com/office/powerpoint/2010/main" val="2304362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E81C7-4BE7-45D4-9B6E-0E0F1E4E460A}"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12736-79C0-4D21-BEA0-681E4FAB80E6}" type="slidenum">
              <a:rPr lang="en-US" smtClean="0"/>
              <a:t>‹#›</a:t>
            </a:fld>
            <a:endParaRPr lang="en-US"/>
          </a:p>
        </p:txBody>
      </p:sp>
    </p:spTree>
    <p:extLst>
      <p:ext uri="{BB962C8B-B14F-4D97-AF65-F5344CB8AC3E}">
        <p14:creationId xmlns:p14="http://schemas.microsoft.com/office/powerpoint/2010/main" val="206966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4E81C7-4BE7-45D4-9B6E-0E0F1E4E460A}"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12736-79C0-4D21-BEA0-681E4FAB80E6}" type="slidenum">
              <a:rPr lang="en-US" smtClean="0"/>
              <a:t>‹#›</a:t>
            </a:fld>
            <a:endParaRPr lang="en-US"/>
          </a:p>
        </p:txBody>
      </p:sp>
    </p:spTree>
    <p:extLst>
      <p:ext uri="{BB962C8B-B14F-4D97-AF65-F5344CB8AC3E}">
        <p14:creationId xmlns:p14="http://schemas.microsoft.com/office/powerpoint/2010/main" val="3813805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503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4E81C7-4BE7-45D4-9B6E-0E0F1E4E460A}"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F12736-79C0-4D21-BEA0-681E4FAB80E6}" type="slidenum">
              <a:rPr lang="en-US" smtClean="0"/>
              <a:t>‹#›</a:t>
            </a:fld>
            <a:endParaRPr lang="en-US"/>
          </a:p>
        </p:txBody>
      </p:sp>
    </p:spTree>
    <p:extLst>
      <p:ext uri="{BB962C8B-B14F-4D97-AF65-F5344CB8AC3E}">
        <p14:creationId xmlns:p14="http://schemas.microsoft.com/office/powerpoint/2010/main" val="1486410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4E81C7-4BE7-45D4-9B6E-0E0F1E4E460A}" type="datetimeFigureOut">
              <a:rPr lang="en-US" smtClean="0"/>
              <a:t>2/21/2024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F12736-79C0-4D21-BEA0-681E4FAB80E6}" type="slidenum">
              <a:rPr lang="en-US" smtClean="0"/>
              <a:t>‹#›</a:t>
            </a:fld>
            <a:endParaRPr lang="en-US"/>
          </a:p>
        </p:txBody>
      </p:sp>
    </p:spTree>
    <p:extLst>
      <p:ext uri="{BB962C8B-B14F-4D97-AF65-F5344CB8AC3E}">
        <p14:creationId xmlns:p14="http://schemas.microsoft.com/office/powerpoint/2010/main" val="3531464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4E81C7-4BE7-45D4-9B6E-0E0F1E4E460A}" type="datetimeFigureOut">
              <a:rPr lang="en-US" smtClean="0"/>
              <a:t>2/21/2024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F12736-79C0-4D21-BEA0-681E4FAB80E6}" type="slidenum">
              <a:rPr lang="en-US" smtClean="0"/>
              <a:t>‹#›</a:t>
            </a:fld>
            <a:endParaRPr lang="en-US"/>
          </a:p>
        </p:txBody>
      </p:sp>
    </p:spTree>
    <p:extLst>
      <p:ext uri="{BB962C8B-B14F-4D97-AF65-F5344CB8AC3E}">
        <p14:creationId xmlns:p14="http://schemas.microsoft.com/office/powerpoint/2010/main" val="3826719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E81C7-4BE7-45D4-9B6E-0E0F1E4E460A}" type="datetimeFigureOut">
              <a:rPr lang="en-US" smtClean="0"/>
              <a:t>2/21/2024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F12736-79C0-4D21-BEA0-681E4FAB80E6}" type="slidenum">
              <a:rPr lang="en-US" smtClean="0"/>
              <a:t>‹#›</a:t>
            </a:fld>
            <a:endParaRPr lang="en-US"/>
          </a:p>
        </p:txBody>
      </p:sp>
    </p:spTree>
    <p:extLst>
      <p:ext uri="{BB962C8B-B14F-4D97-AF65-F5344CB8AC3E}">
        <p14:creationId xmlns:p14="http://schemas.microsoft.com/office/powerpoint/2010/main" val="36017325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4E81C7-4BE7-45D4-9B6E-0E0F1E4E460A}"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F12736-79C0-4D21-BEA0-681E4FAB80E6}" type="slidenum">
              <a:rPr lang="en-US" smtClean="0"/>
              <a:t>‹#›</a:t>
            </a:fld>
            <a:endParaRPr lang="en-US"/>
          </a:p>
        </p:txBody>
      </p:sp>
    </p:spTree>
    <p:extLst>
      <p:ext uri="{BB962C8B-B14F-4D97-AF65-F5344CB8AC3E}">
        <p14:creationId xmlns:p14="http://schemas.microsoft.com/office/powerpoint/2010/main" val="28113514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4E81C7-4BE7-45D4-9B6E-0E0F1E4E460A}"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F12736-79C0-4D21-BEA0-681E4FAB80E6}" type="slidenum">
              <a:rPr lang="en-US" smtClean="0"/>
              <a:t>‹#›</a:t>
            </a:fld>
            <a:endParaRPr lang="en-US"/>
          </a:p>
        </p:txBody>
      </p:sp>
    </p:spTree>
    <p:extLst>
      <p:ext uri="{BB962C8B-B14F-4D97-AF65-F5344CB8AC3E}">
        <p14:creationId xmlns:p14="http://schemas.microsoft.com/office/powerpoint/2010/main" val="3310895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E81C7-4BE7-45D4-9B6E-0E0F1E4E460A}"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12736-79C0-4D21-BEA0-681E4FAB80E6}" type="slidenum">
              <a:rPr lang="en-US" smtClean="0"/>
              <a:t>‹#›</a:t>
            </a:fld>
            <a:endParaRPr lang="en-US"/>
          </a:p>
        </p:txBody>
      </p:sp>
    </p:spTree>
    <p:extLst>
      <p:ext uri="{BB962C8B-B14F-4D97-AF65-F5344CB8AC3E}">
        <p14:creationId xmlns:p14="http://schemas.microsoft.com/office/powerpoint/2010/main" val="3702848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E81C7-4BE7-45D4-9B6E-0E0F1E4E460A}"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12736-79C0-4D21-BEA0-681E4FAB80E6}" type="slidenum">
              <a:rPr lang="en-US" smtClean="0"/>
              <a:t>‹#›</a:t>
            </a:fld>
            <a:endParaRPr lang="en-US"/>
          </a:p>
        </p:txBody>
      </p:sp>
    </p:spTree>
    <p:extLst>
      <p:ext uri="{BB962C8B-B14F-4D97-AF65-F5344CB8AC3E}">
        <p14:creationId xmlns:p14="http://schemas.microsoft.com/office/powerpoint/2010/main" val="35948925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B9EAD8A-66E7-8852-97B9-592CA772733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482EC12-67B1-B87E-38E3-DB40CCEA55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656813F-03A7-86B9-9F18-CEDCCF9B8912}"/>
              </a:ext>
            </a:extLst>
          </p:cNvPr>
          <p:cNvSpPr>
            <a:spLocks noGrp="1" noChangeArrowheads="1"/>
          </p:cNvSpPr>
          <p:nvPr>
            <p:ph type="sldNum" sz="quarter" idx="12"/>
          </p:nvPr>
        </p:nvSpPr>
        <p:spPr>
          <a:ln/>
        </p:spPr>
        <p:txBody>
          <a:bodyPr/>
          <a:lstStyle>
            <a:lvl1pPr>
              <a:defRPr/>
            </a:lvl1pPr>
          </a:lstStyle>
          <a:p>
            <a:pPr>
              <a:defRPr/>
            </a:pPr>
            <a:fld id="{7993CB0B-95E6-4FD6-96C1-6291D0B3464A}" type="slidenum">
              <a:rPr lang="en-US" altLang="en-US"/>
              <a:pPr>
                <a:defRPr/>
              </a:pPr>
              <a:t>‹#›</a:t>
            </a:fld>
            <a:endParaRPr lang="en-US" altLang="en-US"/>
          </a:p>
        </p:txBody>
      </p:sp>
    </p:spTree>
    <p:extLst>
      <p:ext uri="{BB962C8B-B14F-4D97-AF65-F5344CB8AC3E}">
        <p14:creationId xmlns:p14="http://schemas.microsoft.com/office/powerpoint/2010/main" val="2353539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7222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20196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2391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02662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10838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27857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25980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04167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88827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41599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56817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04077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37584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15987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268717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08871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85116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42408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6"/>
            <a:ext cx="5734051"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6"/>
            <a:ext cx="573405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5"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Tree>
    <p:extLst>
      <p:ext uri="{BB962C8B-B14F-4D97-AF65-F5344CB8AC3E}">
        <p14:creationId xmlns:p14="http://schemas.microsoft.com/office/powerpoint/2010/main" val="421771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7850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6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007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7554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4310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2/21/2024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2921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E81C7-4BE7-45D4-9B6E-0E0F1E4E460A}" type="datetimeFigureOut">
              <a:rPr lang="en-US" smtClean="0"/>
              <a:t>2/21/2024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F12736-79C0-4D21-BEA0-681E4FAB80E6}" type="slidenum">
              <a:rPr lang="en-US" smtClean="0"/>
              <a:t>‹#›</a:t>
            </a:fld>
            <a:endParaRPr lang="en-US"/>
          </a:p>
        </p:txBody>
      </p:sp>
    </p:spTree>
    <p:extLst>
      <p:ext uri="{BB962C8B-B14F-4D97-AF65-F5344CB8AC3E}">
        <p14:creationId xmlns:p14="http://schemas.microsoft.com/office/powerpoint/2010/main" val="328633146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2/21/2024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113711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hyperlink" Target="https://biblia.com/bible/nasb95/2%20Tim%202.15" TargetMode="External"/><Relationship Id="rId2" Type="http://schemas.openxmlformats.org/officeDocument/2006/relationships/hyperlink" Target="https://www.preceptaustin.org/observation" TargetMode="External"/><Relationship Id="rId1" Type="http://schemas.openxmlformats.org/officeDocument/2006/relationships/slideLayout" Target="../slideLayouts/slideLayout23.xml"/><Relationship Id="rId4" Type="http://schemas.openxmlformats.org/officeDocument/2006/relationships/hyperlink" Target="https://biblia.com/bible/nasb95/2%20Pet%203.18"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preceptaustin.org/2corinthians_517_commentary#in" TargetMode="External"/><Relationship Id="rId2" Type="http://schemas.openxmlformats.org/officeDocument/2006/relationships/hyperlink" Target="https://biblia.com/bible/nasb95/Rom%2010.17" TargetMode="External"/><Relationship Id="rId1" Type="http://schemas.openxmlformats.org/officeDocument/2006/relationships/slideLayout" Target="../slideLayouts/slideLayout23.xml"/><Relationship Id="rId6" Type="http://schemas.openxmlformats.org/officeDocument/2006/relationships/hyperlink" Target="https://biblia.com/bible/nasb95/John%2017.17" TargetMode="External"/><Relationship Id="rId5" Type="http://schemas.openxmlformats.org/officeDocument/2006/relationships/hyperlink" Target="https://biblia.com/bible/nasb95/1%20Pet%201.16" TargetMode="External"/><Relationship Id="rId4" Type="http://schemas.openxmlformats.org/officeDocument/2006/relationships/hyperlink" Target="https://biblia.com/bible/nasb95/Lev%2011.44"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studylight.org/lex/grk/view.cgi?number=516&amp;l=en" TargetMode="External"/><Relationship Id="rId2" Type="http://schemas.openxmlformats.org/officeDocument/2006/relationships/hyperlink" Target="http://www.studylight.org/lex/grk/view.cgi?number=4043&amp;l=en" TargetMode="External"/><Relationship Id="rId1" Type="http://schemas.openxmlformats.org/officeDocument/2006/relationships/slideLayout" Target="../slideLayouts/slideLayout23.xml"/><Relationship Id="rId5" Type="http://schemas.openxmlformats.org/officeDocument/2006/relationships/hyperlink" Target="https://biblia.com/bible/nasb95/2%20Tim%202.2" TargetMode="External"/><Relationship Id="rId4" Type="http://schemas.openxmlformats.org/officeDocument/2006/relationships/hyperlink" Target="http://www.studylight.org/lex/grk/view.cgi?number=2962&amp;l=e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3.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preceptaustin.org/observation"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3.xml"/><Relationship Id="rId4" Type="http://schemas.openxmlformats.org/officeDocument/2006/relationships/image" Target="../media/image31.jpeg"/></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9.jpeg"/><Relationship Id="rId2" Type="http://schemas.openxmlformats.org/officeDocument/2006/relationships/image" Target="../media/image36.png"/><Relationship Id="rId1" Type="http://schemas.openxmlformats.org/officeDocument/2006/relationships/slideLayout" Target="../slideLayouts/slideLayout17.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wmf"/><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hyperlink" Target="https://www.preceptaustin.org/greek_quick_reference_guide#passive" TargetMode="External"/><Relationship Id="rId3" Type="http://schemas.openxmlformats.org/officeDocument/2006/relationships/hyperlink" Target="https://www.preceptaustin.org/ephesians_118-19#know" TargetMode="External"/><Relationship Id="rId7" Type="http://schemas.openxmlformats.org/officeDocument/2006/relationships/hyperlink" Target="https://www.preceptaustin.org/1thessalonians_49-10#agapao" TargetMode="External"/><Relationship Id="rId2" Type="http://schemas.openxmlformats.org/officeDocument/2006/relationships/hyperlink" Target="http://studylight.org/lex/grk/view.cgi?number=1492" TargetMode="External"/><Relationship Id="rId1" Type="http://schemas.openxmlformats.org/officeDocument/2006/relationships/slideLayout" Target="../slideLayouts/slideLayout23.xml"/><Relationship Id="rId6" Type="http://schemas.openxmlformats.org/officeDocument/2006/relationships/hyperlink" Target="http://studylight.org/lex/grk/view.cgi?number=25" TargetMode="External"/><Relationship Id="rId11" Type="http://schemas.openxmlformats.org/officeDocument/2006/relationships/hyperlink" Target="https://www.preceptaustin.org/ephesians_13-4#chose" TargetMode="External"/><Relationship Id="rId5" Type="http://schemas.openxmlformats.org/officeDocument/2006/relationships/hyperlink" Target="https://biblia.com/bible/nasb95/1%20Thess%201.5-9" TargetMode="External"/><Relationship Id="rId10" Type="http://schemas.openxmlformats.org/officeDocument/2006/relationships/hyperlink" Target="https://www.preceptaustin.org/romans_99-13#c" TargetMode="External"/><Relationship Id="rId4" Type="http://schemas.openxmlformats.org/officeDocument/2006/relationships/hyperlink" Target="https://www.preceptaustin.org/greek_quick_reference_guide#perfect" TargetMode="External"/><Relationship Id="rId9" Type="http://schemas.openxmlformats.org/officeDocument/2006/relationships/hyperlink" Target="http://studylight.org/lex/grk/view.cgi?number=1589"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www.preceptaustin.org/the_key_inductive_study_pt2" TargetMode="External"/><Relationship Id="rId13" Type="http://schemas.openxmlformats.org/officeDocument/2006/relationships/hyperlink" Target="https://www.preceptaustin.org/hebrews_611-12#fullassurance" TargetMode="External"/><Relationship Id="rId3" Type="http://schemas.openxmlformats.org/officeDocument/2006/relationships/hyperlink" Target="https://www.preceptaustin.org/observation#te" TargetMode="External"/><Relationship Id="rId7" Type="http://schemas.openxmlformats.org/officeDocument/2006/relationships/hyperlink" Target="https://www.preceptaustin.org/observation#etc" TargetMode="External"/><Relationship Id="rId12" Type="http://schemas.openxmlformats.org/officeDocument/2006/relationships/hyperlink" Target="http://studylight.org/lex/grk/view.cgi?number=4136" TargetMode="External"/><Relationship Id="rId2" Type="http://schemas.openxmlformats.org/officeDocument/2006/relationships/hyperlink" Target="http://studylight.org/lex/grk/view.cgi?number=1063" TargetMode="External"/><Relationship Id="rId1" Type="http://schemas.openxmlformats.org/officeDocument/2006/relationships/slideLayout" Target="../slideLayouts/slideLayout23.xml"/><Relationship Id="rId6" Type="http://schemas.openxmlformats.org/officeDocument/2006/relationships/hyperlink" Target="https://www.preceptaustin.org/1_thessalonians_13-4#1:4" TargetMode="External"/><Relationship Id="rId11" Type="http://schemas.openxmlformats.org/officeDocument/2006/relationships/hyperlink" Target="https://www.preceptaustin.org/locative-of-sphere" TargetMode="External"/><Relationship Id="rId5" Type="http://schemas.openxmlformats.org/officeDocument/2006/relationships/hyperlink" Target="https://biblia.com/bible/nasb95/1%20Thess%201.4" TargetMode="External"/><Relationship Id="rId10" Type="http://schemas.openxmlformats.org/officeDocument/2006/relationships/hyperlink" Target="https://www.preceptaustin.org/a_primer_on_meditation" TargetMode="External"/><Relationship Id="rId4" Type="http://schemas.openxmlformats.org/officeDocument/2006/relationships/hyperlink" Target="https://www.preceptaustin.org/observation#establish%20the%20context" TargetMode="External"/><Relationship Id="rId9" Type="http://schemas.openxmlformats.org/officeDocument/2006/relationships/hyperlink" Target="https://www.preceptaustin.org/the_key_inductive_study_pt3"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5.jpeg"/><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6.jpeg"/><Relationship Id="rId7" Type="http://schemas.openxmlformats.org/officeDocument/2006/relationships/image" Target="../media/image50.jpeg"/><Relationship Id="rId12" Type="http://schemas.openxmlformats.org/officeDocument/2006/relationships/image" Target="../media/image54.jpeg"/><Relationship Id="rId2" Type="http://schemas.openxmlformats.org/officeDocument/2006/relationships/image" Target="../media/image11.jpeg"/><Relationship Id="rId1" Type="http://schemas.openxmlformats.org/officeDocument/2006/relationships/slideLayout" Target="../slideLayouts/slideLayout23.xml"/><Relationship Id="rId6" Type="http://schemas.openxmlformats.org/officeDocument/2006/relationships/image" Target="../media/image49.jpeg"/><Relationship Id="rId11" Type="http://schemas.openxmlformats.org/officeDocument/2006/relationships/image" Target="../media/image53.jpeg"/><Relationship Id="rId5" Type="http://schemas.openxmlformats.org/officeDocument/2006/relationships/image" Target="../media/image48.jpeg"/><Relationship Id="rId10" Type="http://schemas.openxmlformats.org/officeDocument/2006/relationships/image" Target="../media/image52.jpeg"/><Relationship Id="rId4" Type="http://schemas.openxmlformats.org/officeDocument/2006/relationships/image" Target="../media/image47.jpeg"/><Relationship Id="rId9" Type="http://schemas.openxmlformats.org/officeDocument/2006/relationships/image" Target="../media/image51.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s://www.thefreedictionary.com/about-face" TargetMode="External"/><Relationship Id="rId7" Type="http://schemas.openxmlformats.org/officeDocument/2006/relationships/hyperlink" Target="https://biblia.com/bible/nasb95/John%2014.6" TargetMode="External"/><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hyperlink" Target="https://biblia.com/bible/nasb95/Isa%2066.3" TargetMode="External"/><Relationship Id="rId5" Type="http://schemas.openxmlformats.org/officeDocument/2006/relationships/hyperlink" Target="https://www.preceptaustin.org/mark-1-commentary#1:4" TargetMode="External"/><Relationship Id="rId4" Type="http://schemas.openxmlformats.org/officeDocument/2006/relationships/hyperlink" Target="https://biblia.com/bible/nasb95/Mark%201.4"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8" Type="http://schemas.openxmlformats.org/officeDocument/2006/relationships/hyperlink" Target="http://studylight.org/lex/grk/view.cgi?number=2873" TargetMode="External"/><Relationship Id="rId13" Type="http://schemas.openxmlformats.org/officeDocument/2006/relationships/hyperlink" Target="http://studylight.org/lex/grk/view.cgi?number=1680" TargetMode="External"/><Relationship Id="rId3" Type="http://schemas.openxmlformats.org/officeDocument/2006/relationships/hyperlink" Target="https://www.preceptaustin.org/1thessalonians_27-9#r" TargetMode="External"/><Relationship Id="rId7" Type="http://schemas.openxmlformats.org/officeDocument/2006/relationships/hyperlink" Target="https://www.preceptaustin.org/1_thessalonians_13-4#faith" TargetMode="External"/><Relationship Id="rId12" Type="http://schemas.openxmlformats.org/officeDocument/2006/relationships/hyperlink" Target="https://www.preceptaustin.org/synonyms-of-the-new-testament-r-c-trench" TargetMode="External"/><Relationship Id="rId2" Type="http://schemas.openxmlformats.org/officeDocument/2006/relationships/hyperlink" Target="http://studylight.org/lex/grk/view.cgi?number=3421" TargetMode="External"/><Relationship Id="rId1" Type="http://schemas.openxmlformats.org/officeDocument/2006/relationships/slideLayout" Target="../slideLayouts/slideLayout23.xml"/><Relationship Id="rId6" Type="http://schemas.openxmlformats.org/officeDocument/2006/relationships/hyperlink" Target="http://studylight.org/lex/grk/view.cgi?number=4102" TargetMode="External"/><Relationship Id="rId11" Type="http://schemas.openxmlformats.org/officeDocument/2006/relationships/hyperlink" Target="https://www.preceptaustin.org/2_peter_16-7#perseverance" TargetMode="External"/><Relationship Id="rId5" Type="http://schemas.openxmlformats.org/officeDocument/2006/relationships/hyperlink" Target="https://www.preceptaustin.org/greek_quick_reference_guide#present" TargetMode="External"/><Relationship Id="rId10" Type="http://schemas.openxmlformats.org/officeDocument/2006/relationships/hyperlink" Target="http://studylight.org/lex/grk/view.cgi?number=5281" TargetMode="External"/><Relationship Id="rId4" Type="http://schemas.openxmlformats.org/officeDocument/2006/relationships/hyperlink" Target="https://www.preceptaustin.org/jude_commentary-2#r" TargetMode="External"/><Relationship Id="rId9" Type="http://schemas.openxmlformats.org/officeDocument/2006/relationships/hyperlink" Target="https://biblia.com/bible/nasb95/1%20Thess%201.9" TargetMode="External"/><Relationship Id="rId14" Type="http://schemas.openxmlformats.org/officeDocument/2006/relationships/hyperlink" Target="https://www.preceptaustin.org/1_peter_13-5#h"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www.preceptaustin.org/1_thessalonians_18-10#wait" TargetMode="External"/><Relationship Id="rId2" Type="http://schemas.openxmlformats.org/officeDocument/2006/relationships/hyperlink" Target="http://studylight.org/lex/grk/view.cgi?number=362" TargetMode="External"/><Relationship Id="rId1" Type="http://schemas.openxmlformats.org/officeDocument/2006/relationships/slideLayout" Target="../slideLayouts/slideLayout23.xml"/><Relationship Id="rId4" Type="http://schemas.openxmlformats.org/officeDocument/2006/relationships/hyperlink" Target="https://www.preceptaustin.org/1john_224_commentary#a" TargetMode="External"/></Relationships>
</file>

<file path=ppt/slides/_rels/slide74.xml.rels><?xml version="1.0" encoding="UTF-8" standalone="yes"?>
<Relationships xmlns="http://schemas.openxmlformats.org/package/2006/relationships"><Relationship Id="rId8" Type="http://schemas.openxmlformats.org/officeDocument/2006/relationships/hyperlink" Target="http://studylight.org/lex/grk/view.cgi?number=89" TargetMode="External"/><Relationship Id="rId3" Type="http://schemas.openxmlformats.org/officeDocument/2006/relationships/hyperlink" Target="https://www.preceptaustin.org/1_corinthians_159_commentary#c" TargetMode="External"/><Relationship Id="rId7" Type="http://schemas.openxmlformats.org/officeDocument/2006/relationships/hyperlink" Target="https://www.preceptaustin.org/greek_quick_reference_guide#present" TargetMode="External"/><Relationship Id="rId2" Type="http://schemas.openxmlformats.org/officeDocument/2006/relationships/hyperlink" Target="http://studylight.org/lex/grk/view.cgi?number=1577" TargetMode="External"/><Relationship Id="rId1" Type="http://schemas.openxmlformats.org/officeDocument/2006/relationships/slideLayout" Target="../slideLayouts/slideLayout23.xml"/><Relationship Id="rId6" Type="http://schemas.openxmlformats.org/officeDocument/2006/relationships/hyperlink" Target="http://studylight.org/lex/grk/view.cgi?number=3417" TargetMode="External"/><Relationship Id="rId5" Type="http://schemas.openxmlformats.org/officeDocument/2006/relationships/hyperlink" Target="http://studylight.org/lex/grk/view.cgi?number=3842" TargetMode="External"/><Relationship Id="rId4" Type="http://schemas.openxmlformats.org/officeDocument/2006/relationships/hyperlink" Target="https://www.amazon.com/exec/obidos/tg/detail/-/0785211756?v=glance" TargetMode="External"/><Relationship Id="rId9" Type="http://schemas.openxmlformats.org/officeDocument/2006/relationships/hyperlink" Target="https://www.preceptaustin.org/1thessalonians_213#constantly" TargetMode="External"/></Relationships>
</file>

<file path=ppt/slides/_rels/slide7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3" Type="http://schemas.openxmlformats.org/officeDocument/2006/relationships/hyperlink" Target="https://executableoutlines.com/guides/1thessalonians/" TargetMode="External"/><Relationship Id="rId2" Type="http://schemas.openxmlformats.org/officeDocument/2006/relationships/hyperlink" Target="https://executableoutlines.com/guides/1thessalonians/1th_00.html" TargetMode="External"/><Relationship Id="rId1" Type="http://schemas.openxmlformats.org/officeDocument/2006/relationships/slideLayout" Target="../slideLayouts/slideLayout17.xml"/><Relationship Id="rId4" Type="http://schemas.openxmlformats.org/officeDocument/2006/relationships/hyperlink" Target="https://executableoutlines.com/guides/1thessalonians/1th_02.html"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5DB740-BED3-E660-195B-0C39EB7181FB}"/>
              </a:ext>
            </a:extLst>
          </p:cNvPr>
          <p:cNvPicPr>
            <a:picLocks noChangeAspect="1"/>
          </p:cNvPicPr>
          <p:nvPr/>
        </p:nvPicPr>
        <p:blipFill>
          <a:blip r:embed="rId2"/>
          <a:stretch>
            <a:fillRect/>
          </a:stretch>
        </p:blipFill>
        <p:spPr>
          <a:xfrm>
            <a:off x="-53760" y="0"/>
            <a:ext cx="12245760" cy="6888240"/>
          </a:xfrm>
          <a:prstGeom prst="rect">
            <a:avLst/>
          </a:prstGeom>
        </p:spPr>
      </p:pic>
    </p:spTree>
    <p:extLst>
      <p:ext uri="{BB962C8B-B14F-4D97-AF65-F5344CB8AC3E}">
        <p14:creationId xmlns:p14="http://schemas.microsoft.com/office/powerpoint/2010/main" val="438324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DE3381-9D8E-4D91-F7D6-DFA2784E52A8}"/>
              </a:ext>
            </a:extLst>
          </p:cNvPr>
          <p:cNvSpPr txBox="1"/>
          <p:nvPr/>
        </p:nvSpPr>
        <p:spPr>
          <a:xfrm>
            <a:off x="304800" y="203200"/>
            <a:ext cx="7441717" cy="954107"/>
          </a:xfrm>
          <a:prstGeom prst="rect">
            <a:avLst/>
          </a:prstGeom>
          <a:noFill/>
        </p:spPr>
        <p:txBody>
          <a:bodyPr wrap="none" rtlCol="0">
            <a:spAutoFit/>
          </a:bodyPr>
          <a:lstStyle/>
          <a:p>
            <a:r>
              <a:rPr lang="en-US" sz="2800" b="1" dirty="0">
                <a:latin typeface="Candara" panose="020E0502030303020204" pitchFamily="34" charset="0"/>
              </a:rPr>
              <a:t>INDUCTIVE BIBLE STUDY CALLS FOR </a:t>
            </a:r>
          </a:p>
          <a:p>
            <a:r>
              <a:rPr lang="en-US" sz="2800" b="1" dirty="0">
                <a:latin typeface="Candara" panose="020E0502030303020204" pitchFamily="34" charset="0"/>
              </a:rPr>
              <a:t>CONTINUAL DEPENDENCE ON THE HOLY SPIRIT</a:t>
            </a:r>
          </a:p>
        </p:txBody>
      </p:sp>
      <p:sp>
        <p:nvSpPr>
          <p:cNvPr id="4" name="TextBox 3">
            <a:extLst>
              <a:ext uri="{FF2B5EF4-FFF2-40B4-BE49-F238E27FC236}">
                <a16:creationId xmlns:a16="http://schemas.microsoft.com/office/drawing/2014/main" id="{C9359999-036F-EE0C-980B-F7CE5D473C34}"/>
              </a:ext>
            </a:extLst>
          </p:cNvPr>
          <p:cNvSpPr txBox="1"/>
          <p:nvPr/>
        </p:nvSpPr>
        <p:spPr>
          <a:xfrm>
            <a:off x="820366" y="1409731"/>
            <a:ext cx="10551268" cy="1339341"/>
          </a:xfrm>
          <a:prstGeom prst="rect">
            <a:avLst/>
          </a:prstGeom>
          <a:noFill/>
        </p:spPr>
        <p:txBody>
          <a:bodyPr wrap="square">
            <a:spAutoFit/>
          </a:bodyPr>
          <a:lstStyle/>
          <a:p>
            <a:pPr marL="0" marR="457200" algn="just">
              <a:lnSpc>
                <a:spcPct val="115000"/>
              </a:lnSpc>
              <a:spcBef>
                <a:spcPts val="200"/>
              </a:spcBef>
              <a:spcAft>
                <a:spcPts val="400"/>
              </a:spcAft>
              <a:tabLst>
                <a:tab pos="3486150" algn="l"/>
                <a:tab pos="3543300" algn="l"/>
              </a:tabLst>
            </a:pPr>
            <a:r>
              <a:rPr lang="en-US" sz="2400" u="sng" kern="1000" dirty="0">
                <a:solidFill>
                  <a:srgbClr val="0070C0"/>
                </a:solidFill>
                <a:effectLst/>
                <a:latin typeface="Candara" panose="020E0502030303020204" pitchFamily="34" charset="0"/>
                <a:ea typeface="Franklin Gothic Book" panose="020B0503020102020204" pitchFamily="34" charset="0"/>
                <a:cs typeface="Franklin Gothic Book" panose="020B0503020102020204" pitchFamily="34" charset="0"/>
              </a:rPr>
              <a:t>Alexander Maclaren said</a:t>
            </a:r>
            <a:r>
              <a:rPr lang="en-US" sz="2400" kern="1000" dirty="0">
                <a:solidFill>
                  <a:srgbClr val="0070C0"/>
                </a:solidFill>
                <a:effectLst/>
                <a:latin typeface="Candara" panose="020E0502030303020204" pitchFamily="34" charset="0"/>
                <a:ea typeface="Franklin Gothic Book" panose="020B0503020102020204" pitchFamily="34" charset="0"/>
                <a:cs typeface="Franklin Gothic Book" panose="020B0503020102020204" pitchFamily="34" charset="0"/>
              </a:rPr>
              <a:t> </a:t>
            </a:r>
            <a:r>
              <a:rPr lang="en-US" sz="2400" kern="1000" dirty="0">
                <a:effectLst/>
                <a:latin typeface="Candara" panose="020E0502030303020204" pitchFamily="34" charset="0"/>
                <a:ea typeface="Franklin Gothic Book" panose="020B0503020102020204" pitchFamily="34" charset="0"/>
                <a:cs typeface="Franklin Gothic Book" panose="020B0503020102020204" pitchFamily="34" charset="0"/>
              </a:rPr>
              <a:t>“He who has the Holy Spirit in his heart and the Scriptures in his hands has all he needs.” The Bible, God's Holy Word, is our primary Source and His Holy Spirit is our primary Teacher.</a:t>
            </a:r>
            <a:endParaRPr lang="en-US" sz="2800" kern="1000" dirty="0">
              <a:effectLst/>
              <a:latin typeface="Candara" panose="020E0502030303020204" pitchFamily="34" charset="0"/>
              <a:ea typeface="Franklin Gothic Book" panose="020B05030201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F47692D-781E-EF94-6B19-613F71175618}"/>
              </a:ext>
            </a:extLst>
          </p:cNvPr>
          <p:cNvSpPr txBox="1"/>
          <p:nvPr/>
        </p:nvSpPr>
        <p:spPr>
          <a:xfrm>
            <a:off x="820366" y="3001496"/>
            <a:ext cx="10701867" cy="3032690"/>
          </a:xfrm>
          <a:prstGeom prst="rect">
            <a:avLst/>
          </a:prstGeom>
          <a:noFill/>
        </p:spPr>
        <p:txBody>
          <a:bodyPr wrap="square">
            <a:spAutoFit/>
          </a:bodyPr>
          <a:lstStyle/>
          <a:p>
            <a:pPr marL="0" marR="457200" algn="just">
              <a:lnSpc>
                <a:spcPct val="115000"/>
              </a:lnSpc>
              <a:spcBef>
                <a:spcPts val="200"/>
              </a:spcBef>
              <a:spcAft>
                <a:spcPts val="400"/>
              </a:spcAft>
              <a:tabLst>
                <a:tab pos="3486150" algn="l"/>
                <a:tab pos="3543300" algn="l"/>
              </a:tabLst>
            </a:pPr>
            <a:r>
              <a:rPr lang="en-US" sz="2400" kern="1000" dirty="0">
                <a:solidFill>
                  <a:srgbClr val="0070C0"/>
                </a:solidFill>
                <a:effectLst/>
                <a:latin typeface="Candara" panose="020E0502030303020204" pitchFamily="34" charset="0"/>
                <a:ea typeface="Franklin Gothic Book" panose="020B0503020102020204" pitchFamily="34" charset="0"/>
                <a:cs typeface="Franklin Gothic Book" panose="020B0503020102020204" pitchFamily="34" charset="0"/>
              </a:rPr>
              <a:t>As </a:t>
            </a:r>
            <a:r>
              <a:rPr lang="en-US" sz="2400" u="sng" kern="1000" dirty="0">
                <a:solidFill>
                  <a:srgbClr val="0070C0"/>
                </a:solidFill>
                <a:effectLst/>
                <a:latin typeface="Candara" panose="020E0502030303020204" pitchFamily="34" charset="0"/>
                <a:ea typeface="Franklin Gothic Book" panose="020B0503020102020204" pitchFamily="34" charset="0"/>
                <a:cs typeface="Franklin Gothic Book" panose="020B0503020102020204" pitchFamily="34" charset="0"/>
              </a:rPr>
              <a:t>John Piper says</a:t>
            </a:r>
            <a:r>
              <a:rPr lang="en-US" sz="2400" kern="1000" dirty="0">
                <a:solidFill>
                  <a:srgbClr val="0070C0"/>
                </a:solidFill>
                <a:effectLst/>
                <a:latin typeface="Candara" panose="020E0502030303020204" pitchFamily="34" charset="0"/>
                <a:ea typeface="Franklin Gothic Book" panose="020B0503020102020204" pitchFamily="34" charset="0"/>
                <a:cs typeface="Franklin Gothic Book" panose="020B0503020102020204" pitchFamily="34" charset="0"/>
              </a:rPr>
              <a:t> </a:t>
            </a:r>
            <a:r>
              <a:rPr lang="en-US" sz="2400" kern="1000" dirty="0">
                <a:effectLst/>
                <a:latin typeface="Candara" panose="020E0502030303020204" pitchFamily="34" charset="0"/>
                <a:ea typeface="Franklin Gothic Book" panose="020B0503020102020204" pitchFamily="34" charset="0"/>
                <a:cs typeface="Franklin Gothic Book" panose="020B0503020102020204" pitchFamily="34" charset="0"/>
              </a:rPr>
              <a:t>"no one can see these wonderful things for what they really are without God's supernatural help...If God does not open our eyes, we will not see the wonder of the Word. We are not naturally able to see spiritual beauty. When we read the Bible without the help of God, the glory of God in the teachings and events of the Bible is like the sun shining in the face of a blind man. Not that you can't construe its surface meaning, but you can't see the wonder, the beauty, the glory of it such that it wins your heart."</a:t>
            </a:r>
            <a:endParaRPr lang="en-US" sz="2800" kern="1000" dirty="0">
              <a:effectLst/>
              <a:latin typeface="Candara" panose="020E0502030303020204" pitchFamily="34" charset="0"/>
              <a:ea typeface="Franklin Gothic Book" panose="020B0503020102020204" pitchFamily="34" charset="0"/>
              <a:cs typeface="Times New Roman" panose="02020603050405020304" pitchFamily="18" charset="0"/>
            </a:endParaRPr>
          </a:p>
        </p:txBody>
      </p:sp>
    </p:spTree>
    <p:extLst>
      <p:ext uri="{BB962C8B-B14F-4D97-AF65-F5344CB8AC3E}">
        <p14:creationId xmlns:p14="http://schemas.microsoft.com/office/powerpoint/2010/main" val="808772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73EA74-5A7A-3B31-203B-71E12913AB7A}"/>
              </a:ext>
            </a:extLst>
          </p:cNvPr>
          <p:cNvSpPr txBox="1"/>
          <p:nvPr/>
        </p:nvSpPr>
        <p:spPr>
          <a:xfrm>
            <a:off x="304800" y="203200"/>
            <a:ext cx="7452938" cy="954107"/>
          </a:xfrm>
          <a:prstGeom prst="rect">
            <a:avLst/>
          </a:prstGeom>
          <a:noFill/>
        </p:spPr>
        <p:txBody>
          <a:bodyPr wrap="none" rtlCol="0">
            <a:spAutoFit/>
          </a:bodyPr>
          <a:lstStyle/>
          <a:p>
            <a:r>
              <a:rPr lang="en-US" sz="2800" b="1" dirty="0">
                <a:latin typeface="Candara" panose="020E0502030303020204" pitchFamily="34" charset="0"/>
              </a:rPr>
              <a:t>INDUCTIVE BIBLE STUDY CALLS FOR </a:t>
            </a:r>
          </a:p>
          <a:p>
            <a:r>
              <a:rPr lang="en-US" sz="2800" b="1" dirty="0">
                <a:latin typeface="Candara" panose="020E0502030303020204" pitchFamily="34" charset="0"/>
              </a:rPr>
              <a:t>CONTINUAL DEPENDENCE ON THE HOLY SPIRIT</a:t>
            </a:r>
          </a:p>
        </p:txBody>
      </p:sp>
      <p:sp>
        <p:nvSpPr>
          <p:cNvPr id="4" name="TextBox 3">
            <a:extLst>
              <a:ext uri="{FF2B5EF4-FFF2-40B4-BE49-F238E27FC236}">
                <a16:creationId xmlns:a16="http://schemas.microsoft.com/office/drawing/2014/main" id="{DB117FBA-6924-66FB-393F-CC1D11F7D080}"/>
              </a:ext>
            </a:extLst>
          </p:cNvPr>
          <p:cNvSpPr txBox="1"/>
          <p:nvPr/>
        </p:nvSpPr>
        <p:spPr>
          <a:xfrm>
            <a:off x="512233" y="1683309"/>
            <a:ext cx="7865354" cy="4093428"/>
          </a:xfrm>
          <a:prstGeom prst="rect">
            <a:avLst/>
          </a:prstGeom>
          <a:noFill/>
        </p:spPr>
        <p:txBody>
          <a:bodyPr wrap="square">
            <a:spAutoFit/>
          </a:bodyPr>
          <a:lstStyle/>
          <a:p>
            <a:pPr algn="just"/>
            <a:r>
              <a:rPr lang="en-US" sz="2000" dirty="0">
                <a:latin typeface="Candara" panose="020E0502030303020204" pitchFamily="34" charset="0"/>
              </a:rPr>
              <a:t>Paul instructed Timothy "</a:t>
            </a:r>
            <a:r>
              <a:rPr lang="en-US" sz="2000" dirty="0">
                <a:solidFill>
                  <a:srgbClr val="0070C0"/>
                </a:solidFill>
                <a:latin typeface="Candara" panose="020E0502030303020204" pitchFamily="34" charset="0"/>
              </a:rPr>
              <a:t>Consider</a:t>
            </a:r>
            <a:r>
              <a:rPr lang="en-US" sz="2000" dirty="0">
                <a:latin typeface="Candara" panose="020E0502030303020204" pitchFamily="34" charset="0"/>
              </a:rPr>
              <a:t> (fix your mind upon, ask 5W/H questions, reflect on) </a:t>
            </a:r>
            <a:r>
              <a:rPr lang="en-US" sz="2000" dirty="0">
                <a:solidFill>
                  <a:srgbClr val="0070C0"/>
                </a:solidFill>
                <a:latin typeface="Candara" panose="020E0502030303020204" pitchFamily="34" charset="0"/>
              </a:rPr>
              <a:t>what I say, for the Lord </a:t>
            </a:r>
            <a:r>
              <a:rPr lang="en-US" sz="2000" dirty="0">
                <a:latin typeface="Candara" panose="020E0502030303020204" pitchFamily="34" charset="0"/>
              </a:rPr>
              <a:t>(Your Teacher the Spirit) </a:t>
            </a:r>
            <a:r>
              <a:rPr lang="en-US" sz="2000" dirty="0">
                <a:solidFill>
                  <a:srgbClr val="0070C0"/>
                </a:solidFill>
                <a:latin typeface="Candara" panose="020E0502030303020204" pitchFamily="34" charset="0"/>
              </a:rPr>
              <a:t>will give you understanding in everything."</a:t>
            </a:r>
            <a:r>
              <a:rPr lang="en-US" sz="2000" dirty="0">
                <a:latin typeface="Candara" panose="020E0502030303020204" pitchFamily="34" charset="0"/>
              </a:rPr>
              <a:t> </a:t>
            </a:r>
            <a:r>
              <a:rPr lang="en-US" sz="2000" dirty="0">
                <a:solidFill>
                  <a:srgbClr val="0070C0"/>
                </a:solidFill>
                <a:latin typeface="Candara" panose="020E0502030303020204" pitchFamily="34" charset="0"/>
              </a:rPr>
              <a:t>(2Ti 2:7) </a:t>
            </a:r>
            <a:r>
              <a:rPr lang="en-US" sz="2000" dirty="0">
                <a:latin typeface="Candara" panose="020E0502030303020204" pitchFamily="34" charset="0"/>
              </a:rPr>
              <a:t>Our responsibility is to "Consider." The Spirit's gracious provision is to grant us "understanding."</a:t>
            </a:r>
          </a:p>
          <a:p>
            <a:pPr algn="just"/>
            <a:endParaRPr lang="en-US" sz="2000" dirty="0">
              <a:latin typeface="Candara" panose="020E0502030303020204" pitchFamily="34" charset="0"/>
            </a:endParaRPr>
          </a:p>
          <a:p>
            <a:pPr algn="just"/>
            <a:r>
              <a:rPr lang="en-US" sz="2000" dirty="0">
                <a:solidFill>
                  <a:srgbClr val="0070C0"/>
                </a:solidFill>
                <a:latin typeface="Candara" panose="020E0502030303020204" pitchFamily="34" charset="0"/>
              </a:rPr>
              <a:t>As Puritan Stephen Charnock wrote </a:t>
            </a:r>
            <a:r>
              <a:rPr lang="en-US" sz="2000" dirty="0">
                <a:latin typeface="Candara" panose="020E0502030303020204" pitchFamily="34" charset="0"/>
              </a:rPr>
              <a:t>“The Word is the chariot of the Spirit, the Spirit the Guider of the Word.” When we devote ourselves to the study of His Word, with a keen awareness of our need to continually depend upon our Teacher, the Holy Spirit, we will experience the joy of Spirit led discovery of God's Truth ("self-discovery" enabled by the Spirit) and the Truth He unveils to our heart will set us free so that we might be free indeed! (</a:t>
            </a:r>
            <a:r>
              <a:rPr lang="en-US" sz="2000" dirty="0">
                <a:solidFill>
                  <a:srgbClr val="0070C0"/>
                </a:solidFill>
                <a:latin typeface="Candara" panose="020E0502030303020204" pitchFamily="34" charset="0"/>
              </a:rPr>
              <a:t>Jn 8:31, 36</a:t>
            </a:r>
            <a:r>
              <a:rPr lang="en-US" sz="2000" dirty="0">
                <a:latin typeface="Candara" panose="020E0502030303020204" pitchFamily="34" charset="0"/>
              </a:rPr>
              <a:t>)</a:t>
            </a:r>
          </a:p>
        </p:txBody>
      </p:sp>
      <p:sp>
        <p:nvSpPr>
          <p:cNvPr id="6" name="TextBox 5">
            <a:extLst>
              <a:ext uri="{FF2B5EF4-FFF2-40B4-BE49-F238E27FC236}">
                <a16:creationId xmlns:a16="http://schemas.microsoft.com/office/drawing/2014/main" id="{D762C8C8-0FB2-76B5-9B81-C555CB7CCB65}"/>
              </a:ext>
            </a:extLst>
          </p:cNvPr>
          <p:cNvSpPr txBox="1"/>
          <p:nvPr/>
        </p:nvSpPr>
        <p:spPr>
          <a:xfrm>
            <a:off x="8994481" y="1911863"/>
            <a:ext cx="2197099" cy="3416320"/>
          </a:xfrm>
          <a:prstGeom prst="rect">
            <a:avLst/>
          </a:prstGeom>
          <a:noFill/>
        </p:spPr>
        <p:txBody>
          <a:bodyPr wrap="square">
            <a:spAutoFit/>
          </a:bodyPr>
          <a:lstStyle/>
          <a:p>
            <a:pPr algn="ctr"/>
            <a:r>
              <a:rPr lang="en-US" sz="2400" b="1" dirty="0">
                <a:solidFill>
                  <a:srgbClr val="FF0000"/>
                </a:solidFill>
                <a:effectLst>
                  <a:outerShdw blurRad="38100" dist="38100" dir="2700000" algn="tl">
                    <a:srgbClr val="000000">
                      <a:alpha val="43137"/>
                    </a:srgbClr>
                  </a:outerShdw>
                </a:effectLst>
                <a:latin typeface="Candara" panose="020E0502030303020204" pitchFamily="34" charset="0"/>
              </a:rPr>
              <a:t>The Holy Spirit has inspired the Word and He alone can illuminate the Word in the "eyes of our heart" as we read it. </a:t>
            </a:r>
          </a:p>
        </p:txBody>
      </p:sp>
    </p:spTree>
    <p:extLst>
      <p:ext uri="{BB962C8B-B14F-4D97-AF65-F5344CB8AC3E}">
        <p14:creationId xmlns:p14="http://schemas.microsoft.com/office/powerpoint/2010/main" val="3333336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3C8687-5F77-00C5-27C2-996BEE14C405}"/>
              </a:ext>
            </a:extLst>
          </p:cNvPr>
          <p:cNvSpPr txBox="1"/>
          <p:nvPr/>
        </p:nvSpPr>
        <p:spPr>
          <a:xfrm>
            <a:off x="345056" y="198574"/>
            <a:ext cx="6107502" cy="830997"/>
          </a:xfrm>
          <a:prstGeom prst="rect">
            <a:avLst/>
          </a:prstGeom>
          <a:noFill/>
        </p:spPr>
        <p:txBody>
          <a:bodyPr wrap="square">
            <a:spAutoFit/>
          </a:bodyPr>
          <a:lstStyle/>
          <a:p>
            <a:r>
              <a:rPr lang="en-US" sz="2400" b="1" i="0" dirty="0">
                <a:solidFill>
                  <a:srgbClr val="3F3F3F"/>
                </a:solidFill>
                <a:effectLst/>
                <a:latin typeface="roboto" pitchFamily="2" charset="0"/>
              </a:rPr>
              <a:t>THE BENEFITS OF</a:t>
            </a:r>
            <a:br>
              <a:rPr lang="en-US" sz="2400" dirty="0"/>
            </a:br>
            <a:r>
              <a:rPr lang="en-US" sz="2400" b="1" i="0" dirty="0">
                <a:solidFill>
                  <a:srgbClr val="3F3F3F"/>
                </a:solidFill>
                <a:effectLst/>
                <a:latin typeface="roboto" pitchFamily="2" charset="0"/>
              </a:rPr>
              <a:t>INDUCTIVE BIBLE STUDY</a:t>
            </a:r>
            <a:endParaRPr lang="en-US" sz="2400" dirty="0"/>
          </a:p>
        </p:txBody>
      </p:sp>
      <p:sp>
        <p:nvSpPr>
          <p:cNvPr id="5" name="TextBox 4">
            <a:extLst>
              <a:ext uri="{FF2B5EF4-FFF2-40B4-BE49-F238E27FC236}">
                <a16:creationId xmlns:a16="http://schemas.microsoft.com/office/drawing/2014/main" id="{04207FD4-7E85-5123-65A1-4C7B63EFC266}"/>
              </a:ext>
            </a:extLst>
          </p:cNvPr>
          <p:cNvSpPr txBox="1"/>
          <p:nvPr/>
        </p:nvSpPr>
        <p:spPr>
          <a:xfrm>
            <a:off x="345056" y="1536174"/>
            <a:ext cx="11118811" cy="4093428"/>
          </a:xfrm>
          <a:prstGeom prst="rect">
            <a:avLst/>
          </a:prstGeom>
          <a:noFill/>
        </p:spPr>
        <p:txBody>
          <a:bodyPr wrap="square">
            <a:spAutoFit/>
          </a:bodyPr>
          <a:lstStyle/>
          <a:p>
            <a:pPr algn="just"/>
            <a:r>
              <a:rPr lang="en-US" sz="2000" b="1" i="0" dirty="0">
                <a:solidFill>
                  <a:srgbClr val="3F3F3F"/>
                </a:solidFill>
                <a:effectLst/>
                <a:latin typeface="Candara" panose="020E0502030303020204" pitchFamily="34" charset="0"/>
              </a:rPr>
              <a:t>(1)</a:t>
            </a:r>
            <a:r>
              <a:rPr lang="en-US" sz="2000" b="0" i="0" dirty="0">
                <a:solidFill>
                  <a:srgbClr val="3F3F3F"/>
                </a:solidFill>
                <a:effectLst/>
                <a:latin typeface="Candara" panose="020E0502030303020204" pitchFamily="34" charset="0"/>
              </a:rPr>
              <a:t> You will learn how to </a:t>
            </a:r>
            <a:r>
              <a:rPr lang="en-US" sz="2000" b="0" i="0" u="none" strike="noStrike" dirty="0">
                <a:solidFill>
                  <a:srgbClr val="0442FA"/>
                </a:solidFill>
                <a:effectLst/>
                <a:latin typeface="Candara" panose="020E0502030303020204" pitchFamily="34" charset="0"/>
                <a:hlinkClick r:id="rId2"/>
              </a:rPr>
              <a:t>carefully observe</a:t>
            </a:r>
            <a:r>
              <a:rPr lang="en-US" sz="2000" b="0" i="0" dirty="0">
                <a:solidFill>
                  <a:srgbClr val="3F3F3F"/>
                </a:solidFill>
                <a:effectLst/>
                <a:latin typeface="Candara" panose="020E0502030303020204" pitchFamily="34" charset="0"/>
              </a:rPr>
              <a:t> the Scriptures and in so doing you will be enabled to "</a:t>
            </a:r>
            <a:r>
              <a:rPr lang="en-US" sz="2000" b="0" i="1" dirty="0">
                <a:solidFill>
                  <a:srgbClr val="3F3F3F"/>
                </a:solidFill>
                <a:effectLst/>
                <a:latin typeface="Candara" panose="020E0502030303020204" pitchFamily="34" charset="0"/>
              </a:rPr>
              <a:t>rightly divide the Word of Truth</a:t>
            </a:r>
            <a:r>
              <a:rPr lang="en-US" sz="2000" b="0" i="0" dirty="0">
                <a:solidFill>
                  <a:srgbClr val="3F3F3F"/>
                </a:solidFill>
                <a:effectLst/>
                <a:latin typeface="Candara" panose="020E0502030303020204" pitchFamily="34" charset="0"/>
              </a:rPr>
              <a:t>" (</a:t>
            </a:r>
            <a:r>
              <a:rPr lang="en-US" sz="2000" b="0" i="0" u="none" strike="noStrike" dirty="0">
                <a:solidFill>
                  <a:srgbClr val="0442FA"/>
                </a:solidFill>
                <a:effectLst/>
                <a:latin typeface="Candara" panose="020E0502030303020204" pitchFamily="34" charset="0"/>
                <a:hlinkClick r:id="rId3"/>
              </a:rPr>
              <a:t>2Ti 2:15</a:t>
            </a:r>
            <a:r>
              <a:rPr lang="en-US" sz="2000" b="0" i="0" dirty="0">
                <a:solidFill>
                  <a:srgbClr val="3F3F3F"/>
                </a:solidFill>
                <a:effectLst/>
                <a:latin typeface="Candara" panose="020E0502030303020204" pitchFamily="34" charset="0"/>
              </a:rPr>
              <a:t>) and you be equipped to accurately interpret God's Word on your own. </a:t>
            </a:r>
          </a:p>
          <a:p>
            <a:pPr algn="just"/>
            <a:endParaRPr lang="en-US" sz="2000" b="0" i="0" dirty="0">
              <a:solidFill>
                <a:srgbClr val="3F3F3F"/>
              </a:solidFill>
              <a:effectLst/>
              <a:latin typeface="Candara" panose="020E0502030303020204" pitchFamily="34" charset="0"/>
            </a:endParaRPr>
          </a:p>
          <a:p>
            <a:pPr algn="just"/>
            <a:r>
              <a:rPr lang="en-US" sz="2000" b="1" i="0" dirty="0">
                <a:solidFill>
                  <a:srgbClr val="3F3F3F"/>
                </a:solidFill>
                <a:effectLst/>
                <a:latin typeface="Candara" panose="020E0502030303020204" pitchFamily="34" charset="0"/>
              </a:rPr>
              <a:t>(2)</a:t>
            </a:r>
            <a:r>
              <a:rPr lang="en-US" sz="2000" b="0" i="0" dirty="0">
                <a:solidFill>
                  <a:srgbClr val="3F3F3F"/>
                </a:solidFill>
                <a:effectLst/>
                <a:latin typeface="Candara" panose="020E0502030303020204" pitchFamily="34" charset="0"/>
              </a:rPr>
              <a:t> You will no longer be dependent on commentaries, devotionals, pastor's sermons, conferences, etc. Please do not misunderstand. Believers should sit under a godly teacher of the Word, but this should be a stimulus, not a substitute for getting into the book for ourselves!</a:t>
            </a:r>
          </a:p>
          <a:p>
            <a:pPr algn="just"/>
            <a:endParaRPr lang="en-US" sz="2000" b="0" i="0" dirty="0">
              <a:solidFill>
                <a:srgbClr val="3F3F3F"/>
              </a:solidFill>
              <a:effectLst/>
              <a:latin typeface="Candara" panose="020E0502030303020204" pitchFamily="34" charset="0"/>
            </a:endParaRPr>
          </a:p>
          <a:p>
            <a:pPr algn="just"/>
            <a:r>
              <a:rPr lang="en-US" sz="2000" b="1" i="0" dirty="0">
                <a:solidFill>
                  <a:srgbClr val="3F3F3F"/>
                </a:solidFill>
                <a:effectLst/>
                <a:latin typeface="Candara" panose="020E0502030303020204" pitchFamily="34" charset="0"/>
              </a:rPr>
              <a:t>(3)</a:t>
            </a:r>
            <a:r>
              <a:rPr lang="en-US" sz="2000" b="0" i="0" dirty="0">
                <a:solidFill>
                  <a:srgbClr val="3F3F3F"/>
                </a:solidFill>
                <a:effectLst/>
                <a:latin typeface="Candara" panose="020E0502030303020204" pitchFamily="34" charset="0"/>
              </a:rPr>
              <a:t> When you encounter differences between interpretations in commentaries, which you frequently will, IBS enables you to discern which comment represents the most accurate interpretation.</a:t>
            </a:r>
          </a:p>
          <a:p>
            <a:pPr algn="just"/>
            <a:endParaRPr lang="en-US" sz="2000" b="0" i="0" dirty="0">
              <a:solidFill>
                <a:srgbClr val="3F3F3F"/>
              </a:solidFill>
              <a:effectLst/>
              <a:latin typeface="Candara" panose="020E0502030303020204" pitchFamily="34" charset="0"/>
            </a:endParaRPr>
          </a:p>
          <a:p>
            <a:pPr algn="just"/>
            <a:r>
              <a:rPr lang="en-US" sz="2000" b="1" i="0" dirty="0">
                <a:solidFill>
                  <a:srgbClr val="3F3F3F"/>
                </a:solidFill>
                <a:effectLst/>
                <a:latin typeface="Candara" panose="020E0502030303020204" pitchFamily="34" charset="0"/>
              </a:rPr>
              <a:t>(4)</a:t>
            </a:r>
            <a:r>
              <a:rPr lang="en-US" sz="2000" b="0" i="0" dirty="0">
                <a:solidFill>
                  <a:srgbClr val="3F3F3F"/>
                </a:solidFill>
                <a:effectLst/>
                <a:latin typeface="Candara" panose="020E0502030303020204" pitchFamily="34" charset="0"/>
              </a:rPr>
              <a:t> You will increase in the knowledge of God and His ways, growing </a:t>
            </a:r>
            <a:r>
              <a:rPr lang="en-US" sz="2000" b="0" i="0" dirty="0">
                <a:solidFill>
                  <a:srgbClr val="0070C0"/>
                </a:solidFill>
                <a:effectLst/>
                <a:latin typeface="Candara" panose="020E0502030303020204" pitchFamily="34" charset="0"/>
              </a:rPr>
              <a:t>"in the grace and knowledge of our Lord and Savior Jesus Christ." (</a:t>
            </a:r>
            <a:r>
              <a:rPr lang="en-US" sz="2000" b="0" i="0" u="none" strike="noStrike" dirty="0">
                <a:solidFill>
                  <a:srgbClr val="0070C0"/>
                </a:solidFill>
                <a:effectLst/>
                <a:latin typeface="Candara" panose="020E0502030303020204" pitchFamily="34" charset="0"/>
                <a:hlinkClick r:id="rId4">
                  <a:extLst>
                    <a:ext uri="{A12FA001-AC4F-418D-AE19-62706E023703}">
                      <ahyp:hlinkClr xmlns:ahyp="http://schemas.microsoft.com/office/drawing/2018/hyperlinkcolor" val="tx"/>
                    </a:ext>
                  </a:extLst>
                </a:hlinkClick>
              </a:rPr>
              <a:t>2Pe 3:18</a:t>
            </a:r>
            <a:r>
              <a:rPr lang="en-US" sz="2000" b="0" i="0" dirty="0">
                <a:solidFill>
                  <a:srgbClr val="0070C0"/>
                </a:solidFill>
                <a:effectLst/>
                <a:latin typeface="Candara" panose="020E0502030303020204" pitchFamily="34" charset="0"/>
              </a:rPr>
              <a:t>)</a:t>
            </a:r>
          </a:p>
        </p:txBody>
      </p:sp>
    </p:spTree>
    <p:extLst>
      <p:ext uri="{BB962C8B-B14F-4D97-AF65-F5344CB8AC3E}">
        <p14:creationId xmlns:p14="http://schemas.microsoft.com/office/powerpoint/2010/main" val="1398872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7FFFAE-3083-03CF-4CF5-88C60B0E66F7}"/>
              </a:ext>
            </a:extLst>
          </p:cNvPr>
          <p:cNvSpPr txBox="1"/>
          <p:nvPr/>
        </p:nvSpPr>
        <p:spPr>
          <a:xfrm>
            <a:off x="385313" y="231354"/>
            <a:ext cx="6107502" cy="830997"/>
          </a:xfrm>
          <a:prstGeom prst="rect">
            <a:avLst/>
          </a:prstGeom>
          <a:noFill/>
        </p:spPr>
        <p:txBody>
          <a:bodyPr wrap="square">
            <a:spAutoFit/>
          </a:bodyPr>
          <a:lstStyle/>
          <a:p>
            <a:r>
              <a:rPr lang="en-US" sz="2400" b="1" i="0" dirty="0">
                <a:solidFill>
                  <a:srgbClr val="3F3F3F"/>
                </a:solidFill>
                <a:effectLst/>
                <a:latin typeface="Candara" panose="020E0502030303020204" pitchFamily="34" charset="0"/>
              </a:rPr>
              <a:t>THE BENEFITS OF</a:t>
            </a:r>
            <a:br>
              <a:rPr lang="en-US" sz="2400" dirty="0">
                <a:latin typeface="Candara" panose="020E0502030303020204" pitchFamily="34" charset="0"/>
              </a:rPr>
            </a:br>
            <a:r>
              <a:rPr lang="en-US" sz="2400" b="1" i="0" dirty="0">
                <a:solidFill>
                  <a:srgbClr val="3F3F3F"/>
                </a:solidFill>
                <a:effectLst/>
                <a:latin typeface="Candara" panose="020E0502030303020204" pitchFamily="34" charset="0"/>
              </a:rPr>
              <a:t>INDUCTIVE BIBLE STUDY</a:t>
            </a:r>
            <a:endParaRPr lang="en-US" sz="2400" dirty="0">
              <a:latin typeface="Candara" panose="020E0502030303020204" pitchFamily="34" charset="0"/>
            </a:endParaRPr>
          </a:p>
        </p:txBody>
      </p:sp>
      <p:sp>
        <p:nvSpPr>
          <p:cNvPr id="4" name="TextBox 3">
            <a:extLst>
              <a:ext uri="{FF2B5EF4-FFF2-40B4-BE49-F238E27FC236}">
                <a16:creationId xmlns:a16="http://schemas.microsoft.com/office/drawing/2014/main" id="{6ACAE61B-E2FB-8D5F-8372-DBC810C43104}"/>
              </a:ext>
            </a:extLst>
          </p:cNvPr>
          <p:cNvSpPr txBox="1"/>
          <p:nvPr/>
        </p:nvSpPr>
        <p:spPr>
          <a:xfrm>
            <a:off x="385313" y="1470912"/>
            <a:ext cx="11156830" cy="4878259"/>
          </a:xfrm>
          <a:prstGeom prst="rect">
            <a:avLst/>
          </a:prstGeom>
          <a:noFill/>
        </p:spPr>
        <p:txBody>
          <a:bodyPr wrap="square">
            <a:spAutoFit/>
          </a:bodyPr>
          <a:lstStyle/>
          <a:p>
            <a:pPr algn="just"/>
            <a:r>
              <a:rPr lang="en-US" sz="2000" b="1" i="0" dirty="0">
                <a:solidFill>
                  <a:srgbClr val="3F3F3F"/>
                </a:solidFill>
                <a:effectLst/>
                <a:latin typeface="Candara" panose="020E0502030303020204" pitchFamily="34" charset="0"/>
              </a:rPr>
              <a:t>(5)</a:t>
            </a:r>
            <a:r>
              <a:rPr lang="en-US" sz="2000" b="0" i="0" dirty="0">
                <a:solidFill>
                  <a:srgbClr val="3F3F3F"/>
                </a:solidFill>
                <a:effectLst/>
                <a:latin typeface="Candara" panose="020E0502030303020204" pitchFamily="34" charset="0"/>
              </a:rPr>
              <a:t> Your personal faith will be greatly strengthened for </a:t>
            </a:r>
            <a:r>
              <a:rPr lang="en-US" sz="2000" b="0" i="0" dirty="0">
                <a:solidFill>
                  <a:srgbClr val="0070C0"/>
                </a:solidFill>
                <a:effectLst/>
                <a:latin typeface="Candara" panose="020E0502030303020204" pitchFamily="34" charset="0"/>
              </a:rPr>
              <a:t>"faith comes from hearing and hearing by the word of Christ." (</a:t>
            </a:r>
            <a:r>
              <a:rPr lang="en-US" sz="2000" b="0" i="0" u="none" strike="noStrike" dirty="0">
                <a:solidFill>
                  <a:srgbClr val="0070C0"/>
                </a:solidFill>
                <a:effectLst/>
                <a:latin typeface="Candara" panose="020E0502030303020204" pitchFamily="34" charset="0"/>
                <a:hlinkClick r:id="rId2">
                  <a:extLst>
                    <a:ext uri="{A12FA001-AC4F-418D-AE19-62706E023703}">
                      <ahyp:hlinkClr xmlns:ahyp="http://schemas.microsoft.com/office/drawing/2018/hyperlinkcolor" val="tx"/>
                    </a:ext>
                  </a:extLst>
                </a:hlinkClick>
              </a:rPr>
              <a:t>Ro 10:17</a:t>
            </a:r>
            <a:r>
              <a:rPr lang="en-US" sz="2000" b="0" i="0" dirty="0">
                <a:solidFill>
                  <a:srgbClr val="0070C0"/>
                </a:solidFill>
                <a:effectLst/>
                <a:latin typeface="Candara" panose="020E0502030303020204" pitchFamily="34" charset="0"/>
              </a:rPr>
              <a:t>)</a:t>
            </a:r>
          </a:p>
          <a:p>
            <a:pPr algn="just"/>
            <a:endParaRPr lang="en-US" sz="1100" b="0" i="0" dirty="0">
              <a:solidFill>
                <a:srgbClr val="3F3F3F"/>
              </a:solidFill>
              <a:effectLst/>
              <a:latin typeface="Candara" panose="020E0502030303020204" pitchFamily="34" charset="0"/>
            </a:endParaRPr>
          </a:p>
          <a:p>
            <a:pPr algn="just"/>
            <a:r>
              <a:rPr lang="en-US" sz="2000" b="1" i="0" dirty="0">
                <a:solidFill>
                  <a:srgbClr val="3F3F3F"/>
                </a:solidFill>
                <a:effectLst/>
                <a:latin typeface="Candara" panose="020E0502030303020204" pitchFamily="34" charset="0"/>
              </a:rPr>
              <a:t>	</a:t>
            </a:r>
            <a:r>
              <a:rPr lang="en-US" b="1" i="0" dirty="0">
                <a:solidFill>
                  <a:srgbClr val="3F3F3F"/>
                </a:solidFill>
                <a:effectLst/>
                <a:latin typeface="Candara" panose="020E0502030303020204" pitchFamily="34" charset="0"/>
              </a:rPr>
              <a:t>D. L. Moody</a:t>
            </a:r>
            <a:r>
              <a:rPr lang="en-US" b="0" i="0" dirty="0">
                <a:solidFill>
                  <a:srgbClr val="3F3F3F"/>
                </a:solidFill>
                <a:effectLst/>
                <a:latin typeface="Candara" panose="020E0502030303020204" pitchFamily="34" charset="0"/>
              </a:rPr>
              <a:t> - "The study of God’s Word brings peace to the heart...light for every darkness,  </a:t>
            </a:r>
          </a:p>
          <a:p>
            <a:pPr algn="just"/>
            <a:r>
              <a:rPr lang="en-US" dirty="0">
                <a:solidFill>
                  <a:srgbClr val="3F3F3F"/>
                </a:solidFill>
                <a:latin typeface="Candara" panose="020E0502030303020204" pitchFamily="34" charset="0"/>
              </a:rPr>
              <a:t>                   </a:t>
            </a:r>
            <a:r>
              <a:rPr lang="en-US" b="0" i="0" dirty="0">
                <a:solidFill>
                  <a:srgbClr val="3F3F3F"/>
                </a:solidFill>
                <a:effectLst/>
                <a:latin typeface="Candara" panose="020E0502030303020204" pitchFamily="34" charset="0"/>
              </a:rPr>
              <a:t>life in death, the promise of our Lord’s return, and the assurance of everlasting glory.“</a:t>
            </a:r>
          </a:p>
          <a:p>
            <a:pPr algn="just"/>
            <a:endParaRPr lang="en-US" b="0" i="0" dirty="0">
              <a:solidFill>
                <a:srgbClr val="3F3F3F"/>
              </a:solidFill>
              <a:effectLst/>
              <a:latin typeface="Candara" panose="020E0502030303020204" pitchFamily="34" charset="0"/>
            </a:endParaRPr>
          </a:p>
          <a:p>
            <a:pPr algn="just"/>
            <a:r>
              <a:rPr lang="en-US" b="1" i="0" dirty="0">
                <a:solidFill>
                  <a:srgbClr val="3F3F3F"/>
                </a:solidFill>
                <a:effectLst/>
                <a:latin typeface="Candara" panose="020E0502030303020204" pitchFamily="34" charset="0"/>
              </a:rPr>
              <a:t>	Henry Ward Beecher</a:t>
            </a:r>
            <a:r>
              <a:rPr lang="en-US" b="0" i="0" dirty="0">
                <a:solidFill>
                  <a:srgbClr val="3F3F3F"/>
                </a:solidFill>
                <a:effectLst/>
                <a:latin typeface="Candara" panose="020E0502030303020204" pitchFamily="34" charset="0"/>
              </a:rPr>
              <a:t> - "The Bible is God’s chart for you to steer by, to keep you from the </a:t>
            </a:r>
          </a:p>
          <a:p>
            <a:pPr algn="just"/>
            <a:r>
              <a:rPr lang="en-US" dirty="0">
                <a:solidFill>
                  <a:srgbClr val="3F3F3F"/>
                </a:solidFill>
                <a:latin typeface="Candara" panose="020E0502030303020204" pitchFamily="34" charset="0"/>
              </a:rPr>
              <a:t>                  </a:t>
            </a:r>
            <a:r>
              <a:rPr lang="en-US" b="0" i="0" dirty="0">
                <a:solidFill>
                  <a:srgbClr val="3F3F3F"/>
                </a:solidFill>
                <a:effectLst/>
                <a:latin typeface="Candara" panose="020E0502030303020204" pitchFamily="34" charset="0"/>
              </a:rPr>
              <a:t>bottom of the sea, and to show you where the harbor is, and how to reach it without running </a:t>
            </a:r>
          </a:p>
          <a:p>
            <a:pPr algn="just"/>
            <a:r>
              <a:rPr lang="en-US" dirty="0">
                <a:solidFill>
                  <a:srgbClr val="3F3F3F"/>
                </a:solidFill>
                <a:latin typeface="Candara" panose="020E0502030303020204" pitchFamily="34" charset="0"/>
              </a:rPr>
              <a:t>                  </a:t>
            </a:r>
            <a:r>
              <a:rPr lang="en-US" b="0" i="0" dirty="0">
                <a:solidFill>
                  <a:srgbClr val="3F3F3F"/>
                </a:solidFill>
                <a:effectLst/>
                <a:latin typeface="Candara" panose="020E0502030303020204" pitchFamily="34" charset="0"/>
              </a:rPr>
              <a:t>on rocks and bars.“</a:t>
            </a:r>
          </a:p>
          <a:p>
            <a:pPr algn="just"/>
            <a:endParaRPr lang="en-US" sz="700" b="0" i="0" dirty="0">
              <a:solidFill>
                <a:srgbClr val="3F3F3F"/>
              </a:solidFill>
              <a:effectLst/>
              <a:latin typeface="Candara" panose="020E0502030303020204" pitchFamily="34" charset="0"/>
            </a:endParaRPr>
          </a:p>
          <a:p>
            <a:pPr algn="just"/>
            <a:r>
              <a:rPr lang="en-US" sz="2000" b="1" i="0" dirty="0">
                <a:solidFill>
                  <a:srgbClr val="3F3F3F"/>
                </a:solidFill>
                <a:effectLst/>
                <a:latin typeface="Candara" panose="020E0502030303020204" pitchFamily="34" charset="0"/>
              </a:rPr>
              <a:t>(6)</a:t>
            </a:r>
            <a:r>
              <a:rPr lang="en-US" sz="2000" b="0" i="0" dirty="0">
                <a:solidFill>
                  <a:srgbClr val="3F3F3F"/>
                </a:solidFill>
                <a:effectLst/>
                <a:latin typeface="Candara" panose="020E0502030303020204" pitchFamily="34" charset="0"/>
              </a:rPr>
              <a:t> You will become increasingly aware of what it means to be "</a:t>
            </a:r>
            <a:r>
              <a:rPr lang="en-US" sz="2000" b="1" i="0" u="none" strike="noStrike" dirty="0">
                <a:solidFill>
                  <a:srgbClr val="0442FA"/>
                </a:solidFill>
                <a:effectLst/>
                <a:latin typeface="Candara" panose="020E0502030303020204" pitchFamily="34" charset="0"/>
                <a:hlinkClick r:id="rId3"/>
              </a:rPr>
              <a:t>in Christ</a:t>
            </a:r>
            <a:r>
              <a:rPr lang="en-US" sz="2000" b="0" i="0" dirty="0">
                <a:solidFill>
                  <a:srgbClr val="3F3F3F"/>
                </a:solidFill>
                <a:effectLst/>
                <a:latin typeface="Candara" panose="020E0502030303020204" pitchFamily="34" charset="0"/>
              </a:rPr>
              <a:t>" and to </a:t>
            </a:r>
            <a:r>
              <a:rPr lang="en-US" sz="2000" b="0" i="0" dirty="0">
                <a:solidFill>
                  <a:srgbClr val="0070C0"/>
                </a:solidFill>
                <a:effectLst/>
                <a:latin typeface="Candara" panose="020E0502030303020204" pitchFamily="34" charset="0"/>
              </a:rPr>
              <a:t>"be holy for I am holy" (</a:t>
            </a:r>
            <a:r>
              <a:rPr lang="en-US" sz="2000" b="0" i="0" u="none" strike="noStrike" dirty="0">
                <a:solidFill>
                  <a:srgbClr val="0070C0"/>
                </a:solidFill>
                <a:effectLst/>
                <a:latin typeface="Candara" panose="020E0502030303020204" pitchFamily="34" charset="0"/>
                <a:hlinkClick r:id="rId4">
                  <a:extLst>
                    <a:ext uri="{A12FA001-AC4F-418D-AE19-62706E023703}">
                      <ahyp:hlinkClr xmlns:ahyp="http://schemas.microsoft.com/office/drawing/2018/hyperlinkcolor" val="tx"/>
                    </a:ext>
                  </a:extLst>
                </a:hlinkClick>
              </a:rPr>
              <a:t>Lev 11:44</a:t>
            </a:r>
            <a:r>
              <a:rPr lang="en-US" sz="2000" u="none" strike="noStrike" dirty="0">
                <a:solidFill>
                  <a:srgbClr val="0070C0"/>
                </a:solidFill>
                <a:latin typeface="Candara" panose="020E0502030303020204" pitchFamily="34" charset="0"/>
              </a:rPr>
              <a:t>;</a:t>
            </a:r>
            <a:r>
              <a:rPr lang="en-US" sz="2000" b="0" i="0" dirty="0">
                <a:solidFill>
                  <a:srgbClr val="0070C0"/>
                </a:solidFill>
                <a:effectLst/>
                <a:latin typeface="Candara" panose="020E0502030303020204" pitchFamily="34" charset="0"/>
              </a:rPr>
              <a:t> </a:t>
            </a:r>
            <a:r>
              <a:rPr lang="en-US" sz="2000" b="0" i="0" u="none" strike="noStrike" dirty="0">
                <a:solidFill>
                  <a:srgbClr val="0070C0"/>
                </a:solidFill>
                <a:effectLst/>
                <a:latin typeface="Candara" panose="020E0502030303020204" pitchFamily="34" charset="0"/>
                <a:hlinkClick r:id="rId5">
                  <a:extLst>
                    <a:ext uri="{A12FA001-AC4F-418D-AE19-62706E023703}">
                      <ahyp:hlinkClr xmlns:ahyp="http://schemas.microsoft.com/office/drawing/2018/hyperlinkcolor" val="tx"/>
                    </a:ext>
                  </a:extLst>
                </a:hlinkClick>
              </a:rPr>
              <a:t>1Pe 1:16</a:t>
            </a:r>
            <a:r>
              <a:rPr lang="en-US" sz="2000" b="0" i="0" dirty="0">
                <a:solidFill>
                  <a:srgbClr val="0070C0"/>
                </a:solidFill>
                <a:effectLst/>
                <a:latin typeface="Candara" panose="020E0502030303020204" pitchFamily="34" charset="0"/>
              </a:rPr>
              <a:t>)</a:t>
            </a:r>
            <a:r>
              <a:rPr lang="en-US" sz="2000" b="0" i="0" dirty="0">
                <a:solidFill>
                  <a:srgbClr val="3F3F3F"/>
                </a:solidFill>
                <a:effectLst/>
                <a:latin typeface="Candara" panose="020E0502030303020204" pitchFamily="34" charset="0"/>
              </a:rPr>
              <a:t> for Jesus prayed </a:t>
            </a:r>
            <a:r>
              <a:rPr lang="en-US" sz="2000" b="0" i="0" dirty="0">
                <a:solidFill>
                  <a:srgbClr val="0070C0"/>
                </a:solidFill>
                <a:effectLst/>
                <a:latin typeface="Candara" panose="020E0502030303020204" pitchFamily="34" charset="0"/>
              </a:rPr>
              <a:t>"</a:t>
            </a:r>
            <a:r>
              <a:rPr lang="en-US" sz="2000" b="1" i="0" dirty="0">
                <a:solidFill>
                  <a:srgbClr val="0070C0"/>
                </a:solidFill>
                <a:effectLst/>
                <a:latin typeface="Candara" panose="020E0502030303020204" pitchFamily="34" charset="0"/>
              </a:rPr>
              <a:t>Sanctify</a:t>
            </a:r>
            <a:r>
              <a:rPr lang="en-US" sz="2000" b="0" i="0" dirty="0">
                <a:solidFill>
                  <a:srgbClr val="0070C0"/>
                </a:solidFill>
                <a:effectLst/>
                <a:latin typeface="Candara" panose="020E0502030303020204" pitchFamily="34" charset="0"/>
              </a:rPr>
              <a:t> them (His disciples) in the Truth. Thy Word is Truth."</a:t>
            </a:r>
            <a:r>
              <a:rPr lang="en-US" sz="2000" b="0" i="0" dirty="0">
                <a:solidFill>
                  <a:srgbClr val="3F3F3F"/>
                </a:solidFill>
                <a:effectLst/>
                <a:latin typeface="Candara" panose="020E0502030303020204" pitchFamily="34" charset="0"/>
              </a:rPr>
              <a:t> (</a:t>
            </a:r>
            <a:r>
              <a:rPr lang="en-US" sz="2000" b="0" i="0" u="none" strike="noStrike" dirty="0">
                <a:solidFill>
                  <a:srgbClr val="0442FA"/>
                </a:solidFill>
                <a:effectLst/>
                <a:latin typeface="Candara" panose="020E0502030303020204" pitchFamily="34" charset="0"/>
                <a:hlinkClick r:id="rId6"/>
              </a:rPr>
              <a:t>Jn 17:17</a:t>
            </a:r>
            <a:r>
              <a:rPr lang="en-US" sz="2000" b="0" i="0" dirty="0">
                <a:solidFill>
                  <a:srgbClr val="3F3F3F"/>
                </a:solidFill>
                <a:effectLst/>
                <a:latin typeface="Candara" panose="020E0502030303020204" pitchFamily="34" charset="0"/>
              </a:rPr>
              <a:t>) The </a:t>
            </a:r>
            <a:r>
              <a:rPr lang="en-US" sz="2000" b="1" i="0" dirty="0">
                <a:solidFill>
                  <a:srgbClr val="3F3F3F"/>
                </a:solidFill>
                <a:effectLst/>
                <a:latin typeface="Candara" panose="020E0502030303020204" pitchFamily="34" charset="0"/>
              </a:rPr>
              <a:t>NLT</a:t>
            </a:r>
            <a:r>
              <a:rPr lang="en-US" sz="2000" b="0" i="0" dirty="0">
                <a:solidFill>
                  <a:srgbClr val="3F3F3F"/>
                </a:solidFill>
                <a:effectLst/>
                <a:latin typeface="Candara" panose="020E0502030303020204" pitchFamily="34" charset="0"/>
              </a:rPr>
              <a:t> paraphrases it </a:t>
            </a:r>
            <a:r>
              <a:rPr lang="en-US" sz="2000" b="0" i="0" dirty="0">
                <a:solidFill>
                  <a:srgbClr val="0070C0"/>
                </a:solidFill>
                <a:effectLst/>
                <a:latin typeface="Candara" panose="020E0502030303020204" pitchFamily="34" charset="0"/>
              </a:rPr>
              <a:t>"Make them pure and holy by teaching them Your words of truth."</a:t>
            </a:r>
          </a:p>
          <a:p>
            <a:pPr algn="just"/>
            <a:endParaRPr lang="en-US" sz="700" b="0" i="0" dirty="0">
              <a:solidFill>
                <a:srgbClr val="3F3F3F"/>
              </a:solidFill>
              <a:effectLst/>
              <a:latin typeface="Candara" panose="020E0502030303020204" pitchFamily="34" charset="0"/>
            </a:endParaRPr>
          </a:p>
          <a:p>
            <a:pPr algn="just"/>
            <a:r>
              <a:rPr lang="en-US" sz="2000" b="1" i="0" dirty="0">
                <a:solidFill>
                  <a:srgbClr val="3F3F3F"/>
                </a:solidFill>
                <a:effectLst/>
                <a:latin typeface="Candara" panose="020E0502030303020204" pitchFamily="34" charset="0"/>
              </a:rPr>
              <a:t>	</a:t>
            </a:r>
            <a:r>
              <a:rPr lang="en-US" b="1" i="0" dirty="0">
                <a:solidFill>
                  <a:srgbClr val="3F3F3F"/>
                </a:solidFill>
                <a:effectLst/>
                <a:latin typeface="Candara" panose="020E0502030303020204" pitchFamily="34" charset="0"/>
              </a:rPr>
              <a:t>Howard Hendricks</a:t>
            </a:r>
            <a:r>
              <a:rPr lang="en-US" b="0" i="0" dirty="0">
                <a:solidFill>
                  <a:srgbClr val="3F3F3F"/>
                </a:solidFill>
                <a:effectLst/>
                <a:latin typeface="Candara" panose="020E0502030303020204" pitchFamily="34" charset="0"/>
              </a:rPr>
              <a:t> quips that "Dusty Bibles lead to dirty lives. In fact, you are either in the </a:t>
            </a:r>
          </a:p>
          <a:p>
            <a:pPr algn="just"/>
            <a:r>
              <a:rPr lang="en-US" dirty="0">
                <a:solidFill>
                  <a:srgbClr val="3F3F3F"/>
                </a:solidFill>
                <a:latin typeface="Candara" panose="020E0502030303020204" pitchFamily="34" charset="0"/>
              </a:rPr>
              <a:t>                  </a:t>
            </a:r>
            <a:r>
              <a:rPr lang="en-US" b="0" i="0" dirty="0">
                <a:solidFill>
                  <a:srgbClr val="3F3F3F"/>
                </a:solidFill>
                <a:effectLst/>
                <a:latin typeface="Candara" panose="020E0502030303020204" pitchFamily="34" charset="0"/>
              </a:rPr>
              <a:t>Word and the Word is conforming you to the image of Jesus Christ, or you are in the world </a:t>
            </a:r>
          </a:p>
          <a:p>
            <a:pPr algn="just"/>
            <a:r>
              <a:rPr lang="en-US" dirty="0">
                <a:solidFill>
                  <a:srgbClr val="3F3F3F"/>
                </a:solidFill>
                <a:latin typeface="Candara" panose="020E0502030303020204" pitchFamily="34" charset="0"/>
              </a:rPr>
              <a:t>                  </a:t>
            </a:r>
            <a:r>
              <a:rPr lang="en-US" b="0" i="0" dirty="0">
                <a:solidFill>
                  <a:srgbClr val="3F3F3F"/>
                </a:solidFill>
                <a:effectLst/>
                <a:latin typeface="Candara" panose="020E0502030303020204" pitchFamily="34" charset="0"/>
              </a:rPr>
              <a:t>and the world is squeezing you into its mold."</a:t>
            </a:r>
            <a:endParaRPr lang="en-US" sz="2000" b="0" i="0" dirty="0">
              <a:solidFill>
                <a:srgbClr val="3F3F3F"/>
              </a:solidFill>
              <a:effectLst/>
              <a:latin typeface="Candara" panose="020E0502030303020204" pitchFamily="34" charset="0"/>
            </a:endParaRPr>
          </a:p>
        </p:txBody>
      </p:sp>
    </p:spTree>
    <p:extLst>
      <p:ext uri="{BB962C8B-B14F-4D97-AF65-F5344CB8AC3E}">
        <p14:creationId xmlns:p14="http://schemas.microsoft.com/office/powerpoint/2010/main" val="361016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1235B9-4A1C-D1A9-EAF8-3B3CF2516B57}"/>
              </a:ext>
            </a:extLst>
          </p:cNvPr>
          <p:cNvSpPr txBox="1"/>
          <p:nvPr/>
        </p:nvSpPr>
        <p:spPr>
          <a:xfrm>
            <a:off x="345056" y="258774"/>
            <a:ext cx="6107502" cy="830997"/>
          </a:xfrm>
          <a:prstGeom prst="rect">
            <a:avLst/>
          </a:prstGeom>
          <a:noFill/>
        </p:spPr>
        <p:txBody>
          <a:bodyPr wrap="square">
            <a:spAutoFit/>
          </a:bodyPr>
          <a:lstStyle/>
          <a:p>
            <a:r>
              <a:rPr lang="en-US" sz="2400" b="1" i="0" dirty="0">
                <a:solidFill>
                  <a:srgbClr val="3F3F3F"/>
                </a:solidFill>
                <a:effectLst/>
                <a:latin typeface="Candara" panose="020E0502030303020204" pitchFamily="34" charset="0"/>
              </a:rPr>
              <a:t>THE BENEFITS OF</a:t>
            </a:r>
            <a:br>
              <a:rPr lang="en-US" sz="2400" dirty="0">
                <a:latin typeface="Candara" panose="020E0502030303020204" pitchFamily="34" charset="0"/>
              </a:rPr>
            </a:br>
            <a:r>
              <a:rPr lang="en-US" sz="2400" b="1" i="0" dirty="0">
                <a:solidFill>
                  <a:srgbClr val="3F3F3F"/>
                </a:solidFill>
                <a:effectLst/>
                <a:latin typeface="Candara" panose="020E0502030303020204" pitchFamily="34" charset="0"/>
              </a:rPr>
              <a:t>INDUCTIVE BIBLE STUDY</a:t>
            </a:r>
            <a:endParaRPr lang="en-US" sz="2400" dirty="0">
              <a:latin typeface="Candara" panose="020E0502030303020204" pitchFamily="34" charset="0"/>
            </a:endParaRPr>
          </a:p>
        </p:txBody>
      </p:sp>
      <p:sp>
        <p:nvSpPr>
          <p:cNvPr id="4" name="TextBox 3">
            <a:extLst>
              <a:ext uri="{FF2B5EF4-FFF2-40B4-BE49-F238E27FC236}">
                <a16:creationId xmlns:a16="http://schemas.microsoft.com/office/drawing/2014/main" id="{BD35EC2B-45F9-1A19-1269-6768CB286F73}"/>
              </a:ext>
            </a:extLst>
          </p:cNvPr>
          <p:cNvSpPr txBox="1"/>
          <p:nvPr/>
        </p:nvSpPr>
        <p:spPr>
          <a:xfrm>
            <a:off x="345056" y="1424259"/>
            <a:ext cx="10921042" cy="2677656"/>
          </a:xfrm>
          <a:prstGeom prst="rect">
            <a:avLst/>
          </a:prstGeom>
          <a:noFill/>
        </p:spPr>
        <p:txBody>
          <a:bodyPr wrap="square">
            <a:spAutoFit/>
          </a:bodyPr>
          <a:lstStyle/>
          <a:p>
            <a:pPr algn="just"/>
            <a:r>
              <a:rPr lang="en-US" sz="2800" b="1" i="0" dirty="0">
                <a:solidFill>
                  <a:srgbClr val="3F3F3F"/>
                </a:solidFill>
                <a:effectLst/>
                <a:latin typeface="Candara" panose="020E0502030303020204" pitchFamily="34" charset="0"/>
              </a:rPr>
              <a:t>(7)</a:t>
            </a:r>
            <a:r>
              <a:rPr lang="en-US" sz="2800" b="0" i="0" dirty="0">
                <a:solidFill>
                  <a:srgbClr val="3F3F3F"/>
                </a:solidFill>
                <a:effectLst/>
                <a:latin typeface="Candara" panose="020E0502030303020204" pitchFamily="34" charset="0"/>
              </a:rPr>
              <a:t> You will develop an increasing assurance that you are believing not what someone else teaches but what the God's Word truly teaches. And since we behave on the basis of what we believe, we can be certain that we are "</a:t>
            </a:r>
            <a:r>
              <a:rPr lang="en-US" sz="2800" b="0" i="0" u="none" strike="noStrike" dirty="0">
                <a:solidFill>
                  <a:srgbClr val="0442FA"/>
                </a:solidFill>
                <a:effectLst/>
                <a:latin typeface="Candara" panose="020E0502030303020204" pitchFamily="34" charset="0"/>
                <a:hlinkClick r:id="rId2"/>
              </a:rPr>
              <a:t>walking</a:t>
            </a:r>
            <a:r>
              <a:rPr lang="en-US" sz="2800" b="0" i="0" dirty="0">
                <a:solidFill>
                  <a:srgbClr val="3F3F3F"/>
                </a:solidFill>
                <a:effectLst/>
                <a:latin typeface="Candara" panose="020E0502030303020204" pitchFamily="34" charset="0"/>
              </a:rPr>
              <a:t> (living) </a:t>
            </a:r>
            <a:r>
              <a:rPr lang="en-US" sz="2800" b="0" i="0" dirty="0">
                <a:solidFill>
                  <a:srgbClr val="0070C0"/>
                </a:solidFill>
                <a:effectLst/>
                <a:latin typeface="Candara" panose="020E0502030303020204" pitchFamily="34" charset="0"/>
              </a:rPr>
              <a:t>in a </a:t>
            </a:r>
            <a:r>
              <a:rPr lang="en-US" sz="2800" b="0" i="0" u="none" strike="noStrike" dirty="0">
                <a:solidFill>
                  <a:srgbClr val="0070C0"/>
                </a:solidFill>
                <a:effectLst/>
                <a:latin typeface="Candara" panose="020E0502030303020204" pitchFamily="34" charset="0"/>
                <a:hlinkClick r:id="rId3">
                  <a:extLst>
                    <a:ext uri="{A12FA001-AC4F-418D-AE19-62706E023703}">
                      <ahyp:hlinkClr xmlns:ahyp="http://schemas.microsoft.com/office/drawing/2018/hyperlinkcolor" val="tx"/>
                    </a:ext>
                  </a:extLst>
                </a:hlinkClick>
              </a:rPr>
              <a:t>manner</a:t>
            </a:r>
            <a:r>
              <a:rPr lang="en-US" sz="2800" b="0" i="0" dirty="0">
                <a:solidFill>
                  <a:srgbClr val="0070C0"/>
                </a:solidFill>
                <a:effectLst/>
                <a:latin typeface="Candara" panose="020E0502030303020204" pitchFamily="34" charset="0"/>
              </a:rPr>
              <a:t> </a:t>
            </a:r>
            <a:r>
              <a:rPr lang="en-US" sz="2800" b="0" i="0" u="none" strike="noStrike" dirty="0">
                <a:solidFill>
                  <a:srgbClr val="0070C0"/>
                </a:solidFill>
                <a:effectLst/>
                <a:latin typeface="Candara" panose="020E0502030303020204" pitchFamily="34" charset="0"/>
                <a:hlinkClick r:id="rId3">
                  <a:extLst>
                    <a:ext uri="{A12FA001-AC4F-418D-AE19-62706E023703}">
                      <ahyp:hlinkClr xmlns:ahyp="http://schemas.microsoft.com/office/drawing/2018/hyperlinkcolor" val="tx"/>
                    </a:ext>
                  </a:extLst>
                </a:hlinkClick>
              </a:rPr>
              <a:t>worthy</a:t>
            </a:r>
            <a:r>
              <a:rPr lang="en-US" sz="2800" b="0" i="0" dirty="0">
                <a:solidFill>
                  <a:srgbClr val="0070C0"/>
                </a:solidFill>
                <a:effectLst/>
                <a:latin typeface="Candara" panose="020E0502030303020204" pitchFamily="34" charset="0"/>
              </a:rPr>
              <a:t> of the </a:t>
            </a:r>
            <a:r>
              <a:rPr lang="en-US" sz="2800" b="0" i="0" u="none" strike="noStrike" dirty="0">
                <a:solidFill>
                  <a:srgbClr val="0070C0"/>
                </a:solidFill>
                <a:effectLst/>
                <a:latin typeface="Candara" panose="020E0502030303020204" pitchFamily="34" charset="0"/>
                <a:hlinkClick r:id="rId4">
                  <a:extLst>
                    <a:ext uri="{A12FA001-AC4F-418D-AE19-62706E023703}">
                      <ahyp:hlinkClr xmlns:ahyp="http://schemas.microsoft.com/office/drawing/2018/hyperlinkcolor" val="tx"/>
                    </a:ext>
                  </a:extLst>
                </a:hlinkClick>
              </a:rPr>
              <a:t>Lord</a:t>
            </a:r>
            <a:r>
              <a:rPr lang="en-US" sz="2800" b="0" i="0" dirty="0">
                <a:solidFill>
                  <a:srgbClr val="0070C0"/>
                </a:solidFill>
                <a:effectLst/>
                <a:latin typeface="Candara" panose="020E0502030303020204" pitchFamily="34" charset="0"/>
              </a:rPr>
              <a:t>, to please Him in all respects, bearing fruit in every good work and increasing in the knowledge of God” (Col.1:10). </a:t>
            </a:r>
            <a:endParaRPr lang="en-US" sz="3600" b="0" i="0" dirty="0">
              <a:solidFill>
                <a:srgbClr val="0070C0"/>
              </a:solidFill>
              <a:effectLst/>
              <a:latin typeface="+mj-lt"/>
            </a:endParaRPr>
          </a:p>
        </p:txBody>
      </p:sp>
      <p:sp>
        <p:nvSpPr>
          <p:cNvPr id="6" name="TextBox 5">
            <a:extLst>
              <a:ext uri="{FF2B5EF4-FFF2-40B4-BE49-F238E27FC236}">
                <a16:creationId xmlns:a16="http://schemas.microsoft.com/office/drawing/2014/main" id="{672AA37F-425C-7849-8AD8-4BDC10A9B429}"/>
              </a:ext>
            </a:extLst>
          </p:cNvPr>
          <p:cNvSpPr txBox="1"/>
          <p:nvPr/>
        </p:nvSpPr>
        <p:spPr>
          <a:xfrm>
            <a:off x="345056" y="4436403"/>
            <a:ext cx="10921042" cy="830997"/>
          </a:xfrm>
          <a:prstGeom prst="rect">
            <a:avLst/>
          </a:prstGeom>
          <a:noFill/>
        </p:spPr>
        <p:txBody>
          <a:bodyPr wrap="square">
            <a:spAutoFit/>
          </a:bodyPr>
          <a:lstStyle/>
          <a:p>
            <a:r>
              <a:rPr lang="en-US" sz="2400" b="1" i="0" dirty="0">
                <a:solidFill>
                  <a:srgbClr val="3F3F3F"/>
                </a:solidFill>
                <a:effectLst/>
                <a:latin typeface="Candara" panose="020E0502030303020204" pitchFamily="34" charset="0"/>
              </a:rPr>
              <a:t>(8)</a:t>
            </a:r>
            <a:r>
              <a:rPr lang="en-US" sz="2400" b="0" i="0" dirty="0">
                <a:solidFill>
                  <a:srgbClr val="3F3F3F"/>
                </a:solidFill>
                <a:effectLst/>
                <a:latin typeface="Candara" panose="020E0502030303020204" pitchFamily="34" charset="0"/>
              </a:rPr>
              <a:t> You will learn a method of independent Bible study that can be passed on to others who in turn can go out and teach others. (</a:t>
            </a:r>
            <a:r>
              <a:rPr lang="en-US" sz="2400" b="0" i="0" u="none" strike="noStrike" dirty="0">
                <a:solidFill>
                  <a:srgbClr val="0442FA"/>
                </a:solidFill>
                <a:effectLst/>
                <a:latin typeface="Candara" panose="020E0502030303020204" pitchFamily="34" charset="0"/>
                <a:hlinkClick r:id="rId5"/>
              </a:rPr>
              <a:t>2Ti 2:2</a:t>
            </a:r>
            <a:r>
              <a:rPr lang="en-US" sz="2400" b="0" i="0" dirty="0">
                <a:solidFill>
                  <a:srgbClr val="3F3F3F"/>
                </a:solidFill>
                <a:effectLst/>
                <a:latin typeface="Candara" panose="020E0502030303020204" pitchFamily="34" charset="0"/>
              </a:rPr>
              <a:t>).</a:t>
            </a:r>
            <a:endParaRPr lang="en-US" sz="2400" dirty="0">
              <a:latin typeface="Candara" panose="020E0502030303020204" pitchFamily="34" charset="0"/>
            </a:endParaRPr>
          </a:p>
        </p:txBody>
      </p:sp>
    </p:spTree>
    <p:extLst>
      <p:ext uri="{BB962C8B-B14F-4D97-AF65-F5344CB8AC3E}">
        <p14:creationId xmlns:p14="http://schemas.microsoft.com/office/powerpoint/2010/main" val="2452897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62DD7-F5CD-B3B8-455A-78ADACCC3AA7}"/>
            </a:ext>
          </a:extLst>
        </p:cNvPr>
        <p:cNvGrpSpPr/>
        <p:nvPr/>
      </p:nvGrpSpPr>
      <p:grpSpPr>
        <a:xfrm>
          <a:off x="0" y="0"/>
          <a:ext cx="0" cy="0"/>
          <a:chOff x="0" y="0"/>
          <a:chExt cx="0" cy="0"/>
        </a:xfrm>
      </p:grpSpPr>
      <p:pic>
        <p:nvPicPr>
          <p:cNvPr id="30722" name="Picture 2" descr="Silhouette Of People Sitting On Chairs Stock Illustration - Download ...">
            <a:extLst>
              <a:ext uri="{FF2B5EF4-FFF2-40B4-BE49-F238E27FC236}">
                <a16:creationId xmlns:a16="http://schemas.microsoft.com/office/drawing/2014/main" id="{04676C5D-A5F4-0E3A-98C5-4C86D4FC0A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6239" y="1878330"/>
            <a:ext cx="4486275" cy="3467100"/>
          </a:xfrm>
          <a:prstGeom prst="rect">
            <a:avLst/>
          </a:prstGeom>
          <a:noFill/>
          <a:extLst>
            <a:ext uri="{909E8E84-426E-40DD-AFC4-6F175D3DCCD1}">
              <a14:hiddenFill xmlns:a14="http://schemas.microsoft.com/office/drawing/2010/main">
                <a:solidFill>
                  <a:srgbClr val="FFFFFF"/>
                </a:solidFill>
              </a14:hiddenFill>
            </a:ext>
          </a:extLst>
        </p:spPr>
      </p:pic>
      <p:pic>
        <p:nvPicPr>
          <p:cNvPr id="30724" name="Picture 4" descr="Silhouette Of People Sitting On Chairs Stock Illustration - Download ...">
            <a:extLst>
              <a:ext uri="{FF2B5EF4-FFF2-40B4-BE49-F238E27FC236}">
                <a16:creationId xmlns:a16="http://schemas.microsoft.com/office/drawing/2014/main" id="{CBCAA6EA-F047-0FD2-49CE-73AEB34187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183" y="1878330"/>
            <a:ext cx="4486275" cy="3467100"/>
          </a:xfrm>
          <a:prstGeom prst="rect">
            <a:avLst/>
          </a:prstGeom>
          <a:noFill/>
          <a:extLst>
            <a:ext uri="{909E8E84-426E-40DD-AFC4-6F175D3DCCD1}">
              <a14:hiddenFill xmlns:a14="http://schemas.microsoft.com/office/drawing/2010/main">
                <a:solidFill>
                  <a:srgbClr val="FFFFFF"/>
                </a:solidFill>
              </a14:hiddenFill>
            </a:ext>
          </a:extLst>
        </p:spPr>
      </p:pic>
      <p:pic>
        <p:nvPicPr>
          <p:cNvPr id="30726" name="Picture 6" descr="Silhouette Of People Sitting On Chairs Stock Illustration - Download ...">
            <a:extLst>
              <a:ext uri="{FF2B5EF4-FFF2-40B4-BE49-F238E27FC236}">
                <a16:creationId xmlns:a16="http://schemas.microsoft.com/office/drawing/2014/main" id="{CC573325-BC7A-DB6D-0022-2EEC08D27D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3807" y="1878330"/>
            <a:ext cx="4486275" cy="34671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E897FAE-4535-A69C-4B3F-95509FC2F1F7}"/>
              </a:ext>
            </a:extLst>
          </p:cNvPr>
          <p:cNvSpPr txBox="1"/>
          <p:nvPr/>
        </p:nvSpPr>
        <p:spPr>
          <a:xfrm>
            <a:off x="1530191" y="329184"/>
            <a:ext cx="9131617" cy="1384995"/>
          </a:xfrm>
          <a:prstGeom prst="rect">
            <a:avLst/>
          </a:prstGeom>
          <a:noFill/>
        </p:spPr>
        <p:txBody>
          <a:bodyPr wrap="square" rtlCol="0">
            <a:spAutoFit/>
          </a:bodyPr>
          <a:lstStyle/>
          <a:p>
            <a:pPr algn="ctr"/>
            <a:r>
              <a:rPr lang="en-US" sz="2800" dirty="0">
                <a:latin typeface="Candara" panose="020E0502030303020204" pitchFamily="34" charset="0"/>
              </a:rPr>
              <a:t>Might we have a couple of individuals willing to share some aspect of their journey with the Inductive Bible Study Methodology?</a:t>
            </a:r>
          </a:p>
        </p:txBody>
      </p:sp>
      <p:pic>
        <p:nvPicPr>
          <p:cNvPr id="4" name="Picture 3">
            <a:extLst>
              <a:ext uri="{FF2B5EF4-FFF2-40B4-BE49-F238E27FC236}">
                <a16:creationId xmlns:a16="http://schemas.microsoft.com/office/drawing/2014/main" id="{A07DE719-F5BE-AB57-7852-DB88159B6582}"/>
              </a:ext>
            </a:extLst>
          </p:cNvPr>
          <p:cNvPicPr>
            <a:picLocks noChangeAspect="1"/>
          </p:cNvPicPr>
          <p:nvPr/>
        </p:nvPicPr>
        <p:blipFill>
          <a:blip r:embed="rId3"/>
          <a:stretch>
            <a:fillRect/>
          </a:stretch>
        </p:blipFill>
        <p:spPr>
          <a:xfrm>
            <a:off x="762806" y="138117"/>
            <a:ext cx="767385" cy="1145174"/>
          </a:xfrm>
          <a:prstGeom prst="rect">
            <a:avLst/>
          </a:prstGeom>
        </p:spPr>
      </p:pic>
      <p:pic>
        <p:nvPicPr>
          <p:cNvPr id="5" name="Picture 2" descr="man%20thinking%20silhouette">
            <a:extLst>
              <a:ext uri="{FF2B5EF4-FFF2-40B4-BE49-F238E27FC236}">
                <a16:creationId xmlns:a16="http://schemas.microsoft.com/office/drawing/2014/main" id="{10D2E559-1222-8A37-327B-21933CFB7C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556633" y="138117"/>
            <a:ext cx="763449" cy="11451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EB48DD6-E817-868F-10BD-5697CD5494D0}"/>
              </a:ext>
            </a:extLst>
          </p:cNvPr>
          <p:cNvSpPr txBox="1"/>
          <p:nvPr/>
        </p:nvSpPr>
        <p:spPr>
          <a:xfrm>
            <a:off x="3276600" y="5324915"/>
            <a:ext cx="1877886" cy="369332"/>
          </a:xfrm>
          <a:prstGeom prst="rect">
            <a:avLst/>
          </a:prstGeom>
          <a:noFill/>
        </p:spPr>
        <p:txBody>
          <a:bodyPr wrap="none" rtlCol="0">
            <a:spAutoFit/>
          </a:bodyPr>
          <a:lstStyle/>
          <a:p>
            <a:r>
              <a:rPr lang="en-US" b="1" dirty="0">
                <a:solidFill>
                  <a:srgbClr val="FF0000"/>
                </a:solidFill>
                <a:effectLst>
                  <a:outerShdw blurRad="38100" dist="38100" dir="2700000" algn="tl">
                    <a:srgbClr val="000000">
                      <a:alpha val="43137"/>
                    </a:srgbClr>
                  </a:outerShdw>
                </a:effectLst>
              </a:rPr>
              <a:t>AS TIME PERMITS</a:t>
            </a:r>
          </a:p>
        </p:txBody>
      </p:sp>
    </p:spTree>
    <p:extLst>
      <p:ext uri="{BB962C8B-B14F-4D97-AF65-F5344CB8AC3E}">
        <p14:creationId xmlns:p14="http://schemas.microsoft.com/office/powerpoint/2010/main" val="3260576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3">
            <a:extLst>
              <a:ext uri="{FF2B5EF4-FFF2-40B4-BE49-F238E27FC236}">
                <a16:creationId xmlns:a16="http://schemas.microsoft.com/office/drawing/2014/main" id="{18B5ADBA-BD1C-4689-FE30-8417FFEEF091}"/>
              </a:ext>
            </a:extLst>
          </p:cNvPr>
          <p:cNvSpPr txBox="1">
            <a:spLocks noChangeArrowheads="1"/>
          </p:cNvSpPr>
          <p:nvPr/>
        </p:nvSpPr>
        <p:spPr bwMode="auto">
          <a:xfrm>
            <a:off x="2710775" y="1780163"/>
            <a:ext cx="73152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b="1" i="1" dirty="0">
                <a:solidFill>
                  <a:schemeClr val="accent1"/>
                </a:solidFill>
                <a:latin typeface="Arial" panose="020B0604020202020204" pitchFamily="34" charset="0"/>
              </a:rPr>
              <a:t>Two Prerequisites For Inductive Bible Study</a:t>
            </a:r>
          </a:p>
          <a:p>
            <a:pPr algn="ctr"/>
            <a:endParaRPr lang="en-US" altLang="en-US" sz="3200" b="1" i="1" dirty="0">
              <a:solidFill>
                <a:schemeClr val="accent1"/>
              </a:solidFill>
              <a:latin typeface="Arial" panose="020B0604020202020204" pitchFamily="34" charset="0"/>
            </a:endParaRPr>
          </a:p>
          <a:p>
            <a:pPr>
              <a:buFont typeface="Wingdings" panose="05000000000000000000" pitchFamily="2" charset="2"/>
              <a:buChar char="q"/>
            </a:pPr>
            <a:r>
              <a:rPr lang="en-US" altLang="en-US" sz="3200" b="1" i="1" dirty="0">
                <a:solidFill>
                  <a:schemeClr val="accent1"/>
                </a:solidFill>
                <a:latin typeface="Arial" panose="020B0604020202020204" pitchFamily="34" charset="0"/>
              </a:rPr>
              <a:t> Willingness to slow down</a:t>
            </a:r>
          </a:p>
          <a:p>
            <a:pPr>
              <a:buFont typeface="Wingdings" panose="05000000000000000000" pitchFamily="2" charset="2"/>
              <a:buChar char="q"/>
            </a:pPr>
            <a:r>
              <a:rPr lang="en-US" altLang="en-US" sz="3200" b="1" i="1" dirty="0">
                <a:solidFill>
                  <a:schemeClr val="accent1"/>
                </a:solidFill>
                <a:latin typeface="Arial" panose="020B0604020202020204" pitchFamily="34" charset="0"/>
              </a:rPr>
              <a:t> Desire to carefully observe what the passage is saying</a:t>
            </a:r>
          </a:p>
        </p:txBody>
      </p:sp>
      <p:pic>
        <p:nvPicPr>
          <p:cNvPr id="2" name="Picture 1">
            <a:extLst>
              <a:ext uri="{FF2B5EF4-FFF2-40B4-BE49-F238E27FC236}">
                <a16:creationId xmlns:a16="http://schemas.microsoft.com/office/drawing/2014/main" id="{FC4737CB-C60C-05B6-E111-07BE956963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917" y="1116539"/>
            <a:ext cx="1606053" cy="518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70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EF78D76-FBE8-5E15-3E40-C63D1FE72CD5}"/>
              </a:ext>
            </a:extLst>
          </p:cNvPr>
          <p:cNvSpPr>
            <a:spLocks noGrp="1" noChangeArrowheads="1"/>
          </p:cNvSpPr>
          <p:nvPr>
            <p:ph type="body" idx="1"/>
          </p:nvPr>
        </p:nvSpPr>
        <p:spPr/>
        <p:txBody>
          <a:bodyPr/>
          <a:lstStyle/>
          <a:p>
            <a:endParaRPr lang="en-US" altLang="en-US"/>
          </a:p>
        </p:txBody>
      </p:sp>
      <p:pic>
        <p:nvPicPr>
          <p:cNvPr id="57347" name="Picture 3">
            <a:extLst>
              <a:ext uri="{FF2B5EF4-FFF2-40B4-BE49-F238E27FC236}">
                <a16:creationId xmlns:a16="http://schemas.microsoft.com/office/drawing/2014/main" id="{C90C1E2A-4AD8-ED33-1A3D-A1AFC4FEBC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1211"/>
            <a:ext cx="12506325" cy="7924800"/>
          </a:xfrm>
          <a:prstGeom prst="rect">
            <a:avLst/>
          </a:prstGeom>
          <a:noFill/>
          <a:extLst>
            <a:ext uri="{909E8E84-426E-40DD-AFC4-6F175D3DCCD1}">
              <a14:hiddenFill xmlns:a14="http://schemas.microsoft.com/office/drawing/2010/main">
                <a:solidFill>
                  <a:srgbClr val="FFFFFF"/>
                </a:solidFill>
              </a14:hiddenFill>
            </a:ext>
          </a:extLst>
        </p:spPr>
      </p:pic>
      <p:sp>
        <p:nvSpPr>
          <p:cNvPr id="57348" name="Text Box 4">
            <a:extLst>
              <a:ext uri="{FF2B5EF4-FFF2-40B4-BE49-F238E27FC236}">
                <a16:creationId xmlns:a16="http://schemas.microsoft.com/office/drawing/2014/main" id="{2DDEB39E-D67B-14F1-D3A1-1AE7C6D4F095}"/>
              </a:ext>
            </a:extLst>
          </p:cNvPr>
          <p:cNvSpPr txBox="1">
            <a:spLocks noChangeArrowheads="1"/>
          </p:cNvSpPr>
          <p:nvPr/>
        </p:nvSpPr>
        <p:spPr bwMode="auto">
          <a:xfrm>
            <a:off x="1524000" y="-304800"/>
            <a:ext cx="1295400" cy="36933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latin typeface="Arial" panose="020B0604020202020204" pitchFamily="34" charset="0"/>
            </a:endParaRPr>
          </a:p>
        </p:txBody>
      </p:sp>
      <p:sp>
        <p:nvSpPr>
          <p:cNvPr id="57349" name="Rectangle 5">
            <a:extLst>
              <a:ext uri="{FF2B5EF4-FFF2-40B4-BE49-F238E27FC236}">
                <a16:creationId xmlns:a16="http://schemas.microsoft.com/office/drawing/2014/main" id="{A908C435-AC3A-B9CA-E6F5-8E6CB8B64A91}"/>
              </a:ext>
            </a:extLst>
          </p:cNvPr>
          <p:cNvSpPr>
            <a:spLocks noChangeArrowheads="1"/>
          </p:cNvSpPr>
          <p:nvPr/>
        </p:nvSpPr>
        <p:spPr bwMode="auto">
          <a:xfrm>
            <a:off x="1524000" y="-228600"/>
            <a:ext cx="1371600" cy="18288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0" name="Rectangle 6">
            <a:extLst>
              <a:ext uri="{FF2B5EF4-FFF2-40B4-BE49-F238E27FC236}">
                <a16:creationId xmlns:a16="http://schemas.microsoft.com/office/drawing/2014/main" id="{7D558C7D-3C20-E215-A79D-980762509038}"/>
              </a:ext>
            </a:extLst>
          </p:cNvPr>
          <p:cNvSpPr>
            <a:spLocks noChangeArrowheads="1"/>
          </p:cNvSpPr>
          <p:nvPr/>
        </p:nvSpPr>
        <p:spPr bwMode="auto">
          <a:xfrm>
            <a:off x="1524000" y="1828800"/>
            <a:ext cx="381000" cy="6858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1" name="Rectangle 7">
            <a:extLst>
              <a:ext uri="{FF2B5EF4-FFF2-40B4-BE49-F238E27FC236}">
                <a16:creationId xmlns:a16="http://schemas.microsoft.com/office/drawing/2014/main" id="{1F808729-7DCB-5879-3C34-16C41D05E229}"/>
              </a:ext>
            </a:extLst>
          </p:cNvPr>
          <p:cNvSpPr>
            <a:spLocks noChangeArrowheads="1"/>
          </p:cNvSpPr>
          <p:nvPr/>
        </p:nvSpPr>
        <p:spPr bwMode="auto">
          <a:xfrm>
            <a:off x="1524000" y="1371600"/>
            <a:ext cx="381000" cy="533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7352" name="Picture 8">
            <a:extLst>
              <a:ext uri="{FF2B5EF4-FFF2-40B4-BE49-F238E27FC236}">
                <a16:creationId xmlns:a16="http://schemas.microsoft.com/office/drawing/2014/main" id="{2DD6DBF5-F6E2-E7BF-717A-95F7B57C66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42016">
            <a:off x="5665196" y="4888427"/>
            <a:ext cx="1127125" cy="1295400"/>
          </a:xfrm>
          <a:prstGeom prst="rect">
            <a:avLst/>
          </a:prstGeom>
          <a:noFill/>
          <a:extLst>
            <a:ext uri="{909E8E84-426E-40DD-AFC4-6F175D3DCCD1}">
              <a14:hiddenFill xmlns:a14="http://schemas.microsoft.com/office/drawing/2010/main">
                <a:solidFill>
                  <a:srgbClr val="FFFFFF"/>
                </a:solidFill>
              </a14:hiddenFill>
            </a:ext>
          </a:extLst>
        </p:spPr>
      </p:pic>
      <p:sp>
        <p:nvSpPr>
          <p:cNvPr id="57354" name="Text Box 10">
            <a:extLst>
              <a:ext uri="{FF2B5EF4-FFF2-40B4-BE49-F238E27FC236}">
                <a16:creationId xmlns:a16="http://schemas.microsoft.com/office/drawing/2014/main" id="{BBF79886-9AD1-421D-F4DA-DECBD450CEC7}"/>
              </a:ext>
            </a:extLst>
          </p:cNvPr>
          <p:cNvSpPr txBox="1">
            <a:spLocks noChangeArrowheads="1"/>
          </p:cNvSpPr>
          <p:nvPr/>
        </p:nvSpPr>
        <p:spPr bwMode="auto">
          <a:xfrm>
            <a:off x="7700439" y="348870"/>
            <a:ext cx="329609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solidFill>
                  <a:schemeClr val="bg1"/>
                </a:solidFill>
                <a:latin typeface="Arial" panose="020B0604020202020204" pitchFamily="34" charset="0"/>
              </a:rPr>
              <a:t>INDUCTIVE BIBLE</a:t>
            </a:r>
          </a:p>
          <a:p>
            <a:r>
              <a:rPr lang="en-US" altLang="en-US" sz="2800" b="1" dirty="0">
                <a:solidFill>
                  <a:schemeClr val="bg1"/>
                </a:solidFill>
                <a:latin typeface="Arial" panose="020B0604020202020204" pitchFamily="34" charset="0"/>
              </a:rPr>
              <a:t>STUDY</a:t>
            </a:r>
          </a:p>
        </p:txBody>
      </p:sp>
      <p:pic>
        <p:nvPicPr>
          <p:cNvPr id="2" name="Picture 8">
            <a:extLst>
              <a:ext uri="{FF2B5EF4-FFF2-40B4-BE49-F238E27FC236}">
                <a16:creationId xmlns:a16="http://schemas.microsoft.com/office/drawing/2014/main" id="{DB2889A2-FD14-1EAA-4110-EAEC0C8D68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42016">
            <a:off x="6634975" y="5238051"/>
            <a:ext cx="112712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a:extLst>
              <a:ext uri="{FF2B5EF4-FFF2-40B4-BE49-F238E27FC236}">
                <a16:creationId xmlns:a16="http://schemas.microsoft.com/office/drawing/2014/main" id="{EFAD1840-468E-0E83-AE1E-A8F0E6B61F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42016">
            <a:off x="6546185" y="3955339"/>
            <a:ext cx="1127125"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E1C4C0E-E357-902D-8595-876F0FE74CE5}"/>
              </a:ext>
            </a:extLst>
          </p:cNvPr>
          <p:cNvSpPr txBox="1"/>
          <p:nvPr/>
        </p:nvSpPr>
        <p:spPr>
          <a:xfrm rot="19459444">
            <a:off x="5570167" y="5072793"/>
            <a:ext cx="894797" cy="261610"/>
          </a:xfrm>
          <a:prstGeom prst="rect">
            <a:avLst/>
          </a:prstGeom>
          <a:noFill/>
        </p:spPr>
        <p:txBody>
          <a:bodyPr wrap="none" rtlCol="0">
            <a:spAutoFit/>
          </a:bodyPr>
          <a:lstStyle/>
          <a:p>
            <a:r>
              <a:rPr lang="en-US" sz="1100" dirty="0">
                <a:latin typeface="Copperplate Gothic Light" panose="020E0507020206020404" pitchFamily="34" charset="0"/>
              </a:rPr>
              <a:t>Inductive</a:t>
            </a:r>
          </a:p>
        </p:txBody>
      </p:sp>
      <p:sp>
        <p:nvSpPr>
          <p:cNvPr id="5" name="TextBox 4">
            <a:extLst>
              <a:ext uri="{FF2B5EF4-FFF2-40B4-BE49-F238E27FC236}">
                <a16:creationId xmlns:a16="http://schemas.microsoft.com/office/drawing/2014/main" id="{C0873474-FB57-ECC8-860C-243CB087CB76}"/>
              </a:ext>
            </a:extLst>
          </p:cNvPr>
          <p:cNvSpPr txBox="1"/>
          <p:nvPr/>
        </p:nvSpPr>
        <p:spPr>
          <a:xfrm rot="19459444">
            <a:off x="6687721" y="5439972"/>
            <a:ext cx="564578" cy="261610"/>
          </a:xfrm>
          <a:prstGeom prst="rect">
            <a:avLst/>
          </a:prstGeom>
          <a:noFill/>
        </p:spPr>
        <p:txBody>
          <a:bodyPr wrap="none" rtlCol="0">
            <a:spAutoFit/>
          </a:bodyPr>
          <a:lstStyle/>
          <a:p>
            <a:r>
              <a:rPr lang="en-US" sz="1100" dirty="0">
                <a:latin typeface="Copperplate Gothic Light" panose="020E0507020206020404" pitchFamily="34" charset="0"/>
              </a:rPr>
              <a:t>bible</a:t>
            </a:r>
          </a:p>
        </p:txBody>
      </p:sp>
      <p:sp>
        <p:nvSpPr>
          <p:cNvPr id="6" name="TextBox 5">
            <a:extLst>
              <a:ext uri="{FF2B5EF4-FFF2-40B4-BE49-F238E27FC236}">
                <a16:creationId xmlns:a16="http://schemas.microsoft.com/office/drawing/2014/main" id="{540D8EF8-FA9D-8717-2AAB-5632941E9F0C}"/>
              </a:ext>
            </a:extLst>
          </p:cNvPr>
          <p:cNvSpPr txBox="1"/>
          <p:nvPr/>
        </p:nvSpPr>
        <p:spPr>
          <a:xfrm rot="19459444">
            <a:off x="6589070" y="4138224"/>
            <a:ext cx="615874" cy="261610"/>
          </a:xfrm>
          <a:prstGeom prst="rect">
            <a:avLst/>
          </a:prstGeom>
          <a:noFill/>
        </p:spPr>
        <p:txBody>
          <a:bodyPr wrap="none" rtlCol="0">
            <a:spAutoFit/>
          </a:bodyPr>
          <a:lstStyle/>
          <a:p>
            <a:r>
              <a:rPr lang="en-US" sz="1100" dirty="0">
                <a:latin typeface="Copperplate Gothic Light" panose="020E0507020206020404" pitchFamily="34" charset="0"/>
              </a:rPr>
              <a:t>study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afterEffect">
                                  <p:stCondLst>
                                    <p:cond delay="0"/>
                                  </p:stCondLst>
                                  <p:childTnLst>
                                    <p:animScale>
                                      <p:cBhvr>
                                        <p:cTn id="6" dur="5000" fill="hold"/>
                                        <p:tgtEl>
                                          <p:spTgt spid="57352"/>
                                        </p:tgtEl>
                                      </p:cBhvr>
                                      <p:by x="400000" y="400000"/>
                                    </p:animScale>
                                  </p:childTnLst>
                                </p:cTn>
                              </p:par>
                            </p:childTnLst>
                          </p:cTn>
                        </p:par>
                        <p:par>
                          <p:cTn id="7" fill="hold">
                            <p:stCondLst>
                              <p:cond delay="5000"/>
                            </p:stCondLst>
                            <p:childTnLst>
                              <p:par>
                                <p:cTn id="8" presetID="6" presetClass="emph" presetSubtype="0" fill="hold" nodeType="afterEffect">
                                  <p:stCondLst>
                                    <p:cond delay="0"/>
                                  </p:stCondLst>
                                  <p:childTnLst>
                                    <p:animScale>
                                      <p:cBhvr>
                                        <p:cTn id="9" dur="5000" fill="hold"/>
                                        <p:tgtEl>
                                          <p:spTgt spid="2"/>
                                        </p:tgtEl>
                                      </p:cBhvr>
                                      <p:by x="400000" y="400000"/>
                                    </p:animScale>
                                  </p:childTnLst>
                                </p:cTn>
                              </p:par>
                            </p:childTnLst>
                          </p:cTn>
                        </p:par>
                        <p:par>
                          <p:cTn id="10" fill="hold">
                            <p:stCondLst>
                              <p:cond delay="10000"/>
                            </p:stCondLst>
                            <p:childTnLst>
                              <p:par>
                                <p:cTn id="11" presetID="6" presetClass="emph" presetSubtype="0" fill="hold" nodeType="afterEffect">
                                  <p:stCondLst>
                                    <p:cond delay="0"/>
                                  </p:stCondLst>
                                  <p:childTnLst>
                                    <p:animScale>
                                      <p:cBhvr>
                                        <p:cTn id="12" dur="5000" fill="hold"/>
                                        <p:tgtEl>
                                          <p:spTgt spid="3"/>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A0EA9DA9-8F02-6702-46F2-D3D11C917D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157" y="340349"/>
            <a:ext cx="4119630" cy="61773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8C71C56-315B-6A6C-1F58-DB19061821C6}"/>
              </a:ext>
            </a:extLst>
          </p:cNvPr>
          <p:cNvSpPr txBox="1"/>
          <p:nvPr/>
        </p:nvSpPr>
        <p:spPr>
          <a:xfrm>
            <a:off x="4402045" y="797550"/>
            <a:ext cx="7883990" cy="4401205"/>
          </a:xfrm>
          <a:prstGeom prst="rect">
            <a:avLst/>
          </a:prstGeom>
          <a:noFill/>
        </p:spPr>
        <p:txBody>
          <a:bodyPr wrap="square">
            <a:spAutoFit/>
          </a:bodyPr>
          <a:lstStyle/>
          <a:p>
            <a:pPr algn="ctr" fontAlgn="base"/>
            <a:r>
              <a:rPr lang="en-US" sz="1400" b="1" i="0" dirty="0">
                <a:solidFill>
                  <a:srgbClr val="FF0000"/>
                </a:solidFill>
                <a:effectLst/>
                <a:latin typeface="Candara" panose="020E0502030303020204" pitchFamily="34" charset="0"/>
              </a:rPr>
              <a:t>Observation: See exactly what the Bible says</a:t>
            </a:r>
          </a:p>
          <a:p>
            <a:pPr algn="ctr" fontAlgn="base">
              <a:buFont typeface="Arial" panose="020B0604020202020204" pitchFamily="34" charset="0"/>
              <a:buChar char="•"/>
            </a:pPr>
            <a:r>
              <a:rPr lang="en-US" sz="1400" b="0" i="0" dirty="0">
                <a:effectLst/>
                <a:latin typeface="Candara" panose="020E0502030303020204" pitchFamily="34" charset="0"/>
              </a:rPr>
              <a:t>Begin with prayer</a:t>
            </a:r>
          </a:p>
          <a:p>
            <a:pPr algn="ctr" fontAlgn="base">
              <a:buFont typeface="Arial" panose="020B0604020202020204" pitchFamily="34" charset="0"/>
              <a:buChar char="•"/>
            </a:pPr>
            <a:r>
              <a:rPr lang="en-US" sz="1400" b="0" i="0" dirty="0">
                <a:effectLst/>
                <a:latin typeface="Candara" panose="020E0502030303020204" pitchFamily="34" charset="0"/>
              </a:rPr>
              <a:t>Ask ‘who, what, when, where, why and how?’ questions as you read</a:t>
            </a:r>
          </a:p>
          <a:p>
            <a:pPr algn="ctr" fontAlgn="base">
              <a:buFont typeface="Arial" panose="020B0604020202020204" pitchFamily="34" charset="0"/>
              <a:buChar char="•"/>
            </a:pPr>
            <a:r>
              <a:rPr lang="en-US" sz="1400" b="0" i="0" dirty="0">
                <a:effectLst/>
                <a:latin typeface="Candara" panose="020E0502030303020204" pitchFamily="34" charset="0"/>
              </a:rPr>
              <a:t>Mark keywords and phrases</a:t>
            </a:r>
          </a:p>
          <a:p>
            <a:pPr algn="ctr" fontAlgn="base">
              <a:buFont typeface="Arial" panose="020B0604020202020204" pitchFamily="34" charset="0"/>
              <a:buChar char="•"/>
            </a:pPr>
            <a:r>
              <a:rPr lang="en-US" sz="1400" b="0" i="0" dirty="0">
                <a:effectLst/>
                <a:latin typeface="Candara" panose="020E0502030303020204" pitchFamily="34" charset="0"/>
              </a:rPr>
              <a:t>List what you have marked</a:t>
            </a:r>
          </a:p>
          <a:p>
            <a:pPr algn="ctr" fontAlgn="base">
              <a:buFont typeface="Arial" panose="020B0604020202020204" pitchFamily="34" charset="0"/>
              <a:buChar char="•"/>
            </a:pPr>
            <a:r>
              <a:rPr lang="en-US" sz="1400" b="0" i="0" dirty="0">
                <a:effectLst/>
                <a:latin typeface="Candara" panose="020E0502030303020204" pitchFamily="34" charset="0"/>
              </a:rPr>
              <a:t>Look out for and mark expressions of time and locations, terms of conclusion, contrasts and comparisons</a:t>
            </a:r>
          </a:p>
          <a:p>
            <a:pPr algn="ctr" fontAlgn="base">
              <a:buFont typeface="Arial" panose="020B0604020202020204" pitchFamily="34" charset="0"/>
              <a:buChar char="•"/>
            </a:pPr>
            <a:endParaRPr lang="en-US" sz="1400" b="0" i="0" dirty="0">
              <a:effectLst/>
              <a:latin typeface="Candara" panose="020E0502030303020204" pitchFamily="34" charset="0"/>
            </a:endParaRPr>
          </a:p>
          <a:p>
            <a:pPr algn="ctr" fontAlgn="base"/>
            <a:r>
              <a:rPr lang="en-US" sz="1400" b="0" i="0" dirty="0">
                <a:solidFill>
                  <a:schemeClr val="accent1"/>
                </a:solidFill>
                <a:effectLst/>
                <a:latin typeface="Candara" panose="020E0502030303020204" pitchFamily="34" charset="0"/>
              </a:rPr>
              <a:t>While observation leads to an accurate understanding of what God’s Word says, interpretation goes a step further and helps you understand what it means.</a:t>
            </a:r>
          </a:p>
          <a:p>
            <a:pPr algn="ctr" fontAlgn="base"/>
            <a:endParaRPr lang="en-US" sz="1400" b="0" i="0" dirty="0">
              <a:effectLst/>
              <a:latin typeface="Candara" panose="020E0502030303020204" pitchFamily="34" charset="0"/>
            </a:endParaRPr>
          </a:p>
          <a:p>
            <a:pPr algn="ctr" fontAlgn="base"/>
            <a:r>
              <a:rPr lang="en-US" sz="1400" b="1" i="0" dirty="0">
                <a:solidFill>
                  <a:srgbClr val="FF0000"/>
                </a:solidFill>
                <a:effectLst/>
                <a:latin typeface="Candara" panose="020E0502030303020204" pitchFamily="34" charset="0"/>
              </a:rPr>
              <a:t>Interpretation: Understand what the Bible means</a:t>
            </a:r>
          </a:p>
          <a:p>
            <a:pPr algn="ctr" fontAlgn="base">
              <a:buFont typeface="Arial" panose="020B0604020202020204" pitchFamily="34" charset="0"/>
              <a:buChar char="•"/>
            </a:pPr>
            <a:r>
              <a:rPr lang="en-US" sz="1400" b="0" i="0" dirty="0">
                <a:effectLst/>
                <a:latin typeface="Candara" panose="020E0502030303020204" pitchFamily="34" charset="0"/>
              </a:rPr>
              <a:t>Remember that context rules all interpretation</a:t>
            </a:r>
          </a:p>
          <a:p>
            <a:pPr algn="ctr" fontAlgn="base">
              <a:buFont typeface="Arial" panose="020B0604020202020204" pitchFamily="34" charset="0"/>
              <a:buChar char="•"/>
            </a:pPr>
            <a:r>
              <a:rPr lang="en-US" sz="1400" b="0" i="0" dirty="0">
                <a:effectLst/>
                <a:latin typeface="Candara" panose="020E0502030303020204" pitchFamily="34" charset="0"/>
              </a:rPr>
              <a:t>Scripture is the best interpreter of Scripture</a:t>
            </a:r>
          </a:p>
          <a:p>
            <a:pPr algn="ctr" fontAlgn="base">
              <a:buFont typeface="Arial" panose="020B0604020202020204" pitchFamily="34" charset="0"/>
              <a:buChar char="•"/>
            </a:pPr>
            <a:endParaRPr lang="en-US" sz="1400" b="0" i="0" dirty="0">
              <a:effectLst/>
              <a:latin typeface="Candara" panose="020E0502030303020204" pitchFamily="34" charset="0"/>
            </a:endParaRPr>
          </a:p>
          <a:p>
            <a:pPr algn="ctr" fontAlgn="base"/>
            <a:r>
              <a:rPr lang="en-US" sz="1400" b="0" i="0" dirty="0">
                <a:solidFill>
                  <a:schemeClr val="accent1"/>
                </a:solidFill>
                <a:effectLst/>
                <a:latin typeface="Candara" panose="020E0502030303020204" pitchFamily="34" charset="0"/>
              </a:rPr>
              <a:t>When you understand what God is saying, it’s time to believe the truth and live by it!</a:t>
            </a:r>
          </a:p>
          <a:p>
            <a:pPr algn="ctr" fontAlgn="base"/>
            <a:endParaRPr lang="en-US" sz="1400" b="0" i="0" dirty="0">
              <a:effectLst/>
              <a:latin typeface="Candara" panose="020E0502030303020204" pitchFamily="34" charset="0"/>
            </a:endParaRPr>
          </a:p>
          <a:p>
            <a:pPr algn="ctr" fontAlgn="base"/>
            <a:r>
              <a:rPr lang="en-US" sz="1400" b="1" i="0" dirty="0">
                <a:solidFill>
                  <a:srgbClr val="FF0000"/>
                </a:solidFill>
                <a:effectLst/>
                <a:latin typeface="Candara" panose="020E0502030303020204" pitchFamily="34" charset="0"/>
              </a:rPr>
              <a:t>Application: Apply the meaning of the text to my life</a:t>
            </a:r>
          </a:p>
          <a:p>
            <a:pPr algn="ctr" fontAlgn="base"/>
            <a:endParaRPr lang="en-US" sz="1400" b="0" i="0" dirty="0">
              <a:effectLst/>
              <a:latin typeface="Candara" panose="020E0502030303020204" pitchFamily="34" charset="0"/>
            </a:endParaRPr>
          </a:p>
          <a:p>
            <a:pPr algn="ctr" fontAlgn="base"/>
            <a:r>
              <a:rPr lang="en-US" sz="1400" b="0" i="0" dirty="0">
                <a:solidFill>
                  <a:schemeClr val="accent1"/>
                </a:solidFill>
                <a:effectLst/>
                <a:latin typeface="Candara" panose="020E0502030303020204" pitchFamily="34" charset="0"/>
              </a:rPr>
              <a:t>Know God deeply. Live differently. Be transformed.</a:t>
            </a:r>
          </a:p>
        </p:txBody>
      </p:sp>
      <p:pic>
        <p:nvPicPr>
          <p:cNvPr id="3" name="Picture 2" descr="Beautiful Butterfly Images. - Oh My Fiesta! in english">
            <a:extLst>
              <a:ext uri="{FF2B5EF4-FFF2-40B4-BE49-F238E27FC236}">
                <a16:creationId xmlns:a16="http://schemas.microsoft.com/office/drawing/2014/main" id="{BBB0C081-9B8E-29FE-B202-69131A40BA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4628" y="5198755"/>
            <a:ext cx="1738824" cy="140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636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384D-A261-17B7-64B9-D72581F12CA7}"/>
              </a:ext>
            </a:extLst>
          </p:cNvPr>
          <p:cNvSpPr>
            <a:spLocks noGrp="1"/>
          </p:cNvSpPr>
          <p:nvPr>
            <p:ph type="title"/>
          </p:nvPr>
        </p:nvSpPr>
        <p:spPr>
          <a:xfrm>
            <a:off x="128081" y="-309790"/>
            <a:ext cx="8296072" cy="1720301"/>
          </a:xfrm>
        </p:spPr>
        <p:txBody>
          <a:bodyPr>
            <a:normAutofit/>
          </a:bodyPr>
          <a:lstStyle/>
          <a:p>
            <a:r>
              <a:rPr lang="en-US" sz="3200" b="1" i="0" dirty="0">
                <a:solidFill>
                  <a:srgbClr val="000000"/>
                </a:solidFill>
                <a:effectLst/>
                <a:latin typeface="Candara" panose="020E0502030303020204" pitchFamily="34" charset="0"/>
              </a:rPr>
              <a:t>How Observation, Interpretation, and Application Relate to Each Other</a:t>
            </a:r>
            <a:endParaRPr lang="en-US" sz="3200" dirty="0"/>
          </a:p>
        </p:txBody>
      </p:sp>
      <p:sp>
        <p:nvSpPr>
          <p:cNvPr id="4" name="TextBox 3">
            <a:extLst>
              <a:ext uri="{FF2B5EF4-FFF2-40B4-BE49-F238E27FC236}">
                <a16:creationId xmlns:a16="http://schemas.microsoft.com/office/drawing/2014/main" id="{DB478CB7-0A1F-9420-71F2-BEF72FF976FD}"/>
              </a:ext>
            </a:extLst>
          </p:cNvPr>
          <p:cNvSpPr txBox="1"/>
          <p:nvPr/>
        </p:nvSpPr>
        <p:spPr>
          <a:xfrm>
            <a:off x="994379" y="1443841"/>
            <a:ext cx="7513517" cy="4247317"/>
          </a:xfrm>
          <a:prstGeom prst="rect">
            <a:avLst/>
          </a:prstGeom>
          <a:noFill/>
        </p:spPr>
        <p:txBody>
          <a:bodyPr wrap="square">
            <a:spAutoFit/>
          </a:bodyPr>
          <a:lstStyle/>
          <a:p>
            <a:pPr algn="just"/>
            <a:r>
              <a:rPr lang="en-US" b="0" i="0" dirty="0">
                <a:solidFill>
                  <a:srgbClr val="000000"/>
                </a:solidFill>
                <a:effectLst/>
                <a:latin typeface="Candara" panose="020E0502030303020204" pitchFamily="34" charset="0"/>
              </a:rPr>
              <a:t>Accurate interpretation and correct application rest on the accuracy of your observations. Therefore, it is vital that you develop observation skills, even if at first they seem time-consuming or you feel less than adequate and even awkward doing them. Studying inductively is a learning process that does not happen overnight.  It happens by doing over and over again until the doing becomes almost a habit, and a wonderful one at that.</a:t>
            </a:r>
          </a:p>
          <a:p>
            <a:pPr algn="just"/>
            <a:endParaRPr lang="en-US" b="0" i="0" dirty="0">
              <a:solidFill>
                <a:srgbClr val="000000"/>
              </a:solidFill>
              <a:effectLst/>
              <a:latin typeface="Candara" panose="020E0502030303020204" pitchFamily="34" charset="0"/>
            </a:endParaRPr>
          </a:p>
          <a:p>
            <a:pPr algn="just"/>
            <a:r>
              <a:rPr lang="en-US" b="0" i="0" dirty="0">
                <a:solidFill>
                  <a:srgbClr val="000000"/>
                </a:solidFill>
                <a:effectLst/>
                <a:latin typeface="Candara" panose="020E0502030303020204" pitchFamily="34" charset="0"/>
              </a:rPr>
              <a:t>As you go through the inductive process, you'll sometimes find observation, interpretation, and application happening simultaneously. God can give you insight at any point in your study, so be sensitive to His leading. </a:t>
            </a:r>
            <a:r>
              <a:rPr lang="en-US" sz="2400" b="1" i="0" dirty="0">
                <a:solidFill>
                  <a:srgbClr val="FF0000"/>
                </a:solidFill>
                <a:effectLst/>
                <a:latin typeface="Candara" panose="020E0502030303020204" pitchFamily="34" charset="0"/>
              </a:rPr>
              <a:t>When words or passages make an impression on you, stop for a moment and meditate on what God has shown you. </a:t>
            </a:r>
            <a:r>
              <a:rPr lang="en-US" b="0" i="0" dirty="0">
                <a:solidFill>
                  <a:srgbClr val="000000"/>
                </a:solidFill>
                <a:effectLst/>
                <a:latin typeface="Candara" panose="020E0502030303020204" pitchFamily="34" charset="0"/>
              </a:rPr>
              <a:t>Bring the plumb line of truth against what you believe and how you are living.</a:t>
            </a:r>
          </a:p>
        </p:txBody>
      </p:sp>
      <p:pic>
        <p:nvPicPr>
          <p:cNvPr id="7170" name="Picture 2">
            <a:extLst>
              <a:ext uri="{FF2B5EF4-FFF2-40B4-BE49-F238E27FC236}">
                <a16:creationId xmlns:a16="http://schemas.microsoft.com/office/drawing/2014/main" id="{7A64008A-6958-D2E7-89CE-58FCECC26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1622" y="2191493"/>
            <a:ext cx="2505075"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95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055BB61-4AEB-9CEB-93AB-5EF0B1505440}"/>
              </a:ext>
            </a:extLst>
          </p:cNvPr>
          <p:cNvSpPr txBox="1"/>
          <p:nvPr/>
        </p:nvSpPr>
        <p:spPr>
          <a:xfrm>
            <a:off x="169025" y="331790"/>
            <a:ext cx="11853949" cy="6526210"/>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800" b="1" i="0" u="none" strike="noStrike" kern="100" cap="none" spc="0" normalizeH="0" baseline="0" noProof="0" dirty="0">
                <a:ln>
                  <a:noFill/>
                </a:ln>
                <a:solidFill>
                  <a:prstClr val="black"/>
                </a:solidFill>
                <a:effectLst/>
                <a:uLnTx/>
                <a:uFillTx/>
                <a:latin typeface="Candara" panose="020E0502030303020204" pitchFamily="34" charset="0"/>
                <a:ea typeface="Calibri" panose="020F0502020204030204" pitchFamily="34" charset="0"/>
                <a:cs typeface="Calibri" panose="020F0502020204030204" pitchFamily="34" charset="0"/>
              </a:rPr>
              <a:t>A Series of </a:t>
            </a:r>
            <a:r>
              <a:rPr kumimoji="0" lang="en-US" sz="2800" b="1" i="0" u="none" strike="noStrike" kern="100" cap="none" spc="0" normalizeH="0" baseline="0" noProof="0" dirty="0" err="1">
                <a:ln>
                  <a:noFill/>
                </a:ln>
                <a:solidFill>
                  <a:prstClr val="black"/>
                </a:solidFill>
                <a:effectLst/>
                <a:uLnTx/>
                <a:uFillTx/>
                <a:latin typeface="Candara" panose="020E0502030303020204" pitchFamily="34" charset="0"/>
                <a:ea typeface="Calibri" panose="020F0502020204030204" pitchFamily="34" charset="0"/>
                <a:cs typeface="Calibri" panose="020F0502020204030204" pitchFamily="34" charset="0"/>
              </a:rPr>
              <a:t>Bottomlines</a:t>
            </a:r>
            <a:r>
              <a:rPr kumimoji="0" lang="en-US" sz="2800" b="1" i="0" u="none" strike="noStrike" kern="100" cap="none" spc="0" normalizeH="0" baseline="0" noProof="0" dirty="0">
                <a:ln>
                  <a:noFill/>
                </a:ln>
                <a:solidFill>
                  <a:prstClr val="black"/>
                </a:solidFill>
                <a:effectLst/>
                <a:uLnTx/>
                <a:uFillTx/>
                <a:latin typeface="Candara" panose="020E0502030303020204" pitchFamily="34" charset="0"/>
                <a:ea typeface="Calibri" panose="020F0502020204030204" pitchFamily="34" charset="0"/>
                <a:cs typeface="Calibri" panose="020F0502020204030204" pitchFamily="34" charset="0"/>
              </a:rPr>
              <a:t> To Remember: </a:t>
            </a:r>
            <a:r>
              <a:rPr kumimoji="0" lang="en-US" sz="2800" b="0" i="0" u="none" strike="noStrike" kern="100" cap="none" spc="0" normalizeH="0" baseline="0" noProof="0" dirty="0">
                <a:ln>
                  <a:noFill/>
                </a:ln>
                <a:solidFill>
                  <a:prstClr val="black"/>
                </a:solidFill>
                <a:effectLst/>
                <a:uLnTx/>
                <a:uFillTx/>
                <a:latin typeface="Candara" panose="020E0502030303020204" pitchFamily="34" charset="0"/>
                <a:ea typeface="Calibri" panose="020F0502020204030204" pitchFamily="34" charset="0"/>
                <a:cs typeface="Calibri" panose="020F0502020204030204" pitchFamily="34" charset="0"/>
              </a:rPr>
              <a:t>If we are to live the Christian life faithfully and understand what God requires of us, we must do more than casually read the Bible and depend upon others to share the fruit of their study.  We must interact with God’s Word personally, by allowing the Holy Spirit to saturate His message into, and etch His truth upon, our hearts and minds. There are many ways to study the Bible, but the most important principle to remember is that we need to read the Bible for ourselves in a way that will help us to answer what it says, what it means, and how to apply it to our lives.  Our Father wants us to understand the immeasurable benefits of the Word in our life.  It is the Word that wakens our faith and produces in us a sweeter, higher, longer joy than anything this world can offer.  And this joy we share for the Word is a community treasure.  As the Word is alive in us, it is alive within the fellowship of our church.  And the outcome of the overflow of that reality at work in benefits all.</a:t>
            </a:r>
            <a:endParaRPr kumimoji="0" lang="en-US" sz="20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899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a:extLst>
              <a:ext uri="{FF2B5EF4-FFF2-40B4-BE49-F238E27FC236}">
                <a16:creationId xmlns:a16="http://schemas.microsoft.com/office/drawing/2014/main" id="{EA816B66-30AB-0901-B644-869D5223ECBB}"/>
              </a:ext>
            </a:extLst>
          </p:cNvPr>
          <p:cNvPicPr>
            <a:picLocks noChangeAspect="1" noChangeArrowheads="1"/>
          </p:cNvPicPr>
          <p:nvPr/>
        </p:nvPicPr>
        <p:blipFill>
          <a:blip r:embed="rId2">
            <a:lum contrast="-88000"/>
            <a:grayscl/>
            <a:extLst>
              <a:ext uri="{28A0092B-C50C-407E-A947-70E740481C1C}">
                <a14:useLocalDpi xmlns:a14="http://schemas.microsoft.com/office/drawing/2010/main" val="0"/>
              </a:ext>
            </a:extLst>
          </a:blip>
          <a:srcRect/>
          <a:stretch>
            <a:fillRect/>
          </a:stretch>
        </p:blipFill>
        <p:spPr bwMode="auto">
          <a:xfrm rot="5400000">
            <a:off x="4893469" y="-216693"/>
            <a:ext cx="179546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3">
            <a:extLst>
              <a:ext uri="{FF2B5EF4-FFF2-40B4-BE49-F238E27FC236}">
                <a16:creationId xmlns:a16="http://schemas.microsoft.com/office/drawing/2014/main" id="{43CA75E3-71C8-AFC3-5147-4E9C57BD37E0}"/>
              </a:ext>
            </a:extLst>
          </p:cNvPr>
          <p:cNvSpPr>
            <a:spLocks noChangeArrowheads="1"/>
          </p:cNvSpPr>
          <p:nvPr/>
        </p:nvSpPr>
        <p:spPr bwMode="auto">
          <a:xfrm>
            <a:off x="1905000" y="1066800"/>
            <a:ext cx="8229600" cy="423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4800" b="1" dirty="0">
                <a:solidFill>
                  <a:srgbClr val="FF0000"/>
                </a:solidFill>
                <a:effectLst>
                  <a:outerShdw blurRad="38100" dist="38100" dir="2700000" algn="tl">
                    <a:srgbClr val="C0C0C0"/>
                  </a:outerShdw>
                </a:effectLst>
                <a:latin typeface="Arial" panose="020B0604020202020204" pitchFamily="34" charset="0"/>
              </a:rPr>
              <a:t>OBSERVATION</a:t>
            </a:r>
          </a:p>
          <a:p>
            <a:pPr algn="ctr"/>
            <a:r>
              <a:rPr lang="en-US" altLang="en-US" sz="4800" b="1" dirty="0">
                <a:solidFill>
                  <a:srgbClr val="FF0000"/>
                </a:solidFill>
                <a:effectLst>
                  <a:outerShdw blurRad="38100" dist="38100" dir="2700000" algn="tl">
                    <a:srgbClr val="C0C0C0"/>
                  </a:outerShdw>
                </a:effectLst>
                <a:latin typeface="Arial" panose="020B0604020202020204" pitchFamily="34" charset="0"/>
              </a:rPr>
              <a:t>Discover What It Says</a:t>
            </a:r>
          </a:p>
          <a:p>
            <a:pPr algn="ctr"/>
            <a:endParaRPr lang="en-US" altLang="en-US" sz="4800" b="1" dirty="0">
              <a:solidFill>
                <a:srgbClr val="FF0000"/>
              </a:solidFill>
              <a:effectLst>
                <a:outerShdw blurRad="38100" dist="38100" dir="2700000" algn="tl">
                  <a:srgbClr val="C0C0C0"/>
                </a:outerShdw>
              </a:effectLst>
              <a:latin typeface="Arial" panose="020B0604020202020204" pitchFamily="34" charset="0"/>
            </a:endParaRPr>
          </a:p>
          <a:p>
            <a:pPr algn="ctr"/>
            <a:r>
              <a:rPr lang="en-US" altLang="en-US" sz="3200" b="1" i="1" dirty="0">
                <a:latin typeface="Monotype Corsiva" panose="03010101010201010101" pitchFamily="66" charset="0"/>
              </a:rPr>
              <a:t>“If you will maintain a prayerful, teachable spirit as you do you observations, you will find that the Holy Spirit will use all of this to speak to you and to reveal to you precious treasures of truth.”</a:t>
            </a:r>
          </a:p>
        </p:txBody>
      </p:sp>
    </p:spTree>
    <p:extLst>
      <p:ext uri="{BB962C8B-B14F-4D97-AF65-F5344CB8AC3E}">
        <p14:creationId xmlns:p14="http://schemas.microsoft.com/office/powerpoint/2010/main" val="252780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419D1-A352-9FEB-D0A0-C193DC63054C}"/>
              </a:ext>
            </a:extLst>
          </p:cNvPr>
          <p:cNvSpPr>
            <a:spLocks noGrp="1"/>
          </p:cNvSpPr>
          <p:nvPr>
            <p:ph type="title"/>
          </p:nvPr>
        </p:nvSpPr>
        <p:spPr>
          <a:xfrm>
            <a:off x="420447" y="175337"/>
            <a:ext cx="9603275" cy="1049235"/>
          </a:xfrm>
        </p:spPr>
        <p:txBody>
          <a:bodyPr>
            <a:noAutofit/>
          </a:bodyPr>
          <a:lstStyle/>
          <a:p>
            <a:r>
              <a:rPr lang="en-US" sz="3200" b="1" i="0" dirty="0">
                <a:solidFill>
                  <a:srgbClr val="000000"/>
                </a:solidFill>
                <a:effectLst/>
                <a:latin typeface="Candara" panose="020E0502030303020204" pitchFamily="34" charset="0"/>
              </a:rPr>
              <a:t>OBSERVATION ANSWERS THE QUESTION: WHAT DOES THE PASSAGE SAY?</a:t>
            </a:r>
            <a:endParaRPr lang="en-US" sz="3200" dirty="0">
              <a:latin typeface="Candara" panose="020E0502030303020204" pitchFamily="34" charset="0"/>
            </a:endParaRPr>
          </a:p>
        </p:txBody>
      </p:sp>
      <p:sp>
        <p:nvSpPr>
          <p:cNvPr id="5" name="TextBox 4">
            <a:extLst>
              <a:ext uri="{FF2B5EF4-FFF2-40B4-BE49-F238E27FC236}">
                <a16:creationId xmlns:a16="http://schemas.microsoft.com/office/drawing/2014/main" id="{07907C63-4A1A-1E90-9E00-0398C86392EF}"/>
              </a:ext>
            </a:extLst>
          </p:cNvPr>
          <p:cNvSpPr txBox="1"/>
          <p:nvPr/>
        </p:nvSpPr>
        <p:spPr>
          <a:xfrm>
            <a:off x="1451578" y="1794997"/>
            <a:ext cx="6638544" cy="5016758"/>
          </a:xfrm>
          <a:prstGeom prst="rect">
            <a:avLst/>
          </a:prstGeom>
          <a:noFill/>
        </p:spPr>
        <p:txBody>
          <a:bodyPr wrap="square">
            <a:spAutoFit/>
          </a:bodyPr>
          <a:lstStyle/>
          <a:p>
            <a:pPr algn="just"/>
            <a:r>
              <a:rPr lang="en-US" sz="2000" dirty="0">
                <a:latin typeface="Candara" panose="020E0502030303020204" pitchFamily="34" charset="0"/>
              </a:rPr>
              <a:t>Robert </a:t>
            </a:r>
            <a:r>
              <a:rPr lang="en-US" sz="2000" dirty="0" err="1">
                <a:latin typeface="Candara" panose="020E0502030303020204" pitchFamily="34" charset="0"/>
              </a:rPr>
              <a:t>Traina</a:t>
            </a:r>
            <a:r>
              <a:rPr lang="en-US" sz="2000" dirty="0">
                <a:latin typeface="Candara" panose="020E0502030303020204" pitchFamily="34" charset="0"/>
              </a:rPr>
              <a:t> rightly concludes that the goal of observation "is to enable one to become saturated with (filled completely with so that it permeates or pervades one's entire being) the particulars of a passage so that one is thoroughly conscious of the (object being observed).</a:t>
            </a:r>
          </a:p>
          <a:p>
            <a:pPr algn="just"/>
            <a:endParaRPr lang="en-US" sz="2000" dirty="0">
              <a:latin typeface="Candara" panose="020E0502030303020204" pitchFamily="34" charset="0"/>
            </a:endParaRPr>
          </a:p>
          <a:p>
            <a:pPr algn="just"/>
            <a:r>
              <a:rPr lang="en-US" sz="2000" dirty="0">
                <a:latin typeface="Candara" panose="020E0502030303020204" pitchFamily="34" charset="0"/>
              </a:rPr>
              <a:t>Because observation is discovering what the passage is saying, it requires time and practice. You’ll discover the more you read the more you will discover, and truths will become more discoverable and understandable.</a:t>
            </a:r>
          </a:p>
          <a:p>
            <a:pPr algn="just"/>
            <a:endParaRPr lang="en-US" sz="2000" dirty="0">
              <a:latin typeface="Candara" panose="020E0502030303020204" pitchFamily="34" charset="0"/>
            </a:endParaRPr>
          </a:p>
          <a:p>
            <a:pPr algn="just"/>
            <a:r>
              <a:rPr lang="en-US" sz="2000" dirty="0">
                <a:latin typeface="Candara" panose="020E0502030303020204" pitchFamily="34" charset="0"/>
              </a:rPr>
              <a:t>It is the foundation which must be laid if you want to accurately interpret and properly apply God’s Word.	</a:t>
            </a:r>
          </a:p>
          <a:p>
            <a:pPr algn="just"/>
            <a:endParaRPr lang="en-US" sz="2000" dirty="0">
              <a:latin typeface="Candara" panose="020E0502030303020204" pitchFamily="34" charset="0"/>
            </a:endParaRPr>
          </a:p>
          <a:p>
            <a:pPr algn="just"/>
            <a:endParaRPr lang="en-US" sz="2000" dirty="0"/>
          </a:p>
          <a:p>
            <a:pPr algn="just"/>
            <a:endParaRPr lang="en-US" sz="2000" dirty="0"/>
          </a:p>
        </p:txBody>
      </p:sp>
      <p:sp>
        <p:nvSpPr>
          <p:cNvPr id="6" name="TextBox 5">
            <a:extLst>
              <a:ext uri="{FF2B5EF4-FFF2-40B4-BE49-F238E27FC236}">
                <a16:creationId xmlns:a16="http://schemas.microsoft.com/office/drawing/2014/main" id="{2E927CA6-1694-5B76-BFC7-27ABA6A9C76F}"/>
              </a:ext>
            </a:extLst>
          </p:cNvPr>
          <p:cNvSpPr txBox="1"/>
          <p:nvPr/>
        </p:nvSpPr>
        <p:spPr>
          <a:xfrm>
            <a:off x="8871578" y="1996401"/>
            <a:ext cx="2304288" cy="3785652"/>
          </a:xfrm>
          <a:prstGeom prst="rect">
            <a:avLst/>
          </a:prstGeom>
          <a:noFill/>
        </p:spPr>
        <p:txBody>
          <a:bodyPr wrap="square" rtlCol="0">
            <a:spAutoFit/>
          </a:bodyPr>
          <a:lstStyle/>
          <a:p>
            <a:pPr algn="ctr"/>
            <a:r>
              <a:rPr lang="en-US" sz="2400" b="1" dirty="0">
                <a:solidFill>
                  <a:srgbClr val="C00000"/>
                </a:solidFill>
                <a:effectLst>
                  <a:outerShdw blurRad="38100" dist="38100" dir="2700000" algn="tl">
                    <a:srgbClr val="000000">
                      <a:alpha val="43137"/>
                    </a:srgbClr>
                  </a:outerShdw>
                </a:effectLst>
              </a:rPr>
              <a:t>You’ll be awed at the depth of spiritual insights you will have </a:t>
            </a:r>
            <a:r>
              <a:rPr lang="en-US" sz="2400" b="1" dirty="0">
                <a:solidFill>
                  <a:srgbClr val="C00000"/>
                </a:solidFill>
                <a:effectLst>
                  <a:outerShdw blurRad="38100" dist="38100" dir="2700000" algn="tl">
                    <a:srgbClr val="000000">
                      <a:alpha val="43137"/>
                    </a:srgbClr>
                  </a:outerShdw>
                </a:effectLst>
                <a:latin typeface="Candara" panose="020E0502030303020204" pitchFamily="34" charset="0"/>
              </a:rPr>
              <a:t>discovered</a:t>
            </a:r>
            <a:r>
              <a:rPr lang="en-US" sz="2400" b="1" dirty="0">
                <a:solidFill>
                  <a:srgbClr val="C00000"/>
                </a:solidFill>
                <a:effectLst>
                  <a:outerShdw blurRad="38100" dist="38100" dir="2700000" algn="tl">
                    <a:srgbClr val="000000">
                      <a:alpha val="43137"/>
                    </a:srgbClr>
                  </a:outerShdw>
                </a:effectLst>
              </a:rPr>
              <a:t> guided by the Holy Spirit.</a:t>
            </a:r>
          </a:p>
          <a:p>
            <a:pPr algn="ctr"/>
            <a:endParaRPr lang="en-US" sz="2400" b="1" dirty="0">
              <a:solidFill>
                <a:srgbClr val="C00000"/>
              </a:solidFill>
              <a:effectLst>
                <a:outerShdw blurRad="38100" dist="38100" dir="2700000" algn="tl">
                  <a:srgbClr val="000000">
                    <a:alpha val="43137"/>
                  </a:srgbClr>
                </a:outerShdw>
              </a:effectLst>
            </a:endParaRPr>
          </a:p>
          <a:p>
            <a:pPr algn="ctr"/>
            <a:r>
              <a:rPr lang="en-US" sz="2400" b="1" dirty="0">
                <a:solidFill>
                  <a:srgbClr val="C00000"/>
                </a:solidFill>
                <a:effectLst>
                  <a:outerShdw blurRad="38100" dist="38100" dir="2700000" algn="tl">
                    <a:srgbClr val="000000">
                      <a:alpha val="43137"/>
                    </a:srgbClr>
                  </a:outerShdw>
                </a:effectLst>
              </a:rPr>
              <a:t>You will know that you know!</a:t>
            </a:r>
          </a:p>
        </p:txBody>
      </p:sp>
    </p:spTree>
    <p:extLst>
      <p:ext uri="{BB962C8B-B14F-4D97-AF65-F5344CB8AC3E}">
        <p14:creationId xmlns:p14="http://schemas.microsoft.com/office/powerpoint/2010/main" val="494294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D73C52-0901-849A-3777-B0352D404BEE}"/>
              </a:ext>
            </a:extLst>
          </p:cNvPr>
          <p:cNvSpPr txBox="1"/>
          <p:nvPr/>
        </p:nvSpPr>
        <p:spPr>
          <a:xfrm>
            <a:off x="0" y="197346"/>
            <a:ext cx="6096000" cy="6655668"/>
          </a:xfrm>
          <a:prstGeom prst="rect">
            <a:avLst/>
          </a:prstGeom>
          <a:noFill/>
        </p:spPr>
        <p:txBody>
          <a:bodyPr wrap="square">
            <a:spAutoFit/>
          </a:bodyPr>
          <a:lstStyle/>
          <a:p>
            <a:r>
              <a:rPr lang="en-US" sz="2400" b="1" dirty="0">
                <a:solidFill>
                  <a:schemeClr val="accent1"/>
                </a:solidFill>
              </a:rPr>
              <a:t>01 Begin with Prayer</a:t>
            </a:r>
            <a:r>
              <a:rPr lang="en-US" sz="2400" dirty="0">
                <a:solidFill>
                  <a:schemeClr val="accent1"/>
                </a:solidFill>
              </a:rPr>
              <a:t> </a:t>
            </a:r>
            <a:r>
              <a:rPr lang="en-US" dirty="0" err="1"/>
              <a:t>Prayer</a:t>
            </a:r>
            <a:r>
              <a:rPr lang="en-US" dirty="0"/>
              <a:t> is often the missing element in Bible study, and we can’t overemphasize its importance. No matter how good your method or your tools, life-change and true understanding only come from God. </a:t>
            </a:r>
          </a:p>
          <a:p>
            <a:endParaRPr lang="en-US" sz="1050" dirty="0">
              <a:solidFill>
                <a:schemeClr val="accent1"/>
              </a:solidFill>
            </a:endParaRPr>
          </a:p>
          <a:p>
            <a:r>
              <a:rPr lang="en-US" sz="2400" b="1" dirty="0">
                <a:solidFill>
                  <a:schemeClr val="accent1"/>
                </a:solidFill>
              </a:rPr>
              <a:t>02 Ask the “5 W’s and an H” </a:t>
            </a:r>
            <a:r>
              <a:rPr lang="en-US" dirty="0"/>
              <a:t>As you study any passage of Scripture, train yourself to constantly ask: Who? What? When? Where? Why? How? These questions are the building blocks of precise observation, which is essential for accurate interpretation. </a:t>
            </a:r>
          </a:p>
          <a:p>
            <a:endParaRPr lang="en-US" sz="900" dirty="0"/>
          </a:p>
          <a:p>
            <a:r>
              <a:rPr lang="en-US" sz="2400" b="1" dirty="0">
                <a:solidFill>
                  <a:schemeClr val="accent1"/>
                </a:solidFill>
              </a:rPr>
              <a:t>03 Mark key words and phrases</a:t>
            </a:r>
            <a:r>
              <a:rPr lang="en-US" sz="2400" dirty="0">
                <a:solidFill>
                  <a:schemeClr val="accent1"/>
                </a:solidFill>
              </a:rPr>
              <a:t>. </a:t>
            </a:r>
            <a:r>
              <a:rPr lang="en-US" dirty="0"/>
              <a:t>A key word is one that is essential to the text. Key words and phrases are repeated in order to convey the author’s point or purpose for writing. Key words can be marked using symbols, colors, or a combination of the two. </a:t>
            </a:r>
          </a:p>
          <a:p>
            <a:endParaRPr lang="en-US" sz="900" dirty="0"/>
          </a:p>
          <a:p>
            <a:r>
              <a:rPr lang="en-US" sz="2400" b="1" dirty="0">
                <a:solidFill>
                  <a:schemeClr val="accent1"/>
                </a:solidFill>
              </a:rPr>
              <a:t>04 Make lists. </a:t>
            </a:r>
            <a:r>
              <a:rPr lang="en-US" dirty="0"/>
              <a:t>Making lists can be one of the most enlightening things you do as you study. Lists reveal truths and highlight important concepts. 1 Peter 5:2,3, for example, contains a simple list regarding the role of the elder, shown by numbering the items in the text. It is also helpful to make a list of what you learn about each key word or person you mark.</a:t>
            </a:r>
          </a:p>
        </p:txBody>
      </p:sp>
      <p:sp>
        <p:nvSpPr>
          <p:cNvPr id="5" name="TextBox 4">
            <a:extLst>
              <a:ext uri="{FF2B5EF4-FFF2-40B4-BE49-F238E27FC236}">
                <a16:creationId xmlns:a16="http://schemas.microsoft.com/office/drawing/2014/main" id="{685F2BFC-9CC6-1E6B-9D68-6C05AC7960B2}"/>
              </a:ext>
            </a:extLst>
          </p:cNvPr>
          <p:cNvSpPr txBox="1"/>
          <p:nvPr/>
        </p:nvSpPr>
        <p:spPr>
          <a:xfrm>
            <a:off x="6096000" y="197346"/>
            <a:ext cx="6124574" cy="6494085"/>
          </a:xfrm>
          <a:prstGeom prst="rect">
            <a:avLst/>
          </a:prstGeom>
          <a:noFill/>
        </p:spPr>
        <p:txBody>
          <a:bodyPr wrap="square">
            <a:spAutoFit/>
          </a:bodyPr>
          <a:lstStyle/>
          <a:p>
            <a:r>
              <a:rPr lang="en-US" sz="2400" b="1" dirty="0">
                <a:solidFill>
                  <a:schemeClr val="accent1"/>
                </a:solidFill>
              </a:rPr>
              <a:t>05 Watch for contrasts and comparisons</a:t>
            </a:r>
            <a:r>
              <a:rPr lang="en-US" b="1" dirty="0"/>
              <a:t>. </a:t>
            </a:r>
            <a:r>
              <a:rPr lang="en-US" dirty="0"/>
              <a:t>Contrasts and comparisons use highly descriptive language to make it easier to remember what you’ve learned. For example, Peter compares the devil to a roaring lion in verse 8. Peter also contrasts God’s attitude toward the proud and the humble.</a:t>
            </a:r>
          </a:p>
          <a:p>
            <a:endParaRPr lang="en-US" sz="900" dirty="0"/>
          </a:p>
          <a:p>
            <a:r>
              <a:rPr lang="en-US" sz="2400" b="1" dirty="0">
                <a:solidFill>
                  <a:schemeClr val="accent1"/>
                </a:solidFill>
              </a:rPr>
              <a:t>06 Note expressions of time. </a:t>
            </a:r>
            <a:r>
              <a:rPr lang="en-US" dirty="0"/>
              <a:t>The relationship of events in time often sheds light on the true meaning of the text. Marking them will help you see the sequence or timing of events and lead to accurate interpretation of Scripture.</a:t>
            </a:r>
          </a:p>
          <a:p>
            <a:r>
              <a:rPr lang="en-US" sz="2400" b="1" dirty="0">
                <a:solidFill>
                  <a:schemeClr val="accent1"/>
                </a:solidFill>
              </a:rPr>
              <a:t>07 Geographic Locations. </a:t>
            </a:r>
            <a:r>
              <a:rPr lang="en-US" dirty="0"/>
              <a:t>Often it’s helpful to mark geographical locations, which tell you where an event takes place. </a:t>
            </a:r>
          </a:p>
          <a:p>
            <a:endParaRPr lang="en-US" sz="800" dirty="0"/>
          </a:p>
          <a:p>
            <a:r>
              <a:rPr lang="en-US" sz="2400" b="1" dirty="0">
                <a:solidFill>
                  <a:schemeClr val="accent1"/>
                </a:solidFill>
              </a:rPr>
              <a:t>08 Mark terms of conclusion. </a:t>
            </a:r>
            <a:r>
              <a:rPr lang="en-US" dirty="0"/>
              <a:t>Words such as “therefore,” “thus,” and “for this reason” indicate that a conclusion or summary is being made. </a:t>
            </a:r>
          </a:p>
          <a:p>
            <a:endParaRPr lang="en-US" sz="900" dirty="0"/>
          </a:p>
          <a:p>
            <a:r>
              <a:rPr lang="en-US" sz="2400" b="1" dirty="0">
                <a:solidFill>
                  <a:schemeClr val="accent1"/>
                </a:solidFill>
              </a:rPr>
              <a:t>09 Identify chapter themes. </a:t>
            </a:r>
            <a:r>
              <a:rPr lang="en-US" dirty="0"/>
              <a:t>The theme of a chapter will center on the main person, event, teaching, or subject of that section of Scripture. Themes are often revealed by reviewing the key words and lists you developed. Try to express the theme as briefly as possible, using words found in the text. </a:t>
            </a:r>
          </a:p>
        </p:txBody>
      </p:sp>
    </p:spTree>
    <p:extLst>
      <p:ext uri="{BB962C8B-B14F-4D97-AF65-F5344CB8AC3E}">
        <p14:creationId xmlns:p14="http://schemas.microsoft.com/office/powerpoint/2010/main" val="1472986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Bible Study Stock Photos, Pictures &amp; Royalty-Free Images - iStock">
            <a:extLst>
              <a:ext uri="{FF2B5EF4-FFF2-40B4-BE49-F238E27FC236}">
                <a16:creationId xmlns:a16="http://schemas.microsoft.com/office/drawing/2014/main" id="{A2C557C8-4FD9-1222-6C97-0F8C5C8B19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3">
            <a:extLst>
              <a:ext uri="{FF2B5EF4-FFF2-40B4-BE49-F238E27FC236}">
                <a16:creationId xmlns:a16="http://schemas.microsoft.com/office/drawing/2014/main" id="{F6CEB56C-FBCA-C186-65BF-36782D834B01}"/>
              </a:ext>
            </a:extLst>
          </p:cNvPr>
          <p:cNvSpPr txBox="1">
            <a:spLocks noChangeArrowheads="1"/>
          </p:cNvSpPr>
          <p:nvPr/>
        </p:nvSpPr>
        <p:spPr bwMode="auto">
          <a:xfrm>
            <a:off x="1345659" y="168334"/>
            <a:ext cx="4876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dirty="0">
                <a:solidFill>
                  <a:srgbClr val="FF0000"/>
                </a:solidFill>
                <a:effectLst>
                  <a:outerShdw blurRad="38100" dist="38100" dir="2700000" algn="tl">
                    <a:srgbClr val="C0C0C0"/>
                  </a:outerShdw>
                </a:effectLst>
                <a:latin typeface="Arial" panose="020B0604020202020204" pitchFamily="34" charset="0"/>
              </a:rPr>
              <a:t> 01 BEGIN WITH PRAYER AND ASK THE HOLY SPIRIT TO GUIDE YOUR STUDY – WITHOUT THE PRESENCE OF THE HOLY SPIRIT’S ANOINTING EXPECT THINGS TO REMAIN OUT OF FOCUS</a:t>
            </a:r>
          </a:p>
        </p:txBody>
      </p:sp>
      <p:sp>
        <p:nvSpPr>
          <p:cNvPr id="4" name="Text Box 4">
            <a:extLst>
              <a:ext uri="{FF2B5EF4-FFF2-40B4-BE49-F238E27FC236}">
                <a16:creationId xmlns:a16="http://schemas.microsoft.com/office/drawing/2014/main" id="{30D65007-E1CE-A632-2449-E18A756DC4AA}"/>
              </a:ext>
            </a:extLst>
          </p:cNvPr>
          <p:cNvSpPr txBox="1">
            <a:spLocks noChangeArrowheads="1"/>
          </p:cNvSpPr>
          <p:nvPr/>
        </p:nvSpPr>
        <p:spPr bwMode="auto">
          <a:xfrm>
            <a:off x="7524344" y="4107032"/>
            <a:ext cx="2895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b="1" dirty="0">
                <a:solidFill>
                  <a:srgbClr val="FF0000"/>
                </a:solidFill>
                <a:effectLst>
                  <a:outerShdw blurRad="38100" dist="38100" dir="2700000" algn="tl">
                    <a:srgbClr val="C0C0C0"/>
                  </a:outerShdw>
                </a:effectLst>
                <a:latin typeface="Arial" panose="020B0604020202020204" pitchFamily="34" charset="0"/>
              </a:rPr>
              <a:t>GO TO THE AUTHOR OF THE BOOK BEFORE YOU GO TO THE BOOK</a:t>
            </a:r>
          </a:p>
        </p:txBody>
      </p:sp>
      <p:sp>
        <p:nvSpPr>
          <p:cNvPr id="5" name="Rectangle 4">
            <a:extLst>
              <a:ext uri="{FF2B5EF4-FFF2-40B4-BE49-F238E27FC236}">
                <a16:creationId xmlns:a16="http://schemas.microsoft.com/office/drawing/2014/main" id="{13AEBCE2-1371-FE99-6811-6B3C7992A181}"/>
              </a:ext>
            </a:extLst>
          </p:cNvPr>
          <p:cNvSpPr/>
          <p:nvPr/>
        </p:nvSpPr>
        <p:spPr>
          <a:xfrm>
            <a:off x="0" y="6284068"/>
            <a:ext cx="12192000" cy="57393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3945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a:extLst>
              <a:ext uri="{FF2B5EF4-FFF2-40B4-BE49-F238E27FC236}">
                <a16:creationId xmlns:a16="http://schemas.microsoft.com/office/drawing/2014/main" id="{CDB80D04-2208-94F7-E13F-9757B80387A5}"/>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9424" y="594729"/>
            <a:ext cx="3581400" cy="345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C27BC0DF-BB77-0414-E308-4845384A9A48}"/>
              </a:ext>
            </a:extLst>
          </p:cNvPr>
          <p:cNvSpPr txBox="1"/>
          <p:nvPr/>
        </p:nvSpPr>
        <p:spPr>
          <a:xfrm>
            <a:off x="7869677" y="3933508"/>
            <a:ext cx="4007795" cy="1754326"/>
          </a:xfrm>
          <a:prstGeom prst="rect">
            <a:avLst/>
          </a:prstGeom>
          <a:noFill/>
        </p:spPr>
        <p:txBody>
          <a:bodyPr wrap="square" rtlCol="0">
            <a:spAutoFit/>
          </a:bodyPr>
          <a:lstStyle/>
          <a:p>
            <a:pPr algn="ctr"/>
            <a:r>
              <a:rPr lang="en-US" b="1" dirty="0">
                <a:solidFill>
                  <a:schemeClr val="accent1"/>
                </a:solidFill>
                <a:latin typeface="Candara" panose="020E0502030303020204" pitchFamily="34" charset="0"/>
              </a:rPr>
              <a:t>As you study any passage of Scripture, train yourself to constantly ask” Who? What? When? Where? Why? How? These questions are the building blocks of precise observation, which is essential for accurate interpretation.</a:t>
            </a:r>
          </a:p>
        </p:txBody>
      </p:sp>
      <p:sp>
        <p:nvSpPr>
          <p:cNvPr id="3" name="TextBox 2">
            <a:extLst>
              <a:ext uri="{FF2B5EF4-FFF2-40B4-BE49-F238E27FC236}">
                <a16:creationId xmlns:a16="http://schemas.microsoft.com/office/drawing/2014/main" id="{D191B72D-A0F6-816C-010F-75591689B7F7}"/>
              </a:ext>
            </a:extLst>
          </p:cNvPr>
          <p:cNvSpPr txBox="1"/>
          <p:nvPr/>
        </p:nvSpPr>
        <p:spPr>
          <a:xfrm>
            <a:off x="601176" y="814577"/>
            <a:ext cx="6919820" cy="5755422"/>
          </a:xfrm>
          <a:prstGeom prst="rect">
            <a:avLst/>
          </a:prstGeom>
          <a:noFill/>
        </p:spPr>
        <p:txBody>
          <a:bodyPr wrap="square">
            <a:spAutoFit/>
          </a:bodyPr>
          <a:lstStyle/>
          <a:p>
            <a:pPr algn="just"/>
            <a:endParaRPr lang="en-US" sz="1600" dirty="0">
              <a:latin typeface="Candara" panose="020E0502030303020204" pitchFamily="34" charset="0"/>
            </a:endParaRPr>
          </a:p>
          <a:p>
            <a:pPr algn="just"/>
            <a:r>
              <a:rPr lang="en-US" sz="1600" dirty="0">
                <a:latin typeface="Candara" panose="020E0502030303020204" pitchFamily="34" charset="0"/>
              </a:rPr>
              <a:t>The more you practice interrogating the text, the more the text will be opened to you by the illuminating ministry of the Spirit. </a:t>
            </a:r>
            <a:r>
              <a:rPr lang="en-US" sz="1600" b="1" dirty="0">
                <a:solidFill>
                  <a:schemeClr val="accent1"/>
                </a:solidFill>
                <a:latin typeface="Candara" panose="020E0502030303020204" pitchFamily="34" charset="0"/>
              </a:rPr>
              <a:t>Below are some suggestive questions, but remember to allow the text (and especially the context) to guide your specific questions...</a:t>
            </a:r>
          </a:p>
          <a:p>
            <a:pPr algn="just"/>
            <a:endParaRPr lang="en-US" sz="1600" dirty="0">
              <a:latin typeface="Candara" panose="020E0502030303020204" pitchFamily="34" charset="0"/>
            </a:endParaRPr>
          </a:p>
          <a:p>
            <a:pPr algn="just"/>
            <a:r>
              <a:rPr lang="en-US" sz="1600" dirty="0">
                <a:latin typeface="Candara" panose="020E0502030303020204" pitchFamily="34" charset="0"/>
              </a:rPr>
              <a:t>Who is speaking? To whom and/or about whom is he speaking? Who are the main characters? Who is mentioned in the book (Why? What do we learn about them?) (In the epistles ask) Who is writing (author)? Who receiving?</a:t>
            </a:r>
          </a:p>
          <a:p>
            <a:pPr algn="just"/>
            <a:endParaRPr lang="en-US" sz="1600" dirty="0">
              <a:latin typeface="Candara" panose="020E0502030303020204" pitchFamily="34" charset="0"/>
            </a:endParaRPr>
          </a:p>
          <a:p>
            <a:pPr algn="just"/>
            <a:r>
              <a:rPr lang="en-US" sz="1600" dirty="0">
                <a:latin typeface="Candara" panose="020E0502030303020204" pitchFamily="34" charset="0"/>
              </a:rPr>
              <a:t>Where did (or will) this happen (Why? When?)? Where was this said/written (where is the author) (Why?)?</a:t>
            </a:r>
          </a:p>
          <a:p>
            <a:pPr algn="just"/>
            <a:endParaRPr lang="en-US" sz="1600" dirty="0">
              <a:latin typeface="Candara" panose="020E0502030303020204" pitchFamily="34" charset="0"/>
            </a:endParaRPr>
          </a:p>
          <a:p>
            <a:pPr algn="just"/>
            <a:r>
              <a:rPr lang="en-US" sz="1600" dirty="0">
                <a:latin typeface="Candara" panose="020E0502030303020204" pitchFamily="34" charset="0"/>
              </a:rPr>
              <a:t>Why was this written (What purpose?)? Why is this said? Why is he there?</a:t>
            </a:r>
          </a:p>
          <a:p>
            <a:pPr algn="just"/>
            <a:endParaRPr lang="en-US" sz="1600" dirty="0">
              <a:latin typeface="Candara" panose="020E0502030303020204" pitchFamily="34" charset="0"/>
            </a:endParaRPr>
          </a:p>
          <a:p>
            <a:pPr algn="just"/>
            <a:r>
              <a:rPr lang="en-US" sz="1600" dirty="0">
                <a:latin typeface="Candara" panose="020E0502030303020204" pitchFamily="34" charset="0"/>
              </a:rPr>
              <a:t>When is this written (When in Biblical history - where on the timeline? When in the author's life)? When did/will this happen? When did he say/do it?</a:t>
            </a:r>
          </a:p>
          <a:p>
            <a:pPr algn="just"/>
            <a:endParaRPr lang="en-US" sz="1600" dirty="0">
              <a:latin typeface="Candara" panose="020E0502030303020204" pitchFamily="34" charset="0"/>
            </a:endParaRPr>
          </a:p>
          <a:p>
            <a:pPr algn="just"/>
            <a:r>
              <a:rPr lang="en-US" sz="1600" dirty="0">
                <a:latin typeface="Candara" panose="020E0502030303020204" pitchFamily="34" charset="0"/>
              </a:rPr>
              <a:t>What is the author doing? What are the main events? What are the circumstances? What is the historical/cultural setting (as determined from the text)? What is the main subject of the chapter/book?</a:t>
            </a:r>
          </a:p>
          <a:p>
            <a:pPr algn="just"/>
            <a:endParaRPr lang="en-US" sz="1600" dirty="0">
              <a:latin typeface="Candara" panose="020E0502030303020204" pitchFamily="34" charset="0"/>
            </a:endParaRPr>
          </a:p>
          <a:p>
            <a:pPr algn="just"/>
            <a:r>
              <a:rPr lang="en-US" sz="1600" dirty="0">
                <a:latin typeface="Candara" panose="020E0502030303020204" pitchFamily="34" charset="0"/>
              </a:rPr>
              <a:t>How will/did something happen? How is the truth illustrated?</a:t>
            </a:r>
          </a:p>
        </p:txBody>
      </p:sp>
      <p:sp>
        <p:nvSpPr>
          <p:cNvPr id="4" name="TextBox 3">
            <a:extLst>
              <a:ext uri="{FF2B5EF4-FFF2-40B4-BE49-F238E27FC236}">
                <a16:creationId xmlns:a16="http://schemas.microsoft.com/office/drawing/2014/main" id="{F879599A-D34D-A607-D0B4-1E1D46741073}"/>
              </a:ext>
            </a:extLst>
          </p:cNvPr>
          <p:cNvSpPr txBox="1"/>
          <p:nvPr/>
        </p:nvSpPr>
        <p:spPr>
          <a:xfrm>
            <a:off x="419595" y="87549"/>
            <a:ext cx="5400837" cy="584775"/>
          </a:xfrm>
          <a:prstGeom prst="rect">
            <a:avLst/>
          </a:prstGeom>
          <a:noFill/>
        </p:spPr>
        <p:txBody>
          <a:bodyPr wrap="none" rtlCol="0">
            <a:spAutoFit/>
          </a:bodyPr>
          <a:lstStyle/>
          <a:p>
            <a:r>
              <a:rPr lang="en-US" sz="3200" b="1" dirty="0">
                <a:latin typeface="Candara" panose="020E0502030303020204" pitchFamily="34" charset="0"/>
              </a:rPr>
              <a:t>02 ASK THE “5W’S AND AN H</a:t>
            </a:r>
            <a:r>
              <a:rPr lang="en-US" sz="2400" b="1" dirty="0">
                <a:latin typeface="Candara" panose="020E0502030303020204" pitchFamily="34" charset="0"/>
              </a:rPr>
              <a:t>”</a:t>
            </a:r>
          </a:p>
        </p:txBody>
      </p:sp>
    </p:spTree>
    <p:extLst>
      <p:ext uri="{BB962C8B-B14F-4D97-AF65-F5344CB8AC3E}">
        <p14:creationId xmlns:p14="http://schemas.microsoft.com/office/powerpoint/2010/main" val="2421672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C92549EE-A2C7-E147-0D3F-AD5C3A8507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3165" y="1489582"/>
            <a:ext cx="3878835" cy="38788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3D6DCA-A249-0024-DD1B-B535582FCB8C}"/>
              </a:ext>
            </a:extLst>
          </p:cNvPr>
          <p:cNvSpPr txBox="1"/>
          <p:nvPr/>
        </p:nvSpPr>
        <p:spPr>
          <a:xfrm>
            <a:off x="773454" y="1349214"/>
            <a:ext cx="8224630" cy="4801314"/>
          </a:xfrm>
          <a:prstGeom prst="rect">
            <a:avLst/>
          </a:prstGeom>
          <a:noFill/>
        </p:spPr>
        <p:txBody>
          <a:bodyPr wrap="square">
            <a:spAutoFit/>
          </a:bodyPr>
          <a:lstStyle/>
          <a:p>
            <a:pPr algn="just"/>
            <a:r>
              <a:rPr lang="en-US" dirty="0">
                <a:latin typeface="Candara" panose="020E0502030303020204" pitchFamily="34" charset="0"/>
              </a:rPr>
              <a:t>And don't forget that each encounter with a key word (fact about author or recipient) should stimulate a 5W's and H" question. Why is this used here? How does it impact the flow of thought? Who does this relate to? When did this occur?, etc. </a:t>
            </a:r>
            <a:r>
              <a:rPr lang="en-US" b="1" dirty="0">
                <a:solidFill>
                  <a:schemeClr val="accent1"/>
                </a:solidFill>
                <a:latin typeface="Candara" panose="020E0502030303020204" pitchFamily="34" charset="0"/>
              </a:rPr>
              <a:t>The more you practice this valuable skill, the more "sophisticated" your questions will become and the more profound will be the insights that the Spirit illuminates. </a:t>
            </a:r>
            <a:r>
              <a:rPr lang="en-US" dirty="0">
                <a:latin typeface="Candara" panose="020E0502030303020204" pitchFamily="34" charset="0"/>
              </a:rPr>
              <a:t>And don't worry, for you can never run out of questions for the Word of God because it is a living Word!</a:t>
            </a:r>
          </a:p>
          <a:p>
            <a:pPr algn="just"/>
            <a:endParaRPr lang="en-US" dirty="0">
              <a:latin typeface="Candara" panose="020E0502030303020204" pitchFamily="34" charset="0"/>
            </a:endParaRPr>
          </a:p>
          <a:p>
            <a:pPr algn="just"/>
            <a:r>
              <a:rPr lang="en-US" dirty="0">
                <a:latin typeface="Candara" panose="020E0502030303020204" pitchFamily="34" charset="0"/>
              </a:rPr>
              <a:t>As you seek to establish the context of the chapter or book, continually reading with a "marking, interrogating mindset", you will find yourself engaging more and more in active (versus passive) reading. Active reading not only stimulates your thinking and interaction with the text, it also slows you down. </a:t>
            </a:r>
            <a:r>
              <a:rPr lang="en-US" b="1" dirty="0">
                <a:solidFill>
                  <a:schemeClr val="accent1"/>
                </a:solidFill>
                <a:latin typeface="Candara" panose="020E0502030303020204" pitchFamily="34" charset="0"/>
              </a:rPr>
              <a:t>Active reading engages you in conversation with the Author. In a sense, by reading actively you are practicing the essence of the all but lost art of meditation on the Scriptures. </a:t>
            </a:r>
            <a:r>
              <a:rPr lang="en-US" dirty="0">
                <a:latin typeface="Candara" panose="020E0502030303020204" pitchFamily="34" charset="0"/>
              </a:rPr>
              <a:t>Yes, marking and interrogating will slow you down somewhat, but you will gain so much more from the passage than if you had simply read through it in obedience to your "read through the Bible in a year" schedule.</a:t>
            </a:r>
          </a:p>
        </p:txBody>
      </p:sp>
      <p:sp>
        <p:nvSpPr>
          <p:cNvPr id="3" name="TextBox 2">
            <a:extLst>
              <a:ext uri="{FF2B5EF4-FFF2-40B4-BE49-F238E27FC236}">
                <a16:creationId xmlns:a16="http://schemas.microsoft.com/office/drawing/2014/main" id="{FD3EC9FE-D30A-4FA9-FF4B-134685DC64AB}"/>
              </a:ext>
            </a:extLst>
          </p:cNvPr>
          <p:cNvSpPr txBox="1"/>
          <p:nvPr/>
        </p:nvSpPr>
        <p:spPr>
          <a:xfrm>
            <a:off x="364892" y="126603"/>
            <a:ext cx="8633192" cy="954107"/>
          </a:xfrm>
          <a:prstGeom prst="rect">
            <a:avLst/>
          </a:prstGeom>
          <a:noFill/>
        </p:spPr>
        <p:txBody>
          <a:bodyPr wrap="square">
            <a:spAutoFit/>
          </a:bodyPr>
          <a:lstStyle/>
          <a:p>
            <a:r>
              <a:rPr lang="en-US" sz="2800" b="1" dirty="0">
                <a:latin typeface="Candara" panose="020E0502030303020204" pitchFamily="34" charset="0"/>
              </a:rPr>
              <a:t>ENCOUNTER WITH A KEY WORD SHOULD STIMULATE A 5W'S AND H" QUESTION</a:t>
            </a:r>
          </a:p>
        </p:txBody>
      </p:sp>
    </p:spTree>
    <p:extLst>
      <p:ext uri="{BB962C8B-B14F-4D97-AF65-F5344CB8AC3E}">
        <p14:creationId xmlns:p14="http://schemas.microsoft.com/office/powerpoint/2010/main" val="3817716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14FFFF-D00D-CA2C-D939-180CA19D3629}"/>
              </a:ext>
            </a:extLst>
          </p:cNvPr>
          <p:cNvSpPr txBox="1"/>
          <p:nvPr/>
        </p:nvSpPr>
        <p:spPr>
          <a:xfrm>
            <a:off x="789527" y="1312758"/>
            <a:ext cx="6092686" cy="4401205"/>
          </a:xfrm>
          <a:prstGeom prst="rect">
            <a:avLst/>
          </a:prstGeom>
          <a:noFill/>
        </p:spPr>
        <p:txBody>
          <a:bodyPr wrap="square">
            <a:spAutoFit/>
          </a:bodyPr>
          <a:lstStyle/>
          <a:p>
            <a:pPr algn="just"/>
            <a:r>
              <a:rPr lang="en-US" sz="2000" dirty="0">
                <a:latin typeface="Candara" panose="020E0502030303020204" pitchFamily="34" charset="0"/>
              </a:rPr>
              <a:t>Do not panic if you cannot ask every 5W/H question. And remember that these questions should be asked not only when you encounter key words or key phrases, but EVERY encounter with one of these "code words" is an opportunity to hone (sharpen) your skills of observation. Yes, it does take time and practice to train yourself to employ this "questioning mindset." (As an aside, questioning the text does not mean that one questions the inerrancy, plenary inspiration or authority of God's Holy Word!) As you train your eye to observe the Scriptures (this training takes some time), your enhanced ability to keenly observe and intelligently interrogate will also make you a better reader of everything you read for the rest of your life.</a:t>
            </a:r>
          </a:p>
        </p:txBody>
      </p:sp>
      <p:sp>
        <p:nvSpPr>
          <p:cNvPr id="3" name="TextBox 2">
            <a:extLst>
              <a:ext uri="{FF2B5EF4-FFF2-40B4-BE49-F238E27FC236}">
                <a16:creationId xmlns:a16="http://schemas.microsoft.com/office/drawing/2014/main" id="{821B39E7-A992-F73B-325D-3F0BC6A5DE11}"/>
              </a:ext>
            </a:extLst>
          </p:cNvPr>
          <p:cNvSpPr txBox="1"/>
          <p:nvPr/>
        </p:nvSpPr>
        <p:spPr>
          <a:xfrm>
            <a:off x="586091" y="87948"/>
            <a:ext cx="9725228" cy="830997"/>
          </a:xfrm>
          <a:prstGeom prst="rect">
            <a:avLst/>
          </a:prstGeom>
          <a:noFill/>
        </p:spPr>
        <p:txBody>
          <a:bodyPr wrap="square">
            <a:spAutoFit/>
          </a:bodyPr>
          <a:lstStyle/>
          <a:p>
            <a:r>
              <a:rPr lang="en-US" sz="1600" b="1" dirty="0">
                <a:latin typeface="Candara" panose="020E0502030303020204" pitchFamily="34" charset="0"/>
              </a:rPr>
              <a:t>EVERY TIME YOU IDENTIFY ONE OF THE OTHER OBSERVATION "CODE WORDS" -- CONTRAST, CONCLUSION (AND TERMS OF EXPLANATION SUCH AS "FOR"), COMPARISON, CHRONOLOGY (TIME PHRASE), ETC. SHOULD STIMULATE A 5W'S AND H" QUESTION</a:t>
            </a:r>
          </a:p>
        </p:txBody>
      </p:sp>
      <p:pic>
        <p:nvPicPr>
          <p:cNvPr id="17410" name="Picture 2">
            <a:extLst>
              <a:ext uri="{FF2B5EF4-FFF2-40B4-BE49-F238E27FC236}">
                <a16:creationId xmlns:a16="http://schemas.microsoft.com/office/drawing/2014/main" id="{AE9CB041-1E0F-F329-E087-F6F0BB67B8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2213" y="1647825"/>
            <a:ext cx="5337876"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91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626AAAA-22A6-B20B-F589-0293703B640B}"/>
              </a:ext>
            </a:extLst>
          </p:cNvPr>
          <p:cNvSpPr txBox="1"/>
          <p:nvPr/>
        </p:nvSpPr>
        <p:spPr>
          <a:xfrm>
            <a:off x="660952" y="541539"/>
            <a:ext cx="6265141" cy="646331"/>
          </a:xfrm>
          <a:prstGeom prst="rect">
            <a:avLst/>
          </a:prstGeom>
          <a:noFill/>
        </p:spPr>
        <p:txBody>
          <a:bodyPr wrap="square">
            <a:spAutoFit/>
          </a:bodyPr>
          <a:lstStyle/>
          <a:p>
            <a:r>
              <a:rPr lang="en-US" b="1" i="0" dirty="0">
                <a:solidFill>
                  <a:srgbClr val="3F3F3F"/>
                </a:solidFill>
                <a:effectLst/>
                <a:latin typeface="Candara" panose="020E0502030303020204" pitchFamily="34" charset="0"/>
              </a:rPr>
              <a:t>LEARNING TO INTERROGATE THE SCRIPTURE WITH THE 5W/H QUESTIONS YIELDS A NUMBER OF DIVIDENDS SUCH AS...</a:t>
            </a:r>
            <a:endParaRPr lang="en-US" b="1" dirty="0">
              <a:latin typeface="Candara" panose="020E0502030303020204" pitchFamily="34" charset="0"/>
            </a:endParaRPr>
          </a:p>
        </p:txBody>
      </p:sp>
      <p:sp>
        <p:nvSpPr>
          <p:cNvPr id="9" name="TextBox 8">
            <a:extLst>
              <a:ext uri="{FF2B5EF4-FFF2-40B4-BE49-F238E27FC236}">
                <a16:creationId xmlns:a16="http://schemas.microsoft.com/office/drawing/2014/main" id="{CB1FBB6C-580F-E4B7-8F37-0D68E0BBBB8E}"/>
              </a:ext>
            </a:extLst>
          </p:cNvPr>
          <p:cNvSpPr txBox="1"/>
          <p:nvPr/>
        </p:nvSpPr>
        <p:spPr>
          <a:xfrm>
            <a:off x="344443" y="1477645"/>
            <a:ext cx="11503114" cy="5370701"/>
          </a:xfrm>
          <a:prstGeom prst="rect">
            <a:avLst/>
          </a:prstGeom>
          <a:noFill/>
        </p:spPr>
        <p:txBody>
          <a:bodyPr wrap="square">
            <a:spAutoFit/>
          </a:bodyPr>
          <a:lstStyle/>
          <a:p>
            <a:pPr algn="just"/>
            <a:r>
              <a:rPr lang="en-US" sz="2000" b="0" i="0" dirty="0">
                <a:solidFill>
                  <a:srgbClr val="3F3F3F"/>
                </a:solidFill>
                <a:effectLst/>
                <a:latin typeface="Candara" panose="020E0502030303020204" pitchFamily="34" charset="0"/>
              </a:rPr>
              <a:t>It will </a:t>
            </a:r>
            <a:r>
              <a:rPr lang="en-US" sz="2000" b="1" i="0" dirty="0">
                <a:solidFill>
                  <a:schemeClr val="accent1"/>
                </a:solidFill>
                <a:effectLst/>
                <a:latin typeface="Candara" panose="020E0502030303020204" pitchFamily="34" charset="0"/>
              </a:rPr>
              <a:t>force you to slow down and will "counteract" the tendency to "speed read" the Bible</a:t>
            </a:r>
            <a:r>
              <a:rPr lang="en-US" sz="2000" b="0" i="0" dirty="0">
                <a:solidFill>
                  <a:srgbClr val="3F3F3F"/>
                </a:solidFill>
                <a:effectLst/>
                <a:latin typeface="Candara" panose="020E0502030303020204" pitchFamily="34" charset="0"/>
              </a:rPr>
              <a:t>. This travesty is especially common when one falls behind schedule on their "Through the Bible in a Year" reading program! It is better to let one verse "read you" then to read a hundred verses that you cannot recall. Beloved, God's desire is that His book be our real time instruction manual for living, whether we are at home, at school or at work!</a:t>
            </a:r>
          </a:p>
          <a:p>
            <a:pPr algn="just"/>
            <a:endParaRPr lang="en-US" sz="1100" dirty="0">
              <a:solidFill>
                <a:srgbClr val="3F3F3F"/>
              </a:solidFill>
              <a:latin typeface="Candara" panose="020E0502030303020204" pitchFamily="34" charset="0"/>
            </a:endParaRPr>
          </a:p>
          <a:p>
            <a:pPr algn="just"/>
            <a:r>
              <a:rPr lang="en-US" sz="2000" dirty="0">
                <a:latin typeface="Candara" panose="020E0502030303020204" pitchFamily="34" charset="0"/>
              </a:rPr>
              <a:t> It will </a:t>
            </a:r>
            <a:r>
              <a:rPr lang="en-US" sz="2000" b="1" dirty="0">
                <a:solidFill>
                  <a:schemeClr val="accent1"/>
                </a:solidFill>
                <a:latin typeface="Candara" panose="020E0502030303020204" pitchFamily="34" charset="0"/>
              </a:rPr>
              <a:t>engage your heart and mind with the text</a:t>
            </a:r>
            <a:r>
              <a:rPr lang="en-US" sz="2000" dirty="0">
                <a:solidFill>
                  <a:schemeClr val="accent1"/>
                </a:solidFill>
                <a:latin typeface="Candara" panose="020E0502030303020204" pitchFamily="34" charset="0"/>
              </a:rPr>
              <a:t> </a:t>
            </a:r>
            <a:r>
              <a:rPr lang="en-US" sz="2000" dirty="0">
                <a:latin typeface="Candara" panose="020E0502030303020204" pitchFamily="34" charset="0"/>
              </a:rPr>
              <a:t>(and especially the Author of the text), </a:t>
            </a:r>
            <a:r>
              <a:rPr lang="en-US" sz="2000" b="1" dirty="0">
                <a:solidFill>
                  <a:schemeClr val="accent1"/>
                </a:solidFill>
                <a:latin typeface="Candara" panose="020E0502030303020204" pitchFamily="34" charset="0"/>
              </a:rPr>
              <a:t>forcing you to read actively, more like an "explorer," rather than passively like a "tourist".</a:t>
            </a:r>
            <a:r>
              <a:rPr lang="en-US" sz="2000" dirty="0">
                <a:solidFill>
                  <a:schemeClr val="accent1"/>
                </a:solidFill>
                <a:latin typeface="Candara" panose="020E0502030303020204" pitchFamily="34" charset="0"/>
              </a:rPr>
              <a:t> </a:t>
            </a:r>
            <a:r>
              <a:rPr lang="en-US" sz="2000" dirty="0">
                <a:latin typeface="Candara" panose="020E0502030303020204" pitchFamily="34" charset="0"/>
              </a:rPr>
              <a:t>The old adage "Stop and smell the roses" surely applies to acquisitively taking in the beauty of all of our Father's "good words" (Joshua 23:14, 21:45)</a:t>
            </a:r>
          </a:p>
          <a:p>
            <a:pPr algn="just"/>
            <a:endParaRPr lang="en-US" sz="1200" dirty="0">
              <a:latin typeface="Candara" panose="020E0502030303020204" pitchFamily="34" charset="0"/>
            </a:endParaRPr>
          </a:p>
          <a:p>
            <a:pPr algn="just"/>
            <a:r>
              <a:rPr lang="en-US" sz="2000" dirty="0">
                <a:latin typeface="Candara" panose="020E0502030303020204" pitchFamily="34" charset="0"/>
              </a:rPr>
              <a:t>It will </a:t>
            </a:r>
            <a:r>
              <a:rPr lang="en-US" sz="2000" b="1" dirty="0">
                <a:solidFill>
                  <a:schemeClr val="accent1"/>
                </a:solidFill>
                <a:latin typeface="Candara" panose="020E0502030303020204" pitchFamily="34" charset="0"/>
              </a:rPr>
              <a:t>create a "meditative mindset", </a:t>
            </a:r>
            <a:r>
              <a:rPr lang="en-US" sz="2000" dirty="0">
                <a:latin typeface="Candara" panose="020E0502030303020204" pitchFamily="34" charset="0"/>
              </a:rPr>
              <a:t>as you pause and ponder the passages, chewing them like a cow chews cud, mulling them over in your mind, constantly seeking to ask the probing 5W/H questions. You will begin to gain insights into the Scriptures that you simply could not have been gleaned from a superficial, passive, unengaged reading of the Holy Word. </a:t>
            </a:r>
            <a:r>
              <a:rPr lang="en-US" sz="2000" b="1" dirty="0">
                <a:solidFill>
                  <a:schemeClr val="accent1"/>
                </a:solidFill>
                <a:latin typeface="Candara" panose="020E0502030303020204" pitchFamily="34" charset="0"/>
              </a:rPr>
              <a:t>You will begin to experience the joy of self discovery as your Teacher, the Spirit, illuminates and applies God's Truth to your life. In a very real sense, you will be learning how to meditate on the Holy Scriptures, a discipline which God promises to greatly bless. </a:t>
            </a:r>
          </a:p>
        </p:txBody>
      </p:sp>
      <p:pic>
        <p:nvPicPr>
          <p:cNvPr id="5122" name="Picture 2" descr="Dads Teach the Bible: Hard Question – My Answer Summarized">
            <a:extLst>
              <a:ext uri="{FF2B5EF4-FFF2-40B4-BE49-F238E27FC236}">
                <a16:creationId xmlns:a16="http://schemas.microsoft.com/office/drawing/2014/main" id="{35C78173-D1E1-6C32-B2B6-F4F780856B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6093" y="89531"/>
            <a:ext cx="2067128" cy="1550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469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5EAE05F-3872-4C8B-4BC3-DDD647256564}"/>
              </a:ext>
            </a:extLst>
          </p:cNvPr>
          <p:cNvGraphicFramePr>
            <a:graphicFrameLocks noGrp="1"/>
          </p:cNvGraphicFramePr>
          <p:nvPr>
            <p:extLst>
              <p:ext uri="{D42A27DB-BD31-4B8C-83A1-F6EECF244321}">
                <p14:modId xmlns:p14="http://schemas.microsoft.com/office/powerpoint/2010/main" val="961636510"/>
              </p:ext>
            </p:extLst>
          </p:nvPr>
        </p:nvGraphicFramePr>
        <p:xfrm>
          <a:off x="874644" y="157732"/>
          <a:ext cx="9720470" cy="6542536"/>
        </p:xfrm>
        <a:graphic>
          <a:graphicData uri="http://schemas.openxmlformats.org/drawingml/2006/table">
            <a:tbl>
              <a:tblPr/>
              <a:tblGrid>
                <a:gridCol w="4860235">
                  <a:extLst>
                    <a:ext uri="{9D8B030D-6E8A-4147-A177-3AD203B41FA5}">
                      <a16:colId xmlns:a16="http://schemas.microsoft.com/office/drawing/2014/main" val="2818734050"/>
                    </a:ext>
                  </a:extLst>
                </a:gridCol>
                <a:gridCol w="4860235">
                  <a:extLst>
                    <a:ext uri="{9D8B030D-6E8A-4147-A177-3AD203B41FA5}">
                      <a16:colId xmlns:a16="http://schemas.microsoft.com/office/drawing/2014/main" val="2211019750"/>
                    </a:ext>
                  </a:extLst>
                </a:gridCol>
              </a:tblGrid>
              <a:tr h="477666">
                <a:tc>
                  <a:txBody>
                    <a:bodyPr/>
                    <a:lstStyle/>
                    <a:p>
                      <a:pPr algn="ctr" fontAlgn="t"/>
                      <a:r>
                        <a:rPr lang="en-US" sz="1000">
                          <a:effectLst/>
                        </a:rPr>
                        <a:t>PUTTING IT INTO PRACTICE</a:t>
                      </a:r>
                      <a:br>
                        <a:rPr lang="en-US" sz="1000">
                          <a:effectLst/>
                        </a:rPr>
                      </a:br>
                      <a:r>
                        <a:rPr lang="en-US" sz="1000" b="1">
                          <a:effectLst/>
                        </a:rPr>
                        <a:t>AUTHOR AND RECIPIENT LIST</a:t>
                      </a:r>
                      <a:br>
                        <a:rPr lang="en-US" sz="1000">
                          <a:effectLst/>
                        </a:rPr>
                      </a:br>
                      <a:r>
                        <a:rPr lang="en-US" sz="1000" b="1">
                          <a:effectLst/>
                        </a:rPr>
                        <a:t>1 THESSALONIANS 1</a:t>
                      </a:r>
                      <a:endParaRPr lang="en-US" sz="1000">
                        <a:effectLst/>
                      </a:endParaRPr>
                    </a:p>
                  </a:txBody>
                  <a:tcPr marL="17717" marR="17717" marT="17717" marB="17717">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E1E4EA"/>
                    </a:solidFill>
                  </a:tcPr>
                </a:tc>
                <a:tc>
                  <a:txBody>
                    <a:bodyPr/>
                    <a:lstStyle/>
                    <a:p>
                      <a:pPr algn="ctr"/>
                      <a:endParaRPr lang="en-US" sz="1000"/>
                    </a:p>
                  </a:txBody>
                  <a:tcPr marL="21261" marR="21261" marT="10630" marB="10630">
                    <a:lnL w="9525" cap="flat" cmpd="sng" algn="ctr">
                      <a:solidFill>
                        <a:srgbClr val="C0C0C0"/>
                      </a:solidFill>
                      <a:prstDash val="solid"/>
                      <a:round/>
                      <a:headEnd type="none" w="med" len="med"/>
                      <a:tailEnd type="none" w="med" len="med"/>
                    </a:lnL>
                  </a:tcPr>
                </a:tc>
                <a:extLst>
                  <a:ext uri="{0D108BD9-81ED-4DB2-BD59-A6C34878D82A}">
                    <a16:rowId xmlns:a16="http://schemas.microsoft.com/office/drawing/2014/main" val="2710081440"/>
                  </a:ext>
                </a:extLst>
              </a:tr>
              <a:tr h="182127">
                <a:tc>
                  <a:txBody>
                    <a:bodyPr/>
                    <a:lstStyle/>
                    <a:p>
                      <a:pPr algn="ctr"/>
                      <a:endParaRPr lang="en-US" sz="1000"/>
                    </a:p>
                  </a:txBody>
                  <a:tcPr marL="17717" marR="17717" marT="17717" marB="17717">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noFill/>
                  </a:tcPr>
                </a:tc>
                <a:tc>
                  <a:txBody>
                    <a:bodyPr/>
                    <a:lstStyle/>
                    <a:p>
                      <a:pPr algn="ctr"/>
                      <a:endParaRPr lang="en-US" sz="1000"/>
                    </a:p>
                  </a:txBody>
                  <a:tcPr marL="21261" marR="21261" marT="10630" marB="10630">
                    <a:lnL w="9525" cap="flat" cmpd="sng" algn="ctr">
                      <a:solidFill>
                        <a:srgbClr val="C0C0C0"/>
                      </a:solidFill>
                      <a:prstDash val="solid"/>
                      <a:round/>
                      <a:headEnd type="none" w="med" len="med"/>
                      <a:tailEnd type="none" w="med" len="med"/>
                    </a:lnL>
                    <a:lnB w="9525"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705529694"/>
                  </a:ext>
                </a:extLst>
              </a:tr>
              <a:tr h="182127">
                <a:tc>
                  <a:txBody>
                    <a:bodyPr/>
                    <a:lstStyle/>
                    <a:p>
                      <a:pPr algn="ctr" fontAlgn="t"/>
                      <a:r>
                        <a:rPr lang="en-US" sz="1000">
                          <a:effectLst/>
                        </a:rPr>
                        <a:t>AUTHOR</a:t>
                      </a:r>
                    </a:p>
                  </a:txBody>
                  <a:tcPr marL="17717" marR="17717" marT="17717" marB="17717">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E1E4EA"/>
                    </a:solidFill>
                  </a:tcPr>
                </a:tc>
                <a:tc>
                  <a:txBody>
                    <a:bodyPr/>
                    <a:lstStyle/>
                    <a:p>
                      <a:pPr algn="ctr" fontAlgn="t"/>
                      <a:r>
                        <a:rPr lang="en-US" sz="1000">
                          <a:effectLst/>
                        </a:rPr>
                        <a:t>RECIPIENTS</a:t>
                      </a:r>
                    </a:p>
                  </a:txBody>
                  <a:tcPr marL="17717" marR="17717" marT="17717" marB="17717">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E1E4EA"/>
                    </a:solidFill>
                  </a:tcPr>
                </a:tc>
                <a:extLst>
                  <a:ext uri="{0D108BD9-81ED-4DB2-BD59-A6C34878D82A}">
                    <a16:rowId xmlns:a16="http://schemas.microsoft.com/office/drawing/2014/main" val="2366936527"/>
                  </a:ext>
                </a:extLst>
              </a:tr>
              <a:tr h="5501833">
                <a:tc>
                  <a:txBody>
                    <a:bodyPr/>
                    <a:lstStyle/>
                    <a:p>
                      <a:pPr algn="ctr" fontAlgn="t"/>
                      <a:r>
                        <a:rPr lang="en-US" sz="1000" b="1" dirty="0">
                          <a:effectLst/>
                        </a:rPr>
                        <a:t>Who is the author?</a:t>
                      </a:r>
                      <a:br>
                        <a:rPr lang="en-US" sz="1000" dirty="0">
                          <a:effectLst/>
                        </a:rPr>
                      </a:br>
                      <a:r>
                        <a:rPr lang="en-US" sz="1000" dirty="0">
                          <a:effectLst/>
                        </a:rPr>
                        <a:t>v1 </a:t>
                      </a:r>
                      <a:r>
                        <a:rPr lang="en-US" sz="1000" dirty="0" err="1">
                          <a:effectLst/>
                        </a:rPr>
                        <a:t>Paul</a:t>
                      </a:r>
                      <a:r>
                        <a:rPr lang="en-US" sz="1000" b="1" dirty="0" err="1">
                          <a:effectLst/>
                        </a:rPr>
                        <a:t>What</a:t>
                      </a:r>
                      <a:r>
                        <a:rPr lang="en-US" sz="1000" b="1" dirty="0">
                          <a:effectLst/>
                        </a:rPr>
                        <a:t> is Paul doing? Who is he thankful for? When does he thank God?</a:t>
                      </a:r>
                      <a:br>
                        <a:rPr lang="en-US" sz="1000" dirty="0">
                          <a:effectLst/>
                        </a:rPr>
                      </a:br>
                      <a:r>
                        <a:rPr lang="en-US" sz="1000" dirty="0">
                          <a:effectLst/>
                        </a:rPr>
                        <a:t>v2 Thanks God always for all of them</a:t>
                      </a:r>
                      <a:br>
                        <a:rPr lang="en-US" sz="1000" dirty="0">
                          <a:effectLst/>
                        </a:rPr>
                      </a:br>
                      <a:r>
                        <a:rPr lang="en-US" sz="1000" dirty="0">
                          <a:effectLst/>
                        </a:rPr>
                        <a:t>v2 Prays for them</a:t>
                      </a:r>
                    </a:p>
                    <a:p>
                      <a:pPr algn="ctr" fontAlgn="t"/>
                      <a:r>
                        <a:rPr lang="en-US" sz="1000" b="1" dirty="0">
                          <a:effectLst/>
                        </a:rPr>
                        <a:t>What is his relationship to Jesus? to God the Father?</a:t>
                      </a:r>
                      <a:br>
                        <a:rPr lang="en-US" sz="1000" dirty="0">
                          <a:effectLst/>
                        </a:rPr>
                      </a:br>
                      <a:r>
                        <a:rPr lang="en-US" sz="1000" dirty="0">
                          <a:effectLst/>
                        </a:rPr>
                        <a:t>v3 Jesus is his Lord</a:t>
                      </a:r>
                      <a:br>
                        <a:rPr lang="en-US" sz="1000" dirty="0">
                          <a:effectLst/>
                        </a:rPr>
                      </a:br>
                      <a:r>
                        <a:rPr lang="en-US" sz="1000" dirty="0">
                          <a:effectLst/>
                        </a:rPr>
                        <a:t>v3 God is his Father</a:t>
                      </a:r>
                    </a:p>
                    <a:p>
                      <a:pPr algn="ctr" fontAlgn="t"/>
                      <a:r>
                        <a:rPr lang="en-US" sz="1000" b="1" dirty="0">
                          <a:effectLst/>
                        </a:rPr>
                        <a:t>What does Paul say about the Gospel?</a:t>
                      </a:r>
                      <a:br>
                        <a:rPr lang="en-US" sz="1000" b="1" dirty="0">
                          <a:effectLst/>
                        </a:rPr>
                      </a:br>
                      <a:r>
                        <a:rPr lang="en-US" sz="1000" b="1" dirty="0">
                          <a:effectLst/>
                        </a:rPr>
                        <a:t>(How did the Gospel come?)</a:t>
                      </a:r>
                      <a:br>
                        <a:rPr lang="en-US" sz="1000" dirty="0">
                          <a:effectLst/>
                        </a:rPr>
                      </a:br>
                      <a:r>
                        <a:rPr lang="en-US" sz="1000" dirty="0">
                          <a:effectLst/>
                        </a:rPr>
                        <a:t>v5 Came to the Thessalonians</a:t>
                      </a:r>
                      <a:br>
                        <a:rPr lang="en-US" sz="1000" dirty="0">
                          <a:effectLst/>
                        </a:rPr>
                      </a:br>
                      <a:r>
                        <a:rPr lang="en-US" sz="1000" dirty="0">
                          <a:effectLst/>
                        </a:rPr>
                        <a:t>In word (What does this mean?) - It was spoken</a:t>
                      </a:r>
                      <a:br>
                        <a:rPr lang="en-US" sz="1000" dirty="0">
                          <a:effectLst/>
                        </a:rPr>
                      </a:br>
                      <a:r>
                        <a:rPr lang="en-US" sz="1000" dirty="0">
                          <a:effectLst/>
                        </a:rPr>
                        <a:t>In power (What does this mean?) - Gospel has power</a:t>
                      </a:r>
                      <a:br>
                        <a:rPr lang="en-US" sz="1000" dirty="0">
                          <a:effectLst/>
                        </a:rPr>
                      </a:br>
                      <a:r>
                        <a:rPr lang="en-US" sz="1000" dirty="0">
                          <a:effectLst/>
                        </a:rPr>
                        <a:t>In the Holy Spirit</a:t>
                      </a:r>
                      <a:br>
                        <a:rPr lang="en-US" sz="1000" dirty="0">
                          <a:effectLst/>
                        </a:rPr>
                      </a:br>
                      <a:r>
                        <a:rPr lang="en-US" sz="1000" dirty="0">
                          <a:effectLst/>
                        </a:rPr>
                        <a:t>In full conviction (What does this mean?) - He was convinced of its saving power</a:t>
                      </a:r>
                    </a:p>
                    <a:p>
                      <a:pPr algn="ctr" fontAlgn="t"/>
                      <a:r>
                        <a:rPr lang="en-US" sz="1000" b="1" dirty="0">
                          <a:effectLst/>
                        </a:rPr>
                        <a:t>What do we learn about Paul's witness?</a:t>
                      </a:r>
                      <a:br>
                        <a:rPr lang="en-US" sz="1000" dirty="0">
                          <a:effectLst/>
                        </a:rPr>
                      </a:br>
                      <a:r>
                        <a:rPr lang="en-US" sz="1000" dirty="0">
                          <a:effectLst/>
                        </a:rPr>
                        <a:t>v5 Proved what kind of men (life matched their "lips")</a:t>
                      </a:r>
                      <a:br>
                        <a:rPr lang="en-US" sz="1000" dirty="0">
                          <a:effectLst/>
                        </a:rPr>
                      </a:br>
                      <a:r>
                        <a:rPr lang="en-US" sz="1000" b="1" dirty="0">
                          <a:effectLst/>
                        </a:rPr>
                        <a:t>Where?</a:t>
                      </a:r>
                      <a:r>
                        <a:rPr lang="en-US" sz="1000" dirty="0">
                          <a:effectLst/>
                        </a:rPr>
                        <a:t> - among them (the Thessalonians)</a:t>
                      </a:r>
                      <a:br>
                        <a:rPr lang="en-US" sz="1000" dirty="0">
                          <a:effectLst/>
                        </a:rPr>
                      </a:br>
                      <a:r>
                        <a:rPr lang="en-US" sz="1000" b="1" dirty="0">
                          <a:effectLst/>
                        </a:rPr>
                        <a:t>Why?</a:t>
                      </a:r>
                      <a:r>
                        <a:rPr lang="en-US" sz="1000" dirty="0">
                          <a:effectLst/>
                        </a:rPr>
                        <a:t> - for their sake</a:t>
                      </a:r>
                    </a:p>
                    <a:p>
                      <a:pPr algn="ctr" fontAlgn="t"/>
                      <a:r>
                        <a:rPr lang="en-US" sz="1000" b="1" dirty="0">
                          <a:effectLst/>
                        </a:rPr>
                        <a:t>What had Paul experienced as a result of the Gospel?</a:t>
                      </a:r>
                      <a:endParaRPr lang="en-US" sz="1000" dirty="0">
                        <a:effectLst/>
                      </a:endParaRPr>
                    </a:p>
                    <a:p>
                      <a:pPr algn="ctr" fontAlgn="t"/>
                      <a:r>
                        <a:rPr lang="en-US" sz="1000" dirty="0">
                          <a:effectLst/>
                        </a:rPr>
                        <a:t>v6 Much tribulation with the joy of the Holy Spirit</a:t>
                      </a:r>
                    </a:p>
                    <a:p>
                      <a:pPr algn="ctr" fontAlgn="t"/>
                      <a:r>
                        <a:rPr lang="en-US" sz="1000" b="1" dirty="0">
                          <a:effectLst/>
                        </a:rPr>
                        <a:t>How effective was the sounding forth of the Thessalonians?</a:t>
                      </a:r>
                      <a:endParaRPr lang="en-US" sz="1000" dirty="0">
                        <a:effectLst/>
                      </a:endParaRPr>
                    </a:p>
                    <a:p>
                      <a:pPr algn="ctr" fontAlgn="t"/>
                      <a:r>
                        <a:rPr lang="en-US" sz="1000" dirty="0">
                          <a:effectLst/>
                        </a:rPr>
                        <a:t>v8 No need for Paul to say anything</a:t>
                      </a:r>
                    </a:p>
                  </a:txBody>
                  <a:tcPr marL="17717" marR="17717" marT="17717" marB="17717">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ctr" fontAlgn="t"/>
                      <a:r>
                        <a:rPr lang="en-US" sz="1000" b="1" dirty="0">
                          <a:effectLst/>
                        </a:rPr>
                        <a:t>Who are the recipients?</a:t>
                      </a:r>
                      <a:br>
                        <a:rPr lang="en-US" sz="1000" dirty="0">
                          <a:effectLst/>
                        </a:rPr>
                      </a:br>
                      <a:r>
                        <a:rPr lang="en-US" sz="1000" dirty="0">
                          <a:effectLst/>
                        </a:rPr>
                        <a:t>v1 Church of the Thessalonians </a:t>
                      </a:r>
                      <a:r>
                        <a:rPr lang="en-US" sz="1000" b="1" dirty="0">
                          <a:effectLst/>
                        </a:rPr>
                        <a:t>Where are they geographically? spiritually?</a:t>
                      </a:r>
                      <a:br>
                        <a:rPr lang="en-US" sz="1000" dirty="0">
                          <a:effectLst/>
                        </a:rPr>
                      </a:br>
                      <a:r>
                        <a:rPr lang="en-US" sz="1000" dirty="0">
                          <a:effectLst/>
                        </a:rPr>
                        <a:t>v1 In Thessalonica and In God the Father and the Lord Jesus Christ</a:t>
                      </a:r>
                    </a:p>
                    <a:p>
                      <a:pPr algn="ctr" fontAlgn="t"/>
                      <a:r>
                        <a:rPr lang="en-US" sz="1000" b="1" dirty="0">
                          <a:effectLst/>
                        </a:rPr>
                        <a:t>Why (for what?) does Paul commend the church at Thessalonica?</a:t>
                      </a:r>
                      <a:endParaRPr lang="en-US" sz="1000" dirty="0">
                        <a:effectLst/>
                      </a:endParaRPr>
                    </a:p>
                    <a:p>
                      <a:pPr algn="ctr" fontAlgn="t"/>
                      <a:r>
                        <a:rPr lang="en-US" sz="1000" dirty="0">
                          <a:effectLst/>
                        </a:rPr>
                        <a:t>v2 They had a</a:t>
                      </a:r>
                    </a:p>
                    <a:p>
                      <a:pPr algn="ctr" fontAlgn="t"/>
                      <a:r>
                        <a:rPr lang="en-US" sz="1000" dirty="0">
                          <a:effectLst/>
                        </a:rPr>
                        <a:t>… work of faith</a:t>
                      </a:r>
                    </a:p>
                    <a:p>
                      <a:pPr algn="ctr" fontAlgn="t"/>
                      <a:r>
                        <a:rPr lang="en-US" sz="1000" dirty="0">
                          <a:effectLst/>
                        </a:rPr>
                        <a:t>… labor of love</a:t>
                      </a:r>
                    </a:p>
                    <a:p>
                      <a:pPr algn="ctr" fontAlgn="t"/>
                      <a:r>
                        <a:rPr lang="en-US" sz="1000" dirty="0">
                          <a:effectLst/>
                        </a:rPr>
                        <a:t>… steadfastness of hope</a:t>
                      </a:r>
                    </a:p>
                    <a:p>
                      <a:pPr algn="ctr" fontAlgn="t"/>
                      <a:r>
                        <a:rPr lang="en-US" sz="1000" b="1" dirty="0">
                          <a:effectLst/>
                        </a:rPr>
                        <a:t>Where was their hope?</a:t>
                      </a:r>
                      <a:endParaRPr lang="en-US" sz="1000" dirty="0">
                        <a:effectLst/>
                      </a:endParaRPr>
                    </a:p>
                    <a:p>
                      <a:pPr algn="ctr" fontAlgn="t"/>
                      <a:r>
                        <a:rPr lang="en-US" sz="1000" dirty="0">
                          <a:effectLst/>
                        </a:rPr>
                        <a:t>v2 In the Lord Jesus Christ</a:t>
                      </a:r>
                    </a:p>
                    <a:p>
                      <a:pPr algn="ctr" fontAlgn="t"/>
                      <a:r>
                        <a:rPr lang="en-US" sz="1000" b="1" dirty="0">
                          <a:effectLst/>
                        </a:rPr>
                        <a:t>What do we learn about who the Thessalonians are to God?</a:t>
                      </a:r>
                      <a:endParaRPr lang="en-US" sz="1000" dirty="0">
                        <a:effectLst/>
                      </a:endParaRPr>
                    </a:p>
                    <a:p>
                      <a:pPr algn="ctr" fontAlgn="t"/>
                      <a:r>
                        <a:rPr lang="en-US" sz="1000" dirty="0">
                          <a:effectLst/>
                        </a:rPr>
                        <a:t>v4 Brethren (of Paul, Silas and Timothy)</a:t>
                      </a:r>
                    </a:p>
                    <a:p>
                      <a:pPr algn="ctr" fontAlgn="t"/>
                      <a:r>
                        <a:rPr lang="en-US" sz="1000" dirty="0">
                          <a:effectLst/>
                        </a:rPr>
                        <a:t>Beloved (of Whom?) of God</a:t>
                      </a:r>
                    </a:p>
                    <a:p>
                      <a:pPr algn="ctr" fontAlgn="t"/>
                      <a:r>
                        <a:rPr lang="en-US" sz="1000" dirty="0">
                          <a:effectLst/>
                        </a:rPr>
                        <a:t>Chosen</a:t>
                      </a:r>
                    </a:p>
                    <a:p>
                      <a:pPr algn="ctr" fontAlgn="t"/>
                      <a:r>
                        <a:rPr lang="en-US" sz="1000" b="1" dirty="0">
                          <a:effectLst/>
                        </a:rPr>
                        <a:t>What was their response to the Gospel that came to them?</a:t>
                      </a:r>
                      <a:endParaRPr lang="en-US" sz="1000" dirty="0">
                        <a:effectLst/>
                      </a:endParaRPr>
                    </a:p>
                    <a:p>
                      <a:pPr algn="ctr" fontAlgn="t"/>
                      <a:r>
                        <a:rPr lang="en-US" sz="1000" dirty="0">
                          <a:effectLst/>
                        </a:rPr>
                        <a:t>v6 Received the word</a:t>
                      </a:r>
                    </a:p>
                    <a:p>
                      <a:pPr algn="ctr" fontAlgn="t"/>
                      <a:r>
                        <a:rPr lang="en-US" sz="1000" b="1" dirty="0">
                          <a:effectLst/>
                        </a:rPr>
                        <a:t>What happened when they received the Gospel?</a:t>
                      </a:r>
                      <a:r>
                        <a:rPr lang="en-US" sz="1000" dirty="0">
                          <a:effectLst/>
                        </a:rPr>
                        <a:t> (the historical context)</a:t>
                      </a:r>
                    </a:p>
                    <a:p>
                      <a:pPr algn="ctr" fontAlgn="t"/>
                      <a:r>
                        <a:rPr lang="en-US" sz="1000" dirty="0">
                          <a:effectLst/>
                        </a:rPr>
                        <a:t>v6 Much tribulation</a:t>
                      </a:r>
                    </a:p>
                    <a:p>
                      <a:pPr algn="ctr" fontAlgn="t"/>
                      <a:r>
                        <a:rPr lang="en-US" sz="1000" b="1" dirty="0">
                          <a:effectLst/>
                        </a:rPr>
                        <a:t>How did the Thessalonians respond to the tribulation?</a:t>
                      </a:r>
                      <a:endParaRPr lang="en-US" sz="1000" dirty="0">
                        <a:effectLst/>
                      </a:endParaRPr>
                    </a:p>
                    <a:p>
                      <a:pPr algn="ctr" fontAlgn="t"/>
                      <a:r>
                        <a:rPr lang="en-US" sz="1000" dirty="0">
                          <a:effectLst/>
                        </a:rPr>
                        <a:t>v6 With the joy of the Holy Spirit</a:t>
                      </a:r>
                    </a:p>
                    <a:p>
                      <a:pPr algn="ctr" fontAlgn="t"/>
                      <a:r>
                        <a:rPr lang="en-US" sz="1000" b="1" dirty="0">
                          <a:effectLst/>
                        </a:rPr>
                        <a:t>What did they become as a result of experiencing joy in midst of tribulation?</a:t>
                      </a:r>
                      <a:endParaRPr lang="en-US" sz="1000" dirty="0">
                        <a:effectLst/>
                      </a:endParaRPr>
                    </a:p>
                    <a:p>
                      <a:pPr algn="ctr" fontAlgn="t"/>
                      <a:r>
                        <a:rPr lang="en-US" sz="1000" dirty="0">
                          <a:effectLst/>
                        </a:rPr>
                        <a:t>v6 Imitators of Paul, et al, and the Lord</a:t>
                      </a:r>
                    </a:p>
                    <a:p>
                      <a:pPr algn="ctr" fontAlgn="t"/>
                      <a:r>
                        <a:rPr lang="en-US" sz="1000" b="1" dirty="0">
                          <a:effectLst/>
                        </a:rPr>
                        <a:t>And what was the result of their becoming imitators?</a:t>
                      </a:r>
                      <a:endParaRPr lang="en-US" sz="1000" dirty="0">
                        <a:effectLst/>
                      </a:endParaRPr>
                    </a:p>
                    <a:p>
                      <a:pPr algn="ctr" fontAlgn="t"/>
                      <a:r>
                        <a:rPr lang="en-US" sz="1000" dirty="0">
                          <a:effectLst/>
                        </a:rPr>
                        <a:t>v7 Became examples to all the believers at Macedonia and Achaia</a:t>
                      </a:r>
                    </a:p>
                    <a:p>
                      <a:pPr algn="ctr" fontAlgn="t"/>
                      <a:r>
                        <a:rPr lang="en-US" sz="1000" b="1" dirty="0">
                          <a:effectLst/>
                        </a:rPr>
                        <a:t>How did they prove to be examples to the believers?</a:t>
                      </a:r>
                      <a:endParaRPr lang="en-US" sz="1000" dirty="0">
                        <a:effectLst/>
                      </a:endParaRPr>
                    </a:p>
                    <a:p>
                      <a:pPr algn="ctr" fontAlgn="t"/>
                      <a:r>
                        <a:rPr lang="en-US" sz="1000" dirty="0">
                          <a:effectLst/>
                        </a:rPr>
                        <a:t>v8 Sounded forth the Word of the Lord in every place</a:t>
                      </a:r>
                    </a:p>
                    <a:p>
                      <a:pPr algn="ctr" fontAlgn="t"/>
                      <a:r>
                        <a:rPr lang="en-US" sz="1000" b="1" dirty="0">
                          <a:effectLst/>
                        </a:rPr>
                        <a:t>How effective was their sounding forth?</a:t>
                      </a:r>
                      <a:endParaRPr lang="en-US" sz="1000" dirty="0">
                        <a:effectLst/>
                      </a:endParaRPr>
                    </a:p>
                    <a:p>
                      <a:pPr algn="ctr" fontAlgn="t"/>
                      <a:r>
                        <a:rPr lang="en-US" sz="1000" dirty="0">
                          <a:effectLst/>
                        </a:rPr>
                        <a:t>v8 Paul had no need to say anything</a:t>
                      </a:r>
                    </a:p>
                    <a:p>
                      <a:pPr algn="ctr" fontAlgn="t"/>
                      <a:r>
                        <a:rPr lang="en-US" sz="1000" b="1" dirty="0">
                          <a:effectLst/>
                        </a:rPr>
                        <a:t>What was reported back to Paul?</a:t>
                      </a:r>
                      <a:endParaRPr lang="en-US" sz="1000" dirty="0">
                        <a:effectLst/>
                      </a:endParaRPr>
                    </a:p>
                    <a:p>
                      <a:pPr algn="ctr" fontAlgn="t"/>
                      <a:r>
                        <a:rPr lang="en-US" sz="1000" dirty="0">
                          <a:effectLst/>
                        </a:rPr>
                        <a:t>v9 Their reception</a:t>
                      </a:r>
                    </a:p>
                    <a:p>
                      <a:pPr algn="ctr" fontAlgn="t"/>
                      <a:r>
                        <a:rPr lang="en-US" sz="1000" b="1" dirty="0">
                          <a:effectLst/>
                        </a:rPr>
                        <a:t>What else was reported to Paul?</a:t>
                      </a:r>
                      <a:endParaRPr lang="en-US" sz="1000" dirty="0">
                        <a:effectLst/>
                      </a:endParaRPr>
                    </a:p>
                    <a:p>
                      <a:pPr algn="ctr" fontAlgn="t"/>
                      <a:r>
                        <a:rPr lang="en-US" sz="1000" dirty="0">
                          <a:effectLst/>
                        </a:rPr>
                        <a:t>v9 They turned to God and turned from idols</a:t>
                      </a:r>
                    </a:p>
                    <a:p>
                      <a:pPr algn="ctr" fontAlgn="t"/>
                      <a:r>
                        <a:rPr lang="en-US" sz="1000" b="1" dirty="0">
                          <a:effectLst/>
                        </a:rPr>
                        <a:t>What was the result of turning to God?</a:t>
                      </a:r>
                      <a:endParaRPr lang="en-US" sz="1000" dirty="0">
                        <a:effectLst/>
                      </a:endParaRPr>
                    </a:p>
                    <a:p>
                      <a:pPr algn="ctr" fontAlgn="t"/>
                      <a:r>
                        <a:rPr lang="en-US" sz="1000" dirty="0">
                          <a:effectLst/>
                        </a:rPr>
                        <a:t>v9-10 Serve the living God</a:t>
                      </a:r>
                    </a:p>
                    <a:p>
                      <a:pPr algn="ctr" fontAlgn="t"/>
                      <a:r>
                        <a:rPr lang="en-US" sz="1000" dirty="0">
                          <a:effectLst/>
                        </a:rPr>
                        <a:t>Wait for His Jesus (Whom He raised from dead)</a:t>
                      </a:r>
                    </a:p>
                    <a:p>
                      <a:pPr algn="ctr" fontAlgn="t"/>
                      <a:r>
                        <a:rPr lang="en-US" sz="1000" b="1" dirty="0">
                          <a:effectLst/>
                        </a:rPr>
                        <a:t>What would Jesus do for them?</a:t>
                      </a:r>
                      <a:endParaRPr lang="en-US" sz="1000" dirty="0">
                        <a:effectLst/>
                      </a:endParaRPr>
                    </a:p>
                    <a:p>
                      <a:pPr algn="ctr" fontAlgn="t"/>
                      <a:r>
                        <a:rPr lang="en-US" sz="1000" dirty="0">
                          <a:effectLst/>
                        </a:rPr>
                        <a:t>v10 Save them from the wrath to come</a:t>
                      </a:r>
                    </a:p>
                  </a:txBody>
                  <a:tcPr marL="17717" marR="17717" marT="17717" marB="17717">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3370988034"/>
                  </a:ext>
                </a:extLst>
              </a:tr>
            </a:tbl>
          </a:graphicData>
        </a:graphic>
      </p:graphicFrame>
      <p:pic>
        <p:nvPicPr>
          <p:cNvPr id="2" name="Picture 5">
            <a:extLst>
              <a:ext uri="{FF2B5EF4-FFF2-40B4-BE49-F238E27FC236}">
                <a16:creationId xmlns:a16="http://schemas.microsoft.com/office/drawing/2014/main" id="{CC85FB5E-78E0-C3B5-D077-3FC7CDB736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0287" y="4214987"/>
            <a:ext cx="1912938" cy="2166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165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Related image | Llaves antiguas, Llaves, Disenos de unas">
            <a:extLst>
              <a:ext uri="{FF2B5EF4-FFF2-40B4-BE49-F238E27FC236}">
                <a16:creationId xmlns:a16="http://schemas.microsoft.com/office/drawing/2014/main" id="{D01B9886-E83C-4BF1-C902-F3F786DBA0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845" y="4902620"/>
            <a:ext cx="2907793" cy="19391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FDCD50B-48A9-60E4-C457-0D90E5A80B07}"/>
              </a:ext>
            </a:extLst>
          </p:cNvPr>
          <p:cNvSpPr txBox="1"/>
          <p:nvPr/>
        </p:nvSpPr>
        <p:spPr>
          <a:xfrm>
            <a:off x="644458" y="258024"/>
            <a:ext cx="4880853" cy="5724644"/>
          </a:xfrm>
          <a:prstGeom prst="rect">
            <a:avLst/>
          </a:prstGeom>
          <a:noFill/>
        </p:spPr>
        <p:txBody>
          <a:bodyPr wrap="square">
            <a:spAutoFit/>
          </a:bodyPr>
          <a:lstStyle/>
          <a:p>
            <a:r>
              <a:rPr lang="en-US" sz="2400" b="1" dirty="0">
                <a:latin typeface="Candara" panose="020E0502030303020204" pitchFamily="34" charset="0"/>
              </a:rPr>
              <a:t>INTRODUCTION TO KEY WORDS</a:t>
            </a:r>
          </a:p>
          <a:p>
            <a:endParaRPr lang="en-US" dirty="0">
              <a:latin typeface="Candara" panose="020E0502030303020204" pitchFamily="34" charset="0"/>
            </a:endParaRPr>
          </a:p>
          <a:p>
            <a:pPr algn="just"/>
            <a:r>
              <a:rPr lang="en-US" dirty="0">
                <a:latin typeface="Candara" panose="020E0502030303020204" pitchFamily="34" charset="0"/>
              </a:rPr>
              <a:t>While we making observations and reading and re-reading other words begin to show up over and over again… We call those KEY WORDS…</a:t>
            </a:r>
          </a:p>
          <a:p>
            <a:pPr algn="just"/>
            <a:endParaRPr lang="en-US" dirty="0">
              <a:latin typeface="Candara" panose="020E0502030303020204" pitchFamily="34" charset="0"/>
            </a:endParaRPr>
          </a:p>
          <a:p>
            <a:pPr algn="just"/>
            <a:r>
              <a:rPr lang="en-US" dirty="0">
                <a:latin typeface="Candara" panose="020E0502030303020204" pitchFamily="34" charset="0"/>
              </a:rPr>
              <a:t>Keys are ALWAYS ESSENTIAL…just think about a time you locked yourself out of your car… you couldn't get very far. By same token you can't get far in understanding the meaning of the text without an understanding of and ability to recognize KEY WORDS.</a:t>
            </a:r>
          </a:p>
          <a:p>
            <a:pPr algn="just"/>
            <a:endParaRPr lang="en-US" dirty="0">
              <a:latin typeface="Candara" panose="020E0502030303020204" pitchFamily="34" charset="0"/>
            </a:endParaRPr>
          </a:p>
          <a:p>
            <a:pPr algn="just"/>
            <a:r>
              <a:rPr lang="en-US" dirty="0">
                <a:latin typeface="Candara" panose="020E0502030303020204" pitchFamily="34" charset="0"/>
              </a:rPr>
              <a:t>REPEATED…</a:t>
            </a:r>
          </a:p>
          <a:p>
            <a:pPr algn="just"/>
            <a:endParaRPr lang="en-US" sz="1100" dirty="0">
              <a:latin typeface="Candara" panose="020E0502030303020204" pitchFamily="34" charset="0"/>
            </a:endParaRPr>
          </a:p>
          <a:p>
            <a:pPr algn="just"/>
            <a:r>
              <a:rPr lang="en-US" dirty="0">
                <a:latin typeface="Candara" panose="020E0502030303020204" pitchFamily="34" charset="0"/>
              </a:rPr>
              <a:t>What do you do when you want your children to get what you are saying? You repeat it if it's really important and that's exactly what God does.</a:t>
            </a:r>
          </a:p>
          <a:p>
            <a:pPr algn="just"/>
            <a:endParaRPr lang="en-US" dirty="0">
              <a:latin typeface="Candara" panose="020E0502030303020204" pitchFamily="34" charset="0"/>
            </a:endParaRPr>
          </a:p>
        </p:txBody>
      </p:sp>
      <p:sp>
        <p:nvSpPr>
          <p:cNvPr id="4" name="TextBox 3">
            <a:extLst>
              <a:ext uri="{FF2B5EF4-FFF2-40B4-BE49-F238E27FC236}">
                <a16:creationId xmlns:a16="http://schemas.microsoft.com/office/drawing/2014/main" id="{34542771-75E3-D5E9-ABD6-374B5FBAA49A}"/>
              </a:ext>
            </a:extLst>
          </p:cNvPr>
          <p:cNvSpPr txBox="1"/>
          <p:nvPr/>
        </p:nvSpPr>
        <p:spPr>
          <a:xfrm>
            <a:off x="5955758" y="489285"/>
            <a:ext cx="6094378" cy="5879430"/>
          </a:xfrm>
          <a:prstGeom prst="rect">
            <a:avLst/>
          </a:prstGeom>
          <a:noFill/>
        </p:spPr>
        <p:txBody>
          <a:bodyPr wrap="square">
            <a:spAutoFit/>
          </a:bodyPr>
          <a:lstStyle/>
          <a:p>
            <a:pPr algn="l">
              <a:lnSpc>
                <a:spcPct val="200000"/>
              </a:lnSpc>
            </a:pPr>
            <a:r>
              <a:rPr lang="en-US" sz="1100" b="1" i="0" dirty="0">
                <a:solidFill>
                  <a:srgbClr val="000000"/>
                </a:solidFill>
                <a:effectLst/>
                <a:latin typeface="system-ui"/>
              </a:rPr>
              <a:t>I Thessalonians</a:t>
            </a:r>
          </a:p>
          <a:p>
            <a:pPr algn="l">
              <a:lnSpc>
                <a:spcPct val="200000"/>
              </a:lnSpc>
            </a:pPr>
            <a:r>
              <a:rPr lang="en-US" sz="1050" b="1" i="0" dirty="0">
                <a:solidFill>
                  <a:srgbClr val="000000"/>
                </a:solidFill>
                <a:effectLst/>
                <a:latin typeface="system-ui"/>
              </a:rPr>
              <a:t>1  </a:t>
            </a:r>
            <a:r>
              <a:rPr lang="en-US" sz="1050" b="0" i="0" dirty="0">
                <a:solidFill>
                  <a:srgbClr val="000000"/>
                </a:solidFill>
                <a:effectLst/>
                <a:latin typeface="system-ui"/>
              </a:rPr>
              <a:t>Paul, Silvanus, and Timothy,</a:t>
            </a:r>
          </a:p>
          <a:p>
            <a:pPr algn="l">
              <a:lnSpc>
                <a:spcPct val="200000"/>
              </a:lnSpc>
            </a:pPr>
            <a:r>
              <a:rPr lang="en-US" sz="1050" b="0" i="0" dirty="0">
                <a:solidFill>
                  <a:srgbClr val="000000"/>
                </a:solidFill>
                <a:effectLst/>
                <a:latin typeface="system-ui"/>
              </a:rPr>
              <a:t>To the church of the Thessalonians in God the Father and the Lord Jesus Christ: Grace to you and peace.</a:t>
            </a:r>
          </a:p>
          <a:p>
            <a:pPr algn="l">
              <a:lnSpc>
                <a:spcPct val="200000"/>
              </a:lnSpc>
            </a:pPr>
            <a:r>
              <a:rPr lang="en-US" sz="1050" b="1" i="0" baseline="30000" dirty="0">
                <a:solidFill>
                  <a:srgbClr val="000000"/>
                </a:solidFill>
                <a:effectLst/>
                <a:latin typeface="system-ui"/>
              </a:rPr>
              <a:t>2 </a:t>
            </a:r>
            <a:r>
              <a:rPr lang="en-US" sz="1050" b="0" i="0" dirty="0">
                <a:solidFill>
                  <a:srgbClr val="000000"/>
                </a:solidFill>
                <a:effectLst/>
                <a:latin typeface="system-ui"/>
              </a:rPr>
              <a:t>We always give thanks to God for all of you, making mention </a:t>
            </a:r>
            <a:r>
              <a:rPr lang="en-US" sz="1050" b="0" i="1" dirty="0">
                <a:solidFill>
                  <a:srgbClr val="000000"/>
                </a:solidFill>
                <a:effectLst/>
                <a:latin typeface="system-ui"/>
              </a:rPr>
              <a:t>of you</a:t>
            </a:r>
            <a:r>
              <a:rPr lang="en-US" sz="1050" b="0" i="0" dirty="0">
                <a:solidFill>
                  <a:srgbClr val="000000"/>
                </a:solidFill>
                <a:effectLst/>
                <a:latin typeface="system-ui"/>
              </a:rPr>
              <a:t> in our prayers;</a:t>
            </a:r>
          </a:p>
          <a:p>
            <a:pPr algn="l">
              <a:lnSpc>
                <a:spcPct val="200000"/>
              </a:lnSpc>
            </a:pPr>
            <a:r>
              <a:rPr lang="en-US" sz="1050" b="1" i="0" baseline="30000" dirty="0">
                <a:solidFill>
                  <a:srgbClr val="000000"/>
                </a:solidFill>
                <a:effectLst/>
                <a:latin typeface="system-ui"/>
              </a:rPr>
              <a:t>3 </a:t>
            </a:r>
            <a:r>
              <a:rPr lang="en-US" sz="1050" b="0" i="0" dirty="0">
                <a:solidFill>
                  <a:srgbClr val="000000"/>
                </a:solidFill>
                <a:effectLst/>
                <a:latin typeface="system-ui"/>
              </a:rPr>
              <a:t>constantly keeping in mind your work of faith and labor of love and perseverance of hope in our Lord Jesus Christ in the presence of our God and Father,</a:t>
            </a:r>
          </a:p>
          <a:p>
            <a:pPr algn="l">
              <a:lnSpc>
                <a:spcPct val="200000"/>
              </a:lnSpc>
            </a:pPr>
            <a:r>
              <a:rPr lang="en-US" sz="1050" b="1" i="0" baseline="30000" dirty="0">
                <a:solidFill>
                  <a:srgbClr val="000000"/>
                </a:solidFill>
                <a:effectLst/>
                <a:latin typeface="system-ui"/>
              </a:rPr>
              <a:t>4 </a:t>
            </a:r>
            <a:r>
              <a:rPr lang="en-US" sz="1050" b="0" i="0" dirty="0">
                <a:solidFill>
                  <a:srgbClr val="000000"/>
                </a:solidFill>
                <a:effectLst/>
                <a:latin typeface="system-ui"/>
              </a:rPr>
              <a:t>knowing, brothers </a:t>
            </a:r>
            <a:r>
              <a:rPr lang="en-US" sz="1050" b="0" i="1" dirty="0">
                <a:solidFill>
                  <a:srgbClr val="000000"/>
                </a:solidFill>
                <a:effectLst/>
                <a:latin typeface="system-ui"/>
              </a:rPr>
              <a:t>and sisters</a:t>
            </a:r>
            <a:r>
              <a:rPr lang="en-US" sz="1050" b="0" i="0" dirty="0">
                <a:solidFill>
                  <a:srgbClr val="000000"/>
                </a:solidFill>
                <a:effectLst/>
                <a:latin typeface="system-ui"/>
              </a:rPr>
              <a:t>, beloved by God, </a:t>
            </a:r>
            <a:r>
              <a:rPr lang="en-US" sz="1050" b="0" i="1" dirty="0">
                <a:solidFill>
                  <a:srgbClr val="000000"/>
                </a:solidFill>
                <a:effectLst/>
                <a:latin typeface="system-ui"/>
              </a:rPr>
              <a:t>His</a:t>
            </a:r>
            <a:r>
              <a:rPr lang="en-US" sz="1050" b="0" i="0" dirty="0">
                <a:solidFill>
                  <a:srgbClr val="000000"/>
                </a:solidFill>
                <a:effectLst/>
                <a:latin typeface="system-ui"/>
              </a:rPr>
              <a:t> choice of you; </a:t>
            </a:r>
          </a:p>
          <a:p>
            <a:pPr algn="l">
              <a:lnSpc>
                <a:spcPct val="200000"/>
              </a:lnSpc>
            </a:pPr>
            <a:r>
              <a:rPr lang="en-US" sz="1050" b="1" i="0" baseline="30000" dirty="0">
                <a:solidFill>
                  <a:srgbClr val="000000"/>
                </a:solidFill>
                <a:effectLst/>
                <a:latin typeface="system-ui"/>
              </a:rPr>
              <a:t>5 </a:t>
            </a:r>
            <a:r>
              <a:rPr lang="en-US" sz="1050" b="0" i="0" dirty="0">
                <a:solidFill>
                  <a:srgbClr val="000000"/>
                </a:solidFill>
                <a:effectLst/>
                <a:latin typeface="system-ui"/>
              </a:rPr>
              <a:t>for our gospel did not come to you in word only, but also in power and in the Holy Spirit and with full conviction; just as you know what kind of men we proved to be among you for your sakes. </a:t>
            </a:r>
          </a:p>
          <a:p>
            <a:pPr algn="l">
              <a:lnSpc>
                <a:spcPct val="200000"/>
              </a:lnSpc>
            </a:pPr>
            <a:r>
              <a:rPr lang="en-US" sz="1050" b="1" i="0" baseline="30000" dirty="0">
                <a:solidFill>
                  <a:srgbClr val="000000"/>
                </a:solidFill>
                <a:effectLst/>
                <a:latin typeface="system-ui"/>
              </a:rPr>
              <a:t>6 </a:t>
            </a:r>
            <a:r>
              <a:rPr lang="en-US" sz="1050" b="0" i="0" dirty="0">
                <a:solidFill>
                  <a:srgbClr val="000000"/>
                </a:solidFill>
                <a:effectLst/>
                <a:latin typeface="system-ui"/>
              </a:rPr>
              <a:t>You also became imitators of us and of the Lord, having received the word during great affliction with the joy of the Holy Spirit, </a:t>
            </a:r>
          </a:p>
          <a:p>
            <a:pPr algn="l">
              <a:lnSpc>
                <a:spcPct val="200000"/>
              </a:lnSpc>
            </a:pPr>
            <a:r>
              <a:rPr lang="en-US" sz="1050" b="1" i="0" baseline="30000" dirty="0">
                <a:solidFill>
                  <a:srgbClr val="000000"/>
                </a:solidFill>
                <a:effectLst/>
                <a:latin typeface="system-ui"/>
              </a:rPr>
              <a:t>7 </a:t>
            </a:r>
            <a:r>
              <a:rPr lang="en-US" sz="1050" b="0" i="0" dirty="0">
                <a:solidFill>
                  <a:srgbClr val="000000"/>
                </a:solidFill>
                <a:effectLst/>
                <a:latin typeface="system-ui"/>
              </a:rPr>
              <a:t>so that you became an example to all the believers in Macedonia and Achaia.</a:t>
            </a:r>
          </a:p>
          <a:p>
            <a:pPr algn="l">
              <a:lnSpc>
                <a:spcPct val="200000"/>
              </a:lnSpc>
            </a:pPr>
            <a:r>
              <a:rPr lang="en-US" sz="1050" b="1" i="0" baseline="30000" dirty="0">
                <a:solidFill>
                  <a:srgbClr val="000000"/>
                </a:solidFill>
                <a:effectLst/>
                <a:latin typeface="system-ui"/>
              </a:rPr>
              <a:t>8 </a:t>
            </a:r>
            <a:r>
              <a:rPr lang="en-US" sz="1050" b="0" i="0" dirty="0">
                <a:solidFill>
                  <a:srgbClr val="000000"/>
                </a:solidFill>
                <a:effectLst/>
                <a:latin typeface="system-ui"/>
              </a:rPr>
              <a:t>For the word of the Lord has sounded forth from you, not only in Macedonia and Achaia, but in every place </a:t>
            </a:r>
            <a:r>
              <a:rPr lang="en-US" sz="1050" b="0" i="1" dirty="0">
                <a:solidFill>
                  <a:srgbClr val="000000"/>
                </a:solidFill>
                <a:effectLst/>
                <a:latin typeface="system-ui"/>
              </a:rPr>
              <a:t>the news of</a:t>
            </a:r>
            <a:r>
              <a:rPr lang="en-US" sz="1050" b="0" i="0" dirty="0">
                <a:solidFill>
                  <a:srgbClr val="000000"/>
                </a:solidFill>
                <a:effectLst/>
                <a:latin typeface="system-ui"/>
              </a:rPr>
              <a:t> your faith toward God has gone out, so that we have no need to say anything.</a:t>
            </a:r>
          </a:p>
          <a:p>
            <a:pPr algn="l">
              <a:lnSpc>
                <a:spcPct val="200000"/>
              </a:lnSpc>
            </a:pPr>
            <a:r>
              <a:rPr lang="en-US" sz="1050" b="1" i="0" baseline="30000" dirty="0">
                <a:solidFill>
                  <a:srgbClr val="000000"/>
                </a:solidFill>
                <a:effectLst/>
                <a:latin typeface="system-ui"/>
              </a:rPr>
              <a:t>9 </a:t>
            </a:r>
            <a:r>
              <a:rPr lang="en-US" sz="1050" b="0" i="0" dirty="0">
                <a:solidFill>
                  <a:srgbClr val="000000"/>
                </a:solidFill>
                <a:effectLst/>
                <a:latin typeface="system-ui"/>
              </a:rPr>
              <a:t>For they themselves report about us as to the kind of reception we had with you, and how you turned to God from idols to serve a living and true God, </a:t>
            </a:r>
          </a:p>
          <a:p>
            <a:pPr algn="l">
              <a:lnSpc>
                <a:spcPct val="200000"/>
              </a:lnSpc>
            </a:pPr>
            <a:r>
              <a:rPr lang="en-US" sz="1050" b="1" i="0" baseline="30000" dirty="0">
                <a:solidFill>
                  <a:srgbClr val="000000"/>
                </a:solidFill>
                <a:effectLst/>
                <a:latin typeface="system-ui"/>
              </a:rPr>
              <a:t>10 </a:t>
            </a:r>
            <a:r>
              <a:rPr lang="en-US" sz="1050" b="0" i="0" dirty="0">
                <a:solidFill>
                  <a:srgbClr val="000000"/>
                </a:solidFill>
                <a:effectLst/>
                <a:latin typeface="system-ui"/>
              </a:rPr>
              <a:t>and to wait for His Son from heaven, whom He raised from the dead, </a:t>
            </a:r>
            <a:r>
              <a:rPr lang="en-US" sz="1050" b="0" i="1" dirty="0">
                <a:solidFill>
                  <a:srgbClr val="000000"/>
                </a:solidFill>
                <a:effectLst/>
                <a:latin typeface="system-ui"/>
              </a:rPr>
              <a:t>that is</a:t>
            </a:r>
            <a:r>
              <a:rPr lang="en-US" sz="1050" b="0" i="0" dirty="0">
                <a:solidFill>
                  <a:srgbClr val="000000"/>
                </a:solidFill>
                <a:effectLst/>
                <a:latin typeface="system-ui"/>
              </a:rPr>
              <a:t>, Jesus who rescues us from the wrath to come.</a:t>
            </a:r>
          </a:p>
        </p:txBody>
      </p:sp>
      <p:pic>
        <p:nvPicPr>
          <p:cNvPr id="8" name="Picture 2" descr="How do magnifying glasses work?">
            <a:extLst>
              <a:ext uri="{FF2B5EF4-FFF2-40B4-BE49-F238E27FC236}">
                <a16:creationId xmlns:a16="http://schemas.microsoft.com/office/drawing/2014/main" id="{1EA34743-9F3F-728A-1698-713738C6C8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8180" y="345574"/>
            <a:ext cx="1240125" cy="91204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B246C645-9702-D5E8-3026-BA9FCF7A2CBF}"/>
              </a:ext>
            </a:extLst>
          </p:cNvPr>
          <p:cNvPicPr>
            <a:picLocks noChangeAspect="1"/>
          </p:cNvPicPr>
          <p:nvPr/>
        </p:nvPicPr>
        <p:blipFill>
          <a:blip r:embed="rId4"/>
          <a:stretch>
            <a:fillRect/>
          </a:stretch>
        </p:blipFill>
        <p:spPr>
          <a:xfrm>
            <a:off x="9228305" y="348476"/>
            <a:ext cx="2091109" cy="926672"/>
          </a:xfrm>
          <a:prstGeom prst="rect">
            <a:avLst/>
          </a:prstGeom>
        </p:spPr>
      </p:pic>
      <p:sp>
        <p:nvSpPr>
          <p:cNvPr id="23" name="TextBox 22">
            <a:extLst>
              <a:ext uri="{FF2B5EF4-FFF2-40B4-BE49-F238E27FC236}">
                <a16:creationId xmlns:a16="http://schemas.microsoft.com/office/drawing/2014/main" id="{9FE023AE-A4CE-69F7-77B3-A79861A17897}"/>
              </a:ext>
            </a:extLst>
          </p:cNvPr>
          <p:cNvSpPr txBox="1"/>
          <p:nvPr/>
        </p:nvSpPr>
        <p:spPr>
          <a:xfrm>
            <a:off x="2288777" y="5879009"/>
            <a:ext cx="1087927" cy="369332"/>
          </a:xfrm>
          <a:prstGeom prst="rect">
            <a:avLst/>
          </a:prstGeom>
          <a:noFill/>
        </p:spPr>
        <p:txBody>
          <a:bodyPr wrap="none" rtlCol="0">
            <a:spAutoFit/>
          </a:bodyPr>
          <a:lstStyle/>
          <a:p>
            <a:r>
              <a:rPr lang="en-US" dirty="0"/>
              <a:t>Key Word</a:t>
            </a:r>
          </a:p>
        </p:txBody>
      </p:sp>
    </p:spTree>
    <p:extLst>
      <p:ext uri="{BB962C8B-B14F-4D97-AF65-F5344CB8AC3E}">
        <p14:creationId xmlns:p14="http://schemas.microsoft.com/office/powerpoint/2010/main" val="3304763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350819-147E-0C4D-0FA0-5D10FC31649C}"/>
              </a:ext>
            </a:extLst>
          </p:cNvPr>
          <p:cNvSpPr txBox="1"/>
          <p:nvPr/>
        </p:nvSpPr>
        <p:spPr>
          <a:xfrm>
            <a:off x="6521569" y="5797806"/>
            <a:ext cx="6107502" cy="261610"/>
          </a:xfrm>
          <a:prstGeom prst="rect">
            <a:avLst/>
          </a:prstGeom>
          <a:noFill/>
        </p:spPr>
        <p:txBody>
          <a:bodyPr wrap="square">
            <a:spAutoFit/>
          </a:bodyPr>
          <a:lstStyle/>
          <a:p>
            <a:r>
              <a:rPr kumimoji="0" lang="en-US" altLang="en-US" sz="1100" b="0" i="0" u="none" strike="noStrike" cap="none" normalizeH="0" baseline="0" dirty="0">
                <a:ln>
                  <a:noFill/>
                </a:ln>
                <a:solidFill>
                  <a:schemeClr val="tx1"/>
                </a:solidFill>
                <a:effectLst/>
                <a:latin typeface="Arial" panose="020B0604020202020204" pitchFamily="34" charset="0"/>
              </a:rPr>
              <a:t>*(Michael A </a:t>
            </a:r>
            <a:r>
              <a:rPr kumimoji="0" lang="en-US" altLang="en-US" sz="1100" b="0" i="0" u="none" strike="noStrike" cap="none" normalizeH="0" baseline="0" dirty="0" err="1">
                <a:ln>
                  <a:noFill/>
                </a:ln>
                <a:solidFill>
                  <a:schemeClr val="tx1"/>
                </a:solidFill>
                <a:effectLst/>
                <a:latin typeface="Arial" panose="020B0604020202020204" pitchFamily="34" charset="0"/>
              </a:rPr>
              <a:t>Rydelnik</a:t>
            </a:r>
            <a:r>
              <a:rPr kumimoji="0" lang="en-US" altLang="en-US" sz="1100" b="0" i="0" u="none" strike="noStrike" cap="none" normalizeH="0" baseline="0" dirty="0">
                <a:ln>
                  <a:noFill/>
                </a:ln>
                <a:solidFill>
                  <a:schemeClr val="tx1"/>
                </a:solidFill>
                <a:effectLst/>
                <a:latin typeface="Arial" panose="020B0604020202020204" pitchFamily="34" charset="0"/>
              </a:rPr>
              <a:t>, Michael G </a:t>
            </a:r>
            <a:r>
              <a:rPr kumimoji="0" lang="en-US" altLang="en-US" sz="1100" b="0" i="0" u="none" strike="noStrike" cap="none" normalizeH="0" baseline="0" dirty="0" err="1">
                <a:ln>
                  <a:noFill/>
                </a:ln>
                <a:solidFill>
                  <a:schemeClr val="tx1"/>
                </a:solidFill>
                <a:effectLst/>
                <a:latin typeface="Arial" panose="020B0604020202020204" pitchFamily="34" charset="0"/>
              </a:rPr>
              <a:t>Vanlaningham</a:t>
            </a:r>
            <a:r>
              <a:rPr kumimoji="0" lang="en-US" altLang="en-US" sz="1100" b="0" i="0" u="none" strike="noStrike" cap="none" normalizeH="0" baseline="0" dirty="0">
                <a:ln>
                  <a:noFill/>
                </a:ln>
                <a:solidFill>
                  <a:schemeClr val="tx1"/>
                </a:solidFill>
                <a:effectLst/>
                <a:latin typeface="Arial" panose="020B0604020202020204" pitchFamily="34" charset="0"/>
              </a:rPr>
              <a:t>, editors, The Moody Bible Commentary)</a:t>
            </a:r>
            <a:endParaRPr lang="en-US" sz="1100" dirty="0"/>
          </a:p>
        </p:txBody>
      </p:sp>
      <p:sp>
        <p:nvSpPr>
          <p:cNvPr id="6" name="TextBox 5">
            <a:extLst>
              <a:ext uri="{FF2B5EF4-FFF2-40B4-BE49-F238E27FC236}">
                <a16:creationId xmlns:a16="http://schemas.microsoft.com/office/drawing/2014/main" id="{27B4E297-86FA-7808-2189-55F93C43A9CA}"/>
              </a:ext>
            </a:extLst>
          </p:cNvPr>
          <p:cNvSpPr txBox="1"/>
          <p:nvPr/>
        </p:nvSpPr>
        <p:spPr>
          <a:xfrm>
            <a:off x="2277373" y="750270"/>
            <a:ext cx="8885206" cy="2462213"/>
          </a:xfrm>
          <a:prstGeom prst="rect">
            <a:avLst/>
          </a:prstGeom>
          <a:noFill/>
        </p:spPr>
        <p:txBody>
          <a:bodyPr wrap="square">
            <a:spAutoFit/>
          </a:bodyPr>
          <a:lstStyle/>
          <a:p>
            <a:pPr algn="just"/>
            <a:r>
              <a:rPr lang="en-US" sz="2800" b="0" i="0" dirty="0">
                <a:solidFill>
                  <a:srgbClr val="FF0000"/>
                </a:solidFill>
                <a:effectLst/>
                <a:latin typeface="roboto" pitchFamily="2" charset="0"/>
              </a:rPr>
              <a:t>“</a:t>
            </a:r>
            <a:r>
              <a:rPr lang="en-US" sz="2800" b="1" i="0" dirty="0">
                <a:solidFill>
                  <a:srgbClr val="FF0000"/>
                </a:solidFill>
                <a:effectLst/>
                <a:latin typeface="roboto" pitchFamily="2" charset="0"/>
              </a:rPr>
              <a:t>In order to understand the Bible, you must read it.</a:t>
            </a:r>
            <a:r>
              <a:rPr lang="en-US" sz="2800" b="0" i="0" dirty="0">
                <a:solidFill>
                  <a:srgbClr val="FF0000"/>
                </a:solidFill>
                <a:effectLst/>
                <a:latin typeface="roboto" pitchFamily="2" charset="0"/>
              </a:rPr>
              <a:t>” </a:t>
            </a:r>
            <a:r>
              <a:rPr lang="en-US" b="0" i="0" dirty="0">
                <a:solidFill>
                  <a:srgbClr val="3F3F3F"/>
                </a:solidFill>
                <a:effectLst/>
                <a:latin typeface="roboto" pitchFamily="2" charset="0"/>
              </a:rPr>
              <a:t>This is an axiom that we both firmly believe. A secondary principle to which we both hold is, “</a:t>
            </a:r>
            <a:r>
              <a:rPr lang="en-US" b="1" i="0" dirty="0">
                <a:solidFill>
                  <a:srgbClr val="3F3F3F"/>
                </a:solidFill>
                <a:effectLst/>
                <a:latin typeface="roboto" pitchFamily="2" charset="0"/>
              </a:rPr>
              <a:t>If you didn’t understand it the first time, read it again</a:t>
            </a:r>
            <a:r>
              <a:rPr lang="en-US" b="0" i="0" dirty="0">
                <a:solidFill>
                  <a:srgbClr val="3F3F3F"/>
                </a:solidFill>
                <a:effectLst/>
                <a:latin typeface="roboto" pitchFamily="2" charset="0"/>
              </a:rPr>
              <a:t>.” More than anything else, the understanding of the Bible requires reading it, and then reading it some more. For many generations, committed believers held to the principle of the clarity of Scripture. Among other things, this simply means that if followers of Jesus the Messiah read the Bible, they can understand it. </a:t>
            </a:r>
            <a:r>
              <a:rPr lang="en-US" b="1" i="0" dirty="0">
                <a:solidFill>
                  <a:srgbClr val="3F3F3F"/>
                </a:solidFill>
                <a:effectLst/>
                <a:latin typeface="roboto" pitchFamily="2" charset="0"/>
              </a:rPr>
              <a:t>Nevertheless, there are some qualifications for this general principle</a:t>
            </a:r>
            <a:r>
              <a:rPr lang="en-US" b="0" i="0" dirty="0">
                <a:solidFill>
                  <a:srgbClr val="3F3F3F"/>
                </a:solidFill>
                <a:effectLst/>
                <a:latin typeface="roboto" pitchFamily="2" charset="0"/>
              </a:rPr>
              <a:t>:</a:t>
            </a:r>
            <a:endParaRPr lang="en-US" dirty="0"/>
          </a:p>
        </p:txBody>
      </p:sp>
      <p:sp>
        <p:nvSpPr>
          <p:cNvPr id="8" name="TextBox 7">
            <a:extLst>
              <a:ext uri="{FF2B5EF4-FFF2-40B4-BE49-F238E27FC236}">
                <a16:creationId xmlns:a16="http://schemas.microsoft.com/office/drawing/2014/main" id="{51863141-DEF7-5452-31D2-596A22B96546}"/>
              </a:ext>
            </a:extLst>
          </p:cNvPr>
          <p:cNvSpPr txBox="1"/>
          <p:nvPr/>
        </p:nvSpPr>
        <p:spPr>
          <a:xfrm>
            <a:off x="2967487" y="3212483"/>
            <a:ext cx="7858663" cy="2585323"/>
          </a:xfrm>
          <a:prstGeom prst="rect">
            <a:avLst/>
          </a:prstGeom>
          <a:noFill/>
        </p:spPr>
        <p:txBody>
          <a:bodyPr wrap="square">
            <a:spAutoFit/>
          </a:bodyPr>
          <a:lstStyle/>
          <a:p>
            <a:pPr marL="285750" indent="-285750" algn="just">
              <a:buFont typeface="Wingdings" panose="05000000000000000000" pitchFamily="2" charset="2"/>
              <a:buChar char="ü"/>
            </a:pPr>
            <a:r>
              <a:rPr lang="en-US" b="0" i="0" dirty="0">
                <a:solidFill>
                  <a:srgbClr val="3F3F3F"/>
                </a:solidFill>
                <a:effectLst/>
                <a:latin typeface="roboto" pitchFamily="2" charset="0"/>
              </a:rPr>
              <a:t>Understanding the Bible </a:t>
            </a:r>
            <a:r>
              <a:rPr lang="en-US" b="0" i="0" dirty="0">
                <a:solidFill>
                  <a:srgbClr val="FF0000"/>
                </a:solidFill>
                <a:effectLst/>
                <a:latin typeface="roboto" pitchFamily="2" charset="0"/>
              </a:rPr>
              <a:t>requires effort—we need to work at studying the Scriptures.</a:t>
            </a:r>
          </a:p>
          <a:p>
            <a:pPr marL="285750" indent="-285750" algn="just">
              <a:lnSpc>
                <a:spcPct val="150000"/>
              </a:lnSpc>
              <a:buFont typeface="Wingdings" panose="05000000000000000000" pitchFamily="2" charset="2"/>
              <a:buChar char="ü"/>
            </a:pPr>
            <a:r>
              <a:rPr lang="en-US" b="0" i="0" dirty="0">
                <a:solidFill>
                  <a:srgbClr val="3F3F3F"/>
                </a:solidFill>
                <a:effectLst/>
                <a:latin typeface="roboto" pitchFamily="2" charset="0"/>
              </a:rPr>
              <a:t>Understanding the Bible will take time—</a:t>
            </a:r>
            <a:r>
              <a:rPr lang="en-US" b="0" i="0" dirty="0">
                <a:solidFill>
                  <a:srgbClr val="FF0000"/>
                </a:solidFill>
                <a:effectLst/>
                <a:latin typeface="roboto" pitchFamily="2" charset="0"/>
              </a:rPr>
              <a:t>we won’t get it all immediately.</a:t>
            </a:r>
          </a:p>
          <a:p>
            <a:pPr marL="285750" indent="-285750" algn="just">
              <a:buFont typeface="Wingdings" panose="05000000000000000000" pitchFamily="2" charset="2"/>
              <a:buChar char="ü"/>
            </a:pPr>
            <a:r>
              <a:rPr lang="en-US" b="0" i="0" dirty="0">
                <a:solidFill>
                  <a:srgbClr val="3F3F3F"/>
                </a:solidFill>
                <a:effectLst/>
                <a:latin typeface="roboto" pitchFamily="2" charset="0"/>
              </a:rPr>
              <a:t>Understanding the Bible </a:t>
            </a:r>
            <a:r>
              <a:rPr lang="en-US" b="0" i="0" dirty="0">
                <a:solidFill>
                  <a:srgbClr val="FF0000"/>
                </a:solidFill>
                <a:effectLst/>
                <a:latin typeface="roboto" pitchFamily="2" charset="0"/>
              </a:rPr>
              <a:t>requires that the Holy Spirit open our hearts and minds to the Scriptures.</a:t>
            </a:r>
          </a:p>
          <a:p>
            <a:pPr marL="285750" indent="-285750" algn="just">
              <a:lnSpc>
                <a:spcPct val="150000"/>
              </a:lnSpc>
              <a:buFont typeface="Wingdings" panose="05000000000000000000" pitchFamily="2" charset="2"/>
              <a:buChar char="ü"/>
            </a:pPr>
            <a:r>
              <a:rPr lang="en-US" b="0" i="0" dirty="0">
                <a:solidFill>
                  <a:srgbClr val="3F3F3F"/>
                </a:solidFill>
                <a:effectLst/>
                <a:latin typeface="roboto" pitchFamily="2" charset="0"/>
              </a:rPr>
              <a:t>Understanding the Bible </a:t>
            </a:r>
            <a:r>
              <a:rPr lang="en-US" b="0" i="0" dirty="0">
                <a:solidFill>
                  <a:srgbClr val="FF0000"/>
                </a:solidFill>
                <a:effectLst/>
                <a:latin typeface="roboto" pitchFamily="2" charset="0"/>
              </a:rPr>
              <a:t>will happen only if we are willing to obey it.</a:t>
            </a:r>
          </a:p>
          <a:p>
            <a:pPr marL="285750" indent="-285750" algn="just">
              <a:buFont typeface="Wingdings" panose="05000000000000000000" pitchFamily="2" charset="2"/>
              <a:buChar char="ü"/>
            </a:pPr>
            <a:r>
              <a:rPr lang="en-US" b="0" i="0" dirty="0">
                <a:solidFill>
                  <a:srgbClr val="3F3F3F"/>
                </a:solidFill>
                <a:effectLst/>
                <a:latin typeface="roboto" pitchFamily="2" charset="0"/>
              </a:rPr>
              <a:t>Understanding the Bible </a:t>
            </a:r>
            <a:r>
              <a:rPr lang="en-US" b="0" i="0" dirty="0">
                <a:solidFill>
                  <a:srgbClr val="FF0000"/>
                </a:solidFill>
                <a:effectLst/>
                <a:latin typeface="roboto" pitchFamily="2" charset="0"/>
              </a:rPr>
              <a:t>will never be complete—we can always learn more. </a:t>
            </a:r>
          </a:p>
        </p:txBody>
      </p:sp>
      <p:pic>
        <p:nvPicPr>
          <p:cNvPr id="9" name="Picture 8">
            <a:extLst>
              <a:ext uri="{FF2B5EF4-FFF2-40B4-BE49-F238E27FC236}">
                <a16:creationId xmlns:a16="http://schemas.microsoft.com/office/drawing/2014/main" id="{8F3BA759-1C58-DE78-7850-DC7AEC0AD4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090" y="1362974"/>
            <a:ext cx="1606053" cy="518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446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86D1C70-5EA9-0B46-853D-0D3865DC9BA1}"/>
              </a:ext>
            </a:extLst>
          </p:cNvPr>
          <p:cNvSpPr>
            <a:spLocks noGrp="1" noChangeArrowheads="1"/>
          </p:cNvSpPr>
          <p:nvPr>
            <p:ph type="title" idx="4294967295"/>
          </p:nvPr>
        </p:nvSpPr>
        <p:spPr>
          <a:xfrm>
            <a:off x="107004" y="-136188"/>
            <a:ext cx="9602788" cy="1049337"/>
          </a:xfrm>
        </p:spPr>
        <p:txBody>
          <a:bodyPr>
            <a:normAutofit/>
          </a:bodyPr>
          <a:lstStyle/>
          <a:p>
            <a:pPr eaLnBrk="1" hangingPunct="1"/>
            <a:r>
              <a:rPr lang="en-US" altLang="en-US" sz="3200" b="1" dirty="0">
                <a:latin typeface="Candara" panose="020E0502030303020204" pitchFamily="34" charset="0"/>
              </a:rPr>
              <a:t>03 MARK KEY WORDS/PHRASES</a:t>
            </a:r>
          </a:p>
        </p:txBody>
      </p:sp>
      <p:sp>
        <p:nvSpPr>
          <p:cNvPr id="20483" name="Rectangle 3">
            <a:extLst>
              <a:ext uri="{FF2B5EF4-FFF2-40B4-BE49-F238E27FC236}">
                <a16:creationId xmlns:a16="http://schemas.microsoft.com/office/drawing/2014/main" id="{A6B60385-D716-E8F3-E630-0B7F47AB6CCB}"/>
              </a:ext>
            </a:extLst>
          </p:cNvPr>
          <p:cNvSpPr>
            <a:spLocks noGrp="1" noChangeArrowheads="1"/>
          </p:cNvSpPr>
          <p:nvPr>
            <p:ph type="body" idx="4294967295"/>
          </p:nvPr>
        </p:nvSpPr>
        <p:spPr>
          <a:xfrm>
            <a:off x="457994" y="1181100"/>
            <a:ext cx="8686800" cy="5029200"/>
          </a:xfrm>
        </p:spPr>
        <p:txBody>
          <a:bodyPr>
            <a:normAutofit/>
          </a:bodyPr>
          <a:lstStyle/>
          <a:p>
            <a:pPr algn="just" eaLnBrk="1" hangingPunct="1"/>
            <a:r>
              <a:rPr lang="en-US" altLang="en-US" sz="2400" dirty="0">
                <a:latin typeface="Candara" panose="020E0502030303020204" pitchFamily="34" charset="0"/>
              </a:rPr>
              <a:t>Like keys, these help unlock the meaning of a passage, paragraph, chapter or book. </a:t>
            </a:r>
          </a:p>
          <a:p>
            <a:pPr eaLnBrk="1" hangingPunct="1"/>
            <a:r>
              <a:rPr lang="en-US" altLang="en-US" sz="2400" dirty="0">
                <a:latin typeface="Candara" panose="020E0502030303020204" pitchFamily="34" charset="0"/>
              </a:rPr>
              <a:t>Usually identified by repetition but not always</a:t>
            </a:r>
          </a:p>
          <a:p>
            <a:pPr eaLnBrk="1" hangingPunct="1"/>
            <a:r>
              <a:rPr lang="en-US" altLang="en-US" sz="2400" dirty="0">
                <a:latin typeface="Candara" panose="020E0502030303020204" pitchFamily="34" charset="0"/>
              </a:rPr>
              <a:t>Key Words are vital to understanding the passage &amp; cannot be removed w/o affecting meaning</a:t>
            </a:r>
          </a:p>
          <a:p>
            <a:pPr eaLnBrk="1" hangingPunct="1"/>
            <a:r>
              <a:rPr lang="en-US" altLang="en-US" sz="2400" dirty="0">
                <a:latin typeface="Candara" panose="020E0502030303020204" pitchFamily="34" charset="0"/>
              </a:rPr>
              <a:t>May include pronouns, synonyms, closely related phrases (</a:t>
            </a:r>
            <a:r>
              <a:rPr lang="en-US" altLang="en-US" sz="2400" dirty="0" err="1">
                <a:latin typeface="Candara" panose="020E0502030303020204" pitchFamily="34" charset="0"/>
              </a:rPr>
              <a:t>ie</a:t>
            </a:r>
            <a:r>
              <a:rPr lang="en-US" altLang="en-US" sz="2400" dirty="0">
                <a:latin typeface="Candara" panose="020E0502030303020204" pitchFamily="34" charset="0"/>
              </a:rPr>
              <a:t>, judge, judgment, judging.)</a:t>
            </a:r>
          </a:p>
          <a:p>
            <a:pPr eaLnBrk="1" hangingPunct="1"/>
            <a:r>
              <a:rPr lang="en-US" altLang="en-US" sz="2400" dirty="0">
                <a:latin typeface="Candara" panose="020E0502030303020204" pitchFamily="34" charset="0"/>
              </a:rPr>
              <a:t>God, Jesus, Spirit – always keywords.</a:t>
            </a:r>
          </a:p>
          <a:p>
            <a:pPr eaLnBrk="1" hangingPunct="1"/>
            <a:r>
              <a:rPr lang="en-US" altLang="en-US" sz="2400" dirty="0">
                <a:latin typeface="Candara" panose="020E0502030303020204" pitchFamily="34" charset="0"/>
              </a:rPr>
              <a:t>Remember to ask the 5W&amp;H for each key word or phrase.</a:t>
            </a:r>
          </a:p>
          <a:p>
            <a:pPr eaLnBrk="1" hangingPunct="1"/>
            <a:r>
              <a:rPr lang="en-US" altLang="en-US" sz="2400" dirty="0">
                <a:latin typeface="Candara" panose="020E0502030303020204" pitchFamily="34" charset="0"/>
              </a:rPr>
              <a:t>Mark key words in a distinctive way – using symbols, color, make them easily to remember.</a:t>
            </a:r>
          </a:p>
        </p:txBody>
      </p:sp>
      <p:pic>
        <p:nvPicPr>
          <p:cNvPr id="15362" name="Picture 2" descr="English Exercises: Action Verbs">
            <a:extLst>
              <a:ext uri="{FF2B5EF4-FFF2-40B4-BE49-F238E27FC236}">
                <a16:creationId xmlns:a16="http://schemas.microsoft.com/office/drawing/2014/main" id="{CF2101D0-A29D-AA8B-4FA2-747F296936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7517" y="3752851"/>
            <a:ext cx="2589212" cy="2589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128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0C4D7C5F-5498-D2CE-E918-3E15A24E14A5}"/>
              </a:ext>
            </a:extLst>
          </p:cNvPr>
          <p:cNvSpPr/>
          <p:nvPr/>
        </p:nvSpPr>
        <p:spPr>
          <a:xfrm>
            <a:off x="2577830" y="3263628"/>
            <a:ext cx="369651" cy="252919"/>
          </a:xfrm>
          <a:prstGeom prst="ellipse">
            <a:avLst/>
          </a:prstGeom>
          <a:solidFill>
            <a:schemeClr val="bg1"/>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119FDAB-FDA4-C2F0-B908-16F4992BF0A3}"/>
              </a:ext>
            </a:extLst>
          </p:cNvPr>
          <p:cNvSpPr txBox="1"/>
          <p:nvPr/>
        </p:nvSpPr>
        <p:spPr>
          <a:xfrm>
            <a:off x="6519117" y="269504"/>
            <a:ext cx="4852516" cy="6494085"/>
          </a:xfrm>
          <a:prstGeom prst="rect">
            <a:avLst/>
          </a:prstGeom>
          <a:noFill/>
        </p:spPr>
        <p:txBody>
          <a:bodyPr wrap="square">
            <a:spAutoFit/>
          </a:bodyPr>
          <a:lstStyle/>
          <a:p>
            <a:r>
              <a:rPr lang="en-US" sz="1600" dirty="0">
                <a:latin typeface="Candara" panose="020E0502030303020204" pitchFamily="34" charset="0"/>
              </a:rPr>
              <a:t>Gospel but that specific word is only 1x</a:t>
            </a:r>
          </a:p>
          <a:p>
            <a:endParaRPr lang="en-US" sz="1600" dirty="0">
              <a:latin typeface="Candara" panose="020E0502030303020204" pitchFamily="34" charset="0"/>
            </a:endParaRPr>
          </a:p>
          <a:p>
            <a:r>
              <a:rPr lang="en-US" sz="1600" dirty="0">
                <a:latin typeface="Candara" panose="020E0502030303020204" pitchFamily="34" charset="0"/>
              </a:rPr>
              <a:t>Synonym = word</a:t>
            </a:r>
          </a:p>
          <a:p>
            <a:endParaRPr lang="en-US" sz="1600" dirty="0">
              <a:latin typeface="Candara" panose="020E0502030303020204" pitchFamily="34" charset="0"/>
            </a:endParaRPr>
          </a:p>
          <a:p>
            <a:r>
              <a:rPr lang="en-US" sz="1600" dirty="0">
                <a:latin typeface="Candara" panose="020E0502030303020204" pitchFamily="34" charset="0"/>
              </a:rPr>
              <a:t>Place this symbol over the word (gospel/word) or mark as you prefer (color/symbol)</a:t>
            </a:r>
          </a:p>
          <a:p>
            <a:endParaRPr lang="en-US" sz="1600" dirty="0">
              <a:latin typeface="Candara" panose="020E0502030303020204" pitchFamily="34" charset="0"/>
            </a:endParaRPr>
          </a:p>
          <a:p>
            <a:r>
              <a:rPr lang="en-US" sz="1600" dirty="0">
                <a:latin typeface="Candara" panose="020E0502030303020204" pitchFamily="34" charset="0"/>
              </a:rPr>
              <a:t>v5, v6 (READ "received the word in much tribulation")</a:t>
            </a:r>
          </a:p>
          <a:p>
            <a:endParaRPr lang="en-US" sz="1600" dirty="0">
              <a:latin typeface="Candara" panose="020E0502030303020204" pitchFamily="34" charset="0"/>
            </a:endParaRPr>
          </a:p>
          <a:p>
            <a:r>
              <a:rPr lang="en-US" sz="1600" dirty="0">
                <a:latin typeface="Candara" panose="020E0502030303020204" pitchFamily="34" charset="0"/>
              </a:rPr>
              <a:t>v8 (READ "for the word of the Lord has sounded forth")</a:t>
            </a:r>
          </a:p>
          <a:p>
            <a:endParaRPr lang="en-US" sz="1600" dirty="0">
              <a:latin typeface="Candara" panose="020E0502030303020204" pitchFamily="34" charset="0"/>
            </a:endParaRPr>
          </a:p>
          <a:p>
            <a:r>
              <a:rPr lang="en-US" sz="1600" dirty="0">
                <a:latin typeface="Candara" panose="020E0502030303020204" pitchFamily="34" charset="0"/>
              </a:rPr>
              <a:t>What about "word" in v5?</a:t>
            </a:r>
          </a:p>
          <a:p>
            <a:endParaRPr lang="en-US" sz="1600" dirty="0">
              <a:latin typeface="Candara" panose="020E0502030303020204" pitchFamily="34" charset="0"/>
            </a:endParaRPr>
          </a:p>
          <a:p>
            <a:r>
              <a:rPr lang="en-US" sz="1600" dirty="0">
                <a:latin typeface="Candara" panose="020E0502030303020204" pitchFamily="34" charset="0"/>
              </a:rPr>
              <a:t>No because it refers to the SPOKEN WORD</a:t>
            </a:r>
          </a:p>
          <a:p>
            <a:endParaRPr lang="en-US" sz="1600" dirty="0">
              <a:latin typeface="Candara" panose="020E0502030303020204" pitchFamily="34" charset="0"/>
            </a:endParaRPr>
          </a:p>
          <a:p>
            <a:r>
              <a:rPr lang="en-US" sz="1600" dirty="0">
                <a:latin typeface="Candara" panose="020E0502030303020204" pitchFamily="34" charset="0"/>
              </a:rPr>
              <a:t>It explains what? How the gospel came to Thessalonica</a:t>
            </a:r>
          </a:p>
          <a:p>
            <a:endParaRPr lang="en-US" sz="1600" dirty="0">
              <a:latin typeface="Candara" panose="020E0502030303020204" pitchFamily="34" charset="0"/>
            </a:endParaRPr>
          </a:p>
          <a:p>
            <a:r>
              <a:rPr lang="en-US" sz="1600" dirty="0">
                <a:latin typeface="Candara" panose="020E0502030303020204" pitchFamily="34" charset="0"/>
              </a:rPr>
              <a:t>If we took the word GOSPEL and its synonyms out of the could we understand what brought about this great change?</a:t>
            </a:r>
          </a:p>
          <a:p>
            <a:endParaRPr lang="en-US" sz="1600" dirty="0">
              <a:latin typeface="Candara" panose="020E0502030303020204" pitchFamily="34" charset="0"/>
            </a:endParaRPr>
          </a:p>
          <a:p>
            <a:r>
              <a:rPr lang="en-US" sz="1600" dirty="0">
                <a:latin typeface="Candara" panose="020E0502030303020204" pitchFamily="34" charset="0"/>
              </a:rPr>
              <a:t>No it is essential, unlocks the text explaining how they came to turning FROM idols to God and to serve Him &amp; wait for His Son.</a:t>
            </a:r>
          </a:p>
        </p:txBody>
      </p:sp>
      <p:sp>
        <p:nvSpPr>
          <p:cNvPr id="3" name="Action Button: Sound 2">
            <a:hlinkClick r:id="" action="ppaction://noaction" highlightClick="1"/>
            <a:extLst>
              <a:ext uri="{FF2B5EF4-FFF2-40B4-BE49-F238E27FC236}">
                <a16:creationId xmlns:a16="http://schemas.microsoft.com/office/drawing/2014/main" id="{D63ACACE-6B5F-7069-BD45-9DCCA0A79E67}"/>
              </a:ext>
            </a:extLst>
          </p:cNvPr>
          <p:cNvSpPr/>
          <p:nvPr/>
        </p:nvSpPr>
        <p:spPr>
          <a:xfrm>
            <a:off x="7628462" y="1153424"/>
            <a:ext cx="316829" cy="182090"/>
          </a:xfrm>
          <a:prstGeom prst="actionButtonSou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012DBD3-2AAA-70B7-642E-B54FCCCE5D06}"/>
              </a:ext>
            </a:extLst>
          </p:cNvPr>
          <p:cNvSpPr txBox="1"/>
          <p:nvPr/>
        </p:nvSpPr>
        <p:spPr>
          <a:xfrm>
            <a:off x="424739" y="874433"/>
            <a:ext cx="6094378" cy="5879430"/>
          </a:xfrm>
          <a:prstGeom prst="rect">
            <a:avLst/>
          </a:prstGeom>
          <a:noFill/>
        </p:spPr>
        <p:txBody>
          <a:bodyPr wrap="square">
            <a:spAutoFit/>
          </a:bodyPr>
          <a:lstStyle/>
          <a:p>
            <a:pPr algn="l">
              <a:lnSpc>
                <a:spcPct val="200000"/>
              </a:lnSpc>
            </a:pPr>
            <a:r>
              <a:rPr lang="en-US" sz="1100" b="1" i="0" dirty="0">
                <a:solidFill>
                  <a:srgbClr val="000000"/>
                </a:solidFill>
                <a:effectLst/>
                <a:latin typeface="system-ui"/>
              </a:rPr>
              <a:t>I Thessalonians</a:t>
            </a:r>
          </a:p>
          <a:p>
            <a:pPr algn="l">
              <a:lnSpc>
                <a:spcPct val="200000"/>
              </a:lnSpc>
            </a:pPr>
            <a:r>
              <a:rPr lang="en-US" sz="1050" b="1" i="0" dirty="0">
                <a:solidFill>
                  <a:srgbClr val="000000"/>
                </a:solidFill>
                <a:effectLst/>
                <a:latin typeface="system-ui"/>
              </a:rPr>
              <a:t>1  </a:t>
            </a:r>
            <a:r>
              <a:rPr lang="en-US" sz="1050" b="0" i="0" dirty="0">
                <a:solidFill>
                  <a:srgbClr val="000000"/>
                </a:solidFill>
                <a:effectLst/>
                <a:latin typeface="system-ui"/>
              </a:rPr>
              <a:t>Paul, Silvanus, and Timothy,</a:t>
            </a:r>
          </a:p>
          <a:p>
            <a:pPr algn="l">
              <a:lnSpc>
                <a:spcPct val="200000"/>
              </a:lnSpc>
            </a:pPr>
            <a:r>
              <a:rPr lang="en-US" sz="1050" b="0" i="0" dirty="0">
                <a:solidFill>
                  <a:srgbClr val="000000"/>
                </a:solidFill>
                <a:effectLst/>
                <a:latin typeface="system-ui"/>
              </a:rPr>
              <a:t>To the church of the Thessalonians in God the Father and the Lord Jesus Christ: Grace to you and peace.</a:t>
            </a:r>
          </a:p>
          <a:p>
            <a:pPr algn="l">
              <a:lnSpc>
                <a:spcPct val="200000"/>
              </a:lnSpc>
            </a:pPr>
            <a:r>
              <a:rPr lang="en-US" sz="1050" b="1" i="0" baseline="30000" dirty="0">
                <a:solidFill>
                  <a:srgbClr val="000000"/>
                </a:solidFill>
                <a:effectLst/>
                <a:latin typeface="system-ui"/>
              </a:rPr>
              <a:t>2 </a:t>
            </a:r>
            <a:r>
              <a:rPr lang="en-US" sz="1050" b="0" i="0" dirty="0">
                <a:solidFill>
                  <a:srgbClr val="000000"/>
                </a:solidFill>
                <a:effectLst/>
                <a:latin typeface="system-ui"/>
              </a:rPr>
              <a:t>We always give thanks to God for all of you, making mention </a:t>
            </a:r>
            <a:r>
              <a:rPr lang="en-US" sz="1050" b="0" i="1" dirty="0">
                <a:solidFill>
                  <a:srgbClr val="000000"/>
                </a:solidFill>
                <a:effectLst/>
                <a:latin typeface="system-ui"/>
              </a:rPr>
              <a:t>of you</a:t>
            </a:r>
            <a:r>
              <a:rPr lang="en-US" sz="1050" b="0" i="0" dirty="0">
                <a:solidFill>
                  <a:srgbClr val="000000"/>
                </a:solidFill>
                <a:effectLst/>
                <a:latin typeface="system-ui"/>
              </a:rPr>
              <a:t> in our prayers;</a:t>
            </a:r>
          </a:p>
          <a:p>
            <a:pPr algn="l">
              <a:lnSpc>
                <a:spcPct val="200000"/>
              </a:lnSpc>
            </a:pPr>
            <a:r>
              <a:rPr lang="en-US" sz="1050" b="1" i="0" baseline="30000" dirty="0">
                <a:solidFill>
                  <a:srgbClr val="000000"/>
                </a:solidFill>
                <a:effectLst/>
                <a:latin typeface="system-ui"/>
              </a:rPr>
              <a:t>3 </a:t>
            </a:r>
            <a:r>
              <a:rPr lang="en-US" sz="1050" b="0" i="0" dirty="0">
                <a:solidFill>
                  <a:srgbClr val="000000"/>
                </a:solidFill>
                <a:effectLst/>
                <a:latin typeface="system-ui"/>
              </a:rPr>
              <a:t>constantly keeping in mind your work of faith and labor of love and perseverance of hope in our Lord Jesus Christ in the presence of our God and Father,</a:t>
            </a:r>
          </a:p>
          <a:p>
            <a:pPr algn="l">
              <a:lnSpc>
                <a:spcPct val="200000"/>
              </a:lnSpc>
            </a:pPr>
            <a:r>
              <a:rPr lang="en-US" sz="1050" b="1" i="0" baseline="30000" dirty="0">
                <a:solidFill>
                  <a:srgbClr val="000000"/>
                </a:solidFill>
                <a:effectLst/>
                <a:latin typeface="system-ui"/>
              </a:rPr>
              <a:t>4 </a:t>
            </a:r>
            <a:r>
              <a:rPr lang="en-US" sz="1050" b="0" i="0" dirty="0">
                <a:solidFill>
                  <a:srgbClr val="000000"/>
                </a:solidFill>
                <a:effectLst/>
                <a:latin typeface="system-ui"/>
              </a:rPr>
              <a:t>knowing, brothers </a:t>
            </a:r>
            <a:r>
              <a:rPr lang="en-US" sz="1050" b="0" i="1" dirty="0">
                <a:solidFill>
                  <a:srgbClr val="000000"/>
                </a:solidFill>
                <a:effectLst/>
                <a:latin typeface="system-ui"/>
              </a:rPr>
              <a:t>and sisters</a:t>
            </a:r>
            <a:r>
              <a:rPr lang="en-US" sz="1050" b="0" i="0" dirty="0">
                <a:solidFill>
                  <a:srgbClr val="000000"/>
                </a:solidFill>
                <a:effectLst/>
                <a:latin typeface="system-ui"/>
              </a:rPr>
              <a:t>, beloved by God, </a:t>
            </a:r>
            <a:r>
              <a:rPr lang="en-US" sz="1050" b="0" i="1" dirty="0">
                <a:solidFill>
                  <a:srgbClr val="000000"/>
                </a:solidFill>
                <a:effectLst/>
                <a:latin typeface="system-ui"/>
              </a:rPr>
              <a:t>His</a:t>
            </a:r>
            <a:r>
              <a:rPr lang="en-US" sz="1050" b="0" i="0" dirty="0">
                <a:solidFill>
                  <a:srgbClr val="000000"/>
                </a:solidFill>
                <a:effectLst/>
                <a:latin typeface="system-ui"/>
              </a:rPr>
              <a:t> choice of you; </a:t>
            </a:r>
          </a:p>
          <a:p>
            <a:pPr algn="l">
              <a:lnSpc>
                <a:spcPct val="200000"/>
              </a:lnSpc>
            </a:pPr>
            <a:r>
              <a:rPr lang="en-US" sz="1050" b="1" i="0" baseline="30000" dirty="0">
                <a:solidFill>
                  <a:srgbClr val="000000"/>
                </a:solidFill>
                <a:effectLst/>
                <a:latin typeface="system-ui"/>
              </a:rPr>
              <a:t>5 </a:t>
            </a:r>
            <a:r>
              <a:rPr lang="en-US" sz="1050" b="0" i="0" dirty="0">
                <a:solidFill>
                  <a:srgbClr val="000000"/>
                </a:solidFill>
                <a:effectLst/>
                <a:latin typeface="system-ui"/>
              </a:rPr>
              <a:t>for our gospel did not come to you in word   only, but also in power and in the Holy Spirit and with full conviction; just as you know what kind of men we proved to be among you for your sakes. </a:t>
            </a:r>
          </a:p>
          <a:p>
            <a:pPr algn="l">
              <a:lnSpc>
                <a:spcPct val="200000"/>
              </a:lnSpc>
            </a:pPr>
            <a:r>
              <a:rPr lang="en-US" sz="1050" b="1" i="0" baseline="30000" dirty="0">
                <a:solidFill>
                  <a:srgbClr val="000000"/>
                </a:solidFill>
                <a:effectLst/>
                <a:latin typeface="system-ui"/>
              </a:rPr>
              <a:t>6 </a:t>
            </a:r>
            <a:r>
              <a:rPr lang="en-US" sz="1050" b="0" i="0" dirty="0">
                <a:solidFill>
                  <a:srgbClr val="000000"/>
                </a:solidFill>
                <a:effectLst/>
                <a:latin typeface="system-ui"/>
              </a:rPr>
              <a:t>You also became imitators of us and of the Lord, having </a:t>
            </a:r>
            <a:r>
              <a:rPr lang="en-US" sz="1050" b="0" i="0" dirty="0">
                <a:solidFill>
                  <a:schemeClr val="accent1"/>
                </a:solidFill>
                <a:effectLst/>
                <a:latin typeface="system-ui"/>
              </a:rPr>
              <a:t>received the word during great affliction </a:t>
            </a:r>
            <a:r>
              <a:rPr lang="en-US" sz="1050" b="0" i="0" dirty="0">
                <a:solidFill>
                  <a:srgbClr val="000000"/>
                </a:solidFill>
                <a:effectLst/>
                <a:latin typeface="system-ui"/>
              </a:rPr>
              <a:t>with the joy of the Holy Spirit, </a:t>
            </a:r>
          </a:p>
          <a:p>
            <a:pPr algn="l">
              <a:lnSpc>
                <a:spcPct val="200000"/>
              </a:lnSpc>
            </a:pPr>
            <a:r>
              <a:rPr lang="en-US" sz="1050" b="1" i="0" baseline="30000" dirty="0">
                <a:solidFill>
                  <a:srgbClr val="000000"/>
                </a:solidFill>
                <a:effectLst/>
                <a:latin typeface="system-ui"/>
              </a:rPr>
              <a:t>7 </a:t>
            </a:r>
            <a:r>
              <a:rPr lang="en-US" sz="1050" b="0" i="0" dirty="0">
                <a:solidFill>
                  <a:srgbClr val="000000"/>
                </a:solidFill>
                <a:effectLst/>
                <a:latin typeface="system-ui"/>
              </a:rPr>
              <a:t>so that you became an example to all the believers in Macedonia and Achaia.</a:t>
            </a:r>
          </a:p>
          <a:p>
            <a:pPr algn="l">
              <a:lnSpc>
                <a:spcPct val="200000"/>
              </a:lnSpc>
            </a:pPr>
            <a:r>
              <a:rPr lang="en-US" sz="1050" b="1" i="0" baseline="30000" dirty="0">
                <a:solidFill>
                  <a:srgbClr val="000000"/>
                </a:solidFill>
                <a:effectLst/>
                <a:latin typeface="system-ui"/>
              </a:rPr>
              <a:t>8 </a:t>
            </a:r>
            <a:r>
              <a:rPr lang="en-US" sz="1050" b="0" i="0" dirty="0">
                <a:solidFill>
                  <a:srgbClr val="000000"/>
                </a:solidFill>
                <a:effectLst/>
                <a:latin typeface="system-ui"/>
              </a:rPr>
              <a:t>For </a:t>
            </a:r>
            <a:r>
              <a:rPr lang="en-US" sz="1050" b="0" i="0" dirty="0">
                <a:solidFill>
                  <a:schemeClr val="accent1"/>
                </a:solidFill>
                <a:effectLst/>
                <a:latin typeface="system-ui"/>
              </a:rPr>
              <a:t>the word of the Lord has sounded forth </a:t>
            </a:r>
            <a:r>
              <a:rPr lang="en-US" sz="1050" b="0" i="0" dirty="0">
                <a:solidFill>
                  <a:srgbClr val="000000"/>
                </a:solidFill>
                <a:effectLst/>
                <a:latin typeface="system-ui"/>
              </a:rPr>
              <a:t>from you, not only in Macedonia and Achaia, but in every place </a:t>
            </a:r>
            <a:r>
              <a:rPr lang="en-US" sz="1050" b="0" i="1" dirty="0">
                <a:solidFill>
                  <a:srgbClr val="000000"/>
                </a:solidFill>
                <a:effectLst/>
                <a:latin typeface="system-ui"/>
              </a:rPr>
              <a:t>the news of</a:t>
            </a:r>
            <a:r>
              <a:rPr lang="en-US" sz="1050" b="0" i="0" dirty="0">
                <a:solidFill>
                  <a:srgbClr val="000000"/>
                </a:solidFill>
                <a:effectLst/>
                <a:latin typeface="system-ui"/>
              </a:rPr>
              <a:t> your faith toward God has gone out, so that we have no need to say anything.</a:t>
            </a:r>
          </a:p>
          <a:p>
            <a:pPr algn="l">
              <a:lnSpc>
                <a:spcPct val="200000"/>
              </a:lnSpc>
            </a:pPr>
            <a:r>
              <a:rPr lang="en-US" sz="1050" b="1" i="0" baseline="30000" dirty="0">
                <a:solidFill>
                  <a:srgbClr val="000000"/>
                </a:solidFill>
                <a:effectLst/>
                <a:latin typeface="system-ui"/>
              </a:rPr>
              <a:t>9 </a:t>
            </a:r>
            <a:r>
              <a:rPr lang="en-US" sz="1050" b="0" i="0" dirty="0">
                <a:solidFill>
                  <a:srgbClr val="000000"/>
                </a:solidFill>
                <a:effectLst/>
                <a:latin typeface="system-ui"/>
              </a:rPr>
              <a:t>For they themselves report about us as to the kind of reception we had with you, and how you turned to God from idols to serve a living and true God, </a:t>
            </a:r>
          </a:p>
          <a:p>
            <a:pPr algn="l">
              <a:lnSpc>
                <a:spcPct val="200000"/>
              </a:lnSpc>
            </a:pPr>
            <a:r>
              <a:rPr lang="en-US" sz="1050" b="1" i="0" baseline="30000" dirty="0">
                <a:solidFill>
                  <a:srgbClr val="000000"/>
                </a:solidFill>
                <a:effectLst/>
                <a:latin typeface="system-ui"/>
              </a:rPr>
              <a:t>10 </a:t>
            </a:r>
            <a:r>
              <a:rPr lang="en-US" sz="1050" b="0" i="0" dirty="0">
                <a:solidFill>
                  <a:srgbClr val="000000"/>
                </a:solidFill>
                <a:effectLst/>
                <a:latin typeface="system-ui"/>
              </a:rPr>
              <a:t>and to wait for His Son from heaven, whom He raised from the dead, </a:t>
            </a:r>
            <a:r>
              <a:rPr lang="en-US" sz="1050" b="0" i="1" dirty="0">
                <a:solidFill>
                  <a:srgbClr val="000000"/>
                </a:solidFill>
                <a:effectLst/>
                <a:latin typeface="system-ui"/>
              </a:rPr>
              <a:t>that is</a:t>
            </a:r>
            <a:r>
              <a:rPr lang="en-US" sz="1050" b="0" i="0" dirty="0">
                <a:solidFill>
                  <a:srgbClr val="000000"/>
                </a:solidFill>
                <a:effectLst/>
                <a:latin typeface="system-ui"/>
              </a:rPr>
              <a:t>, Jesus who rescues us from the wrath to come.</a:t>
            </a:r>
          </a:p>
        </p:txBody>
      </p:sp>
      <p:sp>
        <p:nvSpPr>
          <p:cNvPr id="7" name="TextBox 6">
            <a:extLst>
              <a:ext uri="{FF2B5EF4-FFF2-40B4-BE49-F238E27FC236}">
                <a16:creationId xmlns:a16="http://schemas.microsoft.com/office/drawing/2014/main" id="{85C941D4-A121-E4A8-D520-5555DDB647C2}"/>
              </a:ext>
            </a:extLst>
          </p:cNvPr>
          <p:cNvSpPr txBox="1"/>
          <p:nvPr/>
        </p:nvSpPr>
        <p:spPr>
          <a:xfrm>
            <a:off x="219499" y="160700"/>
            <a:ext cx="4532010" cy="461665"/>
          </a:xfrm>
          <a:prstGeom prst="rect">
            <a:avLst/>
          </a:prstGeom>
          <a:noFill/>
        </p:spPr>
        <p:txBody>
          <a:bodyPr wrap="none" rtlCol="0">
            <a:spAutoFit/>
          </a:bodyPr>
          <a:lstStyle/>
          <a:p>
            <a:r>
              <a:rPr lang="en-US" sz="2400" b="1" dirty="0">
                <a:latin typeface="Candara" panose="020E0502030303020204" pitchFamily="34" charset="0"/>
              </a:rPr>
              <a:t>HOW TO DISCOVER A KEY WORD</a:t>
            </a:r>
          </a:p>
        </p:txBody>
      </p:sp>
      <p:sp>
        <p:nvSpPr>
          <p:cNvPr id="8" name="Action Button: Sound 7">
            <a:hlinkClick r:id="" action="ppaction://noaction" highlightClick="1"/>
            <a:extLst>
              <a:ext uri="{FF2B5EF4-FFF2-40B4-BE49-F238E27FC236}">
                <a16:creationId xmlns:a16="http://schemas.microsoft.com/office/drawing/2014/main" id="{07D04A4A-F345-0C70-B340-BB2473BFA402}"/>
              </a:ext>
            </a:extLst>
          </p:cNvPr>
          <p:cNvSpPr/>
          <p:nvPr/>
        </p:nvSpPr>
        <p:spPr>
          <a:xfrm>
            <a:off x="977095" y="3119575"/>
            <a:ext cx="316829" cy="182090"/>
          </a:xfrm>
          <a:prstGeom prst="actionButtonSou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ction Button: Sound 8">
            <a:hlinkClick r:id="" action="ppaction://noaction" highlightClick="1"/>
            <a:extLst>
              <a:ext uri="{FF2B5EF4-FFF2-40B4-BE49-F238E27FC236}">
                <a16:creationId xmlns:a16="http://schemas.microsoft.com/office/drawing/2014/main" id="{71F8D371-D571-87CA-F908-0AC2038FED4F}"/>
              </a:ext>
            </a:extLst>
          </p:cNvPr>
          <p:cNvSpPr/>
          <p:nvPr/>
        </p:nvSpPr>
        <p:spPr>
          <a:xfrm>
            <a:off x="989123" y="4731511"/>
            <a:ext cx="316829" cy="182090"/>
          </a:xfrm>
          <a:prstGeom prst="actionButtonSou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ction Button: Sound 9">
            <a:hlinkClick r:id="" action="ppaction://noaction" highlightClick="1"/>
            <a:extLst>
              <a:ext uri="{FF2B5EF4-FFF2-40B4-BE49-F238E27FC236}">
                <a16:creationId xmlns:a16="http://schemas.microsoft.com/office/drawing/2014/main" id="{EE08DD38-29C9-4E99-A0D6-420F0F1095CC}"/>
              </a:ext>
            </a:extLst>
          </p:cNvPr>
          <p:cNvSpPr/>
          <p:nvPr/>
        </p:nvSpPr>
        <p:spPr>
          <a:xfrm>
            <a:off x="4258056" y="3774392"/>
            <a:ext cx="316829" cy="182090"/>
          </a:xfrm>
          <a:prstGeom prst="actionButtonSou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506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98985C-FB06-2335-1F9A-6877000684DD}"/>
              </a:ext>
            </a:extLst>
          </p:cNvPr>
          <p:cNvSpPr txBox="1"/>
          <p:nvPr/>
        </p:nvSpPr>
        <p:spPr>
          <a:xfrm>
            <a:off x="256593" y="9074"/>
            <a:ext cx="5407089" cy="6848926"/>
          </a:xfrm>
          <a:prstGeom prst="rect">
            <a:avLst/>
          </a:prstGeom>
          <a:noFill/>
        </p:spPr>
        <p:txBody>
          <a:bodyPr wrap="square">
            <a:spAutoFit/>
          </a:bodyPr>
          <a:lstStyle/>
          <a:p>
            <a:pPr algn="l">
              <a:lnSpc>
                <a:spcPct val="200000"/>
              </a:lnSpc>
            </a:pPr>
            <a:r>
              <a:rPr lang="en-US" sz="1050" i="0" dirty="0">
                <a:effectLst/>
                <a:latin typeface="system-ui"/>
              </a:rPr>
              <a:t>I Thessalonians</a:t>
            </a:r>
          </a:p>
          <a:p>
            <a:pPr algn="l">
              <a:lnSpc>
                <a:spcPct val="200000"/>
              </a:lnSpc>
            </a:pPr>
            <a:r>
              <a:rPr lang="en-US" sz="1050" i="0" dirty="0">
                <a:effectLst/>
                <a:latin typeface="system-ui"/>
              </a:rPr>
              <a:t>1  Paul, Silvanus, and Timothy,</a:t>
            </a:r>
          </a:p>
          <a:p>
            <a:pPr algn="l">
              <a:lnSpc>
                <a:spcPct val="200000"/>
              </a:lnSpc>
            </a:pPr>
            <a:r>
              <a:rPr lang="en-US" sz="1050" i="0" dirty="0">
                <a:effectLst/>
                <a:latin typeface="system-ui"/>
              </a:rPr>
              <a:t>To the </a:t>
            </a:r>
            <a:r>
              <a:rPr lang="en-US" sz="1100" dirty="0">
                <a:latin typeface="system-ui"/>
              </a:rPr>
              <a:t>church</a:t>
            </a:r>
            <a:r>
              <a:rPr lang="en-US" sz="1050" dirty="0">
                <a:latin typeface="system-ui"/>
              </a:rPr>
              <a:t> of the Thessalonians </a:t>
            </a:r>
            <a:r>
              <a:rPr lang="en-US" sz="1050" i="0" dirty="0">
                <a:effectLst/>
                <a:latin typeface="system-ui"/>
              </a:rPr>
              <a:t>in God the Father and the Lord Jesus Christ: Grace to you and peace.</a:t>
            </a:r>
          </a:p>
          <a:p>
            <a:pPr algn="l">
              <a:lnSpc>
                <a:spcPct val="200000"/>
              </a:lnSpc>
            </a:pPr>
            <a:r>
              <a:rPr lang="en-US" sz="1050" i="0" baseline="30000" dirty="0">
                <a:effectLst/>
                <a:latin typeface="system-ui"/>
              </a:rPr>
              <a:t>2 </a:t>
            </a:r>
            <a:r>
              <a:rPr lang="en-US" sz="1050" i="0" dirty="0">
                <a:effectLst/>
                <a:latin typeface="system-ui"/>
              </a:rPr>
              <a:t>We always give thanks to God for all of you, making mention </a:t>
            </a:r>
            <a:r>
              <a:rPr lang="en-US" sz="1050" i="1" dirty="0">
                <a:effectLst/>
                <a:latin typeface="system-ui"/>
              </a:rPr>
              <a:t>of you</a:t>
            </a:r>
            <a:r>
              <a:rPr lang="en-US" sz="1050" i="0" dirty="0">
                <a:effectLst/>
                <a:latin typeface="system-ui"/>
              </a:rPr>
              <a:t> in our prayers;</a:t>
            </a:r>
          </a:p>
          <a:p>
            <a:pPr algn="l">
              <a:lnSpc>
                <a:spcPct val="200000"/>
              </a:lnSpc>
            </a:pPr>
            <a:r>
              <a:rPr lang="en-US" sz="1050" i="0" baseline="30000" dirty="0">
                <a:effectLst/>
                <a:latin typeface="system-ui"/>
              </a:rPr>
              <a:t>3 </a:t>
            </a:r>
            <a:r>
              <a:rPr lang="en-US" sz="1050" i="0" dirty="0">
                <a:effectLst/>
                <a:latin typeface="system-ui"/>
              </a:rPr>
              <a:t>constantly keeping in mind your work of faith and labor of love and perseverance of hope in our Lord Jesus Christ in the presence of our God and Father,</a:t>
            </a:r>
          </a:p>
          <a:p>
            <a:pPr algn="l">
              <a:lnSpc>
                <a:spcPct val="200000"/>
              </a:lnSpc>
            </a:pPr>
            <a:r>
              <a:rPr lang="en-US" sz="1050" i="0" baseline="30000" dirty="0">
                <a:effectLst/>
                <a:latin typeface="system-ui"/>
              </a:rPr>
              <a:t>4 </a:t>
            </a:r>
            <a:r>
              <a:rPr lang="en-US" sz="1050" i="0" dirty="0">
                <a:effectLst/>
                <a:latin typeface="system-ui"/>
              </a:rPr>
              <a:t>knowing, brothers </a:t>
            </a:r>
            <a:r>
              <a:rPr lang="en-US" sz="1050" i="1" dirty="0">
                <a:effectLst/>
                <a:latin typeface="system-ui"/>
              </a:rPr>
              <a:t>and sisters</a:t>
            </a:r>
            <a:r>
              <a:rPr lang="en-US" sz="1050" i="0" dirty="0">
                <a:effectLst/>
                <a:latin typeface="system-ui"/>
              </a:rPr>
              <a:t>, beloved by God, </a:t>
            </a:r>
            <a:r>
              <a:rPr lang="en-US" sz="1050" i="1" dirty="0">
                <a:effectLst/>
                <a:latin typeface="system-ui"/>
              </a:rPr>
              <a:t>His</a:t>
            </a:r>
            <a:r>
              <a:rPr lang="en-US" sz="1050" i="0" dirty="0">
                <a:effectLst/>
                <a:latin typeface="system-ui"/>
              </a:rPr>
              <a:t> choice of you; </a:t>
            </a:r>
          </a:p>
          <a:p>
            <a:pPr algn="l">
              <a:lnSpc>
                <a:spcPct val="200000"/>
              </a:lnSpc>
            </a:pPr>
            <a:r>
              <a:rPr lang="en-US" sz="1050" i="0" baseline="30000" dirty="0">
                <a:effectLst/>
                <a:latin typeface="system-ui"/>
              </a:rPr>
              <a:t>5 </a:t>
            </a:r>
            <a:r>
              <a:rPr lang="en-US" sz="1050" i="0" dirty="0">
                <a:effectLst/>
                <a:latin typeface="system-ui"/>
              </a:rPr>
              <a:t>for our gospel did not come to you in word only, but also in power and in the Holy Spirit and with full conviction; just as you know what kind of men we proved to be among you for your sakes. </a:t>
            </a:r>
          </a:p>
          <a:p>
            <a:pPr algn="l">
              <a:lnSpc>
                <a:spcPct val="200000"/>
              </a:lnSpc>
            </a:pPr>
            <a:r>
              <a:rPr lang="en-US" sz="1050" i="0" baseline="30000" dirty="0">
                <a:effectLst/>
                <a:latin typeface="system-ui"/>
              </a:rPr>
              <a:t>6 </a:t>
            </a:r>
            <a:r>
              <a:rPr lang="en-US" sz="1050" i="0" dirty="0">
                <a:effectLst/>
                <a:latin typeface="system-ui"/>
              </a:rPr>
              <a:t>You also became imitators of us and of the Lord, having received the word during great affliction with the joy of the Holy Spirit, </a:t>
            </a:r>
          </a:p>
          <a:p>
            <a:pPr algn="l">
              <a:lnSpc>
                <a:spcPct val="200000"/>
              </a:lnSpc>
            </a:pPr>
            <a:r>
              <a:rPr lang="en-US" sz="1050" i="0" baseline="30000" dirty="0">
                <a:effectLst/>
                <a:latin typeface="system-ui"/>
              </a:rPr>
              <a:t>7 </a:t>
            </a:r>
            <a:r>
              <a:rPr lang="en-US" sz="1050" i="0" dirty="0">
                <a:effectLst/>
                <a:latin typeface="system-ui"/>
              </a:rPr>
              <a:t>so that you became an example to all the believers in Macedonia and Achaia.</a:t>
            </a:r>
          </a:p>
          <a:p>
            <a:pPr algn="l">
              <a:lnSpc>
                <a:spcPct val="200000"/>
              </a:lnSpc>
            </a:pPr>
            <a:r>
              <a:rPr lang="en-US" sz="1050" i="0" baseline="30000" dirty="0">
                <a:effectLst/>
                <a:latin typeface="system-ui"/>
              </a:rPr>
              <a:t>8 </a:t>
            </a:r>
            <a:r>
              <a:rPr lang="en-US" sz="1050" i="0" dirty="0">
                <a:effectLst/>
                <a:latin typeface="system-ui"/>
              </a:rPr>
              <a:t>For the word of the Lord has sounded forth from you, not only in Macedonia and Achaia, but in every place </a:t>
            </a:r>
            <a:r>
              <a:rPr lang="en-US" sz="1050" i="1" dirty="0">
                <a:effectLst/>
                <a:latin typeface="system-ui"/>
              </a:rPr>
              <a:t>the news of</a:t>
            </a:r>
            <a:r>
              <a:rPr lang="en-US" sz="1050" i="0" dirty="0">
                <a:effectLst/>
                <a:latin typeface="system-ui"/>
              </a:rPr>
              <a:t> your faith toward God has gone out, so that we have no need to say anything.</a:t>
            </a:r>
          </a:p>
          <a:p>
            <a:pPr algn="l">
              <a:lnSpc>
                <a:spcPct val="200000"/>
              </a:lnSpc>
            </a:pPr>
            <a:r>
              <a:rPr lang="en-US" sz="1050" i="0" baseline="30000" dirty="0">
                <a:effectLst/>
                <a:latin typeface="system-ui"/>
              </a:rPr>
              <a:t>9 </a:t>
            </a:r>
            <a:r>
              <a:rPr lang="en-US" sz="1050" i="0" dirty="0">
                <a:effectLst/>
                <a:latin typeface="system-ui"/>
              </a:rPr>
              <a:t>For they themselves report about us as to the kind of reception we had with you, and how you turned to God from idols to serve a living and true God, </a:t>
            </a:r>
          </a:p>
          <a:p>
            <a:pPr algn="l">
              <a:lnSpc>
                <a:spcPct val="200000"/>
              </a:lnSpc>
            </a:pPr>
            <a:r>
              <a:rPr lang="en-US" sz="1050" i="0" baseline="30000" dirty="0">
                <a:effectLst/>
                <a:latin typeface="system-ui"/>
              </a:rPr>
              <a:t>10 </a:t>
            </a:r>
            <a:r>
              <a:rPr lang="en-US" sz="1050" i="0" dirty="0">
                <a:effectLst/>
                <a:latin typeface="system-ui"/>
              </a:rPr>
              <a:t>and to wait for His Son from heaven, whom He raised from the dead, </a:t>
            </a:r>
            <a:r>
              <a:rPr lang="en-US" sz="1050" i="1" dirty="0">
                <a:effectLst/>
                <a:latin typeface="system-ui"/>
              </a:rPr>
              <a:t>that is</a:t>
            </a:r>
            <a:r>
              <a:rPr lang="en-US" sz="1050" i="0" dirty="0">
                <a:effectLst/>
                <a:latin typeface="system-ui"/>
              </a:rPr>
              <a:t>, Jesus who rescues us from the wrath to come.</a:t>
            </a:r>
          </a:p>
        </p:txBody>
      </p:sp>
      <p:graphicFrame>
        <p:nvGraphicFramePr>
          <p:cNvPr id="4" name="Table 3">
            <a:extLst>
              <a:ext uri="{FF2B5EF4-FFF2-40B4-BE49-F238E27FC236}">
                <a16:creationId xmlns:a16="http://schemas.microsoft.com/office/drawing/2014/main" id="{F4E1CD6B-D4C4-B895-4E90-1E4B8B61E9ED}"/>
              </a:ext>
            </a:extLst>
          </p:cNvPr>
          <p:cNvGraphicFramePr>
            <a:graphicFrameLocks noGrp="1"/>
          </p:cNvGraphicFramePr>
          <p:nvPr/>
        </p:nvGraphicFramePr>
        <p:xfrm>
          <a:off x="5963584" y="849937"/>
          <a:ext cx="4795936" cy="5643880"/>
        </p:xfrm>
        <a:graphic>
          <a:graphicData uri="http://schemas.openxmlformats.org/drawingml/2006/table">
            <a:tbl>
              <a:tblPr firstRow="1"/>
              <a:tblGrid>
                <a:gridCol w="1198984">
                  <a:extLst>
                    <a:ext uri="{9D8B030D-6E8A-4147-A177-3AD203B41FA5}">
                      <a16:colId xmlns:a16="http://schemas.microsoft.com/office/drawing/2014/main" val="3716398071"/>
                    </a:ext>
                  </a:extLst>
                </a:gridCol>
                <a:gridCol w="1198984">
                  <a:extLst>
                    <a:ext uri="{9D8B030D-6E8A-4147-A177-3AD203B41FA5}">
                      <a16:colId xmlns:a16="http://schemas.microsoft.com/office/drawing/2014/main" val="335127499"/>
                    </a:ext>
                  </a:extLst>
                </a:gridCol>
                <a:gridCol w="1198984">
                  <a:extLst>
                    <a:ext uri="{9D8B030D-6E8A-4147-A177-3AD203B41FA5}">
                      <a16:colId xmlns:a16="http://schemas.microsoft.com/office/drawing/2014/main" val="2862674717"/>
                    </a:ext>
                  </a:extLst>
                </a:gridCol>
                <a:gridCol w="1198984">
                  <a:extLst>
                    <a:ext uri="{9D8B030D-6E8A-4147-A177-3AD203B41FA5}">
                      <a16:colId xmlns:a16="http://schemas.microsoft.com/office/drawing/2014/main" val="802764703"/>
                    </a:ext>
                  </a:extLst>
                </a:gridCol>
              </a:tblGrid>
              <a:tr h="370840">
                <a:tc>
                  <a:txBody>
                    <a:bodyPr/>
                    <a:lstStyle/>
                    <a:p>
                      <a:r>
                        <a:rPr lang="en-US" sz="1100" dirty="0">
                          <a:latin typeface="Candara" panose="020E0502030303020204" pitchFamily="34" charset="0"/>
                        </a:rPr>
                        <a:t>Verse</a:t>
                      </a:r>
                    </a:p>
                  </a:txBody>
                  <a:tcPr/>
                </a:tc>
                <a:tc>
                  <a:txBody>
                    <a:bodyPr/>
                    <a:lstStyle/>
                    <a:p>
                      <a:r>
                        <a:rPr lang="en-US" sz="1100" dirty="0">
                          <a:latin typeface="Candara" panose="020E0502030303020204" pitchFamily="34" charset="0"/>
                        </a:rPr>
                        <a:t>God </a:t>
                      </a:r>
                    </a:p>
                  </a:txBody>
                  <a:tcPr/>
                </a:tc>
                <a:tc>
                  <a:txBody>
                    <a:bodyPr/>
                    <a:lstStyle/>
                    <a:p>
                      <a:r>
                        <a:rPr lang="en-US" sz="1100" dirty="0">
                          <a:solidFill>
                            <a:schemeClr val="bg2"/>
                          </a:solidFill>
                          <a:latin typeface="Candara" panose="020E0502030303020204" pitchFamily="34" charset="0"/>
                        </a:rPr>
                        <a:t>Jesus</a:t>
                      </a:r>
                    </a:p>
                  </a:txBody>
                  <a:tcPr/>
                </a:tc>
                <a:tc>
                  <a:txBody>
                    <a:bodyPr/>
                    <a:lstStyle/>
                    <a:p>
                      <a:r>
                        <a:rPr lang="en-US" sz="1100" dirty="0">
                          <a:solidFill>
                            <a:schemeClr val="bg2"/>
                          </a:solidFill>
                          <a:latin typeface="Candara" panose="020E0502030303020204" pitchFamily="34" charset="0"/>
                        </a:rPr>
                        <a:t>Holy </a:t>
                      </a:r>
                    </a:p>
                    <a:p>
                      <a:r>
                        <a:rPr lang="en-US" sz="1100" dirty="0">
                          <a:solidFill>
                            <a:schemeClr val="bg2"/>
                          </a:solidFill>
                          <a:latin typeface="Candara" panose="020E0502030303020204" pitchFamily="34" charset="0"/>
                        </a:rPr>
                        <a:t>Ghost</a:t>
                      </a:r>
                    </a:p>
                  </a:txBody>
                  <a:tcPr/>
                </a:tc>
                <a:extLst>
                  <a:ext uri="{0D108BD9-81ED-4DB2-BD59-A6C34878D82A}">
                    <a16:rowId xmlns:a16="http://schemas.microsoft.com/office/drawing/2014/main" val="1723990824"/>
                  </a:ext>
                </a:extLst>
              </a:tr>
              <a:tr h="370840">
                <a:tc>
                  <a:txBody>
                    <a:bodyPr/>
                    <a:lstStyle/>
                    <a:p>
                      <a:r>
                        <a:rPr lang="en-US" sz="1100" dirty="0">
                          <a:latin typeface="Candara" panose="020E0502030303020204" pitchFamily="34" charset="0"/>
                        </a:rPr>
                        <a:t>V1</a:t>
                      </a:r>
                    </a:p>
                  </a:txBody>
                  <a:tcPr/>
                </a:tc>
                <a:tc>
                  <a:txBody>
                    <a:bodyPr/>
                    <a:lstStyle/>
                    <a:p>
                      <a:pPr algn="ctr"/>
                      <a:r>
                        <a:rPr lang="en-US" sz="1100" dirty="0">
                          <a:latin typeface="Candara" panose="020E0502030303020204" pitchFamily="34" charset="0"/>
                        </a:rPr>
                        <a:t>The Father</a:t>
                      </a:r>
                    </a:p>
                  </a:txBody>
                  <a:tcPr/>
                </a:tc>
                <a:tc>
                  <a:txBody>
                    <a:bodyPr/>
                    <a:lstStyle/>
                    <a:p>
                      <a:endParaRPr lang="en-US" sz="1100">
                        <a:latin typeface="Candara" panose="020E0502030303020204" pitchFamily="34" charset="0"/>
                      </a:endParaRPr>
                    </a:p>
                  </a:txBody>
                  <a:tcPr/>
                </a:tc>
                <a:tc>
                  <a:txBody>
                    <a:bodyPr/>
                    <a:lstStyle/>
                    <a:p>
                      <a:endParaRPr lang="en-US" sz="1100" dirty="0">
                        <a:latin typeface="Candara" panose="020E0502030303020204" pitchFamily="34" charset="0"/>
                      </a:endParaRPr>
                    </a:p>
                  </a:txBody>
                  <a:tcPr/>
                </a:tc>
                <a:extLst>
                  <a:ext uri="{0D108BD9-81ED-4DB2-BD59-A6C34878D82A}">
                    <a16:rowId xmlns:a16="http://schemas.microsoft.com/office/drawing/2014/main" val="146855364"/>
                  </a:ext>
                </a:extLst>
              </a:tr>
              <a:tr h="370840">
                <a:tc>
                  <a:txBody>
                    <a:bodyPr/>
                    <a:lstStyle/>
                    <a:p>
                      <a:r>
                        <a:rPr lang="en-US" sz="1100" dirty="0">
                          <a:latin typeface="Candara" panose="020E0502030303020204" pitchFamily="34" charset="0"/>
                        </a:rPr>
                        <a:t>V2</a:t>
                      </a:r>
                    </a:p>
                  </a:txBody>
                  <a:tcPr/>
                </a:tc>
                <a:tc>
                  <a:txBody>
                    <a:bodyPr/>
                    <a:lstStyle/>
                    <a:p>
                      <a:pPr algn="ctr"/>
                      <a:r>
                        <a:rPr lang="en-US" sz="1100" dirty="0">
                          <a:latin typeface="Candara" panose="020E0502030303020204" pitchFamily="34" charset="0"/>
                        </a:rPr>
                        <a:t>always given thanks for you</a:t>
                      </a:r>
                    </a:p>
                  </a:txBody>
                  <a:tcPr/>
                </a:tc>
                <a:tc>
                  <a:txBody>
                    <a:bodyPr/>
                    <a:lstStyle/>
                    <a:p>
                      <a:endParaRPr lang="en-US" sz="1100">
                        <a:latin typeface="Candara" panose="020E0502030303020204" pitchFamily="34" charset="0"/>
                      </a:endParaRPr>
                    </a:p>
                  </a:txBody>
                  <a:tcPr/>
                </a:tc>
                <a:tc>
                  <a:txBody>
                    <a:bodyPr/>
                    <a:lstStyle/>
                    <a:p>
                      <a:endParaRPr lang="en-US" sz="1100" dirty="0">
                        <a:latin typeface="Candara" panose="020E0502030303020204" pitchFamily="34" charset="0"/>
                      </a:endParaRPr>
                    </a:p>
                  </a:txBody>
                  <a:tcPr/>
                </a:tc>
                <a:extLst>
                  <a:ext uri="{0D108BD9-81ED-4DB2-BD59-A6C34878D82A}">
                    <a16:rowId xmlns:a16="http://schemas.microsoft.com/office/drawing/2014/main" val="3435134261"/>
                  </a:ext>
                </a:extLst>
              </a:tr>
              <a:tr h="370840">
                <a:tc>
                  <a:txBody>
                    <a:bodyPr/>
                    <a:lstStyle/>
                    <a:p>
                      <a:r>
                        <a:rPr lang="en-US" sz="1100" dirty="0">
                          <a:latin typeface="Candara" panose="020E0502030303020204" pitchFamily="34" charset="0"/>
                        </a:rPr>
                        <a:t>V3</a:t>
                      </a:r>
                    </a:p>
                  </a:txBody>
                  <a:tcPr/>
                </a:tc>
                <a:tc>
                  <a:txBody>
                    <a:bodyPr/>
                    <a:lstStyle/>
                    <a:p>
                      <a:pPr algn="ctr"/>
                      <a:r>
                        <a:rPr lang="en-US" sz="1100" b="1" u="sng" dirty="0">
                          <a:latin typeface="Candara" panose="020E0502030303020204" pitchFamily="34" charset="0"/>
                        </a:rPr>
                        <a:t>our</a:t>
                      </a:r>
                      <a:r>
                        <a:rPr lang="en-US" sz="1100" dirty="0">
                          <a:latin typeface="Candara" panose="020E0502030303020204" pitchFamily="34" charset="0"/>
                        </a:rPr>
                        <a:t> God and Father</a:t>
                      </a:r>
                    </a:p>
                  </a:txBody>
                  <a:tcPr/>
                </a:tc>
                <a:tc>
                  <a:txBody>
                    <a:bodyPr/>
                    <a:lstStyle/>
                    <a:p>
                      <a:endParaRPr lang="en-US" sz="1100">
                        <a:latin typeface="Candara" panose="020E0502030303020204" pitchFamily="34" charset="0"/>
                      </a:endParaRPr>
                    </a:p>
                  </a:txBody>
                  <a:tcPr/>
                </a:tc>
                <a:tc>
                  <a:txBody>
                    <a:bodyPr/>
                    <a:lstStyle/>
                    <a:p>
                      <a:endParaRPr lang="en-US" sz="1100" dirty="0">
                        <a:latin typeface="Candara" panose="020E0502030303020204" pitchFamily="34" charset="0"/>
                      </a:endParaRPr>
                    </a:p>
                  </a:txBody>
                  <a:tcPr/>
                </a:tc>
                <a:extLst>
                  <a:ext uri="{0D108BD9-81ED-4DB2-BD59-A6C34878D82A}">
                    <a16:rowId xmlns:a16="http://schemas.microsoft.com/office/drawing/2014/main" val="2159991329"/>
                  </a:ext>
                </a:extLst>
              </a:tr>
              <a:tr h="370840">
                <a:tc>
                  <a:txBody>
                    <a:bodyPr/>
                    <a:lstStyle/>
                    <a:p>
                      <a:r>
                        <a:rPr lang="en-US" sz="1100" dirty="0">
                          <a:latin typeface="Candara" panose="020E0502030303020204" pitchFamily="34" charset="0"/>
                        </a:rPr>
                        <a:t>V4</a:t>
                      </a:r>
                    </a:p>
                  </a:txBody>
                  <a:tcPr/>
                </a:tc>
                <a:tc>
                  <a:txBody>
                    <a:bodyPr/>
                    <a:lstStyle/>
                    <a:p>
                      <a:pPr algn="ctr"/>
                      <a:r>
                        <a:rPr lang="en-US" sz="1100" dirty="0">
                          <a:latin typeface="Candara" panose="020E0502030303020204" pitchFamily="34" charset="0"/>
                        </a:rPr>
                        <a:t>loves the brothers and sisters; He chose you</a:t>
                      </a:r>
                    </a:p>
                  </a:txBody>
                  <a:tcPr/>
                </a:tc>
                <a:tc>
                  <a:txBody>
                    <a:bodyPr/>
                    <a:lstStyle/>
                    <a:p>
                      <a:endParaRPr lang="en-US" sz="1100">
                        <a:latin typeface="Candara" panose="020E0502030303020204" pitchFamily="34" charset="0"/>
                      </a:endParaRPr>
                    </a:p>
                  </a:txBody>
                  <a:tcPr/>
                </a:tc>
                <a:tc>
                  <a:txBody>
                    <a:bodyPr/>
                    <a:lstStyle/>
                    <a:p>
                      <a:endParaRPr lang="en-US" sz="1100" dirty="0">
                        <a:latin typeface="Candara" panose="020E0502030303020204" pitchFamily="34" charset="0"/>
                      </a:endParaRPr>
                    </a:p>
                  </a:txBody>
                  <a:tcPr/>
                </a:tc>
                <a:extLst>
                  <a:ext uri="{0D108BD9-81ED-4DB2-BD59-A6C34878D82A}">
                    <a16:rowId xmlns:a16="http://schemas.microsoft.com/office/drawing/2014/main" val="83676853"/>
                  </a:ext>
                </a:extLst>
              </a:tr>
              <a:tr h="370840">
                <a:tc>
                  <a:txBody>
                    <a:bodyPr/>
                    <a:lstStyle/>
                    <a:p>
                      <a:r>
                        <a:rPr lang="en-US" sz="1100" dirty="0">
                          <a:latin typeface="Candara" panose="020E0502030303020204" pitchFamily="34" charset="0"/>
                        </a:rPr>
                        <a:t>V5</a:t>
                      </a:r>
                    </a:p>
                  </a:txBody>
                  <a:tcPr/>
                </a:tc>
                <a:tc>
                  <a:txBody>
                    <a:bodyPr/>
                    <a:lstStyle/>
                    <a:p>
                      <a:pPr algn="ctr"/>
                      <a:endParaRPr lang="en-US" sz="1100" dirty="0">
                        <a:latin typeface="Candara" panose="020E0502030303020204" pitchFamily="34" charset="0"/>
                      </a:endParaRPr>
                    </a:p>
                  </a:txBody>
                  <a:tcPr/>
                </a:tc>
                <a:tc>
                  <a:txBody>
                    <a:bodyPr/>
                    <a:lstStyle/>
                    <a:p>
                      <a:endParaRPr lang="en-US" sz="1100">
                        <a:latin typeface="Candara" panose="020E0502030303020204" pitchFamily="34" charset="0"/>
                      </a:endParaRPr>
                    </a:p>
                  </a:txBody>
                  <a:tcPr/>
                </a:tc>
                <a:tc>
                  <a:txBody>
                    <a:bodyPr/>
                    <a:lstStyle/>
                    <a:p>
                      <a:endParaRPr lang="en-US" sz="1100">
                        <a:latin typeface="Candara" panose="020E0502030303020204" pitchFamily="34" charset="0"/>
                      </a:endParaRPr>
                    </a:p>
                  </a:txBody>
                  <a:tcPr/>
                </a:tc>
                <a:extLst>
                  <a:ext uri="{0D108BD9-81ED-4DB2-BD59-A6C34878D82A}">
                    <a16:rowId xmlns:a16="http://schemas.microsoft.com/office/drawing/2014/main" val="3173575324"/>
                  </a:ext>
                </a:extLst>
              </a:tr>
              <a:tr h="370840">
                <a:tc>
                  <a:txBody>
                    <a:bodyPr/>
                    <a:lstStyle/>
                    <a:p>
                      <a:r>
                        <a:rPr lang="en-US" sz="1100" dirty="0">
                          <a:latin typeface="Candara" panose="020E0502030303020204" pitchFamily="34" charset="0"/>
                        </a:rPr>
                        <a:t>V6</a:t>
                      </a:r>
                    </a:p>
                  </a:txBody>
                  <a:tcPr/>
                </a:tc>
                <a:tc>
                  <a:txBody>
                    <a:bodyPr/>
                    <a:lstStyle/>
                    <a:p>
                      <a:pPr algn="ctr"/>
                      <a:endParaRPr lang="en-US" sz="1100" dirty="0">
                        <a:latin typeface="Candara" panose="020E0502030303020204" pitchFamily="34" charset="0"/>
                      </a:endParaRPr>
                    </a:p>
                  </a:txBody>
                  <a:tcPr/>
                </a:tc>
                <a:tc>
                  <a:txBody>
                    <a:bodyPr/>
                    <a:lstStyle/>
                    <a:p>
                      <a:endParaRPr lang="en-US" sz="1100">
                        <a:latin typeface="Candara" panose="020E0502030303020204" pitchFamily="34" charset="0"/>
                      </a:endParaRPr>
                    </a:p>
                  </a:txBody>
                  <a:tcPr/>
                </a:tc>
                <a:tc>
                  <a:txBody>
                    <a:bodyPr/>
                    <a:lstStyle/>
                    <a:p>
                      <a:endParaRPr lang="en-US" sz="1100" dirty="0">
                        <a:latin typeface="Candara" panose="020E0502030303020204" pitchFamily="34" charset="0"/>
                      </a:endParaRPr>
                    </a:p>
                  </a:txBody>
                  <a:tcPr/>
                </a:tc>
                <a:extLst>
                  <a:ext uri="{0D108BD9-81ED-4DB2-BD59-A6C34878D82A}">
                    <a16:rowId xmlns:a16="http://schemas.microsoft.com/office/drawing/2014/main" val="2713263156"/>
                  </a:ext>
                </a:extLst>
              </a:tr>
              <a:tr h="370840">
                <a:tc>
                  <a:txBody>
                    <a:bodyPr/>
                    <a:lstStyle/>
                    <a:p>
                      <a:r>
                        <a:rPr lang="en-US" sz="1100" dirty="0">
                          <a:latin typeface="Candara" panose="020E0502030303020204" pitchFamily="34" charset="0"/>
                        </a:rPr>
                        <a:t>V7</a:t>
                      </a:r>
                    </a:p>
                  </a:txBody>
                  <a:tcPr/>
                </a:tc>
                <a:tc>
                  <a:txBody>
                    <a:bodyPr/>
                    <a:lstStyle/>
                    <a:p>
                      <a:pPr algn="ctr"/>
                      <a:endParaRPr lang="en-US" sz="1100" dirty="0">
                        <a:latin typeface="Candara" panose="020E0502030303020204" pitchFamily="34" charset="0"/>
                      </a:endParaRPr>
                    </a:p>
                  </a:txBody>
                  <a:tcPr/>
                </a:tc>
                <a:tc>
                  <a:txBody>
                    <a:bodyPr/>
                    <a:lstStyle/>
                    <a:p>
                      <a:endParaRPr lang="en-US" sz="1100">
                        <a:latin typeface="Candara" panose="020E0502030303020204" pitchFamily="34" charset="0"/>
                      </a:endParaRPr>
                    </a:p>
                  </a:txBody>
                  <a:tcPr/>
                </a:tc>
                <a:tc>
                  <a:txBody>
                    <a:bodyPr/>
                    <a:lstStyle/>
                    <a:p>
                      <a:endParaRPr lang="en-US" sz="1100" dirty="0">
                        <a:latin typeface="Candara" panose="020E0502030303020204" pitchFamily="34" charset="0"/>
                      </a:endParaRPr>
                    </a:p>
                  </a:txBody>
                  <a:tcPr/>
                </a:tc>
                <a:extLst>
                  <a:ext uri="{0D108BD9-81ED-4DB2-BD59-A6C34878D82A}">
                    <a16:rowId xmlns:a16="http://schemas.microsoft.com/office/drawing/2014/main" val="211317460"/>
                  </a:ext>
                </a:extLst>
              </a:tr>
              <a:tr h="370840">
                <a:tc>
                  <a:txBody>
                    <a:bodyPr/>
                    <a:lstStyle/>
                    <a:p>
                      <a:r>
                        <a:rPr lang="en-US" sz="1100" dirty="0">
                          <a:latin typeface="Candara" panose="020E0502030303020204" pitchFamily="34" charset="0"/>
                        </a:rPr>
                        <a:t>V8</a:t>
                      </a:r>
                    </a:p>
                  </a:txBody>
                  <a:tcPr/>
                </a:tc>
                <a:tc>
                  <a:txBody>
                    <a:bodyPr/>
                    <a:lstStyle/>
                    <a:p>
                      <a:pPr algn="ctr"/>
                      <a:r>
                        <a:rPr lang="en-US" sz="1100" dirty="0">
                          <a:latin typeface="Candara" panose="020E0502030303020204" pitchFamily="34" charset="0"/>
                        </a:rPr>
                        <a:t>IS “FAITHED” -the news of your faith toward God has gone out</a:t>
                      </a:r>
                    </a:p>
                  </a:txBody>
                  <a:tcPr/>
                </a:tc>
                <a:tc>
                  <a:txBody>
                    <a:bodyPr/>
                    <a:lstStyle/>
                    <a:p>
                      <a:endParaRPr lang="en-US" sz="1100">
                        <a:latin typeface="Candara" panose="020E0502030303020204" pitchFamily="34" charset="0"/>
                      </a:endParaRPr>
                    </a:p>
                  </a:txBody>
                  <a:tcPr/>
                </a:tc>
                <a:tc>
                  <a:txBody>
                    <a:bodyPr/>
                    <a:lstStyle/>
                    <a:p>
                      <a:endParaRPr lang="en-US" sz="1100" dirty="0">
                        <a:latin typeface="Candara" panose="020E0502030303020204" pitchFamily="34" charset="0"/>
                      </a:endParaRPr>
                    </a:p>
                  </a:txBody>
                  <a:tcPr/>
                </a:tc>
                <a:extLst>
                  <a:ext uri="{0D108BD9-81ED-4DB2-BD59-A6C34878D82A}">
                    <a16:rowId xmlns:a16="http://schemas.microsoft.com/office/drawing/2014/main" val="2827711083"/>
                  </a:ext>
                </a:extLst>
              </a:tr>
              <a:tr h="370840">
                <a:tc>
                  <a:txBody>
                    <a:bodyPr/>
                    <a:lstStyle/>
                    <a:p>
                      <a:r>
                        <a:rPr lang="en-US" sz="1100" dirty="0">
                          <a:latin typeface="Candara" panose="020E0502030303020204" pitchFamily="34" charset="0"/>
                        </a:rPr>
                        <a:t>V9</a:t>
                      </a:r>
                    </a:p>
                  </a:txBody>
                  <a:tcPr/>
                </a:tc>
                <a:tc>
                  <a:txBody>
                    <a:bodyPr/>
                    <a:lstStyle/>
                    <a:p>
                      <a:pPr algn="ctr"/>
                      <a:r>
                        <a:rPr lang="en-US" sz="1100" dirty="0">
                          <a:latin typeface="Candara" panose="020E0502030303020204" pitchFamily="34" charset="0"/>
                        </a:rPr>
                        <a:t>Thessalonians believers turned to God from idols; true and living</a:t>
                      </a:r>
                    </a:p>
                  </a:txBody>
                  <a:tcPr/>
                </a:tc>
                <a:tc>
                  <a:txBody>
                    <a:bodyPr/>
                    <a:lstStyle/>
                    <a:p>
                      <a:endParaRPr lang="en-US" sz="1100">
                        <a:latin typeface="Candara" panose="020E0502030303020204" pitchFamily="34" charset="0"/>
                      </a:endParaRPr>
                    </a:p>
                  </a:txBody>
                  <a:tcPr/>
                </a:tc>
                <a:tc>
                  <a:txBody>
                    <a:bodyPr/>
                    <a:lstStyle/>
                    <a:p>
                      <a:endParaRPr lang="en-US" sz="1100" dirty="0">
                        <a:latin typeface="Candara" panose="020E0502030303020204" pitchFamily="34" charset="0"/>
                      </a:endParaRPr>
                    </a:p>
                  </a:txBody>
                  <a:tcPr/>
                </a:tc>
                <a:extLst>
                  <a:ext uri="{0D108BD9-81ED-4DB2-BD59-A6C34878D82A}">
                    <a16:rowId xmlns:a16="http://schemas.microsoft.com/office/drawing/2014/main" val="4017797897"/>
                  </a:ext>
                </a:extLst>
              </a:tr>
              <a:tr h="370840">
                <a:tc>
                  <a:txBody>
                    <a:bodyPr/>
                    <a:lstStyle/>
                    <a:p>
                      <a:r>
                        <a:rPr lang="en-US" sz="1100" dirty="0">
                          <a:latin typeface="Candara" panose="020E0502030303020204" pitchFamily="34" charset="0"/>
                        </a:rPr>
                        <a:t>V10</a:t>
                      </a:r>
                    </a:p>
                  </a:txBody>
                  <a:tcPr/>
                </a:tc>
                <a:tc>
                  <a:txBody>
                    <a:bodyPr/>
                    <a:lstStyle/>
                    <a:p>
                      <a:pPr algn="ctr"/>
                      <a:r>
                        <a:rPr lang="en-US" sz="1100" dirty="0">
                          <a:latin typeface="Candara" panose="020E0502030303020204" pitchFamily="34" charset="0"/>
                        </a:rPr>
                        <a:t>raised His Son from the dead</a:t>
                      </a:r>
                    </a:p>
                  </a:txBody>
                  <a:tcPr/>
                </a:tc>
                <a:tc>
                  <a:txBody>
                    <a:bodyPr/>
                    <a:lstStyle/>
                    <a:p>
                      <a:endParaRPr lang="en-US" sz="1100">
                        <a:latin typeface="Candara" panose="020E0502030303020204" pitchFamily="34" charset="0"/>
                      </a:endParaRPr>
                    </a:p>
                  </a:txBody>
                  <a:tcPr/>
                </a:tc>
                <a:tc>
                  <a:txBody>
                    <a:bodyPr/>
                    <a:lstStyle/>
                    <a:p>
                      <a:endParaRPr lang="en-US" sz="1100" dirty="0">
                        <a:latin typeface="Candara" panose="020E0502030303020204" pitchFamily="34" charset="0"/>
                      </a:endParaRPr>
                    </a:p>
                  </a:txBody>
                  <a:tcPr/>
                </a:tc>
                <a:extLst>
                  <a:ext uri="{0D108BD9-81ED-4DB2-BD59-A6C34878D82A}">
                    <a16:rowId xmlns:a16="http://schemas.microsoft.com/office/drawing/2014/main" val="896145557"/>
                  </a:ext>
                </a:extLst>
              </a:tr>
            </a:tbl>
          </a:graphicData>
        </a:graphic>
      </p:graphicFrame>
      <p:sp>
        <p:nvSpPr>
          <p:cNvPr id="6" name="Isosceles Triangle 5">
            <a:extLst>
              <a:ext uri="{FF2B5EF4-FFF2-40B4-BE49-F238E27FC236}">
                <a16:creationId xmlns:a16="http://schemas.microsoft.com/office/drawing/2014/main" id="{86BB8F74-00D9-2EB8-C37F-2028D1816C39}"/>
              </a:ext>
            </a:extLst>
          </p:cNvPr>
          <p:cNvSpPr/>
          <p:nvPr/>
        </p:nvSpPr>
        <p:spPr>
          <a:xfrm>
            <a:off x="7589243" y="880116"/>
            <a:ext cx="323116" cy="320202"/>
          </a:xfrm>
          <a:prstGeom prst="triangl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17CF44F-C2E9-9A3F-4939-29F692348DE8}"/>
              </a:ext>
            </a:extLst>
          </p:cNvPr>
          <p:cNvPicPr>
            <a:picLocks noChangeAspect="1"/>
          </p:cNvPicPr>
          <p:nvPr/>
        </p:nvPicPr>
        <p:blipFill>
          <a:blip r:embed="rId2"/>
          <a:stretch>
            <a:fillRect/>
          </a:stretch>
        </p:blipFill>
        <p:spPr>
          <a:xfrm>
            <a:off x="8886039" y="882125"/>
            <a:ext cx="406211" cy="321903"/>
          </a:xfrm>
          <a:prstGeom prst="rect">
            <a:avLst/>
          </a:prstGeom>
        </p:spPr>
      </p:pic>
      <p:pic>
        <p:nvPicPr>
          <p:cNvPr id="8" name="Picture 7">
            <a:extLst>
              <a:ext uri="{FF2B5EF4-FFF2-40B4-BE49-F238E27FC236}">
                <a16:creationId xmlns:a16="http://schemas.microsoft.com/office/drawing/2014/main" id="{2DEB3D8B-B344-33EE-13E9-68C25D82C002}"/>
              </a:ext>
            </a:extLst>
          </p:cNvPr>
          <p:cNvPicPr>
            <a:picLocks noChangeAspect="1"/>
          </p:cNvPicPr>
          <p:nvPr/>
        </p:nvPicPr>
        <p:blipFill>
          <a:blip r:embed="rId3"/>
          <a:stretch>
            <a:fillRect/>
          </a:stretch>
        </p:blipFill>
        <p:spPr>
          <a:xfrm>
            <a:off x="10005193" y="902487"/>
            <a:ext cx="521474" cy="320203"/>
          </a:xfrm>
          <a:prstGeom prst="rect">
            <a:avLst/>
          </a:prstGeom>
        </p:spPr>
      </p:pic>
      <p:sp>
        <p:nvSpPr>
          <p:cNvPr id="9" name="Isosceles Triangle 8">
            <a:extLst>
              <a:ext uri="{FF2B5EF4-FFF2-40B4-BE49-F238E27FC236}">
                <a16:creationId xmlns:a16="http://schemas.microsoft.com/office/drawing/2014/main" id="{CC48A5FE-9B04-E7C1-23D5-AD6DC546F0B6}"/>
              </a:ext>
            </a:extLst>
          </p:cNvPr>
          <p:cNvSpPr/>
          <p:nvPr/>
        </p:nvSpPr>
        <p:spPr>
          <a:xfrm>
            <a:off x="2401623" y="572438"/>
            <a:ext cx="226243" cy="254524"/>
          </a:xfrm>
          <a:prstGeom prst="triangl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CB6FA98C-A476-E8DF-FCD5-52C6A113689E}"/>
              </a:ext>
            </a:extLst>
          </p:cNvPr>
          <p:cNvSpPr/>
          <p:nvPr/>
        </p:nvSpPr>
        <p:spPr>
          <a:xfrm>
            <a:off x="2960137" y="562226"/>
            <a:ext cx="226243" cy="254524"/>
          </a:xfrm>
          <a:prstGeom prst="triangl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BEB91CB4-F39C-7ECF-2FA2-5315C46BA297}"/>
              </a:ext>
            </a:extLst>
          </p:cNvPr>
          <p:cNvSpPr/>
          <p:nvPr/>
        </p:nvSpPr>
        <p:spPr>
          <a:xfrm>
            <a:off x="1796429" y="1200318"/>
            <a:ext cx="226243" cy="254524"/>
          </a:xfrm>
          <a:prstGeom prst="triangl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6A8B5F12-59BB-3CC2-8331-E65BA9998EBF}"/>
              </a:ext>
            </a:extLst>
          </p:cNvPr>
          <p:cNvSpPr/>
          <p:nvPr/>
        </p:nvSpPr>
        <p:spPr>
          <a:xfrm>
            <a:off x="2733894" y="1869392"/>
            <a:ext cx="226243" cy="254524"/>
          </a:xfrm>
          <a:prstGeom prst="triangl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DE4FFEA2-298A-75FD-9A9E-0A6F84D61063}"/>
              </a:ext>
            </a:extLst>
          </p:cNvPr>
          <p:cNvSpPr/>
          <p:nvPr/>
        </p:nvSpPr>
        <p:spPr>
          <a:xfrm>
            <a:off x="3260039" y="1869392"/>
            <a:ext cx="226243" cy="254524"/>
          </a:xfrm>
          <a:prstGeom prst="triangl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F8DD14A7-F3FC-66D5-D96F-B1916E41FE51}"/>
              </a:ext>
            </a:extLst>
          </p:cNvPr>
          <p:cNvSpPr/>
          <p:nvPr/>
        </p:nvSpPr>
        <p:spPr>
          <a:xfrm>
            <a:off x="2710543" y="2195965"/>
            <a:ext cx="226243" cy="254524"/>
          </a:xfrm>
          <a:prstGeom prst="triangl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130D1A40-9CFA-DA38-E401-0E91131F6402}"/>
              </a:ext>
            </a:extLst>
          </p:cNvPr>
          <p:cNvSpPr/>
          <p:nvPr/>
        </p:nvSpPr>
        <p:spPr>
          <a:xfrm>
            <a:off x="2627866" y="4752552"/>
            <a:ext cx="226243" cy="254524"/>
          </a:xfrm>
          <a:prstGeom prst="triangl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69B479CC-A3CE-6908-DD63-2B0F6ECC6590}"/>
              </a:ext>
            </a:extLst>
          </p:cNvPr>
          <p:cNvSpPr/>
          <p:nvPr/>
        </p:nvSpPr>
        <p:spPr>
          <a:xfrm>
            <a:off x="3267944" y="5722055"/>
            <a:ext cx="226243" cy="254524"/>
          </a:xfrm>
          <a:prstGeom prst="triangl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A5EF8536-4829-5CED-1548-61653D5D3E50}"/>
              </a:ext>
            </a:extLst>
          </p:cNvPr>
          <p:cNvSpPr/>
          <p:nvPr/>
        </p:nvSpPr>
        <p:spPr>
          <a:xfrm>
            <a:off x="1098451" y="5722055"/>
            <a:ext cx="226243" cy="254524"/>
          </a:xfrm>
          <a:prstGeom prst="triangl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4E58F1FB-929C-F9E1-C0B2-11AEFA6EF6BA}"/>
              </a:ext>
            </a:extLst>
          </p:cNvPr>
          <p:cNvSpPr/>
          <p:nvPr/>
        </p:nvSpPr>
        <p:spPr>
          <a:xfrm>
            <a:off x="2765541" y="6049506"/>
            <a:ext cx="226243" cy="254524"/>
          </a:xfrm>
          <a:prstGeom prst="triangl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52D83D40-F431-2468-04F1-5E9BBB8962F5}"/>
              </a:ext>
            </a:extLst>
          </p:cNvPr>
          <p:cNvSpPr/>
          <p:nvPr/>
        </p:nvSpPr>
        <p:spPr>
          <a:xfrm>
            <a:off x="1248896" y="6049506"/>
            <a:ext cx="226243" cy="254524"/>
          </a:xfrm>
          <a:prstGeom prst="triangl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C38AFAE-D231-33E8-39CC-B71D433673FE}"/>
              </a:ext>
            </a:extLst>
          </p:cNvPr>
          <p:cNvSpPr txBox="1"/>
          <p:nvPr/>
        </p:nvSpPr>
        <p:spPr>
          <a:xfrm>
            <a:off x="7808712" y="135490"/>
            <a:ext cx="2307042" cy="553998"/>
          </a:xfrm>
          <a:prstGeom prst="rect">
            <a:avLst/>
          </a:prstGeom>
          <a:noFill/>
        </p:spPr>
        <p:txBody>
          <a:bodyPr wrap="none" rtlCol="0">
            <a:spAutoFit/>
          </a:bodyPr>
          <a:lstStyle/>
          <a:p>
            <a:r>
              <a:rPr lang="en-US" b="1" dirty="0">
                <a:latin typeface="Candara" panose="020E0502030303020204" pitchFamily="34" charset="0"/>
              </a:rPr>
              <a:t>KEY WORD: GOD LIST</a:t>
            </a:r>
          </a:p>
          <a:p>
            <a:r>
              <a:rPr lang="en-US" sz="1200" b="1" dirty="0"/>
              <a:t>vv. 1,2,3,4,8,9,10</a:t>
            </a:r>
          </a:p>
        </p:txBody>
      </p:sp>
      <p:sp>
        <p:nvSpPr>
          <p:cNvPr id="2" name="TextBox 1">
            <a:extLst>
              <a:ext uri="{FF2B5EF4-FFF2-40B4-BE49-F238E27FC236}">
                <a16:creationId xmlns:a16="http://schemas.microsoft.com/office/drawing/2014/main" id="{B24A86AB-F252-6308-A296-21217FAAB8BF}"/>
              </a:ext>
            </a:extLst>
          </p:cNvPr>
          <p:cNvSpPr txBox="1"/>
          <p:nvPr/>
        </p:nvSpPr>
        <p:spPr>
          <a:xfrm>
            <a:off x="3900791" y="135490"/>
            <a:ext cx="2789033" cy="338554"/>
          </a:xfrm>
          <a:prstGeom prst="rect">
            <a:avLst/>
          </a:prstGeom>
          <a:noFill/>
        </p:spPr>
        <p:txBody>
          <a:bodyPr wrap="none" rtlCol="0">
            <a:spAutoFit/>
          </a:bodyPr>
          <a:lstStyle/>
          <a:p>
            <a:r>
              <a:rPr lang="en-US" sz="1600" b="1" dirty="0">
                <a:solidFill>
                  <a:srgbClr val="FF0000"/>
                </a:solidFill>
                <a:latin typeface="Candara" panose="020E0502030303020204" pitchFamily="34" charset="0"/>
              </a:rPr>
              <a:t>GOD IS ALWAYS A KEY WORD</a:t>
            </a:r>
          </a:p>
        </p:txBody>
      </p:sp>
    </p:spTree>
    <p:extLst>
      <p:ext uri="{BB962C8B-B14F-4D97-AF65-F5344CB8AC3E}">
        <p14:creationId xmlns:p14="http://schemas.microsoft.com/office/powerpoint/2010/main" val="2991274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98985C-FB06-2335-1F9A-6877000684DD}"/>
              </a:ext>
            </a:extLst>
          </p:cNvPr>
          <p:cNvSpPr txBox="1"/>
          <p:nvPr/>
        </p:nvSpPr>
        <p:spPr>
          <a:xfrm>
            <a:off x="256593" y="-2796"/>
            <a:ext cx="5407089" cy="6848926"/>
          </a:xfrm>
          <a:prstGeom prst="rect">
            <a:avLst/>
          </a:prstGeom>
          <a:noFill/>
        </p:spPr>
        <p:txBody>
          <a:bodyPr wrap="square">
            <a:spAutoFit/>
          </a:bodyPr>
          <a:lstStyle/>
          <a:p>
            <a:pPr>
              <a:lnSpc>
                <a:spcPct val="200000"/>
              </a:lnSpc>
            </a:pPr>
            <a:r>
              <a:rPr lang="en-US" sz="1050" i="0" dirty="0">
                <a:effectLst/>
                <a:latin typeface="system-ui"/>
              </a:rPr>
              <a:t>I Thessalonians                                                                            </a:t>
            </a:r>
            <a:r>
              <a:rPr lang="en-US" sz="1050" b="1" i="0" dirty="0">
                <a:solidFill>
                  <a:srgbClr val="FF0000"/>
                </a:solidFill>
                <a:effectLst/>
                <a:latin typeface="Candara" panose="020E0502030303020204" pitchFamily="34" charset="0"/>
              </a:rPr>
              <a:t>JESUS</a:t>
            </a:r>
            <a:r>
              <a:rPr lang="en-US" sz="1050" b="1" dirty="0">
                <a:solidFill>
                  <a:srgbClr val="FF0000"/>
                </a:solidFill>
                <a:latin typeface="Candara" panose="020E0502030303020204" pitchFamily="34" charset="0"/>
              </a:rPr>
              <a:t> IS ALWAYS A KEY WORD</a:t>
            </a:r>
          </a:p>
          <a:p>
            <a:pPr algn="l">
              <a:lnSpc>
                <a:spcPct val="200000"/>
              </a:lnSpc>
            </a:pPr>
            <a:r>
              <a:rPr lang="en-US" sz="1050" i="0" dirty="0">
                <a:effectLst/>
                <a:latin typeface="system-ui"/>
              </a:rPr>
              <a:t>1  Paul, Silvanus, and Timothy,</a:t>
            </a:r>
          </a:p>
          <a:p>
            <a:pPr algn="l">
              <a:lnSpc>
                <a:spcPct val="200000"/>
              </a:lnSpc>
            </a:pPr>
            <a:r>
              <a:rPr lang="en-US" sz="1050" i="0" dirty="0">
                <a:effectLst/>
                <a:latin typeface="system-ui"/>
              </a:rPr>
              <a:t>To the </a:t>
            </a:r>
            <a:r>
              <a:rPr lang="en-US" sz="1100" dirty="0">
                <a:latin typeface="system-ui"/>
              </a:rPr>
              <a:t>church</a:t>
            </a:r>
            <a:r>
              <a:rPr lang="en-US" sz="1050" dirty="0">
                <a:latin typeface="system-ui"/>
              </a:rPr>
              <a:t> of the Thessalonians </a:t>
            </a:r>
            <a:r>
              <a:rPr lang="en-US" sz="1050" i="0" dirty="0">
                <a:effectLst/>
                <a:latin typeface="system-ui"/>
              </a:rPr>
              <a:t>in God the Father and the Lord Jesus Christ: Grace to you and peace.</a:t>
            </a:r>
          </a:p>
          <a:p>
            <a:pPr algn="l">
              <a:lnSpc>
                <a:spcPct val="200000"/>
              </a:lnSpc>
            </a:pPr>
            <a:r>
              <a:rPr lang="en-US" sz="1050" i="0" baseline="30000" dirty="0">
                <a:effectLst/>
                <a:latin typeface="system-ui"/>
              </a:rPr>
              <a:t>2 </a:t>
            </a:r>
            <a:r>
              <a:rPr lang="en-US" sz="1050" i="0" dirty="0">
                <a:effectLst/>
                <a:latin typeface="system-ui"/>
              </a:rPr>
              <a:t>We always give thanks to God for all of you, making mention </a:t>
            </a:r>
            <a:r>
              <a:rPr lang="en-US" sz="1050" i="1" dirty="0">
                <a:effectLst/>
                <a:latin typeface="system-ui"/>
              </a:rPr>
              <a:t>of you</a:t>
            </a:r>
            <a:r>
              <a:rPr lang="en-US" sz="1050" i="0" dirty="0">
                <a:effectLst/>
                <a:latin typeface="system-ui"/>
              </a:rPr>
              <a:t> in our prayers;</a:t>
            </a:r>
          </a:p>
          <a:p>
            <a:pPr algn="l">
              <a:lnSpc>
                <a:spcPct val="200000"/>
              </a:lnSpc>
            </a:pPr>
            <a:r>
              <a:rPr lang="en-US" sz="1050" i="0" baseline="30000" dirty="0">
                <a:effectLst/>
                <a:latin typeface="system-ui"/>
              </a:rPr>
              <a:t>3 </a:t>
            </a:r>
            <a:r>
              <a:rPr lang="en-US" sz="1050" i="0" dirty="0">
                <a:effectLst/>
                <a:latin typeface="system-ui"/>
              </a:rPr>
              <a:t>constantly keeping in mind your work of faith and labor of love and perseverance of hope in our Lord Jesus Christ in the presence of our God and Father,</a:t>
            </a:r>
          </a:p>
          <a:p>
            <a:pPr algn="l">
              <a:lnSpc>
                <a:spcPct val="200000"/>
              </a:lnSpc>
            </a:pPr>
            <a:r>
              <a:rPr lang="en-US" sz="1050" i="0" baseline="30000" dirty="0">
                <a:effectLst/>
                <a:latin typeface="system-ui"/>
              </a:rPr>
              <a:t>4 </a:t>
            </a:r>
            <a:r>
              <a:rPr lang="en-US" sz="1050" i="0" dirty="0">
                <a:effectLst/>
                <a:latin typeface="system-ui"/>
              </a:rPr>
              <a:t>knowing, brothers </a:t>
            </a:r>
            <a:r>
              <a:rPr lang="en-US" sz="1050" i="1" dirty="0">
                <a:effectLst/>
                <a:latin typeface="system-ui"/>
              </a:rPr>
              <a:t>and sisters</a:t>
            </a:r>
            <a:r>
              <a:rPr lang="en-US" sz="1050" i="0" dirty="0">
                <a:effectLst/>
                <a:latin typeface="system-ui"/>
              </a:rPr>
              <a:t>, beloved by God, </a:t>
            </a:r>
            <a:r>
              <a:rPr lang="en-US" sz="1050" i="1" dirty="0">
                <a:effectLst/>
                <a:latin typeface="system-ui"/>
              </a:rPr>
              <a:t>His</a:t>
            </a:r>
            <a:r>
              <a:rPr lang="en-US" sz="1050" i="0" dirty="0">
                <a:effectLst/>
                <a:latin typeface="system-ui"/>
              </a:rPr>
              <a:t> choice of you; </a:t>
            </a:r>
          </a:p>
          <a:p>
            <a:pPr algn="l">
              <a:lnSpc>
                <a:spcPct val="200000"/>
              </a:lnSpc>
            </a:pPr>
            <a:r>
              <a:rPr lang="en-US" sz="1050" i="0" baseline="30000" dirty="0">
                <a:effectLst/>
                <a:latin typeface="system-ui"/>
              </a:rPr>
              <a:t>5 </a:t>
            </a:r>
            <a:r>
              <a:rPr lang="en-US" sz="1050" i="0" dirty="0">
                <a:effectLst/>
                <a:latin typeface="system-ui"/>
              </a:rPr>
              <a:t>for our gospel did not come to you in word only, but also in power and in the Holy Spirit and with full conviction; just as you know what kind of men we proved to be among you for your sakes. </a:t>
            </a:r>
          </a:p>
          <a:p>
            <a:pPr algn="l">
              <a:lnSpc>
                <a:spcPct val="200000"/>
              </a:lnSpc>
            </a:pPr>
            <a:r>
              <a:rPr lang="en-US" sz="1050" i="0" baseline="30000" dirty="0">
                <a:effectLst/>
                <a:latin typeface="system-ui"/>
              </a:rPr>
              <a:t>6 </a:t>
            </a:r>
            <a:r>
              <a:rPr lang="en-US" sz="1050" i="0" dirty="0">
                <a:effectLst/>
                <a:latin typeface="system-ui"/>
              </a:rPr>
              <a:t>You also became imitators of us and of the Lord, having received the word during great affliction with the joy of the Holy Spirit, </a:t>
            </a:r>
          </a:p>
          <a:p>
            <a:pPr algn="l">
              <a:lnSpc>
                <a:spcPct val="200000"/>
              </a:lnSpc>
            </a:pPr>
            <a:r>
              <a:rPr lang="en-US" sz="1050" i="0" baseline="30000" dirty="0">
                <a:effectLst/>
                <a:latin typeface="system-ui"/>
              </a:rPr>
              <a:t>7 </a:t>
            </a:r>
            <a:r>
              <a:rPr lang="en-US" sz="1050" i="0" dirty="0">
                <a:effectLst/>
                <a:latin typeface="system-ui"/>
              </a:rPr>
              <a:t>so that you became an example to all the believers in Macedonia and Achaia.</a:t>
            </a:r>
          </a:p>
          <a:p>
            <a:pPr algn="l">
              <a:lnSpc>
                <a:spcPct val="200000"/>
              </a:lnSpc>
            </a:pPr>
            <a:r>
              <a:rPr lang="en-US" sz="1050" i="0" baseline="30000" dirty="0">
                <a:effectLst/>
                <a:latin typeface="system-ui"/>
              </a:rPr>
              <a:t>8 </a:t>
            </a:r>
            <a:r>
              <a:rPr lang="en-US" sz="1050" i="0" dirty="0">
                <a:effectLst/>
                <a:latin typeface="system-ui"/>
              </a:rPr>
              <a:t>For the word of the Lord has sounded forth from you, not only in Macedonia and Achaia, but in every place </a:t>
            </a:r>
            <a:r>
              <a:rPr lang="en-US" sz="1050" i="1" dirty="0">
                <a:effectLst/>
                <a:latin typeface="system-ui"/>
              </a:rPr>
              <a:t>the news of</a:t>
            </a:r>
            <a:r>
              <a:rPr lang="en-US" sz="1050" i="0" dirty="0">
                <a:effectLst/>
                <a:latin typeface="system-ui"/>
              </a:rPr>
              <a:t> your faith toward God has gone out, so that we have no need to say anything.</a:t>
            </a:r>
          </a:p>
          <a:p>
            <a:pPr algn="l">
              <a:lnSpc>
                <a:spcPct val="200000"/>
              </a:lnSpc>
            </a:pPr>
            <a:r>
              <a:rPr lang="en-US" sz="1050" i="0" baseline="30000" dirty="0">
                <a:effectLst/>
                <a:latin typeface="system-ui"/>
              </a:rPr>
              <a:t>9 </a:t>
            </a:r>
            <a:r>
              <a:rPr lang="en-US" sz="1050" i="0" dirty="0">
                <a:effectLst/>
                <a:latin typeface="system-ui"/>
              </a:rPr>
              <a:t>For they themselves report about us as to the kind of reception we had with you, and how you turned to God from idols to serve a living and true God, </a:t>
            </a:r>
          </a:p>
          <a:p>
            <a:pPr algn="l">
              <a:lnSpc>
                <a:spcPct val="200000"/>
              </a:lnSpc>
            </a:pPr>
            <a:r>
              <a:rPr lang="en-US" sz="1050" i="0" baseline="30000" dirty="0">
                <a:effectLst/>
                <a:latin typeface="system-ui"/>
              </a:rPr>
              <a:t>10 </a:t>
            </a:r>
            <a:r>
              <a:rPr lang="en-US" sz="1050" i="0" dirty="0">
                <a:effectLst/>
                <a:latin typeface="system-ui"/>
              </a:rPr>
              <a:t>and to wait for His Son from heaven, whom He raised from the dead, </a:t>
            </a:r>
            <a:r>
              <a:rPr lang="en-US" sz="1050" i="1" dirty="0">
                <a:effectLst/>
                <a:latin typeface="system-ui"/>
              </a:rPr>
              <a:t>that is</a:t>
            </a:r>
            <a:r>
              <a:rPr lang="en-US" sz="1050" i="0" dirty="0">
                <a:effectLst/>
                <a:latin typeface="system-ui"/>
              </a:rPr>
              <a:t>, Jesus who rescues us from the wrath to come.</a:t>
            </a:r>
          </a:p>
        </p:txBody>
      </p:sp>
      <p:graphicFrame>
        <p:nvGraphicFramePr>
          <p:cNvPr id="4" name="Table 3">
            <a:extLst>
              <a:ext uri="{FF2B5EF4-FFF2-40B4-BE49-F238E27FC236}">
                <a16:creationId xmlns:a16="http://schemas.microsoft.com/office/drawing/2014/main" id="{F4E1CD6B-D4C4-B895-4E90-1E4B8B61E9ED}"/>
              </a:ext>
            </a:extLst>
          </p:cNvPr>
          <p:cNvGraphicFramePr>
            <a:graphicFrameLocks noGrp="1"/>
          </p:cNvGraphicFramePr>
          <p:nvPr/>
        </p:nvGraphicFramePr>
        <p:xfrm>
          <a:off x="5747641" y="589181"/>
          <a:ext cx="4795936" cy="6035040"/>
        </p:xfrm>
        <a:graphic>
          <a:graphicData uri="http://schemas.openxmlformats.org/drawingml/2006/table">
            <a:tbl>
              <a:tblPr firstRow="1"/>
              <a:tblGrid>
                <a:gridCol w="1198984">
                  <a:extLst>
                    <a:ext uri="{9D8B030D-6E8A-4147-A177-3AD203B41FA5}">
                      <a16:colId xmlns:a16="http://schemas.microsoft.com/office/drawing/2014/main" val="3716398071"/>
                    </a:ext>
                  </a:extLst>
                </a:gridCol>
                <a:gridCol w="1198984">
                  <a:extLst>
                    <a:ext uri="{9D8B030D-6E8A-4147-A177-3AD203B41FA5}">
                      <a16:colId xmlns:a16="http://schemas.microsoft.com/office/drawing/2014/main" val="335127499"/>
                    </a:ext>
                  </a:extLst>
                </a:gridCol>
                <a:gridCol w="1198984">
                  <a:extLst>
                    <a:ext uri="{9D8B030D-6E8A-4147-A177-3AD203B41FA5}">
                      <a16:colId xmlns:a16="http://schemas.microsoft.com/office/drawing/2014/main" val="2862674717"/>
                    </a:ext>
                  </a:extLst>
                </a:gridCol>
                <a:gridCol w="1198984">
                  <a:extLst>
                    <a:ext uri="{9D8B030D-6E8A-4147-A177-3AD203B41FA5}">
                      <a16:colId xmlns:a16="http://schemas.microsoft.com/office/drawing/2014/main" val="802764703"/>
                    </a:ext>
                  </a:extLst>
                </a:gridCol>
              </a:tblGrid>
              <a:tr h="370840">
                <a:tc>
                  <a:txBody>
                    <a:bodyPr/>
                    <a:lstStyle/>
                    <a:p>
                      <a:r>
                        <a:rPr lang="en-US" sz="1100" dirty="0">
                          <a:latin typeface="Candara" panose="020E0502030303020204" pitchFamily="34" charset="0"/>
                        </a:rPr>
                        <a:t>Verse</a:t>
                      </a:r>
                    </a:p>
                  </a:txBody>
                  <a:tcPr/>
                </a:tc>
                <a:tc>
                  <a:txBody>
                    <a:bodyPr/>
                    <a:lstStyle/>
                    <a:p>
                      <a:r>
                        <a:rPr lang="en-US" sz="1100" dirty="0">
                          <a:solidFill>
                            <a:schemeClr val="bg2"/>
                          </a:solidFill>
                          <a:latin typeface="Candara" panose="020E0502030303020204" pitchFamily="34" charset="0"/>
                        </a:rPr>
                        <a:t>God </a:t>
                      </a:r>
                    </a:p>
                  </a:txBody>
                  <a:tcPr/>
                </a:tc>
                <a:tc>
                  <a:txBody>
                    <a:bodyPr/>
                    <a:lstStyle/>
                    <a:p>
                      <a:r>
                        <a:rPr lang="en-US" sz="1100" dirty="0">
                          <a:latin typeface="Candara" panose="020E0502030303020204" pitchFamily="34" charset="0"/>
                        </a:rPr>
                        <a:t>Jesus</a:t>
                      </a:r>
                    </a:p>
                  </a:txBody>
                  <a:tcPr/>
                </a:tc>
                <a:tc>
                  <a:txBody>
                    <a:bodyPr/>
                    <a:lstStyle/>
                    <a:p>
                      <a:r>
                        <a:rPr lang="en-US" sz="1100" dirty="0">
                          <a:solidFill>
                            <a:schemeClr val="bg2"/>
                          </a:solidFill>
                          <a:latin typeface="Candara" panose="020E0502030303020204" pitchFamily="34" charset="0"/>
                        </a:rPr>
                        <a:t>Holy </a:t>
                      </a:r>
                    </a:p>
                    <a:p>
                      <a:r>
                        <a:rPr lang="en-US" sz="1100" dirty="0">
                          <a:solidFill>
                            <a:schemeClr val="bg2"/>
                          </a:solidFill>
                          <a:latin typeface="Candara" panose="020E0502030303020204" pitchFamily="34" charset="0"/>
                        </a:rPr>
                        <a:t>Ghost</a:t>
                      </a:r>
                    </a:p>
                  </a:txBody>
                  <a:tcPr/>
                </a:tc>
                <a:extLst>
                  <a:ext uri="{0D108BD9-81ED-4DB2-BD59-A6C34878D82A}">
                    <a16:rowId xmlns:a16="http://schemas.microsoft.com/office/drawing/2014/main" val="1723990824"/>
                  </a:ext>
                </a:extLst>
              </a:tr>
              <a:tr h="370840">
                <a:tc>
                  <a:txBody>
                    <a:bodyPr/>
                    <a:lstStyle/>
                    <a:p>
                      <a:r>
                        <a:rPr lang="en-US" sz="1100" dirty="0">
                          <a:latin typeface="Candara" panose="020E0502030303020204" pitchFamily="34" charset="0"/>
                        </a:rPr>
                        <a:t>V1</a:t>
                      </a:r>
                    </a:p>
                  </a:txBody>
                  <a:tcPr/>
                </a:tc>
                <a:tc>
                  <a:txBody>
                    <a:bodyPr/>
                    <a:lstStyle/>
                    <a:p>
                      <a:r>
                        <a:rPr lang="en-US" sz="1100" dirty="0">
                          <a:solidFill>
                            <a:schemeClr val="bg2"/>
                          </a:solidFill>
                          <a:latin typeface="Candara" panose="020E0502030303020204" pitchFamily="34" charset="0"/>
                        </a:rPr>
                        <a:t>The Father</a:t>
                      </a:r>
                    </a:p>
                  </a:txBody>
                  <a:tcPr/>
                </a:tc>
                <a:tc>
                  <a:txBody>
                    <a:bodyPr/>
                    <a:lstStyle/>
                    <a:p>
                      <a:pPr algn="ctr"/>
                      <a:r>
                        <a:rPr lang="en-US" sz="1100" dirty="0">
                          <a:latin typeface="Candara" panose="020E0502030303020204" pitchFamily="34" charset="0"/>
                        </a:rPr>
                        <a:t>Giver of grace and peace</a:t>
                      </a:r>
                    </a:p>
                  </a:txBody>
                  <a:tcPr/>
                </a:tc>
                <a:tc>
                  <a:txBody>
                    <a:bodyPr/>
                    <a:lstStyle/>
                    <a:p>
                      <a:endParaRPr lang="en-US" sz="1100" dirty="0">
                        <a:latin typeface="Candara" panose="020E0502030303020204" pitchFamily="34" charset="0"/>
                      </a:endParaRPr>
                    </a:p>
                  </a:txBody>
                  <a:tcPr/>
                </a:tc>
                <a:extLst>
                  <a:ext uri="{0D108BD9-81ED-4DB2-BD59-A6C34878D82A}">
                    <a16:rowId xmlns:a16="http://schemas.microsoft.com/office/drawing/2014/main" val="146855364"/>
                  </a:ext>
                </a:extLst>
              </a:tr>
              <a:tr h="370840">
                <a:tc>
                  <a:txBody>
                    <a:bodyPr/>
                    <a:lstStyle/>
                    <a:p>
                      <a:r>
                        <a:rPr lang="en-US" sz="1100" dirty="0">
                          <a:latin typeface="Candara" panose="020E0502030303020204" pitchFamily="34" charset="0"/>
                        </a:rPr>
                        <a:t>V2</a:t>
                      </a:r>
                    </a:p>
                  </a:txBody>
                  <a:tcPr/>
                </a:tc>
                <a:tc>
                  <a:txBody>
                    <a:bodyPr/>
                    <a:lstStyle/>
                    <a:p>
                      <a:r>
                        <a:rPr lang="en-US" sz="1100" dirty="0">
                          <a:solidFill>
                            <a:schemeClr val="bg2"/>
                          </a:solidFill>
                          <a:latin typeface="Candara" panose="020E0502030303020204" pitchFamily="34" charset="0"/>
                        </a:rPr>
                        <a:t>Always given thanks for you</a:t>
                      </a:r>
                    </a:p>
                  </a:txBody>
                  <a:tcPr/>
                </a:tc>
                <a:tc>
                  <a:txBody>
                    <a:bodyPr/>
                    <a:lstStyle/>
                    <a:p>
                      <a:pPr algn="ctr"/>
                      <a:endParaRPr lang="en-US" sz="1100" dirty="0">
                        <a:latin typeface="Candara" panose="020E0502030303020204" pitchFamily="34" charset="0"/>
                      </a:endParaRPr>
                    </a:p>
                  </a:txBody>
                  <a:tcPr/>
                </a:tc>
                <a:tc>
                  <a:txBody>
                    <a:bodyPr/>
                    <a:lstStyle/>
                    <a:p>
                      <a:endParaRPr lang="en-US" sz="1100" dirty="0">
                        <a:latin typeface="Candara" panose="020E0502030303020204" pitchFamily="34" charset="0"/>
                      </a:endParaRPr>
                    </a:p>
                  </a:txBody>
                  <a:tcPr/>
                </a:tc>
                <a:extLst>
                  <a:ext uri="{0D108BD9-81ED-4DB2-BD59-A6C34878D82A}">
                    <a16:rowId xmlns:a16="http://schemas.microsoft.com/office/drawing/2014/main" val="3435134261"/>
                  </a:ext>
                </a:extLst>
              </a:tr>
              <a:tr h="370840">
                <a:tc>
                  <a:txBody>
                    <a:bodyPr/>
                    <a:lstStyle/>
                    <a:p>
                      <a:r>
                        <a:rPr lang="en-US" sz="1100" dirty="0">
                          <a:latin typeface="Candara" panose="020E0502030303020204" pitchFamily="34" charset="0"/>
                        </a:rPr>
                        <a:t>V3</a:t>
                      </a:r>
                    </a:p>
                  </a:txBody>
                  <a:tcPr/>
                </a:tc>
                <a:tc>
                  <a:txBody>
                    <a:bodyPr/>
                    <a:lstStyle/>
                    <a:p>
                      <a:r>
                        <a:rPr lang="en-US" sz="1100" b="1" u="sng" dirty="0">
                          <a:solidFill>
                            <a:schemeClr val="bg2"/>
                          </a:solidFill>
                          <a:latin typeface="Candara" panose="020E0502030303020204" pitchFamily="34" charset="0"/>
                        </a:rPr>
                        <a:t>our</a:t>
                      </a:r>
                      <a:r>
                        <a:rPr lang="en-US" sz="1100" dirty="0">
                          <a:solidFill>
                            <a:schemeClr val="bg2"/>
                          </a:solidFill>
                          <a:latin typeface="Candara" panose="020E0502030303020204" pitchFamily="34" charset="0"/>
                        </a:rPr>
                        <a:t> God and Father</a:t>
                      </a:r>
                    </a:p>
                  </a:txBody>
                  <a:tcPr/>
                </a:tc>
                <a:tc>
                  <a:txBody>
                    <a:bodyPr/>
                    <a:lstStyle/>
                    <a:p>
                      <a:pPr algn="ctr"/>
                      <a:r>
                        <a:rPr lang="en-US" sz="1100" dirty="0">
                          <a:latin typeface="Candara" panose="020E0502030303020204" pitchFamily="34" charset="0"/>
                        </a:rPr>
                        <a:t>is hoped in</a:t>
                      </a:r>
                    </a:p>
                  </a:txBody>
                  <a:tcPr/>
                </a:tc>
                <a:tc>
                  <a:txBody>
                    <a:bodyPr/>
                    <a:lstStyle/>
                    <a:p>
                      <a:endParaRPr lang="en-US" sz="1100" dirty="0">
                        <a:latin typeface="Candara" panose="020E0502030303020204" pitchFamily="34" charset="0"/>
                      </a:endParaRPr>
                    </a:p>
                  </a:txBody>
                  <a:tcPr/>
                </a:tc>
                <a:extLst>
                  <a:ext uri="{0D108BD9-81ED-4DB2-BD59-A6C34878D82A}">
                    <a16:rowId xmlns:a16="http://schemas.microsoft.com/office/drawing/2014/main" val="2159991329"/>
                  </a:ext>
                </a:extLst>
              </a:tr>
              <a:tr h="370840">
                <a:tc>
                  <a:txBody>
                    <a:bodyPr/>
                    <a:lstStyle/>
                    <a:p>
                      <a:r>
                        <a:rPr lang="en-US" sz="1100" dirty="0">
                          <a:latin typeface="Candara" panose="020E0502030303020204" pitchFamily="34" charset="0"/>
                        </a:rPr>
                        <a:t>V4</a:t>
                      </a:r>
                    </a:p>
                  </a:txBody>
                  <a:tcPr/>
                </a:tc>
                <a:tc>
                  <a:txBody>
                    <a:bodyPr/>
                    <a:lstStyle/>
                    <a:p>
                      <a:r>
                        <a:rPr lang="en-US" sz="1100" dirty="0">
                          <a:solidFill>
                            <a:schemeClr val="bg2"/>
                          </a:solidFill>
                          <a:latin typeface="Candara" panose="020E0502030303020204" pitchFamily="34" charset="0"/>
                        </a:rPr>
                        <a:t>loves the brothers and sisters; He chose you</a:t>
                      </a:r>
                    </a:p>
                  </a:txBody>
                  <a:tcPr/>
                </a:tc>
                <a:tc>
                  <a:txBody>
                    <a:bodyPr/>
                    <a:lstStyle/>
                    <a:p>
                      <a:pPr algn="ctr"/>
                      <a:endParaRPr lang="en-US" sz="1100" dirty="0">
                        <a:latin typeface="Candara" panose="020E0502030303020204" pitchFamily="34" charset="0"/>
                      </a:endParaRPr>
                    </a:p>
                  </a:txBody>
                  <a:tcPr/>
                </a:tc>
                <a:tc>
                  <a:txBody>
                    <a:bodyPr/>
                    <a:lstStyle/>
                    <a:p>
                      <a:endParaRPr lang="en-US" sz="1100" dirty="0">
                        <a:latin typeface="Candara" panose="020E0502030303020204" pitchFamily="34" charset="0"/>
                      </a:endParaRPr>
                    </a:p>
                  </a:txBody>
                  <a:tcPr/>
                </a:tc>
                <a:extLst>
                  <a:ext uri="{0D108BD9-81ED-4DB2-BD59-A6C34878D82A}">
                    <a16:rowId xmlns:a16="http://schemas.microsoft.com/office/drawing/2014/main" val="83676853"/>
                  </a:ext>
                </a:extLst>
              </a:tr>
              <a:tr h="370840">
                <a:tc>
                  <a:txBody>
                    <a:bodyPr/>
                    <a:lstStyle/>
                    <a:p>
                      <a:r>
                        <a:rPr lang="en-US" sz="1100" dirty="0">
                          <a:latin typeface="Candara" panose="020E0502030303020204" pitchFamily="34" charset="0"/>
                        </a:rPr>
                        <a:t>V5</a:t>
                      </a:r>
                    </a:p>
                  </a:txBody>
                  <a:tcPr/>
                </a:tc>
                <a:tc>
                  <a:txBody>
                    <a:bodyPr/>
                    <a:lstStyle/>
                    <a:p>
                      <a:endParaRPr lang="en-US" sz="1100" dirty="0">
                        <a:solidFill>
                          <a:schemeClr val="bg2"/>
                        </a:solidFill>
                        <a:latin typeface="Candara" panose="020E0502030303020204" pitchFamily="34" charset="0"/>
                      </a:endParaRPr>
                    </a:p>
                  </a:txBody>
                  <a:tcPr/>
                </a:tc>
                <a:tc>
                  <a:txBody>
                    <a:bodyPr/>
                    <a:lstStyle/>
                    <a:p>
                      <a:pPr algn="ctr"/>
                      <a:endParaRPr lang="en-US" sz="1100" dirty="0">
                        <a:latin typeface="Candara" panose="020E0502030303020204" pitchFamily="34" charset="0"/>
                      </a:endParaRPr>
                    </a:p>
                  </a:txBody>
                  <a:tcPr/>
                </a:tc>
                <a:tc>
                  <a:txBody>
                    <a:bodyPr/>
                    <a:lstStyle/>
                    <a:p>
                      <a:endParaRPr lang="en-US" sz="1100">
                        <a:latin typeface="Candara" panose="020E0502030303020204" pitchFamily="34" charset="0"/>
                      </a:endParaRPr>
                    </a:p>
                  </a:txBody>
                  <a:tcPr/>
                </a:tc>
                <a:extLst>
                  <a:ext uri="{0D108BD9-81ED-4DB2-BD59-A6C34878D82A}">
                    <a16:rowId xmlns:a16="http://schemas.microsoft.com/office/drawing/2014/main" val="3173575324"/>
                  </a:ext>
                </a:extLst>
              </a:tr>
              <a:tr h="370840">
                <a:tc>
                  <a:txBody>
                    <a:bodyPr/>
                    <a:lstStyle/>
                    <a:p>
                      <a:r>
                        <a:rPr lang="en-US" sz="1100" dirty="0">
                          <a:latin typeface="Candara" panose="020E0502030303020204" pitchFamily="34" charset="0"/>
                        </a:rPr>
                        <a:t>V6</a:t>
                      </a:r>
                    </a:p>
                  </a:txBody>
                  <a:tcPr/>
                </a:tc>
                <a:tc>
                  <a:txBody>
                    <a:bodyPr/>
                    <a:lstStyle/>
                    <a:p>
                      <a:endParaRPr lang="en-US" sz="1100" dirty="0">
                        <a:solidFill>
                          <a:schemeClr val="bg2"/>
                        </a:solidFill>
                        <a:latin typeface="Candara" panose="020E0502030303020204" pitchFamily="34" charset="0"/>
                      </a:endParaRPr>
                    </a:p>
                  </a:txBody>
                  <a:tcPr/>
                </a:tc>
                <a:tc>
                  <a:txBody>
                    <a:bodyPr/>
                    <a:lstStyle/>
                    <a:p>
                      <a:pPr algn="ctr"/>
                      <a:r>
                        <a:rPr lang="en-US" sz="1100" dirty="0">
                          <a:latin typeface="Candara" panose="020E0502030303020204" pitchFamily="34" charset="0"/>
                        </a:rPr>
                        <a:t>is to be imitated</a:t>
                      </a:r>
                    </a:p>
                  </a:txBody>
                  <a:tcPr/>
                </a:tc>
                <a:tc>
                  <a:txBody>
                    <a:bodyPr/>
                    <a:lstStyle/>
                    <a:p>
                      <a:endParaRPr lang="en-US" sz="1100" dirty="0">
                        <a:latin typeface="Candara" panose="020E0502030303020204" pitchFamily="34" charset="0"/>
                      </a:endParaRPr>
                    </a:p>
                  </a:txBody>
                  <a:tcPr/>
                </a:tc>
                <a:extLst>
                  <a:ext uri="{0D108BD9-81ED-4DB2-BD59-A6C34878D82A}">
                    <a16:rowId xmlns:a16="http://schemas.microsoft.com/office/drawing/2014/main" val="2713263156"/>
                  </a:ext>
                </a:extLst>
              </a:tr>
              <a:tr h="370840">
                <a:tc>
                  <a:txBody>
                    <a:bodyPr/>
                    <a:lstStyle/>
                    <a:p>
                      <a:r>
                        <a:rPr lang="en-US" sz="1100" dirty="0">
                          <a:latin typeface="Candara" panose="020E0502030303020204" pitchFamily="34" charset="0"/>
                        </a:rPr>
                        <a:t>V7</a:t>
                      </a:r>
                    </a:p>
                  </a:txBody>
                  <a:tcPr/>
                </a:tc>
                <a:tc>
                  <a:txBody>
                    <a:bodyPr/>
                    <a:lstStyle/>
                    <a:p>
                      <a:endParaRPr lang="en-US" sz="1100" dirty="0">
                        <a:solidFill>
                          <a:schemeClr val="bg2"/>
                        </a:solidFill>
                        <a:latin typeface="Candara" panose="020E0502030303020204" pitchFamily="34" charset="0"/>
                      </a:endParaRPr>
                    </a:p>
                  </a:txBody>
                  <a:tcPr/>
                </a:tc>
                <a:tc>
                  <a:txBody>
                    <a:bodyPr/>
                    <a:lstStyle/>
                    <a:p>
                      <a:pPr algn="ctr"/>
                      <a:endParaRPr lang="en-US" sz="1100" dirty="0">
                        <a:latin typeface="Candara" panose="020E0502030303020204" pitchFamily="34" charset="0"/>
                      </a:endParaRPr>
                    </a:p>
                  </a:txBody>
                  <a:tcPr/>
                </a:tc>
                <a:tc>
                  <a:txBody>
                    <a:bodyPr/>
                    <a:lstStyle/>
                    <a:p>
                      <a:endParaRPr lang="en-US" sz="1100" dirty="0">
                        <a:latin typeface="Candara" panose="020E0502030303020204" pitchFamily="34" charset="0"/>
                      </a:endParaRPr>
                    </a:p>
                  </a:txBody>
                  <a:tcPr/>
                </a:tc>
                <a:extLst>
                  <a:ext uri="{0D108BD9-81ED-4DB2-BD59-A6C34878D82A}">
                    <a16:rowId xmlns:a16="http://schemas.microsoft.com/office/drawing/2014/main" val="211317460"/>
                  </a:ext>
                </a:extLst>
              </a:tr>
              <a:tr h="370840">
                <a:tc>
                  <a:txBody>
                    <a:bodyPr/>
                    <a:lstStyle/>
                    <a:p>
                      <a:r>
                        <a:rPr lang="en-US" sz="1100" dirty="0">
                          <a:latin typeface="Candara" panose="020E0502030303020204" pitchFamily="34" charset="0"/>
                        </a:rPr>
                        <a:t>V8</a:t>
                      </a:r>
                    </a:p>
                  </a:txBody>
                  <a:tcPr/>
                </a:tc>
                <a:tc>
                  <a:txBody>
                    <a:bodyPr/>
                    <a:lstStyle/>
                    <a:p>
                      <a:r>
                        <a:rPr lang="en-US" sz="1100" dirty="0">
                          <a:solidFill>
                            <a:schemeClr val="bg2"/>
                          </a:solidFill>
                          <a:latin typeface="Candara" panose="020E0502030303020204" pitchFamily="34" charset="0"/>
                        </a:rPr>
                        <a:t>the news of your faith toward God has gone out</a:t>
                      </a:r>
                    </a:p>
                  </a:txBody>
                  <a:tcPr/>
                </a:tc>
                <a:tc>
                  <a:txBody>
                    <a:bodyPr/>
                    <a:lstStyle/>
                    <a:p>
                      <a:pPr algn="ctr"/>
                      <a:r>
                        <a:rPr lang="en-US" sz="1100" dirty="0">
                          <a:latin typeface="Candara" panose="020E0502030303020204" pitchFamily="34" charset="0"/>
                        </a:rPr>
                        <a:t>has the word; sounds forth</a:t>
                      </a:r>
                    </a:p>
                  </a:txBody>
                  <a:tcPr/>
                </a:tc>
                <a:tc>
                  <a:txBody>
                    <a:bodyPr/>
                    <a:lstStyle/>
                    <a:p>
                      <a:endParaRPr lang="en-US" sz="1100" dirty="0">
                        <a:latin typeface="Candara" panose="020E0502030303020204" pitchFamily="34" charset="0"/>
                      </a:endParaRPr>
                    </a:p>
                  </a:txBody>
                  <a:tcPr/>
                </a:tc>
                <a:extLst>
                  <a:ext uri="{0D108BD9-81ED-4DB2-BD59-A6C34878D82A}">
                    <a16:rowId xmlns:a16="http://schemas.microsoft.com/office/drawing/2014/main" val="2827711083"/>
                  </a:ext>
                </a:extLst>
              </a:tr>
              <a:tr h="370840">
                <a:tc>
                  <a:txBody>
                    <a:bodyPr/>
                    <a:lstStyle/>
                    <a:p>
                      <a:r>
                        <a:rPr lang="en-US" sz="1100" dirty="0">
                          <a:latin typeface="Candara" panose="020E0502030303020204" pitchFamily="34" charset="0"/>
                        </a:rPr>
                        <a:t>V9</a:t>
                      </a:r>
                    </a:p>
                  </a:txBody>
                  <a:tcPr/>
                </a:tc>
                <a:tc>
                  <a:txBody>
                    <a:bodyPr/>
                    <a:lstStyle/>
                    <a:p>
                      <a:r>
                        <a:rPr lang="en-US" sz="1100" dirty="0">
                          <a:solidFill>
                            <a:schemeClr val="bg2"/>
                          </a:solidFill>
                          <a:latin typeface="Candara" panose="020E0502030303020204" pitchFamily="34" charset="0"/>
                        </a:rPr>
                        <a:t>Thessalonians believers turned to God from idols; true and living</a:t>
                      </a:r>
                    </a:p>
                  </a:txBody>
                  <a:tcPr/>
                </a:tc>
                <a:tc>
                  <a:txBody>
                    <a:bodyPr/>
                    <a:lstStyle/>
                    <a:p>
                      <a:pPr algn="ctr"/>
                      <a:endParaRPr lang="en-US" sz="1100" dirty="0">
                        <a:latin typeface="Candara" panose="020E0502030303020204" pitchFamily="34" charset="0"/>
                      </a:endParaRPr>
                    </a:p>
                  </a:txBody>
                  <a:tcPr/>
                </a:tc>
                <a:tc>
                  <a:txBody>
                    <a:bodyPr/>
                    <a:lstStyle/>
                    <a:p>
                      <a:endParaRPr lang="en-US" sz="1100" dirty="0">
                        <a:latin typeface="Candara" panose="020E0502030303020204" pitchFamily="34" charset="0"/>
                      </a:endParaRPr>
                    </a:p>
                  </a:txBody>
                  <a:tcPr/>
                </a:tc>
                <a:extLst>
                  <a:ext uri="{0D108BD9-81ED-4DB2-BD59-A6C34878D82A}">
                    <a16:rowId xmlns:a16="http://schemas.microsoft.com/office/drawing/2014/main" val="4017797897"/>
                  </a:ext>
                </a:extLst>
              </a:tr>
              <a:tr h="370840">
                <a:tc>
                  <a:txBody>
                    <a:bodyPr/>
                    <a:lstStyle/>
                    <a:p>
                      <a:r>
                        <a:rPr lang="en-US" sz="1100" dirty="0">
                          <a:latin typeface="Candara" panose="020E0502030303020204" pitchFamily="34" charset="0"/>
                        </a:rPr>
                        <a:t>V10</a:t>
                      </a:r>
                    </a:p>
                  </a:txBody>
                  <a:tcPr/>
                </a:tc>
                <a:tc>
                  <a:txBody>
                    <a:bodyPr/>
                    <a:lstStyle/>
                    <a:p>
                      <a:r>
                        <a:rPr lang="en-US" sz="1100" dirty="0">
                          <a:solidFill>
                            <a:schemeClr val="bg2"/>
                          </a:solidFill>
                          <a:latin typeface="Candara" panose="020E0502030303020204" pitchFamily="34" charset="0"/>
                        </a:rPr>
                        <a:t>raised His Son from the dead</a:t>
                      </a:r>
                    </a:p>
                  </a:txBody>
                  <a:tcPr/>
                </a:tc>
                <a:tc>
                  <a:txBody>
                    <a:bodyPr/>
                    <a:lstStyle/>
                    <a:p>
                      <a:pPr algn="ctr"/>
                      <a:r>
                        <a:rPr lang="en-US" sz="1100" dirty="0">
                          <a:latin typeface="Candara" panose="020E0502030303020204" pitchFamily="34" charset="0"/>
                        </a:rPr>
                        <a:t>God’s Son; from heaven; raised from the dead by God; delivers the wrath to come</a:t>
                      </a:r>
                    </a:p>
                  </a:txBody>
                  <a:tcPr/>
                </a:tc>
                <a:tc>
                  <a:txBody>
                    <a:bodyPr/>
                    <a:lstStyle/>
                    <a:p>
                      <a:endParaRPr lang="en-US" sz="1100" dirty="0">
                        <a:latin typeface="Candara" panose="020E0502030303020204" pitchFamily="34" charset="0"/>
                      </a:endParaRPr>
                    </a:p>
                  </a:txBody>
                  <a:tcPr/>
                </a:tc>
                <a:extLst>
                  <a:ext uri="{0D108BD9-81ED-4DB2-BD59-A6C34878D82A}">
                    <a16:rowId xmlns:a16="http://schemas.microsoft.com/office/drawing/2014/main" val="896145557"/>
                  </a:ext>
                </a:extLst>
              </a:tr>
            </a:tbl>
          </a:graphicData>
        </a:graphic>
      </p:graphicFrame>
      <p:sp>
        <p:nvSpPr>
          <p:cNvPr id="6" name="Isosceles Triangle 5">
            <a:extLst>
              <a:ext uri="{FF2B5EF4-FFF2-40B4-BE49-F238E27FC236}">
                <a16:creationId xmlns:a16="http://schemas.microsoft.com/office/drawing/2014/main" id="{86BB8F74-00D9-2EB8-C37F-2028D1816C39}"/>
              </a:ext>
            </a:extLst>
          </p:cNvPr>
          <p:cNvSpPr/>
          <p:nvPr/>
        </p:nvSpPr>
        <p:spPr>
          <a:xfrm>
            <a:off x="7355978" y="596585"/>
            <a:ext cx="323116" cy="320202"/>
          </a:xfrm>
          <a:prstGeom prst="triangl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17CF44F-C2E9-9A3F-4939-29F692348DE8}"/>
              </a:ext>
            </a:extLst>
          </p:cNvPr>
          <p:cNvPicPr>
            <a:picLocks noChangeAspect="1"/>
          </p:cNvPicPr>
          <p:nvPr/>
        </p:nvPicPr>
        <p:blipFill>
          <a:blip r:embed="rId2"/>
          <a:stretch>
            <a:fillRect/>
          </a:stretch>
        </p:blipFill>
        <p:spPr>
          <a:xfrm>
            <a:off x="8615452" y="680730"/>
            <a:ext cx="406211" cy="321903"/>
          </a:xfrm>
          <a:prstGeom prst="rect">
            <a:avLst/>
          </a:prstGeom>
        </p:spPr>
      </p:pic>
      <p:pic>
        <p:nvPicPr>
          <p:cNvPr id="8" name="Picture 7">
            <a:extLst>
              <a:ext uri="{FF2B5EF4-FFF2-40B4-BE49-F238E27FC236}">
                <a16:creationId xmlns:a16="http://schemas.microsoft.com/office/drawing/2014/main" id="{2DEB3D8B-B344-33EE-13E9-68C25D82C002}"/>
              </a:ext>
            </a:extLst>
          </p:cNvPr>
          <p:cNvPicPr>
            <a:picLocks noChangeAspect="1"/>
          </p:cNvPicPr>
          <p:nvPr/>
        </p:nvPicPr>
        <p:blipFill>
          <a:blip r:embed="rId3"/>
          <a:stretch>
            <a:fillRect/>
          </a:stretch>
        </p:blipFill>
        <p:spPr>
          <a:xfrm>
            <a:off x="9799920" y="658148"/>
            <a:ext cx="521474" cy="320203"/>
          </a:xfrm>
          <a:prstGeom prst="rect">
            <a:avLst/>
          </a:prstGeom>
        </p:spPr>
      </p:pic>
      <p:sp>
        <p:nvSpPr>
          <p:cNvPr id="2" name="Cross 1">
            <a:extLst>
              <a:ext uri="{FF2B5EF4-FFF2-40B4-BE49-F238E27FC236}">
                <a16:creationId xmlns:a16="http://schemas.microsoft.com/office/drawing/2014/main" id="{7349E39C-9AE0-F6BA-E3D2-256119447DBF}"/>
              </a:ext>
            </a:extLst>
          </p:cNvPr>
          <p:cNvSpPr/>
          <p:nvPr/>
        </p:nvSpPr>
        <p:spPr>
          <a:xfrm>
            <a:off x="3970160" y="596585"/>
            <a:ext cx="311084" cy="245097"/>
          </a:xfrm>
          <a:prstGeom prst="pl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ross 2">
            <a:extLst>
              <a:ext uri="{FF2B5EF4-FFF2-40B4-BE49-F238E27FC236}">
                <a16:creationId xmlns:a16="http://schemas.microsoft.com/office/drawing/2014/main" id="{C991DD29-FEFC-26FF-8B7C-162F6E57923E}"/>
              </a:ext>
            </a:extLst>
          </p:cNvPr>
          <p:cNvSpPr/>
          <p:nvPr/>
        </p:nvSpPr>
        <p:spPr>
          <a:xfrm>
            <a:off x="937711" y="1902871"/>
            <a:ext cx="311084" cy="245097"/>
          </a:xfrm>
          <a:prstGeom prst="pl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ross 19">
            <a:extLst>
              <a:ext uri="{FF2B5EF4-FFF2-40B4-BE49-F238E27FC236}">
                <a16:creationId xmlns:a16="http://schemas.microsoft.com/office/drawing/2014/main" id="{B630382C-0DA9-9D30-F6B9-1C232A74B525}"/>
              </a:ext>
            </a:extLst>
          </p:cNvPr>
          <p:cNvSpPr/>
          <p:nvPr/>
        </p:nvSpPr>
        <p:spPr>
          <a:xfrm>
            <a:off x="2729189" y="3449765"/>
            <a:ext cx="311084" cy="245097"/>
          </a:xfrm>
          <a:prstGeom prst="pl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ross 20">
            <a:extLst>
              <a:ext uri="{FF2B5EF4-FFF2-40B4-BE49-F238E27FC236}">
                <a16:creationId xmlns:a16="http://schemas.microsoft.com/office/drawing/2014/main" id="{339E4462-FA5D-759F-845D-B4F775374017}"/>
              </a:ext>
            </a:extLst>
          </p:cNvPr>
          <p:cNvSpPr/>
          <p:nvPr/>
        </p:nvSpPr>
        <p:spPr>
          <a:xfrm>
            <a:off x="1464874" y="4450128"/>
            <a:ext cx="311084" cy="245097"/>
          </a:xfrm>
          <a:prstGeom prst="pl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ross 21">
            <a:extLst>
              <a:ext uri="{FF2B5EF4-FFF2-40B4-BE49-F238E27FC236}">
                <a16:creationId xmlns:a16="http://schemas.microsoft.com/office/drawing/2014/main" id="{77353ABB-F259-4E9A-187F-7E8C0D04E496}"/>
              </a:ext>
            </a:extLst>
          </p:cNvPr>
          <p:cNvSpPr/>
          <p:nvPr/>
        </p:nvSpPr>
        <p:spPr>
          <a:xfrm>
            <a:off x="1408874" y="6054993"/>
            <a:ext cx="311084" cy="245097"/>
          </a:xfrm>
          <a:prstGeom prst="pl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ross 22">
            <a:extLst>
              <a:ext uri="{FF2B5EF4-FFF2-40B4-BE49-F238E27FC236}">
                <a16:creationId xmlns:a16="http://schemas.microsoft.com/office/drawing/2014/main" id="{62EDBE00-32DE-0081-B966-D222648FE7AA}"/>
              </a:ext>
            </a:extLst>
          </p:cNvPr>
          <p:cNvSpPr/>
          <p:nvPr/>
        </p:nvSpPr>
        <p:spPr>
          <a:xfrm>
            <a:off x="2729189" y="6054993"/>
            <a:ext cx="311084" cy="245097"/>
          </a:xfrm>
          <a:prstGeom prst="pl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ross 23">
            <a:extLst>
              <a:ext uri="{FF2B5EF4-FFF2-40B4-BE49-F238E27FC236}">
                <a16:creationId xmlns:a16="http://schemas.microsoft.com/office/drawing/2014/main" id="{C104F5F7-3386-EB14-59C6-8A2C53C9C464}"/>
              </a:ext>
            </a:extLst>
          </p:cNvPr>
          <p:cNvSpPr/>
          <p:nvPr/>
        </p:nvSpPr>
        <p:spPr>
          <a:xfrm>
            <a:off x="4604642" y="6054992"/>
            <a:ext cx="311084" cy="245097"/>
          </a:xfrm>
          <a:prstGeom prst="pl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ross 24">
            <a:extLst>
              <a:ext uri="{FF2B5EF4-FFF2-40B4-BE49-F238E27FC236}">
                <a16:creationId xmlns:a16="http://schemas.microsoft.com/office/drawing/2014/main" id="{33A8F10A-A155-49DF-EF0D-AB44D566E6C6}"/>
              </a:ext>
            </a:extLst>
          </p:cNvPr>
          <p:cNvSpPr/>
          <p:nvPr/>
        </p:nvSpPr>
        <p:spPr>
          <a:xfrm>
            <a:off x="340552" y="6390895"/>
            <a:ext cx="311084" cy="245097"/>
          </a:xfrm>
          <a:prstGeom prst="pl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11F3877-C9EE-2C62-1E57-5626A9C315A4}"/>
              </a:ext>
            </a:extLst>
          </p:cNvPr>
          <p:cNvSpPr txBox="1"/>
          <p:nvPr/>
        </p:nvSpPr>
        <p:spPr>
          <a:xfrm>
            <a:off x="7517536" y="35183"/>
            <a:ext cx="2460930" cy="553998"/>
          </a:xfrm>
          <a:prstGeom prst="rect">
            <a:avLst/>
          </a:prstGeom>
          <a:noFill/>
        </p:spPr>
        <p:txBody>
          <a:bodyPr wrap="none" rtlCol="0">
            <a:spAutoFit/>
          </a:bodyPr>
          <a:lstStyle/>
          <a:p>
            <a:r>
              <a:rPr lang="en-US" b="1" dirty="0">
                <a:solidFill>
                  <a:srgbClr val="FF0000"/>
                </a:solidFill>
                <a:latin typeface="Candara" panose="020E0502030303020204" pitchFamily="34" charset="0"/>
              </a:rPr>
              <a:t>KEY WORD: JESUS LIST</a:t>
            </a:r>
          </a:p>
          <a:p>
            <a:r>
              <a:rPr lang="en-US" sz="1200" b="1" dirty="0">
                <a:solidFill>
                  <a:srgbClr val="FF0000"/>
                </a:solidFill>
              </a:rPr>
              <a:t>vv. 1,3,6,8,10</a:t>
            </a:r>
          </a:p>
        </p:txBody>
      </p:sp>
    </p:spTree>
    <p:extLst>
      <p:ext uri="{BB962C8B-B14F-4D97-AF65-F5344CB8AC3E}">
        <p14:creationId xmlns:p14="http://schemas.microsoft.com/office/powerpoint/2010/main" val="4144167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98985C-FB06-2335-1F9A-6877000684DD}"/>
              </a:ext>
            </a:extLst>
          </p:cNvPr>
          <p:cNvSpPr txBox="1"/>
          <p:nvPr/>
        </p:nvSpPr>
        <p:spPr>
          <a:xfrm>
            <a:off x="161174" y="25596"/>
            <a:ext cx="5407089" cy="6848926"/>
          </a:xfrm>
          <a:prstGeom prst="rect">
            <a:avLst/>
          </a:prstGeom>
          <a:noFill/>
        </p:spPr>
        <p:txBody>
          <a:bodyPr wrap="square">
            <a:spAutoFit/>
          </a:bodyPr>
          <a:lstStyle/>
          <a:p>
            <a:pPr algn="l">
              <a:lnSpc>
                <a:spcPct val="200000"/>
              </a:lnSpc>
            </a:pPr>
            <a:r>
              <a:rPr lang="en-US" sz="1050" i="0" dirty="0">
                <a:effectLst/>
                <a:latin typeface="system-ui"/>
              </a:rPr>
              <a:t>I Thessalonians</a:t>
            </a:r>
          </a:p>
          <a:p>
            <a:pPr algn="l">
              <a:lnSpc>
                <a:spcPct val="200000"/>
              </a:lnSpc>
            </a:pPr>
            <a:r>
              <a:rPr lang="en-US" sz="1050" i="0" dirty="0">
                <a:effectLst/>
                <a:latin typeface="system-ui"/>
              </a:rPr>
              <a:t>1  Paul, Silvanus, and Timothy,</a:t>
            </a:r>
          </a:p>
          <a:p>
            <a:pPr algn="l">
              <a:lnSpc>
                <a:spcPct val="200000"/>
              </a:lnSpc>
            </a:pPr>
            <a:r>
              <a:rPr lang="en-US" sz="1050" i="0" dirty="0">
                <a:effectLst/>
                <a:latin typeface="system-ui"/>
              </a:rPr>
              <a:t>To the </a:t>
            </a:r>
            <a:r>
              <a:rPr lang="en-US" sz="1100" dirty="0">
                <a:latin typeface="system-ui"/>
              </a:rPr>
              <a:t>church</a:t>
            </a:r>
            <a:r>
              <a:rPr lang="en-US" sz="1050" dirty="0">
                <a:latin typeface="system-ui"/>
              </a:rPr>
              <a:t> of the Thessalonians </a:t>
            </a:r>
            <a:r>
              <a:rPr lang="en-US" sz="1050" i="0" dirty="0">
                <a:effectLst/>
                <a:latin typeface="system-ui"/>
              </a:rPr>
              <a:t>in God the Father and the Lord Jesus Christ: Grace to you and peace.</a:t>
            </a:r>
          </a:p>
          <a:p>
            <a:pPr algn="l">
              <a:lnSpc>
                <a:spcPct val="200000"/>
              </a:lnSpc>
            </a:pPr>
            <a:r>
              <a:rPr lang="en-US" sz="1050" i="0" baseline="30000" dirty="0">
                <a:effectLst/>
                <a:latin typeface="system-ui"/>
              </a:rPr>
              <a:t>2 </a:t>
            </a:r>
            <a:r>
              <a:rPr lang="en-US" sz="1050" i="0" dirty="0">
                <a:effectLst/>
                <a:latin typeface="system-ui"/>
              </a:rPr>
              <a:t>We always give thanks to God for all of you, making mention </a:t>
            </a:r>
            <a:r>
              <a:rPr lang="en-US" sz="1050" i="1" dirty="0">
                <a:effectLst/>
                <a:latin typeface="system-ui"/>
              </a:rPr>
              <a:t>of you</a:t>
            </a:r>
            <a:r>
              <a:rPr lang="en-US" sz="1050" i="0" dirty="0">
                <a:effectLst/>
                <a:latin typeface="system-ui"/>
              </a:rPr>
              <a:t> in our prayers;</a:t>
            </a:r>
          </a:p>
          <a:p>
            <a:pPr algn="l">
              <a:lnSpc>
                <a:spcPct val="200000"/>
              </a:lnSpc>
            </a:pPr>
            <a:r>
              <a:rPr lang="en-US" sz="1050" i="0" baseline="30000" dirty="0">
                <a:effectLst/>
                <a:latin typeface="system-ui"/>
              </a:rPr>
              <a:t>3 </a:t>
            </a:r>
            <a:r>
              <a:rPr lang="en-US" sz="1050" i="0" dirty="0">
                <a:effectLst/>
                <a:latin typeface="system-ui"/>
              </a:rPr>
              <a:t>constantly keeping in mind your work of faith and labor of love and perseverance of hope in our Lord Jesus Christ in the presence of our God and Father,</a:t>
            </a:r>
          </a:p>
          <a:p>
            <a:pPr algn="l">
              <a:lnSpc>
                <a:spcPct val="200000"/>
              </a:lnSpc>
            </a:pPr>
            <a:r>
              <a:rPr lang="en-US" sz="1050" i="0" baseline="30000" dirty="0">
                <a:effectLst/>
                <a:latin typeface="system-ui"/>
              </a:rPr>
              <a:t>4 </a:t>
            </a:r>
            <a:r>
              <a:rPr lang="en-US" sz="1050" i="0" dirty="0">
                <a:effectLst/>
                <a:latin typeface="system-ui"/>
              </a:rPr>
              <a:t>knowing, brothers </a:t>
            </a:r>
            <a:r>
              <a:rPr lang="en-US" sz="1050" i="1" dirty="0">
                <a:effectLst/>
                <a:latin typeface="system-ui"/>
              </a:rPr>
              <a:t>and sisters</a:t>
            </a:r>
            <a:r>
              <a:rPr lang="en-US" sz="1050" i="0" dirty="0">
                <a:effectLst/>
                <a:latin typeface="system-ui"/>
              </a:rPr>
              <a:t>, beloved by God, </a:t>
            </a:r>
            <a:r>
              <a:rPr lang="en-US" sz="1050" i="1" dirty="0">
                <a:effectLst/>
                <a:latin typeface="system-ui"/>
              </a:rPr>
              <a:t>His</a:t>
            </a:r>
            <a:r>
              <a:rPr lang="en-US" sz="1050" i="0" dirty="0">
                <a:effectLst/>
                <a:latin typeface="system-ui"/>
              </a:rPr>
              <a:t> choice of you; </a:t>
            </a:r>
          </a:p>
          <a:p>
            <a:pPr algn="l">
              <a:lnSpc>
                <a:spcPct val="200000"/>
              </a:lnSpc>
            </a:pPr>
            <a:r>
              <a:rPr lang="en-US" sz="1050" i="0" baseline="30000" dirty="0">
                <a:effectLst/>
                <a:latin typeface="system-ui"/>
              </a:rPr>
              <a:t>5 </a:t>
            </a:r>
            <a:r>
              <a:rPr lang="en-US" sz="1050" i="0" dirty="0">
                <a:effectLst/>
                <a:latin typeface="system-ui"/>
              </a:rPr>
              <a:t>for our gospel did not come to you in word only, but also in power and in the Holy Spirit and with full conviction; just as you know what kind of men we proved to be among you for your sakes. </a:t>
            </a:r>
          </a:p>
          <a:p>
            <a:pPr algn="l">
              <a:lnSpc>
                <a:spcPct val="200000"/>
              </a:lnSpc>
            </a:pPr>
            <a:r>
              <a:rPr lang="en-US" sz="1050" i="0" baseline="30000" dirty="0">
                <a:effectLst/>
                <a:latin typeface="system-ui"/>
              </a:rPr>
              <a:t>6 </a:t>
            </a:r>
            <a:r>
              <a:rPr lang="en-US" sz="1050" i="0" dirty="0">
                <a:effectLst/>
                <a:latin typeface="system-ui"/>
              </a:rPr>
              <a:t>You also became imitators of us and of the Lord, having received the word during great affliction with the joy of the Holy Spirit, </a:t>
            </a:r>
          </a:p>
          <a:p>
            <a:pPr algn="l">
              <a:lnSpc>
                <a:spcPct val="200000"/>
              </a:lnSpc>
            </a:pPr>
            <a:r>
              <a:rPr lang="en-US" sz="1050" i="0" baseline="30000" dirty="0">
                <a:effectLst/>
                <a:latin typeface="system-ui"/>
              </a:rPr>
              <a:t>7 </a:t>
            </a:r>
            <a:r>
              <a:rPr lang="en-US" sz="1050" i="0" dirty="0">
                <a:effectLst/>
                <a:latin typeface="system-ui"/>
              </a:rPr>
              <a:t>so that you became an example to all the believers in Macedonia and Achaia.</a:t>
            </a:r>
          </a:p>
          <a:p>
            <a:pPr algn="l">
              <a:lnSpc>
                <a:spcPct val="200000"/>
              </a:lnSpc>
            </a:pPr>
            <a:r>
              <a:rPr lang="en-US" sz="1050" i="0" baseline="30000" dirty="0">
                <a:effectLst/>
                <a:latin typeface="system-ui"/>
              </a:rPr>
              <a:t>8 </a:t>
            </a:r>
            <a:r>
              <a:rPr lang="en-US" sz="1050" i="0" dirty="0">
                <a:effectLst/>
                <a:latin typeface="system-ui"/>
              </a:rPr>
              <a:t>For the word of the Lord has sounded forth from you, not only in Macedonia and Achaia, but in every place </a:t>
            </a:r>
            <a:r>
              <a:rPr lang="en-US" sz="1050" i="1" dirty="0">
                <a:effectLst/>
                <a:latin typeface="system-ui"/>
              </a:rPr>
              <a:t>the news of</a:t>
            </a:r>
            <a:r>
              <a:rPr lang="en-US" sz="1050" i="0" dirty="0">
                <a:effectLst/>
                <a:latin typeface="system-ui"/>
              </a:rPr>
              <a:t> your faith toward God has gone out, so that we have no need to say anything.</a:t>
            </a:r>
          </a:p>
          <a:p>
            <a:pPr algn="l">
              <a:lnSpc>
                <a:spcPct val="200000"/>
              </a:lnSpc>
            </a:pPr>
            <a:r>
              <a:rPr lang="en-US" sz="1050" i="0" baseline="30000" dirty="0">
                <a:effectLst/>
                <a:latin typeface="system-ui"/>
              </a:rPr>
              <a:t>9 </a:t>
            </a:r>
            <a:r>
              <a:rPr lang="en-US" sz="1050" i="0" dirty="0">
                <a:effectLst/>
                <a:latin typeface="system-ui"/>
              </a:rPr>
              <a:t>For they themselves report about us as to the kind of reception we had with you, and how you turned to God from idols to serve a living and true God, </a:t>
            </a:r>
          </a:p>
          <a:p>
            <a:pPr algn="l">
              <a:lnSpc>
                <a:spcPct val="200000"/>
              </a:lnSpc>
            </a:pPr>
            <a:r>
              <a:rPr lang="en-US" sz="1050" i="0" baseline="30000" dirty="0">
                <a:effectLst/>
                <a:latin typeface="system-ui"/>
              </a:rPr>
              <a:t>10 </a:t>
            </a:r>
            <a:r>
              <a:rPr lang="en-US" sz="1050" i="0" dirty="0">
                <a:effectLst/>
                <a:latin typeface="system-ui"/>
              </a:rPr>
              <a:t>and to wait for His Son from heaven, whom He raised from the dead, </a:t>
            </a:r>
            <a:r>
              <a:rPr lang="en-US" sz="1050" i="1" dirty="0">
                <a:effectLst/>
                <a:latin typeface="system-ui"/>
              </a:rPr>
              <a:t>that is</a:t>
            </a:r>
            <a:r>
              <a:rPr lang="en-US" sz="1050" i="0" dirty="0">
                <a:effectLst/>
                <a:latin typeface="system-ui"/>
              </a:rPr>
              <a:t>, Jesus who rescues us from the wrath to come.</a:t>
            </a:r>
          </a:p>
        </p:txBody>
      </p:sp>
      <p:graphicFrame>
        <p:nvGraphicFramePr>
          <p:cNvPr id="4" name="Table 3">
            <a:extLst>
              <a:ext uri="{FF2B5EF4-FFF2-40B4-BE49-F238E27FC236}">
                <a16:creationId xmlns:a16="http://schemas.microsoft.com/office/drawing/2014/main" id="{F4E1CD6B-D4C4-B895-4E90-1E4B8B61E9ED}"/>
              </a:ext>
            </a:extLst>
          </p:cNvPr>
          <p:cNvGraphicFramePr>
            <a:graphicFrameLocks noGrp="1"/>
          </p:cNvGraphicFramePr>
          <p:nvPr/>
        </p:nvGraphicFramePr>
        <p:xfrm>
          <a:off x="5747640" y="589181"/>
          <a:ext cx="4945244" cy="6090920"/>
        </p:xfrm>
        <a:graphic>
          <a:graphicData uri="http://schemas.openxmlformats.org/drawingml/2006/table">
            <a:tbl>
              <a:tblPr firstRow="1"/>
              <a:tblGrid>
                <a:gridCol w="1236311">
                  <a:extLst>
                    <a:ext uri="{9D8B030D-6E8A-4147-A177-3AD203B41FA5}">
                      <a16:colId xmlns:a16="http://schemas.microsoft.com/office/drawing/2014/main" val="3716398071"/>
                    </a:ext>
                  </a:extLst>
                </a:gridCol>
                <a:gridCol w="1236311">
                  <a:extLst>
                    <a:ext uri="{9D8B030D-6E8A-4147-A177-3AD203B41FA5}">
                      <a16:colId xmlns:a16="http://schemas.microsoft.com/office/drawing/2014/main" val="335127499"/>
                    </a:ext>
                  </a:extLst>
                </a:gridCol>
                <a:gridCol w="1236311">
                  <a:extLst>
                    <a:ext uri="{9D8B030D-6E8A-4147-A177-3AD203B41FA5}">
                      <a16:colId xmlns:a16="http://schemas.microsoft.com/office/drawing/2014/main" val="2862674717"/>
                    </a:ext>
                  </a:extLst>
                </a:gridCol>
                <a:gridCol w="1236311">
                  <a:extLst>
                    <a:ext uri="{9D8B030D-6E8A-4147-A177-3AD203B41FA5}">
                      <a16:colId xmlns:a16="http://schemas.microsoft.com/office/drawing/2014/main" val="802764703"/>
                    </a:ext>
                  </a:extLst>
                </a:gridCol>
              </a:tblGrid>
              <a:tr h="370840">
                <a:tc>
                  <a:txBody>
                    <a:bodyPr/>
                    <a:lstStyle/>
                    <a:p>
                      <a:r>
                        <a:rPr lang="en-US" sz="1100" dirty="0">
                          <a:latin typeface="Candara" panose="020E0502030303020204" pitchFamily="34" charset="0"/>
                        </a:rPr>
                        <a:t>Verse</a:t>
                      </a:r>
                    </a:p>
                  </a:txBody>
                  <a:tcPr/>
                </a:tc>
                <a:tc>
                  <a:txBody>
                    <a:bodyPr/>
                    <a:lstStyle/>
                    <a:p>
                      <a:r>
                        <a:rPr lang="en-US" sz="1100" dirty="0">
                          <a:solidFill>
                            <a:schemeClr val="bg2"/>
                          </a:solidFill>
                          <a:latin typeface="Candara" panose="020E0502030303020204" pitchFamily="34" charset="0"/>
                        </a:rPr>
                        <a:t>God </a:t>
                      </a:r>
                    </a:p>
                  </a:txBody>
                  <a:tcPr/>
                </a:tc>
                <a:tc>
                  <a:txBody>
                    <a:bodyPr/>
                    <a:lstStyle/>
                    <a:p>
                      <a:r>
                        <a:rPr lang="en-US" sz="1100" dirty="0">
                          <a:solidFill>
                            <a:schemeClr val="bg2"/>
                          </a:solidFill>
                          <a:latin typeface="Candara" panose="020E0502030303020204" pitchFamily="34" charset="0"/>
                        </a:rPr>
                        <a:t>Jesus</a:t>
                      </a:r>
                    </a:p>
                  </a:txBody>
                  <a:tcPr/>
                </a:tc>
                <a:tc>
                  <a:txBody>
                    <a:bodyPr/>
                    <a:lstStyle/>
                    <a:p>
                      <a:r>
                        <a:rPr lang="en-US" sz="1100" b="0" dirty="0">
                          <a:solidFill>
                            <a:schemeClr val="tx1"/>
                          </a:solidFill>
                          <a:latin typeface="Candara" panose="020E0502030303020204" pitchFamily="34" charset="0"/>
                        </a:rPr>
                        <a:t>Holy </a:t>
                      </a:r>
                    </a:p>
                    <a:p>
                      <a:r>
                        <a:rPr lang="en-US" sz="1100" b="0" dirty="0">
                          <a:solidFill>
                            <a:schemeClr val="tx1"/>
                          </a:solidFill>
                          <a:latin typeface="Candara" panose="020E0502030303020204" pitchFamily="34" charset="0"/>
                        </a:rPr>
                        <a:t>Ghost</a:t>
                      </a:r>
                    </a:p>
                  </a:txBody>
                  <a:tcPr/>
                </a:tc>
                <a:extLst>
                  <a:ext uri="{0D108BD9-81ED-4DB2-BD59-A6C34878D82A}">
                    <a16:rowId xmlns:a16="http://schemas.microsoft.com/office/drawing/2014/main" val="1723990824"/>
                  </a:ext>
                </a:extLst>
              </a:tr>
              <a:tr h="370840">
                <a:tc>
                  <a:txBody>
                    <a:bodyPr/>
                    <a:lstStyle/>
                    <a:p>
                      <a:r>
                        <a:rPr lang="en-US" sz="1100" dirty="0">
                          <a:latin typeface="Candara" panose="020E0502030303020204" pitchFamily="34" charset="0"/>
                        </a:rPr>
                        <a:t>V1</a:t>
                      </a:r>
                    </a:p>
                  </a:txBody>
                  <a:tcPr/>
                </a:tc>
                <a:tc>
                  <a:txBody>
                    <a:bodyPr/>
                    <a:lstStyle/>
                    <a:p>
                      <a:r>
                        <a:rPr lang="en-US" sz="1100" dirty="0">
                          <a:solidFill>
                            <a:schemeClr val="bg2"/>
                          </a:solidFill>
                          <a:latin typeface="Candara" panose="020E0502030303020204" pitchFamily="34" charset="0"/>
                        </a:rPr>
                        <a:t>The Father</a:t>
                      </a:r>
                    </a:p>
                  </a:txBody>
                  <a:tcPr/>
                </a:tc>
                <a:tc>
                  <a:txBody>
                    <a:bodyPr/>
                    <a:lstStyle/>
                    <a:p>
                      <a:r>
                        <a:rPr lang="en-US" sz="1100" dirty="0">
                          <a:solidFill>
                            <a:schemeClr val="bg2"/>
                          </a:solidFill>
                          <a:latin typeface="Candara" panose="020E0502030303020204" pitchFamily="34" charset="0"/>
                        </a:rPr>
                        <a:t>Giver of grace and peace</a:t>
                      </a:r>
                    </a:p>
                  </a:txBody>
                  <a:tcPr/>
                </a:tc>
                <a:tc>
                  <a:txBody>
                    <a:bodyPr/>
                    <a:lstStyle/>
                    <a:p>
                      <a:endParaRPr lang="en-US" sz="1100" dirty="0">
                        <a:latin typeface="Candara" panose="020E0502030303020204" pitchFamily="34" charset="0"/>
                      </a:endParaRPr>
                    </a:p>
                  </a:txBody>
                  <a:tcPr/>
                </a:tc>
                <a:extLst>
                  <a:ext uri="{0D108BD9-81ED-4DB2-BD59-A6C34878D82A}">
                    <a16:rowId xmlns:a16="http://schemas.microsoft.com/office/drawing/2014/main" val="146855364"/>
                  </a:ext>
                </a:extLst>
              </a:tr>
              <a:tr h="370840">
                <a:tc>
                  <a:txBody>
                    <a:bodyPr/>
                    <a:lstStyle/>
                    <a:p>
                      <a:r>
                        <a:rPr lang="en-US" sz="1100" dirty="0">
                          <a:latin typeface="Candara" panose="020E0502030303020204" pitchFamily="34" charset="0"/>
                        </a:rPr>
                        <a:t>V2</a:t>
                      </a:r>
                    </a:p>
                  </a:txBody>
                  <a:tcPr/>
                </a:tc>
                <a:tc>
                  <a:txBody>
                    <a:bodyPr/>
                    <a:lstStyle/>
                    <a:p>
                      <a:r>
                        <a:rPr lang="en-US" sz="1100" dirty="0">
                          <a:solidFill>
                            <a:schemeClr val="bg2"/>
                          </a:solidFill>
                          <a:latin typeface="Candara" panose="020E0502030303020204" pitchFamily="34" charset="0"/>
                        </a:rPr>
                        <a:t>Always given thanks for you</a:t>
                      </a:r>
                    </a:p>
                  </a:txBody>
                  <a:tcPr/>
                </a:tc>
                <a:tc>
                  <a:txBody>
                    <a:bodyPr/>
                    <a:lstStyle/>
                    <a:p>
                      <a:endParaRPr lang="en-US" sz="1100" dirty="0">
                        <a:solidFill>
                          <a:schemeClr val="bg2"/>
                        </a:solidFill>
                        <a:latin typeface="Candara" panose="020E0502030303020204" pitchFamily="34" charset="0"/>
                      </a:endParaRPr>
                    </a:p>
                  </a:txBody>
                  <a:tcPr/>
                </a:tc>
                <a:tc>
                  <a:txBody>
                    <a:bodyPr/>
                    <a:lstStyle/>
                    <a:p>
                      <a:endParaRPr lang="en-US" sz="1100" dirty="0">
                        <a:latin typeface="Candara" panose="020E0502030303020204" pitchFamily="34" charset="0"/>
                      </a:endParaRPr>
                    </a:p>
                  </a:txBody>
                  <a:tcPr/>
                </a:tc>
                <a:extLst>
                  <a:ext uri="{0D108BD9-81ED-4DB2-BD59-A6C34878D82A}">
                    <a16:rowId xmlns:a16="http://schemas.microsoft.com/office/drawing/2014/main" val="3435134261"/>
                  </a:ext>
                </a:extLst>
              </a:tr>
              <a:tr h="370840">
                <a:tc>
                  <a:txBody>
                    <a:bodyPr/>
                    <a:lstStyle/>
                    <a:p>
                      <a:r>
                        <a:rPr lang="en-US" sz="1100" dirty="0">
                          <a:latin typeface="Candara" panose="020E0502030303020204" pitchFamily="34" charset="0"/>
                        </a:rPr>
                        <a:t>V3</a:t>
                      </a:r>
                    </a:p>
                  </a:txBody>
                  <a:tcPr/>
                </a:tc>
                <a:tc>
                  <a:txBody>
                    <a:bodyPr/>
                    <a:lstStyle/>
                    <a:p>
                      <a:r>
                        <a:rPr lang="en-US" sz="1100" b="1" u="sng" dirty="0">
                          <a:solidFill>
                            <a:schemeClr val="bg2"/>
                          </a:solidFill>
                          <a:latin typeface="Candara" panose="020E0502030303020204" pitchFamily="34" charset="0"/>
                        </a:rPr>
                        <a:t>our</a:t>
                      </a:r>
                      <a:r>
                        <a:rPr lang="en-US" sz="1100" dirty="0">
                          <a:solidFill>
                            <a:schemeClr val="bg2"/>
                          </a:solidFill>
                          <a:latin typeface="Candara" panose="020E0502030303020204" pitchFamily="34" charset="0"/>
                        </a:rPr>
                        <a:t> God and Father</a:t>
                      </a:r>
                    </a:p>
                  </a:txBody>
                  <a:tcPr/>
                </a:tc>
                <a:tc>
                  <a:txBody>
                    <a:bodyPr/>
                    <a:lstStyle/>
                    <a:p>
                      <a:r>
                        <a:rPr lang="en-US" sz="1100" dirty="0">
                          <a:solidFill>
                            <a:schemeClr val="bg2"/>
                          </a:solidFill>
                          <a:latin typeface="Candara" panose="020E0502030303020204" pitchFamily="34" charset="0"/>
                        </a:rPr>
                        <a:t>is hoped in</a:t>
                      </a:r>
                    </a:p>
                  </a:txBody>
                  <a:tcPr/>
                </a:tc>
                <a:tc>
                  <a:txBody>
                    <a:bodyPr/>
                    <a:lstStyle/>
                    <a:p>
                      <a:endParaRPr lang="en-US" sz="1100" dirty="0">
                        <a:latin typeface="Candara" panose="020E0502030303020204" pitchFamily="34" charset="0"/>
                      </a:endParaRPr>
                    </a:p>
                  </a:txBody>
                  <a:tcPr/>
                </a:tc>
                <a:extLst>
                  <a:ext uri="{0D108BD9-81ED-4DB2-BD59-A6C34878D82A}">
                    <a16:rowId xmlns:a16="http://schemas.microsoft.com/office/drawing/2014/main" val="2159991329"/>
                  </a:ext>
                </a:extLst>
              </a:tr>
              <a:tr h="370840">
                <a:tc>
                  <a:txBody>
                    <a:bodyPr/>
                    <a:lstStyle/>
                    <a:p>
                      <a:r>
                        <a:rPr lang="en-US" sz="1100" dirty="0">
                          <a:latin typeface="Candara" panose="020E0502030303020204" pitchFamily="34" charset="0"/>
                        </a:rPr>
                        <a:t>V4</a:t>
                      </a:r>
                    </a:p>
                  </a:txBody>
                  <a:tcPr/>
                </a:tc>
                <a:tc>
                  <a:txBody>
                    <a:bodyPr/>
                    <a:lstStyle/>
                    <a:p>
                      <a:r>
                        <a:rPr lang="en-US" sz="1100" dirty="0">
                          <a:solidFill>
                            <a:schemeClr val="bg2"/>
                          </a:solidFill>
                          <a:latin typeface="Candara" panose="020E0502030303020204" pitchFamily="34" charset="0"/>
                        </a:rPr>
                        <a:t>loves the brothers and sisters; He chose you</a:t>
                      </a:r>
                    </a:p>
                  </a:txBody>
                  <a:tcPr/>
                </a:tc>
                <a:tc>
                  <a:txBody>
                    <a:bodyPr/>
                    <a:lstStyle/>
                    <a:p>
                      <a:endParaRPr lang="en-US" sz="1100" dirty="0">
                        <a:solidFill>
                          <a:schemeClr val="bg2"/>
                        </a:solidFill>
                        <a:latin typeface="Candara" panose="020E0502030303020204" pitchFamily="34" charset="0"/>
                      </a:endParaRPr>
                    </a:p>
                  </a:txBody>
                  <a:tcPr/>
                </a:tc>
                <a:tc>
                  <a:txBody>
                    <a:bodyPr/>
                    <a:lstStyle/>
                    <a:p>
                      <a:endParaRPr lang="en-US" sz="1100" dirty="0">
                        <a:latin typeface="Candara" panose="020E0502030303020204" pitchFamily="34" charset="0"/>
                      </a:endParaRPr>
                    </a:p>
                  </a:txBody>
                  <a:tcPr/>
                </a:tc>
                <a:extLst>
                  <a:ext uri="{0D108BD9-81ED-4DB2-BD59-A6C34878D82A}">
                    <a16:rowId xmlns:a16="http://schemas.microsoft.com/office/drawing/2014/main" val="83676853"/>
                  </a:ext>
                </a:extLst>
              </a:tr>
              <a:tr h="370840">
                <a:tc>
                  <a:txBody>
                    <a:bodyPr/>
                    <a:lstStyle/>
                    <a:p>
                      <a:r>
                        <a:rPr lang="en-US" sz="1100" dirty="0">
                          <a:latin typeface="Candara" panose="020E0502030303020204" pitchFamily="34" charset="0"/>
                        </a:rPr>
                        <a:t>V5</a:t>
                      </a:r>
                    </a:p>
                  </a:txBody>
                  <a:tcPr/>
                </a:tc>
                <a:tc>
                  <a:txBody>
                    <a:bodyPr/>
                    <a:lstStyle/>
                    <a:p>
                      <a:endParaRPr lang="en-US" sz="1100" dirty="0">
                        <a:solidFill>
                          <a:schemeClr val="bg2"/>
                        </a:solidFill>
                        <a:latin typeface="Candara" panose="020E0502030303020204" pitchFamily="34" charset="0"/>
                      </a:endParaRPr>
                    </a:p>
                  </a:txBody>
                  <a:tcPr/>
                </a:tc>
                <a:tc>
                  <a:txBody>
                    <a:bodyPr/>
                    <a:lstStyle/>
                    <a:p>
                      <a:endParaRPr lang="en-US" sz="1100" dirty="0">
                        <a:solidFill>
                          <a:schemeClr val="bg2"/>
                        </a:solidFill>
                        <a:latin typeface="Candara" panose="020E0502030303020204" pitchFamily="34" charset="0"/>
                      </a:endParaRPr>
                    </a:p>
                  </a:txBody>
                  <a:tcPr/>
                </a:tc>
                <a:tc>
                  <a:txBody>
                    <a:bodyPr/>
                    <a:lstStyle/>
                    <a:p>
                      <a:pPr algn="ctr"/>
                      <a:r>
                        <a:rPr lang="en-US" sz="1100" dirty="0">
                          <a:latin typeface="Candara" panose="020E0502030303020204" pitchFamily="34" charset="0"/>
                        </a:rPr>
                        <a:t>Power/conviction the gospel</a:t>
                      </a:r>
                    </a:p>
                  </a:txBody>
                  <a:tcPr/>
                </a:tc>
                <a:extLst>
                  <a:ext uri="{0D108BD9-81ED-4DB2-BD59-A6C34878D82A}">
                    <a16:rowId xmlns:a16="http://schemas.microsoft.com/office/drawing/2014/main" val="3173575324"/>
                  </a:ext>
                </a:extLst>
              </a:tr>
              <a:tr h="370840">
                <a:tc>
                  <a:txBody>
                    <a:bodyPr/>
                    <a:lstStyle/>
                    <a:p>
                      <a:r>
                        <a:rPr lang="en-US" sz="1100" dirty="0">
                          <a:latin typeface="Candara" panose="020E0502030303020204" pitchFamily="34" charset="0"/>
                        </a:rPr>
                        <a:t>V6</a:t>
                      </a:r>
                    </a:p>
                  </a:txBody>
                  <a:tcPr/>
                </a:tc>
                <a:tc>
                  <a:txBody>
                    <a:bodyPr/>
                    <a:lstStyle/>
                    <a:p>
                      <a:endParaRPr lang="en-US" sz="1100" dirty="0">
                        <a:solidFill>
                          <a:schemeClr val="bg2"/>
                        </a:solidFill>
                        <a:latin typeface="Candara" panose="020E0502030303020204" pitchFamily="34" charset="0"/>
                      </a:endParaRPr>
                    </a:p>
                  </a:txBody>
                  <a:tcPr/>
                </a:tc>
                <a:tc>
                  <a:txBody>
                    <a:bodyPr/>
                    <a:lstStyle/>
                    <a:p>
                      <a:r>
                        <a:rPr lang="en-US" sz="1100" dirty="0">
                          <a:solidFill>
                            <a:schemeClr val="bg2"/>
                          </a:solidFill>
                          <a:latin typeface="Candara" panose="020E0502030303020204" pitchFamily="34" charset="0"/>
                        </a:rPr>
                        <a:t>is to be imitated</a:t>
                      </a:r>
                    </a:p>
                  </a:txBody>
                  <a:tcPr/>
                </a:tc>
                <a:tc>
                  <a:txBody>
                    <a:bodyPr/>
                    <a:lstStyle/>
                    <a:p>
                      <a:pPr algn="ctr"/>
                      <a:r>
                        <a:rPr lang="en-US" sz="1100" dirty="0">
                          <a:latin typeface="Candara" panose="020E0502030303020204" pitchFamily="34" charset="0"/>
                        </a:rPr>
                        <a:t>Joy</a:t>
                      </a:r>
                    </a:p>
                  </a:txBody>
                  <a:tcPr/>
                </a:tc>
                <a:extLst>
                  <a:ext uri="{0D108BD9-81ED-4DB2-BD59-A6C34878D82A}">
                    <a16:rowId xmlns:a16="http://schemas.microsoft.com/office/drawing/2014/main" val="2713263156"/>
                  </a:ext>
                </a:extLst>
              </a:tr>
              <a:tr h="370840">
                <a:tc>
                  <a:txBody>
                    <a:bodyPr/>
                    <a:lstStyle/>
                    <a:p>
                      <a:r>
                        <a:rPr lang="en-US" sz="1100" dirty="0">
                          <a:latin typeface="Candara" panose="020E0502030303020204" pitchFamily="34" charset="0"/>
                        </a:rPr>
                        <a:t>V7</a:t>
                      </a:r>
                    </a:p>
                  </a:txBody>
                  <a:tcPr/>
                </a:tc>
                <a:tc>
                  <a:txBody>
                    <a:bodyPr/>
                    <a:lstStyle/>
                    <a:p>
                      <a:endParaRPr lang="en-US" sz="1100" dirty="0">
                        <a:solidFill>
                          <a:schemeClr val="bg2"/>
                        </a:solidFill>
                        <a:latin typeface="Candara" panose="020E0502030303020204" pitchFamily="34" charset="0"/>
                      </a:endParaRPr>
                    </a:p>
                  </a:txBody>
                  <a:tcPr/>
                </a:tc>
                <a:tc>
                  <a:txBody>
                    <a:bodyPr/>
                    <a:lstStyle/>
                    <a:p>
                      <a:endParaRPr lang="en-US" sz="1100" dirty="0">
                        <a:solidFill>
                          <a:schemeClr val="bg2"/>
                        </a:solidFill>
                        <a:latin typeface="Candara" panose="020E0502030303020204" pitchFamily="34" charset="0"/>
                      </a:endParaRPr>
                    </a:p>
                  </a:txBody>
                  <a:tcPr/>
                </a:tc>
                <a:tc>
                  <a:txBody>
                    <a:bodyPr/>
                    <a:lstStyle/>
                    <a:p>
                      <a:endParaRPr lang="en-US" sz="1100" dirty="0">
                        <a:latin typeface="Candara" panose="020E0502030303020204" pitchFamily="34" charset="0"/>
                      </a:endParaRPr>
                    </a:p>
                  </a:txBody>
                  <a:tcPr/>
                </a:tc>
                <a:extLst>
                  <a:ext uri="{0D108BD9-81ED-4DB2-BD59-A6C34878D82A}">
                    <a16:rowId xmlns:a16="http://schemas.microsoft.com/office/drawing/2014/main" val="211317460"/>
                  </a:ext>
                </a:extLst>
              </a:tr>
              <a:tr h="370840">
                <a:tc>
                  <a:txBody>
                    <a:bodyPr/>
                    <a:lstStyle/>
                    <a:p>
                      <a:r>
                        <a:rPr lang="en-US" sz="1100" dirty="0">
                          <a:latin typeface="Candara" panose="020E0502030303020204" pitchFamily="34" charset="0"/>
                        </a:rPr>
                        <a:t>V8</a:t>
                      </a:r>
                    </a:p>
                  </a:txBody>
                  <a:tcPr/>
                </a:tc>
                <a:tc>
                  <a:txBody>
                    <a:bodyPr/>
                    <a:lstStyle/>
                    <a:p>
                      <a:r>
                        <a:rPr lang="en-US" sz="1100" dirty="0">
                          <a:solidFill>
                            <a:schemeClr val="bg2"/>
                          </a:solidFill>
                          <a:latin typeface="Candara" panose="020E0502030303020204" pitchFamily="34" charset="0"/>
                        </a:rPr>
                        <a:t>the news of your faith toward God has gone out</a:t>
                      </a:r>
                    </a:p>
                  </a:txBody>
                  <a:tcPr/>
                </a:tc>
                <a:tc>
                  <a:txBody>
                    <a:bodyPr/>
                    <a:lstStyle/>
                    <a:p>
                      <a:r>
                        <a:rPr lang="en-US" sz="1100" dirty="0">
                          <a:solidFill>
                            <a:schemeClr val="bg2"/>
                          </a:solidFill>
                          <a:latin typeface="Candara" panose="020E0502030303020204" pitchFamily="34" charset="0"/>
                        </a:rPr>
                        <a:t>has the word; sounds forth</a:t>
                      </a:r>
                    </a:p>
                  </a:txBody>
                  <a:tcPr/>
                </a:tc>
                <a:tc>
                  <a:txBody>
                    <a:bodyPr/>
                    <a:lstStyle/>
                    <a:p>
                      <a:endParaRPr lang="en-US" sz="1100" dirty="0">
                        <a:latin typeface="Candara" panose="020E0502030303020204" pitchFamily="34" charset="0"/>
                      </a:endParaRPr>
                    </a:p>
                  </a:txBody>
                  <a:tcPr/>
                </a:tc>
                <a:extLst>
                  <a:ext uri="{0D108BD9-81ED-4DB2-BD59-A6C34878D82A}">
                    <a16:rowId xmlns:a16="http://schemas.microsoft.com/office/drawing/2014/main" val="2827711083"/>
                  </a:ext>
                </a:extLst>
              </a:tr>
              <a:tr h="370840">
                <a:tc>
                  <a:txBody>
                    <a:bodyPr/>
                    <a:lstStyle/>
                    <a:p>
                      <a:r>
                        <a:rPr lang="en-US" sz="1100" dirty="0">
                          <a:latin typeface="Candara" panose="020E0502030303020204" pitchFamily="34" charset="0"/>
                        </a:rPr>
                        <a:t>V9</a:t>
                      </a:r>
                    </a:p>
                  </a:txBody>
                  <a:tcPr/>
                </a:tc>
                <a:tc>
                  <a:txBody>
                    <a:bodyPr/>
                    <a:lstStyle/>
                    <a:p>
                      <a:r>
                        <a:rPr lang="en-US" sz="1100" dirty="0">
                          <a:solidFill>
                            <a:schemeClr val="bg2"/>
                          </a:solidFill>
                          <a:latin typeface="Candara" panose="020E0502030303020204" pitchFamily="34" charset="0"/>
                        </a:rPr>
                        <a:t>Thessalonians believers turned to God from idols; true and living</a:t>
                      </a:r>
                    </a:p>
                  </a:txBody>
                  <a:tcPr/>
                </a:tc>
                <a:tc>
                  <a:txBody>
                    <a:bodyPr/>
                    <a:lstStyle/>
                    <a:p>
                      <a:endParaRPr lang="en-US" sz="1100" dirty="0">
                        <a:solidFill>
                          <a:schemeClr val="bg2"/>
                        </a:solidFill>
                        <a:latin typeface="Candara" panose="020E0502030303020204" pitchFamily="34" charset="0"/>
                      </a:endParaRPr>
                    </a:p>
                  </a:txBody>
                  <a:tcPr/>
                </a:tc>
                <a:tc>
                  <a:txBody>
                    <a:bodyPr/>
                    <a:lstStyle/>
                    <a:p>
                      <a:endParaRPr lang="en-US" sz="1100" dirty="0">
                        <a:latin typeface="Candara" panose="020E0502030303020204" pitchFamily="34" charset="0"/>
                      </a:endParaRPr>
                    </a:p>
                  </a:txBody>
                  <a:tcPr/>
                </a:tc>
                <a:extLst>
                  <a:ext uri="{0D108BD9-81ED-4DB2-BD59-A6C34878D82A}">
                    <a16:rowId xmlns:a16="http://schemas.microsoft.com/office/drawing/2014/main" val="4017797897"/>
                  </a:ext>
                </a:extLst>
              </a:tr>
              <a:tr h="370840">
                <a:tc>
                  <a:txBody>
                    <a:bodyPr/>
                    <a:lstStyle/>
                    <a:p>
                      <a:r>
                        <a:rPr lang="en-US" sz="1100" dirty="0">
                          <a:latin typeface="Candara" panose="020E0502030303020204" pitchFamily="34" charset="0"/>
                        </a:rPr>
                        <a:t>V10</a:t>
                      </a:r>
                    </a:p>
                  </a:txBody>
                  <a:tcPr/>
                </a:tc>
                <a:tc>
                  <a:txBody>
                    <a:bodyPr/>
                    <a:lstStyle/>
                    <a:p>
                      <a:r>
                        <a:rPr lang="en-US" sz="1100" dirty="0">
                          <a:solidFill>
                            <a:schemeClr val="bg2"/>
                          </a:solidFill>
                          <a:latin typeface="Candara" panose="020E0502030303020204" pitchFamily="34" charset="0"/>
                        </a:rPr>
                        <a:t>raised His Son from the dead</a:t>
                      </a:r>
                    </a:p>
                  </a:txBody>
                  <a:tcPr/>
                </a:tc>
                <a:tc>
                  <a:txBody>
                    <a:bodyPr/>
                    <a:lstStyle/>
                    <a:p>
                      <a:r>
                        <a:rPr lang="en-US" sz="1100" dirty="0">
                          <a:solidFill>
                            <a:schemeClr val="bg2"/>
                          </a:solidFill>
                          <a:latin typeface="Candara" panose="020E0502030303020204" pitchFamily="34" charset="0"/>
                        </a:rPr>
                        <a:t>God’s Son; from heaven; raised from the dead by God; delivers the wrath to come</a:t>
                      </a:r>
                    </a:p>
                  </a:txBody>
                  <a:tcPr/>
                </a:tc>
                <a:tc>
                  <a:txBody>
                    <a:bodyPr/>
                    <a:lstStyle/>
                    <a:p>
                      <a:endParaRPr lang="en-US" sz="1100" dirty="0">
                        <a:latin typeface="Candara" panose="020E0502030303020204" pitchFamily="34" charset="0"/>
                      </a:endParaRPr>
                    </a:p>
                  </a:txBody>
                  <a:tcPr/>
                </a:tc>
                <a:extLst>
                  <a:ext uri="{0D108BD9-81ED-4DB2-BD59-A6C34878D82A}">
                    <a16:rowId xmlns:a16="http://schemas.microsoft.com/office/drawing/2014/main" val="896145557"/>
                  </a:ext>
                </a:extLst>
              </a:tr>
            </a:tbl>
          </a:graphicData>
        </a:graphic>
      </p:graphicFrame>
      <p:sp>
        <p:nvSpPr>
          <p:cNvPr id="6" name="Isosceles Triangle 5">
            <a:extLst>
              <a:ext uri="{FF2B5EF4-FFF2-40B4-BE49-F238E27FC236}">
                <a16:creationId xmlns:a16="http://schemas.microsoft.com/office/drawing/2014/main" id="{86BB8F74-00D9-2EB8-C37F-2028D1816C39}"/>
              </a:ext>
            </a:extLst>
          </p:cNvPr>
          <p:cNvSpPr/>
          <p:nvPr/>
        </p:nvSpPr>
        <p:spPr>
          <a:xfrm>
            <a:off x="7355978" y="596585"/>
            <a:ext cx="323116" cy="320202"/>
          </a:xfrm>
          <a:prstGeom prst="triangl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17CF44F-C2E9-9A3F-4939-29F692348DE8}"/>
              </a:ext>
            </a:extLst>
          </p:cNvPr>
          <p:cNvPicPr>
            <a:picLocks noChangeAspect="1"/>
          </p:cNvPicPr>
          <p:nvPr/>
        </p:nvPicPr>
        <p:blipFill>
          <a:blip r:embed="rId2"/>
          <a:stretch>
            <a:fillRect/>
          </a:stretch>
        </p:blipFill>
        <p:spPr>
          <a:xfrm>
            <a:off x="8615452" y="680730"/>
            <a:ext cx="406211" cy="321903"/>
          </a:xfrm>
          <a:prstGeom prst="rect">
            <a:avLst/>
          </a:prstGeom>
        </p:spPr>
      </p:pic>
      <p:pic>
        <p:nvPicPr>
          <p:cNvPr id="8" name="Picture 7">
            <a:extLst>
              <a:ext uri="{FF2B5EF4-FFF2-40B4-BE49-F238E27FC236}">
                <a16:creationId xmlns:a16="http://schemas.microsoft.com/office/drawing/2014/main" id="{2DEB3D8B-B344-33EE-13E9-68C25D82C002}"/>
              </a:ext>
            </a:extLst>
          </p:cNvPr>
          <p:cNvPicPr>
            <a:picLocks noChangeAspect="1"/>
          </p:cNvPicPr>
          <p:nvPr/>
        </p:nvPicPr>
        <p:blipFill>
          <a:blip r:embed="rId3"/>
          <a:stretch>
            <a:fillRect/>
          </a:stretch>
        </p:blipFill>
        <p:spPr>
          <a:xfrm>
            <a:off x="10005129" y="611974"/>
            <a:ext cx="521474" cy="320203"/>
          </a:xfrm>
          <a:prstGeom prst="rect">
            <a:avLst/>
          </a:prstGeom>
        </p:spPr>
      </p:pic>
      <p:sp>
        <p:nvSpPr>
          <p:cNvPr id="26" name="TextBox 25">
            <a:extLst>
              <a:ext uri="{FF2B5EF4-FFF2-40B4-BE49-F238E27FC236}">
                <a16:creationId xmlns:a16="http://schemas.microsoft.com/office/drawing/2014/main" id="{211F3877-C9EE-2C62-1E57-5626A9C315A4}"/>
              </a:ext>
            </a:extLst>
          </p:cNvPr>
          <p:cNvSpPr txBox="1"/>
          <p:nvPr/>
        </p:nvSpPr>
        <p:spPr>
          <a:xfrm>
            <a:off x="7110278" y="25596"/>
            <a:ext cx="3409138" cy="584775"/>
          </a:xfrm>
          <a:prstGeom prst="rect">
            <a:avLst/>
          </a:prstGeom>
          <a:noFill/>
        </p:spPr>
        <p:txBody>
          <a:bodyPr wrap="none" rtlCol="0">
            <a:spAutoFit/>
          </a:bodyPr>
          <a:lstStyle/>
          <a:p>
            <a:r>
              <a:rPr lang="en-US" sz="2000" b="1" dirty="0">
                <a:solidFill>
                  <a:srgbClr val="002060"/>
                </a:solidFill>
                <a:latin typeface="Candara" panose="020E0502030303020204" pitchFamily="34" charset="0"/>
              </a:rPr>
              <a:t>KEY WORD: HOLY SPIRIT LIST</a:t>
            </a:r>
          </a:p>
          <a:p>
            <a:r>
              <a:rPr lang="en-US" sz="1200" b="1" dirty="0">
                <a:solidFill>
                  <a:srgbClr val="002060"/>
                </a:solidFill>
              </a:rPr>
              <a:t>vv. 5,6</a:t>
            </a:r>
          </a:p>
        </p:txBody>
      </p:sp>
      <p:pic>
        <p:nvPicPr>
          <p:cNvPr id="9" name="Picture 8">
            <a:extLst>
              <a:ext uri="{FF2B5EF4-FFF2-40B4-BE49-F238E27FC236}">
                <a16:creationId xmlns:a16="http://schemas.microsoft.com/office/drawing/2014/main" id="{C9A01660-8F92-4A50-863B-4CC60DF421D3}"/>
              </a:ext>
            </a:extLst>
          </p:cNvPr>
          <p:cNvPicPr>
            <a:picLocks noChangeAspect="1"/>
          </p:cNvPicPr>
          <p:nvPr/>
        </p:nvPicPr>
        <p:blipFill>
          <a:blip r:embed="rId3"/>
          <a:stretch>
            <a:fillRect/>
          </a:stretch>
        </p:blipFill>
        <p:spPr>
          <a:xfrm>
            <a:off x="4633871" y="2565918"/>
            <a:ext cx="382736" cy="235013"/>
          </a:xfrm>
          <a:prstGeom prst="rect">
            <a:avLst/>
          </a:prstGeom>
        </p:spPr>
      </p:pic>
      <p:pic>
        <p:nvPicPr>
          <p:cNvPr id="10" name="Picture 9">
            <a:extLst>
              <a:ext uri="{FF2B5EF4-FFF2-40B4-BE49-F238E27FC236}">
                <a16:creationId xmlns:a16="http://schemas.microsoft.com/office/drawing/2014/main" id="{3BBE13A5-6B07-AFF7-2619-5C9D95D6EC56}"/>
              </a:ext>
            </a:extLst>
          </p:cNvPr>
          <p:cNvPicPr>
            <a:picLocks noChangeAspect="1"/>
          </p:cNvPicPr>
          <p:nvPr/>
        </p:nvPicPr>
        <p:blipFill>
          <a:blip r:embed="rId3"/>
          <a:stretch>
            <a:fillRect/>
          </a:stretch>
        </p:blipFill>
        <p:spPr>
          <a:xfrm>
            <a:off x="1995503" y="3837992"/>
            <a:ext cx="382736" cy="235013"/>
          </a:xfrm>
          <a:prstGeom prst="rect">
            <a:avLst/>
          </a:prstGeom>
        </p:spPr>
      </p:pic>
      <p:sp>
        <p:nvSpPr>
          <p:cNvPr id="3" name="TextBox 2">
            <a:extLst>
              <a:ext uri="{FF2B5EF4-FFF2-40B4-BE49-F238E27FC236}">
                <a16:creationId xmlns:a16="http://schemas.microsoft.com/office/drawing/2014/main" id="{9F3F8BE7-35FB-74F3-4465-E229BF746EB5}"/>
              </a:ext>
            </a:extLst>
          </p:cNvPr>
          <p:cNvSpPr txBox="1"/>
          <p:nvPr/>
        </p:nvSpPr>
        <p:spPr>
          <a:xfrm>
            <a:off x="2521074" y="307739"/>
            <a:ext cx="6094378" cy="276999"/>
          </a:xfrm>
          <a:prstGeom prst="rect">
            <a:avLst/>
          </a:prstGeom>
          <a:noFill/>
        </p:spPr>
        <p:txBody>
          <a:bodyPr wrap="square">
            <a:spAutoFit/>
          </a:bodyPr>
          <a:lstStyle/>
          <a:p>
            <a:r>
              <a:rPr lang="en-US" sz="1200" b="1" dirty="0">
                <a:solidFill>
                  <a:srgbClr val="FF0000"/>
                </a:solidFill>
                <a:latin typeface="Candara" panose="020E0502030303020204" pitchFamily="34" charset="0"/>
              </a:rPr>
              <a:t>HOLY SPIRIT IS ALWAYS A KEY WORD</a:t>
            </a:r>
          </a:p>
        </p:txBody>
      </p:sp>
    </p:spTree>
    <p:extLst>
      <p:ext uri="{BB962C8B-B14F-4D97-AF65-F5344CB8AC3E}">
        <p14:creationId xmlns:p14="http://schemas.microsoft.com/office/powerpoint/2010/main" val="2021961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98985C-FB06-2335-1F9A-6877000684DD}"/>
              </a:ext>
            </a:extLst>
          </p:cNvPr>
          <p:cNvSpPr txBox="1"/>
          <p:nvPr/>
        </p:nvSpPr>
        <p:spPr>
          <a:xfrm>
            <a:off x="256593" y="9074"/>
            <a:ext cx="5407089" cy="6848926"/>
          </a:xfrm>
          <a:prstGeom prst="rect">
            <a:avLst/>
          </a:prstGeom>
          <a:noFill/>
        </p:spPr>
        <p:txBody>
          <a:bodyPr wrap="square">
            <a:spAutoFit/>
          </a:bodyPr>
          <a:lstStyle/>
          <a:p>
            <a:pPr algn="l">
              <a:lnSpc>
                <a:spcPct val="200000"/>
              </a:lnSpc>
            </a:pPr>
            <a:r>
              <a:rPr lang="en-US" sz="1050" i="0" dirty="0">
                <a:effectLst/>
                <a:latin typeface="system-ui"/>
              </a:rPr>
              <a:t>I Thessalonians</a:t>
            </a:r>
          </a:p>
          <a:p>
            <a:pPr algn="l">
              <a:lnSpc>
                <a:spcPct val="200000"/>
              </a:lnSpc>
            </a:pPr>
            <a:r>
              <a:rPr lang="en-US" sz="1050" i="0" dirty="0">
                <a:effectLst/>
                <a:latin typeface="system-ui"/>
              </a:rPr>
              <a:t>1  Paul, Silvanus, and Timothy,</a:t>
            </a:r>
          </a:p>
          <a:p>
            <a:pPr algn="l">
              <a:lnSpc>
                <a:spcPct val="200000"/>
              </a:lnSpc>
            </a:pPr>
            <a:r>
              <a:rPr lang="en-US" sz="1050" i="0" dirty="0">
                <a:effectLst/>
                <a:latin typeface="system-ui"/>
              </a:rPr>
              <a:t>To the </a:t>
            </a:r>
            <a:r>
              <a:rPr lang="en-US" sz="1100" dirty="0">
                <a:latin typeface="system-ui"/>
              </a:rPr>
              <a:t>church</a:t>
            </a:r>
            <a:r>
              <a:rPr lang="en-US" sz="1050" dirty="0">
                <a:latin typeface="system-ui"/>
              </a:rPr>
              <a:t> of the Thessalonians </a:t>
            </a:r>
            <a:r>
              <a:rPr lang="en-US" sz="1050" i="0" dirty="0">
                <a:effectLst/>
                <a:latin typeface="system-ui"/>
              </a:rPr>
              <a:t>in God the Father and the Lord Jesus Christ: Grace to you and peace.</a:t>
            </a:r>
          </a:p>
          <a:p>
            <a:pPr algn="l">
              <a:lnSpc>
                <a:spcPct val="200000"/>
              </a:lnSpc>
            </a:pPr>
            <a:r>
              <a:rPr lang="en-US" sz="1050" i="0" baseline="30000" dirty="0">
                <a:effectLst/>
                <a:latin typeface="system-ui"/>
              </a:rPr>
              <a:t>2 </a:t>
            </a:r>
            <a:r>
              <a:rPr lang="en-US" sz="1050" i="0" dirty="0">
                <a:effectLst/>
                <a:latin typeface="system-ui"/>
              </a:rPr>
              <a:t>We always give thanks to God for all of you, making mention </a:t>
            </a:r>
            <a:r>
              <a:rPr lang="en-US" sz="1050" i="1" dirty="0">
                <a:effectLst/>
                <a:latin typeface="system-ui"/>
              </a:rPr>
              <a:t>of you</a:t>
            </a:r>
            <a:r>
              <a:rPr lang="en-US" sz="1050" i="0" dirty="0">
                <a:effectLst/>
                <a:latin typeface="system-ui"/>
              </a:rPr>
              <a:t> in our prayers;</a:t>
            </a:r>
          </a:p>
          <a:p>
            <a:pPr algn="l">
              <a:lnSpc>
                <a:spcPct val="200000"/>
              </a:lnSpc>
            </a:pPr>
            <a:r>
              <a:rPr lang="en-US" sz="1050" i="0" baseline="30000" dirty="0">
                <a:effectLst/>
                <a:latin typeface="system-ui"/>
              </a:rPr>
              <a:t>3 </a:t>
            </a:r>
            <a:r>
              <a:rPr lang="en-US" sz="1050" i="0" dirty="0">
                <a:effectLst/>
                <a:latin typeface="system-ui"/>
              </a:rPr>
              <a:t>constantly keeping in mind your work of faith and labor of love and perseverance of hope in our Lord Jesus Christ in the presence of our God and Father,</a:t>
            </a:r>
          </a:p>
          <a:p>
            <a:pPr algn="l">
              <a:lnSpc>
                <a:spcPct val="200000"/>
              </a:lnSpc>
            </a:pPr>
            <a:r>
              <a:rPr lang="en-US" sz="1050" i="0" baseline="30000" dirty="0">
                <a:effectLst/>
                <a:latin typeface="system-ui"/>
              </a:rPr>
              <a:t>4 </a:t>
            </a:r>
            <a:r>
              <a:rPr lang="en-US" sz="1050" i="0" dirty="0">
                <a:effectLst/>
                <a:latin typeface="system-ui"/>
              </a:rPr>
              <a:t>knowing, brothers </a:t>
            </a:r>
            <a:r>
              <a:rPr lang="en-US" sz="1050" i="1" dirty="0">
                <a:effectLst/>
                <a:latin typeface="system-ui"/>
              </a:rPr>
              <a:t>and sisters</a:t>
            </a:r>
            <a:r>
              <a:rPr lang="en-US" sz="1050" i="0" dirty="0">
                <a:effectLst/>
                <a:latin typeface="system-ui"/>
              </a:rPr>
              <a:t>, beloved by God, </a:t>
            </a:r>
            <a:r>
              <a:rPr lang="en-US" sz="1050" i="1" dirty="0">
                <a:effectLst/>
                <a:latin typeface="system-ui"/>
              </a:rPr>
              <a:t>His</a:t>
            </a:r>
            <a:r>
              <a:rPr lang="en-US" sz="1050" i="0" dirty="0">
                <a:effectLst/>
                <a:latin typeface="system-ui"/>
              </a:rPr>
              <a:t> choice of you; </a:t>
            </a:r>
          </a:p>
          <a:p>
            <a:pPr algn="l">
              <a:lnSpc>
                <a:spcPct val="200000"/>
              </a:lnSpc>
            </a:pPr>
            <a:r>
              <a:rPr lang="en-US" sz="1050" i="0" baseline="30000" dirty="0">
                <a:effectLst/>
                <a:latin typeface="system-ui"/>
              </a:rPr>
              <a:t>5 </a:t>
            </a:r>
            <a:r>
              <a:rPr lang="en-US" sz="1050" i="0" dirty="0">
                <a:effectLst/>
                <a:latin typeface="system-ui"/>
              </a:rPr>
              <a:t>for our gospel did not come to you in word only, but also in power and in the Holy Spirit and with full conviction; just as you know what kind of men we proved to be among you for your sakes. </a:t>
            </a:r>
          </a:p>
          <a:p>
            <a:pPr algn="l">
              <a:lnSpc>
                <a:spcPct val="200000"/>
              </a:lnSpc>
            </a:pPr>
            <a:r>
              <a:rPr lang="en-US" sz="1050" i="0" baseline="30000" dirty="0">
                <a:effectLst/>
                <a:latin typeface="system-ui"/>
              </a:rPr>
              <a:t>6 </a:t>
            </a:r>
            <a:r>
              <a:rPr lang="en-US" sz="1050" i="0" dirty="0">
                <a:effectLst/>
                <a:latin typeface="system-ui"/>
              </a:rPr>
              <a:t>You also became imitators of us and of the Lord, having received the word during great affliction with the joy of the Holy Spirit, </a:t>
            </a:r>
          </a:p>
          <a:p>
            <a:pPr algn="l">
              <a:lnSpc>
                <a:spcPct val="200000"/>
              </a:lnSpc>
            </a:pPr>
            <a:r>
              <a:rPr lang="en-US" sz="1050" i="0" baseline="30000" dirty="0">
                <a:effectLst/>
                <a:latin typeface="system-ui"/>
              </a:rPr>
              <a:t>7 </a:t>
            </a:r>
            <a:r>
              <a:rPr lang="en-US" sz="1050" i="0" dirty="0">
                <a:effectLst/>
                <a:latin typeface="system-ui"/>
              </a:rPr>
              <a:t>so that you became an example to all the believers in Macedonia and Achaia.</a:t>
            </a:r>
          </a:p>
          <a:p>
            <a:pPr algn="l">
              <a:lnSpc>
                <a:spcPct val="200000"/>
              </a:lnSpc>
            </a:pPr>
            <a:r>
              <a:rPr lang="en-US" sz="1050" i="0" baseline="30000" dirty="0">
                <a:effectLst/>
                <a:latin typeface="system-ui"/>
              </a:rPr>
              <a:t>8 </a:t>
            </a:r>
            <a:r>
              <a:rPr lang="en-US" sz="1050" i="0" dirty="0">
                <a:effectLst/>
                <a:latin typeface="system-ui"/>
              </a:rPr>
              <a:t>For the word of the Lord has sounded forth from you, not only in Macedonia and Achaia, but in every place </a:t>
            </a:r>
            <a:r>
              <a:rPr lang="en-US" sz="1050" i="1" dirty="0">
                <a:effectLst/>
                <a:latin typeface="system-ui"/>
              </a:rPr>
              <a:t>the news of</a:t>
            </a:r>
            <a:r>
              <a:rPr lang="en-US" sz="1050" i="0" dirty="0">
                <a:effectLst/>
                <a:latin typeface="system-ui"/>
              </a:rPr>
              <a:t> your faith toward God has gone out, so that we have no need to say anything.</a:t>
            </a:r>
          </a:p>
          <a:p>
            <a:pPr algn="l">
              <a:lnSpc>
                <a:spcPct val="200000"/>
              </a:lnSpc>
            </a:pPr>
            <a:r>
              <a:rPr lang="en-US" sz="1050" i="0" baseline="30000" dirty="0">
                <a:effectLst/>
                <a:latin typeface="system-ui"/>
              </a:rPr>
              <a:t>9 </a:t>
            </a:r>
            <a:r>
              <a:rPr lang="en-US" sz="1050" i="0" dirty="0">
                <a:effectLst/>
                <a:latin typeface="system-ui"/>
              </a:rPr>
              <a:t>For they themselves report about us as to the kind of reception we had with you, and how you turned to God from idols to serve a living and true God, </a:t>
            </a:r>
          </a:p>
          <a:p>
            <a:pPr algn="l">
              <a:lnSpc>
                <a:spcPct val="200000"/>
              </a:lnSpc>
            </a:pPr>
            <a:r>
              <a:rPr lang="en-US" sz="1050" i="0" baseline="30000" dirty="0">
                <a:effectLst/>
                <a:latin typeface="system-ui"/>
              </a:rPr>
              <a:t>10 </a:t>
            </a:r>
            <a:r>
              <a:rPr lang="en-US" sz="1050" i="0" dirty="0">
                <a:effectLst/>
                <a:latin typeface="system-ui"/>
              </a:rPr>
              <a:t>and to wait for His Son from heaven, whom He raised from the dead, </a:t>
            </a:r>
            <a:r>
              <a:rPr lang="en-US" sz="1050" i="1" dirty="0">
                <a:effectLst/>
                <a:latin typeface="system-ui"/>
              </a:rPr>
              <a:t>that is</a:t>
            </a:r>
            <a:r>
              <a:rPr lang="en-US" sz="1050" i="0" dirty="0">
                <a:effectLst/>
                <a:latin typeface="system-ui"/>
              </a:rPr>
              <a:t>, Jesus who rescues us from the wrath to come.</a:t>
            </a:r>
          </a:p>
        </p:txBody>
      </p:sp>
      <p:graphicFrame>
        <p:nvGraphicFramePr>
          <p:cNvPr id="4" name="Table 3">
            <a:extLst>
              <a:ext uri="{FF2B5EF4-FFF2-40B4-BE49-F238E27FC236}">
                <a16:creationId xmlns:a16="http://schemas.microsoft.com/office/drawing/2014/main" id="{F4E1CD6B-D4C4-B895-4E90-1E4B8B61E9ED}"/>
              </a:ext>
            </a:extLst>
          </p:cNvPr>
          <p:cNvGraphicFramePr>
            <a:graphicFrameLocks noGrp="1"/>
          </p:cNvGraphicFramePr>
          <p:nvPr/>
        </p:nvGraphicFramePr>
        <p:xfrm>
          <a:off x="5785233" y="515461"/>
          <a:ext cx="4945244" cy="6258560"/>
        </p:xfrm>
        <a:graphic>
          <a:graphicData uri="http://schemas.openxmlformats.org/drawingml/2006/table">
            <a:tbl>
              <a:tblPr firstRow="1"/>
              <a:tblGrid>
                <a:gridCol w="1236311">
                  <a:extLst>
                    <a:ext uri="{9D8B030D-6E8A-4147-A177-3AD203B41FA5}">
                      <a16:colId xmlns:a16="http://schemas.microsoft.com/office/drawing/2014/main" val="3716398071"/>
                    </a:ext>
                  </a:extLst>
                </a:gridCol>
                <a:gridCol w="1236311">
                  <a:extLst>
                    <a:ext uri="{9D8B030D-6E8A-4147-A177-3AD203B41FA5}">
                      <a16:colId xmlns:a16="http://schemas.microsoft.com/office/drawing/2014/main" val="335127499"/>
                    </a:ext>
                  </a:extLst>
                </a:gridCol>
                <a:gridCol w="1236311">
                  <a:extLst>
                    <a:ext uri="{9D8B030D-6E8A-4147-A177-3AD203B41FA5}">
                      <a16:colId xmlns:a16="http://schemas.microsoft.com/office/drawing/2014/main" val="2862674717"/>
                    </a:ext>
                  </a:extLst>
                </a:gridCol>
                <a:gridCol w="1236311">
                  <a:extLst>
                    <a:ext uri="{9D8B030D-6E8A-4147-A177-3AD203B41FA5}">
                      <a16:colId xmlns:a16="http://schemas.microsoft.com/office/drawing/2014/main" val="802764703"/>
                    </a:ext>
                  </a:extLst>
                </a:gridCol>
              </a:tblGrid>
              <a:tr h="370840">
                <a:tc>
                  <a:txBody>
                    <a:bodyPr/>
                    <a:lstStyle/>
                    <a:p>
                      <a:r>
                        <a:rPr lang="en-US" sz="1100" dirty="0">
                          <a:latin typeface="Candara" panose="020E0502030303020204" pitchFamily="34" charset="0"/>
                        </a:rPr>
                        <a:t>Verse</a:t>
                      </a:r>
                    </a:p>
                  </a:txBody>
                  <a:tcPr/>
                </a:tc>
                <a:tc>
                  <a:txBody>
                    <a:bodyPr/>
                    <a:lstStyle/>
                    <a:p>
                      <a:r>
                        <a:rPr lang="en-US" sz="1100" dirty="0">
                          <a:solidFill>
                            <a:schemeClr val="tx1"/>
                          </a:solidFill>
                          <a:latin typeface="Candara" panose="020E0502030303020204" pitchFamily="34" charset="0"/>
                        </a:rPr>
                        <a:t>God </a:t>
                      </a:r>
                    </a:p>
                  </a:txBody>
                  <a:tcPr/>
                </a:tc>
                <a:tc>
                  <a:txBody>
                    <a:bodyPr/>
                    <a:lstStyle/>
                    <a:p>
                      <a:r>
                        <a:rPr lang="en-US" sz="1100" dirty="0">
                          <a:solidFill>
                            <a:schemeClr val="tx1"/>
                          </a:solidFill>
                          <a:latin typeface="Candara" panose="020E0502030303020204" pitchFamily="34" charset="0"/>
                        </a:rPr>
                        <a:t>Jesus</a:t>
                      </a:r>
                    </a:p>
                  </a:txBody>
                  <a:tcPr/>
                </a:tc>
                <a:tc>
                  <a:txBody>
                    <a:bodyPr/>
                    <a:lstStyle/>
                    <a:p>
                      <a:r>
                        <a:rPr lang="en-US" sz="1100" b="0" dirty="0">
                          <a:solidFill>
                            <a:schemeClr val="tx1"/>
                          </a:solidFill>
                          <a:latin typeface="Candara" panose="020E0502030303020204" pitchFamily="34" charset="0"/>
                        </a:rPr>
                        <a:t>Holy </a:t>
                      </a:r>
                    </a:p>
                    <a:p>
                      <a:r>
                        <a:rPr lang="en-US" sz="1100" b="0" dirty="0">
                          <a:solidFill>
                            <a:schemeClr val="tx1"/>
                          </a:solidFill>
                          <a:latin typeface="Candara" panose="020E0502030303020204" pitchFamily="34" charset="0"/>
                        </a:rPr>
                        <a:t>Ghost</a:t>
                      </a:r>
                    </a:p>
                  </a:txBody>
                  <a:tcPr/>
                </a:tc>
                <a:extLst>
                  <a:ext uri="{0D108BD9-81ED-4DB2-BD59-A6C34878D82A}">
                    <a16:rowId xmlns:a16="http://schemas.microsoft.com/office/drawing/2014/main" val="1723990824"/>
                  </a:ext>
                </a:extLst>
              </a:tr>
              <a:tr h="370840">
                <a:tc>
                  <a:txBody>
                    <a:bodyPr/>
                    <a:lstStyle/>
                    <a:p>
                      <a:r>
                        <a:rPr lang="en-US" sz="1100" dirty="0">
                          <a:latin typeface="Candara" panose="020E0502030303020204" pitchFamily="34" charset="0"/>
                        </a:rPr>
                        <a:t>V1</a:t>
                      </a:r>
                    </a:p>
                  </a:txBody>
                  <a:tcPr/>
                </a:tc>
                <a:tc>
                  <a:txBody>
                    <a:bodyPr/>
                    <a:lstStyle/>
                    <a:p>
                      <a:pPr algn="ctr"/>
                      <a:r>
                        <a:rPr lang="en-US" sz="1100" dirty="0">
                          <a:solidFill>
                            <a:schemeClr val="tx1"/>
                          </a:solidFill>
                          <a:latin typeface="Candara" panose="020E0502030303020204" pitchFamily="34" charset="0"/>
                        </a:rPr>
                        <a:t>The Father</a:t>
                      </a:r>
                    </a:p>
                  </a:txBody>
                  <a:tcPr/>
                </a:tc>
                <a:tc>
                  <a:txBody>
                    <a:bodyPr/>
                    <a:lstStyle/>
                    <a:p>
                      <a:pPr algn="ctr"/>
                      <a:r>
                        <a:rPr lang="en-US" sz="1100" dirty="0">
                          <a:solidFill>
                            <a:schemeClr val="tx1"/>
                          </a:solidFill>
                          <a:latin typeface="Candara" panose="020E0502030303020204" pitchFamily="34" charset="0"/>
                        </a:rPr>
                        <a:t>Giver of grace and peace</a:t>
                      </a:r>
                    </a:p>
                  </a:txBody>
                  <a:tcPr/>
                </a:tc>
                <a:tc>
                  <a:txBody>
                    <a:bodyPr/>
                    <a:lstStyle/>
                    <a:p>
                      <a:pPr algn="ctr"/>
                      <a:endParaRPr lang="en-US" sz="1100" dirty="0">
                        <a:latin typeface="Candara" panose="020E0502030303020204" pitchFamily="34" charset="0"/>
                      </a:endParaRPr>
                    </a:p>
                  </a:txBody>
                  <a:tcPr/>
                </a:tc>
                <a:extLst>
                  <a:ext uri="{0D108BD9-81ED-4DB2-BD59-A6C34878D82A}">
                    <a16:rowId xmlns:a16="http://schemas.microsoft.com/office/drawing/2014/main" val="146855364"/>
                  </a:ext>
                </a:extLst>
              </a:tr>
              <a:tr h="370840">
                <a:tc>
                  <a:txBody>
                    <a:bodyPr/>
                    <a:lstStyle/>
                    <a:p>
                      <a:r>
                        <a:rPr lang="en-US" sz="1100" dirty="0">
                          <a:latin typeface="Candara" panose="020E0502030303020204" pitchFamily="34" charset="0"/>
                        </a:rPr>
                        <a:t>V2</a:t>
                      </a:r>
                    </a:p>
                  </a:txBody>
                  <a:tcPr/>
                </a:tc>
                <a:tc>
                  <a:txBody>
                    <a:bodyPr/>
                    <a:lstStyle/>
                    <a:p>
                      <a:pPr algn="ctr"/>
                      <a:r>
                        <a:rPr lang="en-US" sz="1100" dirty="0">
                          <a:solidFill>
                            <a:schemeClr val="tx1"/>
                          </a:solidFill>
                          <a:latin typeface="Candara" panose="020E0502030303020204" pitchFamily="34" charset="0"/>
                        </a:rPr>
                        <a:t>always given thanks for you</a:t>
                      </a:r>
                    </a:p>
                  </a:txBody>
                  <a:tcPr/>
                </a:tc>
                <a:tc>
                  <a:txBody>
                    <a:bodyPr/>
                    <a:lstStyle/>
                    <a:p>
                      <a:pPr algn="ctr"/>
                      <a:endParaRPr lang="en-US" sz="1100" dirty="0">
                        <a:solidFill>
                          <a:schemeClr val="tx1"/>
                        </a:solidFill>
                        <a:latin typeface="Candara" panose="020E0502030303020204" pitchFamily="34" charset="0"/>
                      </a:endParaRPr>
                    </a:p>
                  </a:txBody>
                  <a:tcPr/>
                </a:tc>
                <a:tc>
                  <a:txBody>
                    <a:bodyPr/>
                    <a:lstStyle/>
                    <a:p>
                      <a:pPr algn="ctr"/>
                      <a:endParaRPr lang="en-US" sz="1100" dirty="0">
                        <a:latin typeface="Candara" panose="020E0502030303020204" pitchFamily="34" charset="0"/>
                      </a:endParaRPr>
                    </a:p>
                  </a:txBody>
                  <a:tcPr/>
                </a:tc>
                <a:extLst>
                  <a:ext uri="{0D108BD9-81ED-4DB2-BD59-A6C34878D82A}">
                    <a16:rowId xmlns:a16="http://schemas.microsoft.com/office/drawing/2014/main" val="3435134261"/>
                  </a:ext>
                </a:extLst>
              </a:tr>
              <a:tr h="370840">
                <a:tc>
                  <a:txBody>
                    <a:bodyPr/>
                    <a:lstStyle/>
                    <a:p>
                      <a:r>
                        <a:rPr lang="en-US" sz="1100" dirty="0">
                          <a:latin typeface="Candara" panose="020E0502030303020204" pitchFamily="34" charset="0"/>
                        </a:rPr>
                        <a:t>V3</a:t>
                      </a:r>
                    </a:p>
                  </a:txBody>
                  <a:tcPr/>
                </a:tc>
                <a:tc>
                  <a:txBody>
                    <a:bodyPr/>
                    <a:lstStyle/>
                    <a:p>
                      <a:pPr algn="ctr"/>
                      <a:r>
                        <a:rPr lang="en-US" sz="1100" b="1" u="sng" dirty="0">
                          <a:solidFill>
                            <a:schemeClr val="tx1"/>
                          </a:solidFill>
                          <a:latin typeface="Candara" panose="020E0502030303020204" pitchFamily="34" charset="0"/>
                        </a:rPr>
                        <a:t>our</a:t>
                      </a:r>
                      <a:r>
                        <a:rPr lang="en-US" sz="1100" dirty="0">
                          <a:solidFill>
                            <a:schemeClr val="tx1"/>
                          </a:solidFill>
                          <a:latin typeface="Candara" panose="020E0502030303020204" pitchFamily="34" charset="0"/>
                        </a:rPr>
                        <a:t> God and Father</a:t>
                      </a:r>
                    </a:p>
                  </a:txBody>
                  <a:tcPr/>
                </a:tc>
                <a:tc>
                  <a:txBody>
                    <a:bodyPr/>
                    <a:lstStyle/>
                    <a:p>
                      <a:pPr algn="ctr"/>
                      <a:r>
                        <a:rPr lang="en-US" sz="1100" dirty="0">
                          <a:solidFill>
                            <a:schemeClr val="tx1"/>
                          </a:solidFill>
                          <a:latin typeface="Candara" panose="020E0502030303020204" pitchFamily="34" charset="0"/>
                        </a:rPr>
                        <a:t>is hoped in</a:t>
                      </a:r>
                    </a:p>
                  </a:txBody>
                  <a:tcPr/>
                </a:tc>
                <a:tc>
                  <a:txBody>
                    <a:bodyPr/>
                    <a:lstStyle/>
                    <a:p>
                      <a:pPr algn="ctr"/>
                      <a:endParaRPr lang="en-US" sz="1100" dirty="0">
                        <a:latin typeface="Candara" panose="020E0502030303020204" pitchFamily="34" charset="0"/>
                      </a:endParaRPr>
                    </a:p>
                  </a:txBody>
                  <a:tcPr/>
                </a:tc>
                <a:extLst>
                  <a:ext uri="{0D108BD9-81ED-4DB2-BD59-A6C34878D82A}">
                    <a16:rowId xmlns:a16="http://schemas.microsoft.com/office/drawing/2014/main" val="2159991329"/>
                  </a:ext>
                </a:extLst>
              </a:tr>
              <a:tr h="370840">
                <a:tc>
                  <a:txBody>
                    <a:bodyPr/>
                    <a:lstStyle/>
                    <a:p>
                      <a:r>
                        <a:rPr lang="en-US" sz="1100" dirty="0">
                          <a:latin typeface="Candara" panose="020E0502030303020204" pitchFamily="34" charset="0"/>
                        </a:rPr>
                        <a:t>V4</a:t>
                      </a:r>
                    </a:p>
                  </a:txBody>
                  <a:tcPr/>
                </a:tc>
                <a:tc>
                  <a:txBody>
                    <a:bodyPr/>
                    <a:lstStyle/>
                    <a:p>
                      <a:pPr algn="ctr"/>
                      <a:r>
                        <a:rPr lang="en-US" sz="1100" dirty="0">
                          <a:solidFill>
                            <a:schemeClr val="tx1"/>
                          </a:solidFill>
                          <a:latin typeface="Candara" panose="020E0502030303020204" pitchFamily="34" charset="0"/>
                        </a:rPr>
                        <a:t>loves the brothers and sisters; He chose you</a:t>
                      </a:r>
                    </a:p>
                  </a:txBody>
                  <a:tcPr/>
                </a:tc>
                <a:tc>
                  <a:txBody>
                    <a:bodyPr/>
                    <a:lstStyle/>
                    <a:p>
                      <a:pPr algn="ctr"/>
                      <a:endParaRPr lang="en-US" sz="1100" dirty="0">
                        <a:solidFill>
                          <a:schemeClr val="tx1"/>
                        </a:solidFill>
                        <a:latin typeface="Candara" panose="020E0502030303020204" pitchFamily="34" charset="0"/>
                      </a:endParaRPr>
                    </a:p>
                  </a:txBody>
                  <a:tcPr/>
                </a:tc>
                <a:tc>
                  <a:txBody>
                    <a:bodyPr/>
                    <a:lstStyle/>
                    <a:p>
                      <a:pPr algn="ctr"/>
                      <a:endParaRPr lang="en-US" sz="1100" dirty="0">
                        <a:latin typeface="Candara" panose="020E0502030303020204" pitchFamily="34" charset="0"/>
                      </a:endParaRPr>
                    </a:p>
                  </a:txBody>
                  <a:tcPr/>
                </a:tc>
                <a:extLst>
                  <a:ext uri="{0D108BD9-81ED-4DB2-BD59-A6C34878D82A}">
                    <a16:rowId xmlns:a16="http://schemas.microsoft.com/office/drawing/2014/main" val="83676853"/>
                  </a:ext>
                </a:extLst>
              </a:tr>
              <a:tr h="370840">
                <a:tc>
                  <a:txBody>
                    <a:bodyPr/>
                    <a:lstStyle/>
                    <a:p>
                      <a:r>
                        <a:rPr lang="en-US" sz="1100" dirty="0">
                          <a:latin typeface="Candara" panose="020E0502030303020204" pitchFamily="34" charset="0"/>
                        </a:rPr>
                        <a:t>V5</a:t>
                      </a:r>
                    </a:p>
                  </a:txBody>
                  <a:tcPr/>
                </a:tc>
                <a:tc>
                  <a:txBody>
                    <a:bodyPr/>
                    <a:lstStyle/>
                    <a:p>
                      <a:pPr algn="ctr"/>
                      <a:endParaRPr lang="en-US" sz="1100" dirty="0">
                        <a:solidFill>
                          <a:schemeClr val="tx1"/>
                        </a:solidFill>
                        <a:latin typeface="Candara" panose="020E0502030303020204" pitchFamily="34" charset="0"/>
                      </a:endParaRPr>
                    </a:p>
                  </a:txBody>
                  <a:tcPr/>
                </a:tc>
                <a:tc>
                  <a:txBody>
                    <a:bodyPr/>
                    <a:lstStyle/>
                    <a:p>
                      <a:pPr algn="ctr"/>
                      <a:endParaRPr lang="en-US" sz="1100" dirty="0">
                        <a:solidFill>
                          <a:schemeClr val="tx1"/>
                        </a:solidFill>
                        <a:latin typeface="Candara" panose="020E0502030303020204" pitchFamily="34" charset="0"/>
                      </a:endParaRPr>
                    </a:p>
                  </a:txBody>
                  <a:tcPr/>
                </a:tc>
                <a:tc>
                  <a:txBody>
                    <a:bodyPr/>
                    <a:lstStyle/>
                    <a:p>
                      <a:pPr algn="ctr"/>
                      <a:r>
                        <a:rPr lang="en-US" sz="1100" dirty="0">
                          <a:latin typeface="Candara" panose="020E0502030303020204" pitchFamily="34" charset="0"/>
                        </a:rPr>
                        <a:t>Power/conviction the gospel</a:t>
                      </a:r>
                    </a:p>
                  </a:txBody>
                  <a:tcPr/>
                </a:tc>
                <a:extLst>
                  <a:ext uri="{0D108BD9-81ED-4DB2-BD59-A6C34878D82A}">
                    <a16:rowId xmlns:a16="http://schemas.microsoft.com/office/drawing/2014/main" val="3173575324"/>
                  </a:ext>
                </a:extLst>
              </a:tr>
              <a:tr h="370840">
                <a:tc>
                  <a:txBody>
                    <a:bodyPr/>
                    <a:lstStyle/>
                    <a:p>
                      <a:r>
                        <a:rPr lang="en-US" sz="1100" dirty="0">
                          <a:latin typeface="Candara" panose="020E0502030303020204" pitchFamily="34" charset="0"/>
                        </a:rPr>
                        <a:t>V6</a:t>
                      </a:r>
                    </a:p>
                  </a:txBody>
                  <a:tcPr/>
                </a:tc>
                <a:tc>
                  <a:txBody>
                    <a:bodyPr/>
                    <a:lstStyle/>
                    <a:p>
                      <a:pPr algn="ctr"/>
                      <a:endParaRPr lang="en-US" sz="1100" dirty="0">
                        <a:solidFill>
                          <a:schemeClr val="tx1"/>
                        </a:solidFill>
                        <a:latin typeface="Candara" panose="020E0502030303020204" pitchFamily="34" charset="0"/>
                      </a:endParaRPr>
                    </a:p>
                  </a:txBody>
                  <a:tcPr/>
                </a:tc>
                <a:tc>
                  <a:txBody>
                    <a:bodyPr/>
                    <a:lstStyle/>
                    <a:p>
                      <a:pPr algn="ctr"/>
                      <a:r>
                        <a:rPr lang="en-US" sz="1100" dirty="0">
                          <a:solidFill>
                            <a:schemeClr val="tx1"/>
                          </a:solidFill>
                          <a:latin typeface="Candara" panose="020E0502030303020204" pitchFamily="34" charset="0"/>
                        </a:rPr>
                        <a:t>is to be imitated</a:t>
                      </a:r>
                    </a:p>
                  </a:txBody>
                  <a:tcPr/>
                </a:tc>
                <a:tc>
                  <a:txBody>
                    <a:bodyPr/>
                    <a:lstStyle/>
                    <a:p>
                      <a:pPr algn="ctr"/>
                      <a:r>
                        <a:rPr lang="en-US" sz="1100" dirty="0">
                          <a:latin typeface="Candara" panose="020E0502030303020204" pitchFamily="34" charset="0"/>
                        </a:rPr>
                        <a:t>Joy</a:t>
                      </a:r>
                    </a:p>
                  </a:txBody>
                  <a:tcPr/>
                </a:tc>
                <a:extLst>
                  <a:ext uri="{0D108BD9-81ED-4DB2-BD59-A6C34878D82A}">
                    <a16:rowId xmlns:a16="http://schemas.microsoft.com/office/drawing/2014/main" val="2713263156"/>
                  </a:ext>
                </a:extLst>
              </a:tr>
              <a:tr h="370840">
                <a:tc>
                  <a:txBody>
                    <a:bodyPr/>
                    <a:lstStyle/>
                    <a:p>
                      <a:r>
                        <a:rPr lang="en-US" sz="1100" dirty="0">
                          <a:latin typeface="Candara" panose="020E0502030303020204" pitchFamily="34" charset="0"/>
                        </a:rPr>
                        <a:t>V7</a:t>
                      </a:r>
                    </a:p>
                  </a:txBody>
                  <a:tcPr/>
                </a:tc>
                <a:tc>
                  <a:txBody>
                    <a:bodyPr/>
                    <a:lstStyle/>
                    <a:p>
                      <a:pPr algn="ctr"/>
                      <a:endParaRPr lang="en-US" sz="1100" dirty="0">
                        <a:solidFill>
                          <a:schemeClr val="tx1"/>
                        </a:solidFill>
                        <a:latin typeface="Candara" panose="020E0502030303020204" pitchFamily="34" charset="0"/>
                      </a:endParaRPr>
                    </a:p>
                  </a:txBody>
                  <a:tcPr/>
                </a:tc>
                <a:tc>
                  <a:txBody>
                    <a:bodyPr/>
                    <a:lstStyle/>
                    <a:p>
                      <a:pPr algn="ctr"/>
                      <a:endParaRPr lang="en-US" sz="1100" dirty="0">
                        <a:solidFill>
                          <a:schemeClr val="tx1"/>
                        </a:solidFill>
                        <a:latin typeface="Candara" panose="020E0502030303020204" pitchFamily="34" charset="0"/>
                      </a:endParaRPr>
                    </a:p>
                  </a:txBody>
                  <a:tcPr/>
                </a:tc>
                <a:tc>
                  <a:txBody>
                    <a:bodyPr/>
                    <a:lstStyle/>
                    <a:p>
                      <a:pPr algn="ctr"/>
                      <a:endParaRPr lang="en-US" sz="1100" dirty="0">
                        <a:latin typeface="Candara" panose="020E0502030303020204" pitchFamily="34" charset="0"/>
                      </a:endParaRPr>
                    </a:p>
                  </a:txBody>
                  <a:tcPr/>
                </a:tc>
                <a:extLst>
                  <a:ext uri="{0D108BD9-81ED-4DB2-BD59-A6C34878D82A}">
                    <a16:rowId xmlns:a16="http://schemas.microsoft.com/office/drawing/2014/main" val="211317460"/>
                  </a:ext>
                </a:extLst>
              </a:tr>
              <a:tr h="370840">
                <a:tc>
                  <a:txBody>
                    <a:bodyPr/>
                    <a:lstStyle/>
                    <a:p>
                      <a:r>
                        <a:rPr lang="en-US" sz="1100" dirty="0">
                          <a:latin typeface="Candara" panose="020E0502030303020204" pitchFamily="34" charset="0"/>
                        </a:rPr>
                        <a:t>V8</a:t>
                      </a:r>
                    </a:p>
                  </a:txBody>
                  <a:tcPr/>
                </a:tc>
                <a:tc>
                  <a:txBody>
                    <a:bodyPr/>
                    <a:lstStyle/>
                    <a:p>
                      <a:pPr algn="ctr"/>
                      <a:r>
                        <a:rPr lang="en-US" sz="1100" dirty="0">
                          <a:solidFill>
                            <a:schemeClr val="tx1"/>
                          </a:solidFill>
                          <a:latin typeface="Candara" panose="020E0502030303020204" pitchFamily="34" charset="0"/>
                        </a:rPr>
                        <a:t>the news of your faith toward God has gone out</a:t>
                      </a:r>
                    </a:p>
                  </a:txBody>
                  <a:tcPr/>
                </a:tc>
                <a:tc>
                  <a:txBody>
                    <a:bodyPr/>
                    <a:lstStyle/>
                    <a:p>
                      <a:pPr algn="ctr"/>
                      <a:r>
                        <a:rPr lang="en-US" sz="1100" dirty="0">
                          <a:solidFill>
                            <a:schemeClr val="tx1"/>
                          </a:solidFill>
                          <a:latin typeface="Candara" panose="020E0502030303020204" pitchFamily="34" charset="0"/>
                        </a:rPr>
                        <a:t>has the word; sounds forth</a:t>
                      </a:r>
                    </a:p>
                  </a:txBody>
                  <a:tcPr/>
                </a:tc>
                <a:tc>
                  <a:txBody>
                    <a:bodyPr/>
                    <a:lstStyle/>
                    <a:p>
                      <a:pPr algn="ctr"/>
                      <a:endParaRPr lang="en-US" sz="1100" dirty="0">
                        <a:latin typeface="Candara" panose="020E0502030303020204" pitchFamily="34" charset="0"/>
                      </a:endParaRPr>
                    </a:p>
                  </a:txBody>
                  <a:tcPr/>
                </a:tc>
                <a:extLst>
                  <a:ext uri="{0D108BD9-81ED-4DB2-BD59-A6C34878D82A}">
                    <a16:rowId xmlns:a16="http://schemas.microsoft.com/office/drawing/2014/main" val="2827711083"/>
                  </a:ext>
                </a:extLst>
              </a:tr>
              <a:tr h="370840">
                <a:tc>
                  <a:txBody>
                    <a:bodyPr/>
                    <a:lstStyle/>
                    <a:p>
                      <a:r>
                        <a:rPr lang="en-US" sz="1100" dirty="0">
                          <a:latin typeface="Candara" panose="020E0502030303020204" pitchFamily="34" charset="0"/>
                        </a:rPr>
                        <a:t>V9</a:t>
                      </a:r>
                    </a:p>
                  </a:txBody>
                  <a:tcPr/>
                </a:tc>
                <a:tc>
                  <a:txBody>
                    <a:bodyPr/>
                    <a:lstStyle/>
                    <a:p>
                      <a:pPr algn="ctr"/>
                      <a:r>
                        <a:rPr lang="en-US" sz="1100" dirty="0">
                          <a:solidFill>
                            <a:schemeClr val="tx1"/>
                          </a:solidFill>
                          <a:latin typeface="Candara" panose="020E0502030303020204" pitchFamily="34" charset="0"/>
                        </a:rPr>
                        <a:t>Thessalonians believers turned to God from idols; true and living</a:t>
                      </a:r>
                    </a:p>
                  </a:txBody>
                  <a:tcPr/>
                </a:tc>
                <a:tc>
                  <a:txBody>
                    <a:bodyPr/>
                    <a:lstStyle/>
                    <a:p>
                      <a:pPr algn="ctr"/>
                      <a:endParaRPr lang="en-US" sz="1100" dirty="0">
                        <a:solidFill>
                          <a:schemeClr val="tx1"/>
                        </a:solidFill>
                        <a:latin typeface="Candara" panose="020E0502030303020204" pitchFamily="34" charset="0"/>
                      </a:endParaRPr>
                    </a:p>
                  </a:txBody>
                  <a:tcPr/>
                </a:tc>
                <a:tc>
                  <a:txBody>
                    <a:bodyPr/>
                    <a:lstStyle/>
                    <a:p>
                      <a:pPr algn="ctr"/>
                      <a:endParaRPr lang="en-US" sz="1100" dirty="0">
                        <a:latin typeface="Candara" panose="020E0502030303020204" pitchFamily="34" charset="0"/>
                      </a:endParaRPr>
                    </a:p>
                  </a:txBody>
                  <a:tcPr/>
                </a:tc>
                <a:extLst>
                  <a:ext uri="{0D108BD9-81ED-4DB2-BD59-A6C34878D82A}">
                    <a16:rowId xmlns:a16="http://schemas.microsoft.com/office/drawing/2014/main" val="4017797897"/>
                  </a:ext>
                </a:extLst>
              </a:tr>
              <a:tr h="370840">
                <a:tc>
                  <a:txBody>
                    <a:bodyPr/>
                    <a:lstStyle/>
                    <a:p>
                      <a:r>
                        <a:rPr lang="en-US" sz="1100" dirty="0">
                          <a:latin typeface="Candara" panose="020E0502030303020204" pitchFamily="34" charset="0"/>
                        </a:rPr>
                        <a:t>V10</a:t>
                      </a:r>
                    </a:p>
                  </a:txBody>
                  <a:tcPr/>
                </a:tc>
                <a:tc>
                  <a:txBody>
                    <a:bodyPr/>
                    <a:lstStyle/>
                    <a:p>
                      <a:pPr algn="ctr"/>
                      <a:r>
                        <a:rPr lang="en-US" sz="1100" dirty="0">
                          <a:solidFill>
                            <a:schemeClr val="tx1"/>
                          </a:solidFill>
                          <a:latin typeface="Candara" panose="020E0502030303020204" pitchFamily="34" charset="0"/>
                        </a:rPr>
                        <a:t>raised His Son from the dead</a:t>
                      </a:r>
                    </a:p>
                  </a:txBody>
                  <a:tcPr/>
                </a:tc>
                <a:tc>
                  <a:txBody>
                    <a:bodyPr/>
                    <a:lstStyle/>
                    <a:p>
                      <a:pPr algn="ctr"/>
                      <a:r>
                        <a:rPr lang="en-US" sz="1100" dirty="0">
                          <a:solidFill>
                            <a:schemeClr val="tx1"/>
                          </a:solidFill>
                          <a:latin typeface="Candara" panose="020E0502030303020204" pitchFamily="34" charset="0"/>
                        </a:rPr>
                        <a:t>God’s Son; from heaven; raised from the dead by God; delivers from wrath to come</a:t>
                      </a:r>
                    </a:p>
                  </a:txBody>
                  <a:tcPr/>
                </a:tc>
                <a:tc>
                  <a:txBody>
                    <a:bodyPr/>
                    <a:lstStyle/>
                    <a:p>
                      <a:pPr algn="ctr"/>
                      <a:endParaRPr lang="en-US" sz="1100" dirty="0">
                        <a:latin typeface="Candara" panose="020E0502030303020204" pitchFamily="34" charset="0"/>
                      </a:endParaRPr>
                    </a:p>
                  </a:txBody>
                  <a:tcPr/>
                </a:tc>
                <a:extLst>
                  <a:ext uri="{0D108BD9-81ED-4DB2-BD59-A6C34878D82A}">
                    <a16:rowId xmlns:a16="http://schemas.microsoft.com/office/drawing/2014/main" val="896145557"/>
                  </a:ext>
                </a:extLst>
              </a:tr>
            </a:tbl>
          </a:graphicData>
        </a:graphic>
      </p:graphicFrame>
      <p:sp>
        <p:nvSpPr>
          <p:cNvPr id="6" name="Isosceles Triangle 5">
            <a:extLst>
              <a:ext uri="{FF2B5EF4-FFF2-40B4-BE49-F238E27FC236}">
                <a16:creationId xmlns:a16="http://schemas.microsoft.com/office/drawing/2014/main" id="{86BB8F74-00D9-2EB8-C37F-2028D1816C39}"/>
              </a:ext>
            </a:extLst>
          </p:cNvPr>
          <p:cNvSpPr/>
          <p:nvPr/>
        </p:nvSpPr>
        <p:spPr>
          <a:xfrm>
            <a:off x="7485596" y="538254"/>
            <a:ext cx="323116" cy="320202"/>
          </a:xfrm>
          <a:prstGeom prst="triangl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17CF44F-C2E9-9A3F-4939-29F692348DE8}"/>
              </a:ext>
            </a:extLst>
          </p:cNvPr>
          <p:cNvPicPr>
            <a:picLocks noChangeAspect="1"/>
          </p:cNvPicPr>
          <p:nvPr/>
        </p:nvPicPr>
        <p:blipFill>
          <a:blip r:embed="rId2"/>
          <a:stretch>
            <a:fillRect/>
          </a:stretch>
        </p:blipFill>
        <p:spPr>
          <a:xfrm>
            <a:off x="8798574" y="580937"/>
            <a:ext cx="406211" cy="321903"/>
          </a:xfrm>
          <a:prstGeom prst="rect">
            <a:avLst/>
          </a:prstGeom>
        </p:spPr>
      </p:pic>
      <p:pic>
        <p:nvPicPr>
          <p:cNvPr id="8" name="Picture 7">
            <a:extLst>
              <a:ext uri="{FF2B5EF4-FFF2-40B4-BE49-F238E27FC236}">
                <a16:creationId xmlns:a16="http://schemas.microsoft.com/office/drawing/2014/main" id="{2DEB3D8B-B344-33EE-13E9-68C25D82C002}"/>
              </a:ext>
            </a:extLst>
          </p:cNvPr>
          <p:cNvPicPr>
            <a:picLocks noChangeAspect="1"/>
          </p:cNvPicPr>
          <p:nvPr/>
        </p:nvPicPr>
        <p:blipFill>
          <a:blip r:embed="rId3"/>
          <a:stretch>
            <a:fillRect/>
          </a:stretch>
        </p:blipFill>
        <p:spPr>
          <a:xfrm>
            <a:off x="9982456" y="566286"/>
            <a:ext cx="521474" cy="320203"/>
          </a:xfrm>
          <a:prstGeom prst="rect">
            <a:avLst/>
          </a:prstGeom>
        </p:spPr>
      </p:pic>
      <p:sp>
        <p:nvSpPr>
          <p:cNvPr id="26" name="TextBox 25">
            <a:extLst>
              <a:ext uri="{FF2B5EF4-FFF2-40B4-BE49-F238E27FC236}">
                <a16:creationId xmlns:a16="http://schemas.microsoft.com/office/drawing/2014/main" id="{211F3877-C9EE-2C62-1E57-5626A9C315A4}"/>
              </a:ext>
            </a:extLst>
          </p:cNvPr>
          <p:cNvSpPr txBox="1"/>
          <p:nvPr/>
        </p:nvSpPr>
        <p:spPr>
          <a:xfrm>
            <a:off x="5504633" y="101857"/>
            <a:ext cx="5761642" cy="369332"/>
          </a:xfrm>
          <a:prstGeom prst="rect">
            <a:avLst/>
          </a:prstGeom>
          <a:noFill/>
        </p:spPr>
        <p:txBody>
          <a:bodyPr wrap="none" rtlCol="0">
            <a:spAutoFit/>
          </a:bodyPr>
          <a:lstStyle/>
          <a:p>
            <a:r>
              <a:rPr lang="en-US" b="1" dirty="0">
                <a:latin typeface="Candara" panose="020E0502030303020204" pitchFamily="34" charset="0"/>
              </a:rPr>
              <a:t>KEY WORDS: GOD, JESUS, HOLY SPIRIT COMBINED LISTS</a:t>
            </a:r>
          </a:p>
        </p:txBody>
      </p:sp>
      <p:pic>
        <p:nvPicPr>
          <p:cNvPr id="9" name="Picture 8">
            <a:extLst>
              <a:ext uri="{FF2B5EF4-FFF2-40B4-BE49-F238E27FC236}">
                <a16:creationId xmlns:a16="http://schemas.microsoft.com/office/drawing/2014/main" id="{C9A01660-8F92-4A50-863B-4CC60DF421D3}"/>
              </a:ext>
            </a:extLst>
          </p:cNvPr>
          <p:cNvPicPr>
            <a:picLocks noChangeAspect="1"/>
          </p:cNvPicPr>
          <p:nvPr/>
        </p:nvPicPr>
        <p:blipFill>
          <a:blip r:embed="rId3"/>
          <a:stretch>
            <a:fillRect/>
          </a:stretch>
        </p:blipFill>
        <p:spPr>
          <a:xfrm>
            <a:off x="4633871" y="2565918"/>
            <a:ext cx="382736" cy="235013"/>
          </a:xfrm>
          <a:prstGeom prst="rect">
            <a:avLst/>
          </a:prstGeom>
        </p:spPr>
      </p:pic>
      <p:pic>
        <p:nvPicPr>
          <p:cNvPr id="10" name="Picture 9">
            <a:extLst>
              <a:ext uri="{FF2B5EF4-FFF2-40B4-BE49-F238E27FC236}">
                <a16:creationId xmlns:a16="http://schemas.microsoft.com/office/drawing/2014/main" id="{3BBE13A5-6B07-AFF7-2619-5C9D95D6EC56}"/>
              </a:ext>
            </a:extLst>
          </p:cNvPr>
          <p:cNvPicPr>
            <a:picLocks noChangeAspect="1"/>
          </p:cNvPicPr>
          <p:nvPr/>
        </p:nvPicPr>
        <p:blipFill>
          <a:blip r:embed="rId3"/>
          <a:stretch>
            <a:fillRect/>
          </a:stretch>
        </p:blipFill>
        <p:spPr>
          <a:xfrm>
            <a:off x="1995503" y="3837992"/>
            <a:ext cx="382736" cy="235013"/>
          </a:xfrm>
          <a:prstGeom prst="rect">
            <a:avLst/>
          </a:prstGeom>
        </p:spPr>
      </p:pic>
      <p:sp>
        <p:nvSpPr>
          <p:cNvPr id="2" name="Cross 1">
            <a:extLst>
              <a:ext uri="{FF2B5EF4-FFF2-40B4-BE49-F238E27FC236}">
                <a16:creationId xmlns:a16="http://schemas.microsoft.com/office/drawing/2014/main" id="{BA469478-68C5-07D5-857C-6F38B8092A02}"/>
              </a:ext>
            </a:extLst>
          </p:cNvPr>
          <p:cNvSpPr/>
          <p:nvPr/>
        </p:nvSpPr>
        <p:spPr>
          <a:xfrm>
            <a:off x="4002650" y="611974"/>
            <a:ext cx="311084" cy="245097"/>
          </a:xfrm>
          <a:prstGeom prst="pl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ross 2">
            <a:extLst>
              <a:ext uri="{FF2B5EF4-FFF2-40B4-BE49-F238E27FC236}">
                <a16:creationId xmlns:a16="http://schemas.microsoft.com/office/drawing/2014/main" id="{70818090-F937-A2D3-D85F-3F073F6DE770}"/>
              </a:ext>
            </a:extLst>
          </p:cNvPr>
          <p:cNvSpPr/>
          <p:nvPr/>
        </p:nvSpPr>
        <p:spPr>
          <a:xfrm>
            <a:off x="835074" y="1912202"/>
            <a:ext cx="311084" cy="245097"/>
          </a:xfrm>
          <a:prstGeom prst="pl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BDC04A9A-A7B7-D15A-5342-FC9CC592528B}"/>
              </a:ext>
            </a:extLst>
          </p:cNvPr>
          <p:cNvSpPr/>
          <p:nvPr/>
        </p:nvSpPr>
        <p:spPr>
          <a:xfrm>
            <a:off x="2703529" y="3489889"/>
            <a:ext cx="311084" cy="245097"/>
          </a:xfrm>
          <a:prstGeom prst="pl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ross 11">
            <a:extLst>
              <a:ext uri="{FF2B5EF4-FFF2-40B4-BE49-F238E27FC236}">
                <a16:creationId xmlns:a16="http://schemas.microsoft.com/office/drawing/2014/main" id="{1C1D2283-B038-DC20-E7ED-1ADA4E5263F0}"/>
              </a:ext>
            </a:extLst>
          </p:cNvPr>
          <p:cNvSpPr/>
          <p:nvPr/>
        </p:nvSpPr>
        <p:spPr>
          <a:xfrm>
            <a:off x="1418219" y="6045663"/>
            <a:ext cx="311084" cy="245097"/>
          </a:xfrm>
          <a:prstGeom prst="pl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ross 12">
            <a:extLst>
              <a:ext uri="{FF2B5EF4-FFF2-40B4-BE49-F238E27FC236}">
                <a16:creationId xmlns:a16="http://schemas.microsoft.com/office/drawing/2014/main" id="{7FF16456-6327-E21B-DDE8-C61244764E5E}"/>
              </a:ext>
            </a:extLst>
          </p:cNvPr>
          <p:cNvSpPr/>
          <p:nvPr/>
        </p:nvSpPr>
        <p:spPr>
          <a:xfrm>
            <a:off x="4615209" y="6064325"/>
            <a:ext cx="311084" cy="245097"/>
          </a:xfrm>
          <a:prstGeom prst="pl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a:extLst>
              <a:ext uri="{FF2B5EF4-FFF2-40B4-BE49-F238E27FC236}">
                <a16:creationId xmlns:a16="http://schemas.microsoft.com/office/drawing/2014/main" id="{F95110EE-FEA6-06FE-FE14-570C3B54C6D6}"/>
              </a:ext>
            </a:extLst>
          </p:cNvPr>
          <p:cNvSpPr/>
          <p:nvPr/>
        </p:nvSpPr>
        <p:spPr>
          <a:xfrm>
            <a:off x="290814" y="6379018"/>
            <a:ext cx="311084" cy="245097"/>
          </a:xfrm>
          <a:prstGeom prst="pl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58FD8CAB-2ACB-3F6A-44C5-D5AD8576AC0B}"/>
              </a:ext>
            </a:extLst>
          </p:cNvPr>
          <p:cNvSpPr/>
          <p:nvPr/>
        </p:nvSpPr>
        <p:spPr>
          <a:xfrm>
            <a:off x="2401623" y="572438"/>
            <a:ext cx="226243" cy="254524"/>
          </a:xfrm>
          <a:prstGeom prst="triangl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CAE7BB4-23D6-FAE3-EA7E-C073B898C5A7}"/>
              </a:ext>
            </a:extLst>
          </p:cNvPr>
          <p:cNvSpPr/>
          <p:nvPr/>
        </p:nvSpPr>
        <p:spPr>
          <a:xfrm>
            <a:off x="2953865" y="571093"/>
            <a:ext cx="226243" cy="254524"/>
          </a:xfrm>
          <a:prstGeom prst="triangl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A87DF6E1-AB3A-D77F-9702-1AB51E2DB976}"/>
              </a:ext>
            </a:extLst>
          </p:cNvPr>
          <p:cNvSpPr/>
          <p:nvPr/>
        </p:nvSpPr>
        <p:spPr>
          <a:xfrm>
            <a:off x="1778449" y="1219361"/>
            <a:ext cx="226243" cy="254524"/>
          </a:xfrm>
          <a:prstGeom prst="triangl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DCC533D0-5C78-0297-85BB-2E50339032E6}"/>
              </a:ext>
            </a:extLst>
          </p:cNvPr>
          <p:cNvSpPr/>
          <p:nvPr/>
        </p:nvSpPr>
        <p:spPr>
          <a:xfrm>
            <a:off x="2703529" y="1873437"/>
            <a:ext cx="226243" cy="254524"/>
          </a:xfrm>
          <a:prstGeom prst="triangl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5B5AD3FE-2618-950E-4964-48D4FCC890B4}"/>
              </a:ext>
            </a:extLst>
          </p:cNvPr>
          <p:cNvSpPr/>
          <p:nvPr/>
        </p:nvSpPr>
        <p:spPr>
          <a:xfrm>
            <a:off x="3254474" y="1873437"/>
            <a:ext cx="226243" cy="254524"/>
          </a:xfrm>
          <a:prstGeom prst="triangl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55E4142A-6477-373A-75C8-DAA4DF4DF224}"/>
              </a:ext>
            </a:extLst>
          </p:cNvPr>
          <p:cNvSpPr/>
          <p:nvPr/>
        </p:nvSpPr>
        <p:spPr>
          <a:xfrm>
            <a:off x="2953865" y="2187545"/>
            <a:ext cx="226243" cy="254524"/>
          </a:xfrm>
          <a:prstGeom prst="triangl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270767B1-1168-A827-AE31-5D1E55B827D0}"/>
              </a:ext>
            </a:extLst>
          </p:cNvPr>
          <p:cNvSpPr/>
          <p:nvPr/>
        </p:nvSpPr>
        <p:spPr>
          <a:xfrm>
            <a:off x="3319791" y="5688724"/>
            <a:ext cx="226243" cy="254524"/>
          </a:xfrm>
          <a:prstGeom prst="triangl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537919EE-52BC-560F-DC7F-1CBA9C796673}"/>
              </a:ext>
            </a:extLst>
          </p:cNvPr>
          <p:cNvSpPr/>
          <p:nvPr/>
        </p:nvSpPr>
        <p:spPr>
          <a:xfrm>
            <a:off x="1089021" y="5716717"/>
            <a:ext cx="226243" cy="254524"/>
          </a:xfrm>
          <a:prstGeom prst="triangl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184D4140-D4C3-F943-214E-D6C7F79F822F}"/>
              </a:ext>
            </a:extLst>
          </p:cNvPr>
          <p:cNvSpPr/>
          <p:nvPr/>
        </p:nvSpPr>
        <p:spPr>
          <a:xfrm>
            <a:off x="2788370" y="6024978"/>
            <a:ext cx="226243" cy="254524"/>
          </a:xfrm>
          <a:prstGeom prst="triangl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7EB1CA65-68CC-E34E-0AFF-3A39BB188FF9}"/>
              </a:ext>
            </a:extLst>
          </p:cNvPr>
          <p:cNvSpPr/>
          <p:nvPr/>
        </p:nvSpPr>
        <p:spPr>
          <a:xfrm>
            <a:off x="1202142" y="6044318"/>
            <a:ext cx="226243" cy="254524"/>
          </a:xfrm>
          <a:prstGeom prst="triangl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ross 24">
            <a:extLst>
              <a:ext uri="{FF2B5EF4-FFF2-40B4-BE49-F238E27FC236}">
                <a16:creationId xmlns:a16="http://schemas.microsoft.com/office/drawing/2014/main" id="{01B67A9C-D99E-18CC-11C0-BE16C463226A}"/>
              </a:ext>
            </a:extLst>
          </p:cNvPr>
          <p:cNvSpPr/>
          <p:nvPr/>
        </p:nvSpPr>
        <p:spPr>
          <a:xfrm>
            <a:off x="2458355" y="6053745"/>
            <a:ext cx="311084" cy="245097"/>
          </a:xfrm>
          <a:prstGeom prst="pl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ross 26">
            <a:extLst>
              <a:ext uri="{FF2B5EF4-FFF2-40B4-BE49-F238E27FC236}">
                <a16:creationId xmlns:a16="http://schemas.microsoft.com/office/drawing/2014/main" id="{F5C50EBC-A70D-A2C6-D936-79EF9D4099A4}"/>
              </a:ext>
            </a:extLst>
          </p:cNvPr>
          <p:cNvSpPr/>
          <p:nvPr/>
        </p:nvSpPr>
        <p:spPr>
          <a:xfrm>
            <a:off x="1461523" y="4471900"/>
            <a:ext cx="311084" cy="245097"/>
          </a:xfrm>
          <a:prstGeom prst="pl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9D48C7CF-18BF-D9B2-7547-2F480AE2EA0B}"/>
              </a:ext>
            </a:extLst>
          </p:cNvPr>
          <p:cNvSpPr/>
          <p:nvPr/>
        </p:nvSpPr>
        <p:spPr>
          <a:xfrm>
            <a:off x="2613897" y="4738337"/>
            <a:ext cx="226243" cy="254524"/>
          </a:xfrm>
          <a:prstGeom prst="triangl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8194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91656EF-9680-95C1-6B93-7E19F8BEC623}"/>
              </a:ext>
            </a:extLst>
          </p:cNvPr>
          <p:cNvSpPr txBox="1"/>
          <p:nvPr/>
        </p:nvSpPr>
        <p:spPr>
          <a:xfrm>
            <a:off x="1142593" y="458769"/>
            <a:ext cx="5334407" cy="1631216"/>
          </a:xfrm>
          <a:prstGeom prst="rect">
            <a:avLst/>
          </a:prstGeom>
          <a:solidFill>
            <a:schemeClr val="accent1">
              <a:lumMod val="40000"/>
              <a:lumOff val="60000"/>
            </a:schemeClr>
          </a:solidFill>
        </p:spPr>
        <p:txBody>
          <a:bodyPr wrap="square">
            <a:spAutoFit/>
          </a:bodyPr>
          <a:lstStyle/>
          <a:p>
            <a:pPr algn="just"/>
            <a:r>
              <a:rPr lang="en-US" sz="2800" b="1" dirty="0">
                <a:latin typeface="Candara" panose="020E0502030303020204" pitchFamily="34" charset="0"/>
              </a:rPr>
              <a:t>04 MAKE LISTS </a:t>
            </a:r>
            <a:r>
              <a:rPr lang="en-US" dirty="0">
                <a:latin typeface="Candara" panose="020E0502030303020204" pitchFamily="34" charset="0"/>
              </a:rPr>
              <a:t>Making lists can be one of the most enlightening things you do as you study. Lists reveal truths and highlight important concepts. It is also helpful to make a list of what you learn about each key word or person you mark</a:t>
            </a:r>
          </a:p>
        </p:txBody>
      </p:sp>
      <p:pic>
        <p:nvPicPr>
          <p:cNvPr id="6" name="Picture 5">
            <a:extLst>
              <a:ext uri="{FF2B5EF4-FFF2-40B4-BE49-F238E27FC236}">
                <a16:creationId xmlns:a16="http://schemas.microsoft.com/office/drawing/2014/main" id="{FC4737CB-C60C-05B6-E111-07BE956963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27283" y="458769"/>
            <a:ext cx="415310" cy="13409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846CEF5-B705-BD1F-ED99-7B6086308878}"/>
              </a:ext>
            </a:extLst>
          </p:cNvPr>
          <p:cNvSpPr txBox="1"/>
          <p:nvPr/>
        </p:nvSpPr>
        <p:spPr>
          <a:xfrm>
            <a:off x="1142593" y="2195185"/>
            <a:ext cx="5334407" cy="2754600"/>
          </a:xfrm>
          <a:prstGeom prst="rect">
            <a:avLst/>
          </a:prstGeom>
          <a:noFill/>
        </p:spPr>
        <p:txBody>
          <a:bodyPr wrap="square">
            <a:spAutoFit/>
          </a:bodyPr>
          <a:lstStyle/>
          <a:p>
            <a:r>
              <a:rPr lang="en-US" dirty="0"/>
              <a:t>Let's make a list on the GOSPEL:</a:t>
            </a:r>
          </a:p>
          <a:p>
            <a:endParaRPr lang="en-US" sz="1200" dirty="0"/>
          </a:p>
          <a:p>
            <a:r>
              <a:rPr lang="en-US" dirty="0">
                <a:solidFill>
                  <a:srgbClr val="FF0000"/>
                </a:solidFill>
              </a:rPr>
              <a:t>What's the first thing we need to put down from the list?</a:t>
            </a:r>
            <a:r>
              <a:rPr lang="en-US" dirty="0"/>
              <a:t> The Gospel came (in word, power, </a:t>
            </a:r>
            <a:r>
              <a:rPr lang="en-US" dirty="0" err="1"/>
              <a:t>etc</a:t>
            </a:r>
            <a:r>
              <a:rPr lang="en-US" dirty="0"/>
              <a:t>) v5</a:t>
            </a:r>
          </a:p>
          <a:p>
            <a:endParaRPr lang="en-US" sz="1200" dirty="0"/>
          </a:p>
          <a:p>
            <a:pPr algn="just"/>
            <a:r>
              <a:rPr lang="en-US" dirty="0">
                <a:solidFill>
                  <a:srgbClr val="FF0000"/>
                </a:solidFill>
              </a:rPr>
              <a:t>What's the next thing we see in v6? </a:t>
            </a:r>
            <a:r>
              <a:rPr lang="en-US" dirty="0"/>
              <a:t>The gospel was received</a:t>
            </a:r>
          </a:p>
          <a:p>
            <a:endParaRPr lang="en-US" sz="1200" dirty="0"/>
          </a:p>
          <a:p>
            <a:r>
              <a:rPr lang="en-US" dirty="0">
                <a:solidFill>
                  <a:srgbClr val="FF0000"/>
                </a:solidFill>
              </a:rPr>
              <a:t>What do we see about the gospel in v8? </a:t>
            </a:r>
            <a:r>
              <a:rPr lang="en-US" dirty="0"/>
              <a:t>It was sounded forth</a:t>
            </a:r>
          </a:p>
          <a:p>
            <a:endParaRPr lang="en-US" sz="1100" dirty="0"/>
          </a:p>
        </p:txBody>
      </p:sp>
      <p:sp>
        <p:nvSpPr>
          <p:cNvPr id="8" name="TextBox 7">
            <a:extLst>
              <a:ext uri="{FF2B5EF4-FFF2-40B4-BE49-F238E27FC236}">
                <a16:creationId xmlns:a16="http://schemas.microsoft.com/office/drawing/2014/main" id="{3FA6AF2C-EE0E-2F0E-CA6C-46204CE424E3}"/>
              </a:ext>
            </a:extLst>
          </p:cNvPr>
          <p:cNvSpPr txBox="1"/>
          <p:nvPr/>
        </p:nvSpPr>
        <p:spPr>
          <a:xfrm>
            <a:off x="6648451" y="345448"/>
            <a:ext cx="5164159" cy="3323987"/>
          </a:xfrm>
          <a:prstGeom prst="rect">
            <a:avLst/>
          </a:prstGeom>
          <a:noFill/>
        </p:spPr>
        <p:txBody>
          <a:bodyPr wrap="square">
            <a:spAutoFit/>
          </a:bodyPr>
          <a:lstStyle/>
          <a:p>
            <a:pPr algn="l"/>
            <a:r>
              <a:rPr lang="en-US" sz="1000" b="1" i="0" dirty="0">
                <a:solidFill>
                  <a:srgbClr val="000000"/>
                </a:solidFill>
                <a:effectLst/>
                <a:latin typeface="Candara" panose="020E0502030303020204" pitchFamily="34" charset="0"/>
              </a:rPr>
              <a:t>I Thessalonians</a:t>
            </a:r>
          </a:p>
          <a:p>
            <a:pPr algn="l"/>
            <a:r>
              <a:rPr lang="en-US" sz="1000" b="1" i="0" dirty="0">
                <a:solidFill>
                  <a:srgbClr val="000000"/>
                </a:solidFill>
                <a:effectLst/>
                <a:latin typeface="Candara" panose="020E0502030303020204" pitchFamily="34" charset="0"/>
              </a:rPr>
              <a:t>1  </a:t>
            </a:r>
            <a:r>
              <a:rPr lang="en-US" sz="1000" b="0" i="0" dirty="0">
                <a:solidFill>
                  <a:srgbClr val="000000"/>
                </a:solidFill>
                <a:effectLst/>
                <a:latin typeface="Candara" panose="020E0502030303020204" pitchFamily="34" charset="0"/>
              </a:rPr>
              <a:t>Paul, Silvanus, and Timothy,</a:t>
            </a:r>
          </a:p>
          <a:p>
            <a:pPr algn="l"/>
            <a:r>
              <a:rPr lang="en-US" sz="1000" b="0" i="0" dirty="0">
                <a:solidFill>
                  <a:srgbClr val="000000"/>
                </a:solidFill>
                <a:effectLst/>
                <a:latin typeface="Candara" panose="020E0502030303020204" pitchFamily="34" charset="0"/>
              </a:rPr>
              <a:t>To the church of the Thessalonians in God the Father and the Lord Jesus Christ: Grace to you and peace.</a:t>
            </a:r>
          </a:p>
          <a:p>
            <a:pPr algn="l"/>
            <a:r>
              <a:rPr lang="en-US" sz="1000" b="1" i="0" baseline="30000" dirty="0">
                <a:solidFill>
                  <a:srgbClr val="000000"/>
                </a:solidFill>
                <a:effectLst/>
                <a:latin typeface="Candara" panose="020E0502030303020204" pitchFamily="34" charset="0"/>
              </a:rPr>
              <a:t>2 </a:t>
            </a:r>
            <a:r>
              <a:rPr lang="en-US" sz="1000" b="0" i="0" dirty="0">
                <a:solidFill>
                  <a:srgbClr val="000000"/>
                </a:solidFill>
                <a:effectLst/>
                <a:latin typeface="Candara" panose="020E0502030303020204" pitchFamily="34" charset="0"/>
              </a:rPr>
              <a:t>We always give thanks to God for all of you, making mention </a:t>
            </a:r>
            <a:r>
              <a:rPr lang="en-US" sz="1000" b="0" i="1" dirty="0">
                <a:solidFill>
                  <a:srgbClr val="000000"/>
                </a:solidFill>
                <a:effectLst/>
                <a:latin typeface="Candara" panose="020E0502030303020204" pitchFamily="34" charset="0"/>
              </a:rPr>
              <a:t>of you</a:t>
            </a:r>
            <a:r>
              <a:rPr lang="en-US" sz="1000" b="0" i="0" dirty="0">
                <a:solidFill>
                  <a:srgbClr val="000000"/>
                </a:solidFill>
                <a:effectLst/>
                <a:latin typeface="Candara" panose="020E0502030303020204" pitchFamily="34" charset="0"/>
              </a:rPr>
              <a:t> in our prayers;</a:t>
            </a:r>
          </a:p>
          <a:p>
            <a:pPr algn="l"/>
            <a:r>
              <a:rPr lang="en-US" sz="1000" b="1" i="0" baseline="30000" dirty="0">
                <a:solidFill>
                  <a:srgbClr val="000000"/>
                </a:solidFill>
                <a:effectLst/>
                <a:latin typeface="Candara" panose="020E0502030303020204" pitchFamily="34" charset="0"/>
              </a:rPr>
              <a:t>3 </a:t>
            </a:r>
            <a:r>
              <a:rPr lang="en-US" sz="1000" b="0" i="0" dirty="0">
                <a:solidFill>
                  <a:srgbClr val="000000"/>
                </a:solidFill>
                <a:effectLst/>
                <a:latin typeface="Candara" panose="020E0502030303020204" pitchFamily="34" charset="0"/>
              </a:rPr>
              <a:t>constantly keeping in mind your work of faith and labor of love and perseverance of hope in our Lord Jesus Christ in the presence of our God and Father,</a:t>
            </a:r>
          </a:p>
          <a:p>
            <a:pPr algn="l"/>
            <a:r>
              <a:rPr lang="en-US" sz="1000" b="1" i="0" baseline="30000" dirty="0">
                <a:solidFill>
                  <a:srgbClr val="000000"/>
                </a:solidFill>
                <a:effectLst/>
                <a:latin typeface="Candara" panose="020E0502030303020204" pitchFamily="34" charset="0"/>
              </a:rPr>
              <a:t>4 </a:t>
            </a:r>
            <a:r>
              <a:rPr lang="en-US" sz="1000" b="0" i="0" dirty="0">
                <a:solidFill>
                  <a:srgbClr val="000000"/>
                </a:solidFill>
                <a:effectLst/>
                <a:latin typeface="Candara" panose="020E0502030303020204" pitchFamily="34" charset="0"/>
              </a:rPr>
              <a:t>knowing, brothers </a:t>
            </a:r>
            <a:r>
              <a:rPr lang="en-US" sz="1000" b="0" i="1" dirty="0">
                <a:solidFill>
                  <a:srgbClr val="000000"/>
                </a:solidFill>
                <a:effectLst/>
                <a:latin typeface="Candara" panose="020E0502030303020204" pitchFamily="34" charset="0"/>
              </a:rPr>
              <a:t>and sisters</a:t>
            </a:r>
            <a:r>
              <a:rPr lang="en-US" sz="1000" b="0" i="0" dirty="0">
                <a:solidFill>
                  <a:srgbClr val="000000"/>
                </a:solidFill>
                <a:effectLst/>
                <a:latin typeface="Candara" panose="020E0502030303020204" pitchFamily="34" charset="0"/>
              </a:rPr>
              <a:t>, beloved by God, </a:t>
            </a:r>
            <a:r>
              <a:rPr lang="en-US" sz="1000" b="0" i="1" dirty="0">
                <a:solidFill>
                  <a:srgbClr val="000000"/>
                </a:solidFill>
                <a:effectLst/>
                <a:latin typeface="Candara" panose="020E0502030303020204" pitchFamily="34" charset="0"/>
              </a:rPr>
              <a:t>His</a:t>
            </a:r>
            <a:r>
              <a:rPr lang="en-US" sz="1000" b="0" i="0" dirty="0">
                <a:solidFill>
                  <a:srgbClr val="000000"/>
                </a:solidFill>
                <a:effectLst/>
                <a:latin typeface="Candara" panose="020E0502030303020204" pitchFamily="34" charset="0"/>
              </a:rPr>
              <a:t> choice of you; </a:t>
            </a:r>
          </a:p>
          <a:p>
            <a:pPr algn="just"/>
            <a:r>
              <a:rPr lang="en-US" sz="1000" b="1" i="0" baseline="30000" dirty="0">
                <a:solidFill>
                  <a:srgbClr val="000000"/>
                </a:solidFill>
                <a:effectLst/>
                <a:latin typeface="Candara" panose="020E0502030303020204" pitchFamily="34" charset="0"/>
              </a:rPr>
              <a:t>5 </a:t>
            </a:r>
            <a:r>
              <a:rPr lang="en-US" sz="1000" b="0" i="0" dirty="0">
                <a:solidFill>
                  <a:srgbClr val="000000"/>
                </a:solidFill>
                <a:effectLst/>
                <a:latin typeface="Candara" panose="020E0502030303020204" pitchFamily="34" charset="0"/>
              </a:rPr>
              <a:t>for our gospel </a:t>
            </a:r>
            <a:r>
              <a:rPr lang="en-US" sz="1000" b="1" i="0" dirty="0">
                <a:solidFill>
                  <a:schemeClr val="accent1"/>
                </a:solidFill>
                <a:effectLst/>
                <a:latin typeface="Candara" panose="020E0502030303020204" pitchFamily="34" charset="0"/>
              </a:rPr>
              <a:t>did not come to you in </a:t>
            </a:r>
            <a:r>
              <a:rPr lang="en-US" sz="1000" b="1" i="0" u="sng" dirty="0">
                <a:solidFill>
                  <a:schemeClr val="accent1"/>
                </a:solidFill>
                <a:effectLst/>
                <a:latin typeface="Candara" panose="020E0502030303020204" pitchFamily="34" charset="0"/>
              </a:rPr>
              <a:t>word</a:t>
            </a:r>
            <a:r>
              <a:rPr lang="en-US" sz="1000" b="1" i="0" dirty="0">
                <a:solidFill>
                  <a:schemeClr val="accent1"/>
                </a:solidFill>
                <a:effectLst/>
                <a:latin typeface="Candara" panose="020E0502030303020204" pitchFamily="34" charset="0"/>
              </a:rPr>
              <a:t> only, but also in </a:t>
            </a:r>
            <a:r>
              <a:rPr lang="en-US" sz="1000" b="1" i="0" u="sng" dirty="0">
                <a:solidFill>
                  <a:schemeClr val="accent1"/>
                </a:solidFill>
                <a:effectLst/>
                <a:latin typeface="Candara" panose="020E0502030303020204" pitchFamily="34" charset="0"/>
              </a:rPr>
              <a:t>power</a:t>
            </a:r>
            <a:r>
              <a:rPr lang="en-US" sz="1000" b="1" i="0" dirty="0">
                <a:solidFill>
                  <a:schemeClr val="accent1"/>
                </a:solidFill>
                <a:effectLst/>
                <a:latin typeface="Candara" panose="020E0502030303020204" pitchFamily="34" charset="0"/>
              </a:rPr>
              <a:t> and in the </a:t>
            </a:r>
            <a:r>
              <a:rPr lang="en-US" sz="1000" b="1" i="0" u="sng" dirty="0">
                <a:solidFill>
                  <a:schemeClr val="accent1"/>
                </a:solidFill>
                <a:effectLst/>
                <a:latin typeface="Candara" panose="020E0502030303020204" pitchFamily="34" charset="0"/>
              </a:rPr>
              <a:t>Holy Spirit </a:t>
            </a:r>
            <a:r>
              <a:rPr lang="en-US" sz="1000" b="1" i="0" dirty="0">
                <a:solidFill>
                  <a:schemeClr val="accent1"/>
                </a:solidFill>
                <a:effectLst/>
                <a:latin typeface="Candara" panose="020E0502030303020204" pitchFamily="34" charset="0"/>
              </a:rPr>
              <a:t>and </a:t>
            </a:r>
            <a:r>
              <a:rPr lang="en-US" sz="1000" b="1" i="0" u="sng" dirty="0">
                <a:solidFill>
                  <a:schemeClr val="accent1"/>
                </a:solidFill>
                <a:effectLst/>
                <a:latin typeface="Candara" panose="020E0502030303020204" pitchFamily="34" charset="0"/>
              </a:rPr>
              <a:t>with full conviction</a:t>
            </a:r>
            <a:r>
              <a:rPr lang="en-US" sz="1000" b="0" i="0" dirty="0">
                <a:solidFill>
                  <a:srgbClr val="000000"/>
                </a:solidFill>
                <a:effectLst/>
                <a:latin typeface="Candara" panose="020E0502030303020204" pitchFamily="34" charset="0"/>
              </a:rPr>
              <a:t>; just as you know what kind of men we proved to be among you for your sakes. </a:t>
            </a:r>
          </a:p>
          <a:p>
            <a:pPr algn="l"/>
            <a:r>
              <a:rPr lang="en-US" sz="1000" b="1" i="0" baseline="30000" dirty="0">
                <a:solidFill>
                  <a:srgbClr val="000000"/>
                </a:solidFill>
                <a:effectLst/>
                <a:latin typeface="Candara" panose="020E0502030303020204" pitchFamily="34" charset="0"/>
              </a:rPr>
              <a:t>6 </a:t>
            </a:r>
            <a:r>
              <a:rPr lang="en-US" sz="1000" b="0" i="0" dirty="0">
                <a:solidFill>
                  <a:srgbClr val="000000"/>
                </a:solidFill>
                <a:effectLst/>
                <a:latin typeface="Candara" panose="020E0502030303020204" pitchFamily="34" charset="0"/>
              </a:rPr>
              <a:t>You also became imitators of us and of the Lord, </a:t>
            </a:r>
            <a:r>
              <a:rPr lang="en-US" sz="1000" b="1" i="0" u="sng" dirty="0">
                <a:solidFill>
                  <a:schemeClr val="accent1"/>
                </a:solidFill>
                <a:effectLst/>
                <a:latin typeface="Candara" panose="020E0502030303020204" pitchFamily="34" charset="0"/>
              </a:rPr>
              <a:t>having received the word </a:t>
            </a:r>
            <a:r>
              <a:rPr lang="en-US" sz="1000" b="1" i="0" dirty="0">
                <a:solidFill>
                  <a:schemeClr val="accent1"/>
                </a:solidFill>
                <a:effectLst/>
                <a:latin typeface="Candara" panose="020E0502030303020204" pitchFamily="34" charset="0"/>
              </a:rPr>
              <a:t>during great affliction with the joy of the Holy Spirit</a:t>
            </a:r>
            <a:r>
              <a:rPr lang="en-US" sz="1000" b="0" i="0" dirty="0">
                <a:solidFill>
                  <a:srgbClr val="000000"/>
                </a:solidFill>
                <a:effectLst/>
                <a:latin typeface="Candara" panose="020E0502030303020204" pitchFamily="34" charset="0"/>
              </a:rPr>
              <a:t>, </a:t>
            </a:r>
          </a:p>
          <a:p>
            <a:pPr algn="l"/>
            <a:r>
              <a:rPr lang="en-US" sz="1000" b="1" i="0" baseline="30000" dirty="0">
                <a:solidFill>
                  <a:srgbClr val="000000"/>
                </a:solidFill>
                <a:effectLst/>
                <a:latin typeface="Candara" panose="020E0502030303020204" pitchFamily="34" charset="0"/>
              </a:rPr>
              <a:t>7 </a:t>
            </a:r>
            <a:r>
              <a:rPr lang="en-US" sz="1000" b="0" i="0" dirty="0">
                <a:solidFill>
                  <a:srgbClr val="000000"/>
                </a:solidFill>
                <a:effectLst/>
                <a:latin typeface="Candara" panose="020E0502030303020204" pitchFamily="34" charset="0"/>
              </a:rPr>
              <a:t>so that you became an example to all the believers in Macedonia and Achaia.</a:t>
            </a:r>
          </a:p>
          <a:p>
            <a:pPr algn="l"/>
            <a:r>
              <a:rPr lang="en-US" sz="1000" b="1" i="0" baseline="30000" dirty="0">
                <a:solidFill>
                  <a:srgbClr val="000000"/>
                </a:solidFill>
                <a:effectLst/>
                <a:latin typeface="Candara" panose="020E0502030303020204" pitchFamily="34" charset="0"/>
              </a:rPr>
              <a:t>8 </a:t>
            </a:r>
            <a:r>
              <a:rPr lang="en-US" sz="1000" b="0" i="0" dirty="0">
                <a:solidFill>
                  <a:srgbClr val="000000"/>
                </a:solidFill>
                <a:effectLst/>
                <a:latin typeface="Candara" panose="020E0502030303020204" pitchFamily="34" charset="0"/>
              </a:rPr>
              <a:t>For the </a:t>
            </a:r>
            <a:r>
              <a:rPr lang="en-US" sz="1000" b="1" i="0" dirty="0">
                <a:solidFill>
                  <a:schemeClr val="accent1"/>
                </a:solidFill>
                <a:effectLst/>
                <a:latin typeface="Candara" panose="020E0502030303020204" pitchFamily="34" charset="0"/>
              </a:rPr>
              <a:t>word of the Lord </a:t>
            </a:r>
            <a:r>
              <a:rPr lang="en-US" sz="1000" b="1" i="0" u="sng" dirty="0">
                <a:solidFill>
                  <a:schemeClr val="accent1"/>
                </a:solidFill>
                <a:effectLst/>
                <a:latin typeface="Candara" panose="020E0502030303020204" pitchFamily="34" charset="0"/>
              </a:rPr>
              <a:t>has sounded forth </a:t>
            </a:r>
            <a:r>
              <a:rPr lang="en-US" sz="1000" b="1" i="0" dirty="0">
                <a:solidFill>
                  <a:schemeClr val="accent1"/>
                </a:solidFill>
                <a:effectLst/>
                <a:latin typeface="Candara" panose="020E0502030303020204" pitchFamily="34" charset="0"/>
              </a:rPr>
              <a:t>from you</a:t>
            </a:r>
            <a:r>
              <a:rPr lang="en-US" sz="1000" b="0" i="0" dirty="0">
                <a:solidFill>
                  <a:srgbClr val="000000"/>
                </a:solidFill>
                <a:effectLst/>
                <a:latin typeface="Candara" panose="020E0502030303020204" pitchFamily="34" charset="0"/>
              </a:rPr>
              <a:t>, not only in Macedonia and Achaia, but in every place </a:t>
            </a:r>
            <a:r>
              <a:rPr lang="en-US" sz="1000" b="0" i="1" dirty="0">
                <a:solidFill>
                  <a:srgbClr val="000000"/>
                </a:solidFill>
                <a:effectLst/>
                <a:latin typeface="Candara" panose="020E0502030303020204" pitchFamily="34" charset="0"/>
              </a:rPr>
              <a:t>the news of</a:t>
            </a:r>
            <a:r>
              <a:rPr lang="en-US" sz="1000" b="0" i="0" dirty="0">
                <a:solidFill>
                  <a:srgbClr val="000000"/>
                </a:solidFill>
                <a:effectLst/>
                <a:latin typeface="Candara" panose="020E0502030303020204" pitchFamily="34" charset="0"/>
              </a:rPr>
              <a:t> your faith toward God has gone out, so that we have no need to say anything.</a:t>
            </a:r>
          </a:p>
          <a:p>
            <a:pPr algn="l"/>
            <a:r>
              <a:rPr lang="en-US" sz="1000" b="1" i="0" baseline="30000" dirty="0">
                <a:solidFill>
                  <a:srgbClr val="000000"/>
                </a:solidFill>
                <a:effectLst/>
                <a:latin typeface="Candara" panose="020E0502030303020204" pitchFamily="34" charset="0"/>
              </a:rPr>
              <a:t>9 </a:t>
            </a:r>
            <a:r>
              <a:rPr lang="en-US" sz="1000" b="0" i="0" dirty="0">
                <a:solidFill>
                  <a:srgbClr val="000000"/>
                </a:solidFill>
                <a:effectLst/>
                <a:latin typeface="Candara" panose="020E0502030303020204" pitchFamily="34" charset="0"/>
              </a:rPr>
              <a:t>For they themselves report about us as to the kind of reception we had with you, and how you turned to God from idols to serve a living and true God, </a:t>
            </a:r>
          </a:p>
          <a:p>
            <a:pPr algn="l"/>
            <a:r>
              <a:rPr lang="en-US" sz="1000" b="1" i="0" baseline="30000" dirty="0">
                <a:solidFill>
                  <a:srgbClr val="000000"/>
                </a:solidFill>
                <a:effectLst/>
                <a:latin typeface="Candara" panose="020E0502030303020204" pitchFamily="34" charset="0"/>
              </a:rPr>
              <a:t>10 </a:t>
            </a:r>
            <a:r>
              <a:rPr lang="en-US" sz="1000" b="0" i="0" dirty="0">
                <a:solidFill>
                  <a:srgbClr val="000000"/>
                </a:solidFill>
                <a:effectLst/>
                <a:latin typeface="Candara" panose="020E0502030303020204" pitchFamily="34" charset="0"/>
              </a:rPr>
              <a:t>and to wait for His Son from heaven, whom He raised from the dead, </a:t>
            </a:r>
            <a:r>
              <a:rPr lang="en-US" sz="1000" b="0" i="1" dirty="0">
                <a:solidFill>
                  <a:srgbClr val="000000"/>
                </a:solidFill>
                <a:effectLst/>
                <a:latin typeface="Candara" panose="020E0502030303020204" pitchFamily="34" charset="0"/>
              </a:rPr>
              <a:t>that is</a:t>
            </a:r>
            <a:r>
              <a:rPr lang="en-US" sz="1000" b="0" i="0" dirty="0">
                <a:solidFill>
                  <a:srgbClr val="000000"/>
                </a:solidFill>
                <a:effectLst/>
                <a:latin typeface="Candara" panose="020E0502030303020204" pitchFamily="34" charset="0"/>
              </a:rPr>
              <a:t>, Jesus who rescues us from the wrath to come.</a:t>
            </a:r>
          </a:p>
        </p:txBody>
      </p:sp>
      <p:pic>
        <p:nvPicPr>
          <p:cNvPr id="20482" name="Picture 2">
            <a:extLst>
              <a:ext uri="{FF2B5EF4-FFF2-40B4-BE49-F238E27FC236}">
                <a16:creationId xmlns:a16="http://schemas.microsoft.com/office/drawing/2014/main" id="{F3E9E97B-6BB9-1C06-620C-28CD1AD215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0523" y="3669435"/>
            <a:ext cx="1219831" cy="9086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F91E6A2-C2DC-B382-FCE9-F9B79C96AEA4}"/>
              </a:ext>
            </a:extLst>
          </p:cNvPr>
          <p:cNvSpPr txBox="1"/>
          <p:nvPr/>
        </p:nvSpPr>
        <p:spPr>
          <a:xfrm rot="20801510">
            <a:off x="7403169" y="4143890"/>
            <a:ext cx="681597" cy="276999"/>
          </a:xfrm>
          <a:prstGeom prst="rect">
            <a:avLst/>
          </a:prstGeom>
          <a:noFill/>
        </p:spPr>
        <p:txBody>
          <a:bodyPr wrap="none" rtlCol="0">
            <a:spAutoFit/>
          </a:bodyPr>
          <a:lstStyle/>
          <a:p>
            <a:r>
              <a:rPr lang="en-US" sz="1200" b="1" dirty="0"/>
              <a:t>GOSPEL</a:t>
            </a:r>
            <a:endParaRPr lang="en-US" sz="1400" b="1" dirty="0"/>
          </a:p>
        </p:txBody>
      </p:sp>
      <p:sp>
        <p:nvSpPr>
          <p:cNvPr id="14" name="TextBox 13">
            <a:extLst>
              <a:ext uri="{FF2B5EF4-FFF2-40B4-BE49-F238E27FC236}">
                <a16:creationId xmlns:a16="http://schemas.microsoft.com/office/drawing/2014/main" id="{3FA96710-5BF2-404A-A339-C8096EC8D1FD}"/>
              </a:ext>
            </a:extLst>
          </p:cNvPr>
          <p:cNvSpPr txBox="1"/>
          <p:nvPr/>
        </p:nvSpPr>
        <p:spPr>
          <a:xfrm>
            <a:off x="7990354" y="3633683"/>
            <a:ext cx="3327095" cy="1338828"/>
          </a:xfrm>
          <a:prstGeom prst="rect">
            <a:avLst/>
          </a:prstGeom>
          <a:noFill/>
        </p:spPr>
        <p:txBody>
          <a:bodyPr wrap="square">
            <a:spAutoFit/>
          </a:bodyPr>
          <a:lstStyle/>
          <a:p>
            <a:r>
              <a:rPr lang="en-US" sz="900" b="1" dirty="0">
                <a:solidFill>
                  <a:schemeClr val="accent1"/>
                </a:solidFill>
                <a:latin typeface="Candara" panose="020E0502030303020204" pitchFamily="34" charset="0"/>
              </a:rPr>
              <a:t>V5 </a:t>
            </a:r>
            <a:r>
              <a:rPr lang="en-US" sz="900" b="1" i="0" dirty="0">
                <a:solidFill>
                  <a:schemeClr val="accent1"/>
                </a:solidFill>
                <a:effectLst/>
                <a:latin typeface="Candara" panose="020E0502030303020204" pitchFamily="34" charset="0"/>
              </a:rPr>
              <a:t>did not come to you in </a:t>
            </a:r>
            <a:r>
              <a:rPr lang="en-US" sz="900" b="1" i="0" u="sng" dirty="0">
                <a:solidFill>
                  <a:schemeClr val="accent1"/>
                </a:solidFill>
                <a:effectLst/>
                <a:latin typeface="Candara" panose="020E0502030303020204" pitchFamily="34" charset="0"/>
              </a:rPr>
              <a:t>word</a:t>
            </a:r>
            <a:r>
              <a:rPr lang="en-US" sz="900" b="1" i="0" dirty="0">
                <a:solidFill>
                  <a:schemeClr val="accent1"/>
                </a:solidFill>
                <a:effectLst/>
                <a:latin typeface="Candara" panose="020E0502030303020204" pitchFamily="34" charset="0"/>
              </a:rPr>
              <a:t> only, but also in </a:t>
            </a:r>
            <a:r>
              <a:rPr lang="en-US" sz="900" b="1" i="0" u="sng" dirty="0">
                <a:solidFill>
                  <a:schemeClr val="accent1"/>
                </a:solidFill>
                <a:effectLst/>
                <a:latin typeface="Candara" panose="020E0502030303020204" pitchFamily="34" charset="0"/>
              </a:rPr>
              <a:t>power</a:t>
            </a:r>
            <a:r>
              <a:rPr lang="en-US" sz="900" b="1" i="0" dirty="0">
                <a:solidFill>
                  <a:schemeClr val="accent1"/>
                </a:solidFill>
                <a:effectLst/>
                <a:latin typeface="Candara" panose="020E0502030303020204" pitchFamily="34" charset="0"/>
              </a:rPr>
              <a:t> and in the </a:t>
            </a:r>
            <a:r>
              <a:rPr lang="en-US" sz="900" b="1" i="0" u="sng" dirty="0">
                <a:solidFill>
                  <a:schemeClr val="accent1"/>
                </a:solidFill>
                <a:effectLst/>
                <a:latin typeface="Candara" panose="020E0502030303020204" pitchFamily="34" charset="0"/>
              </a:rPr>
              <a:t>Holy Spirit </a:t>
            </a:r>
            <a:r>
              <a:rPr lang="en-US" sz="900" b="1" i="0" dirty="0">
                <a:solidFill>
                  <a:schemeClr val="accent1"/>
                </a:solidFill>
                <a:effectLst/>
                <a:latin typeface="Candara" panose="020E0502030303020204" pitchFamily="34" charset="0"/>
              </a:rPr>
              <a:t>and </a:t>
            </a:r>
            <a:r>
              <a:rPr lang="en-US" sz="900" b="1" i="0" u="sng" dirty="0">
                <a:solidFill>
                  <a:schemeClr val="accent1"/>
                </a:solidFill>
                <a:effectLst/>
                <a:latin typeface="Candara" panose="020E0502030303020204" pitchFamily="34" charset="0"/>
              </a:rPr>
              <a:t>with full conviction</a:t>
            </a:r>
          </a:p>
          <a:p>
            <a:endParaRPr lang="en-US" sz="900" b="1" u="sng" dirty="0">
              <a:solidFill>
                <a:schemeClr val="accent1"/>
              </a:solidFill>
              <a:latin typeface="Candara" panose="020E0502030303020204" pitchFamily="34" charset="0"/>
            </a:endParaRPr>
          </a:p>
          <a:p>
            <a:r>
              <a:rPr lang="en-US" sz="900" b="1" dirty="0">
                <a:solidFill>
                  <a:schemeClr val="accent1"/>
                </a:solidFill>
                <a:latin typeface="Candara" panose="020E0502030303020204" pitchFamily="34" charset="0"/>
              </a:rPr>
              <a:t>v6  Thessalonians’ believers (church) </a:t>
            </a:r>
            <a:r>
              <a:rPr kumimoji="0" lang="en-US" sz="900" b="1" i="0" u="sng" strike="noStrike" kern="1200" cap="none" spc="0" normalizeH="0" baseline="0" noProof="0" dirty="0">
                <a:ln>
                  <a:noFill/>
                </a:ln>
                <a:solidFill>
                  <a:srgbClr val="4472C4"/>
                </a:solidFill>
                <a:effectLst/>
                <a:uLnTx/>
                <a:uFillTx/>
                <a:latin typeface="Candara" panose="020E0502030303020204" pitchFamily="34" charset="0"/>
                <a:ea typeface="+mn-ea"/>
                <a:cs typeface="+mn-cs"/>
              </a:rPr>
              <a:t>having received the word </a:t>
            </a:r>
            <a:r>
              <a:rPr kumimoji="0" lang="en-US" sz="900" b="1" i="0" u="none" strike="noStrike" kern="1200" cap="none" spc="0" normalizeH="0" baseline="0" noProof="0" dirty="0">
                <a:ln>
                  <a:noFill/>
                </a:ln>
                <a:solidFill>
                  <a:srgbClr val="4472C4"/>
                </a:solidFill>
                <a:effectLst/>
                <a:uLnTx/>
                <a:uFillTx/>
                <a:latin typeface="Candara" panose="020E0502030303020204" pitchFamily="34" charset="0"/>
                <a:ea typeface="+mn-ea"/>
                <a:cs typeface="+mn-cs"/>
              </a:rPr>
              <a:t>during great affliction with the joy of the Holy Spirit</a:t>
            </a:r>
            <a:endParaRPr lang="en-US" sz="900" dirty="0">
              <a:solidFill>
                <a:srgbClr val="000000"/>
              </a:solidFill>
              <a:latin typeface="Candara" panose="020E0502030303020204" pitchFamily="34" charset="0"/>
            </a:endParaRPr>
          </a:p>
          <a:p>
            <a:endParaRPr kumimoji="0" lang="en-US" sz="9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endParaRPr>
          </a:p>
          <a:p>
            <a:r>
              <a:rPr lang="en-US" sz="900" b="1" i="0" dirty="0">
                <a:solidFill>
                  <a:schemeClr val="accent1"/>
                </a:solidFill>
                <a:effectLst/>
                <a:latin typeface="Candara" panose="020E0502030303020204" pitchFamily="34" charset="0"/>
              </a:rPr>
              <a:t>V8 word of the Lord </a:t>
            </a:r>
            <a:r>
              <a:rPr lang="en-US" sz="900" b="1" i="0" u="sng" dirty="0">
                <a:solidFill>
                  <a:schemeClr val="accent1"/>
                </a:solidFill>
                <a:effectLst/>
                <a:latin typeface="Candara" panose="020E0502030303020204" pitchFamily="34" charset="0"/>
              </a:rPr>
              <a:t>has sounded forth </a:t>
            </a:r>
            <a:endParaRPr kumimoji="0" lang="en-US" sz="900" b="0" i="0" u="none" strike="noStrike" kern="1200" cap="none" spc="0" normalizeH="0" baseline="0" noProof="0" dirty="0">
              <a:ln>
                <a:noFill/>
              </a:ln>
              <a:solidFill>
                <a:srgbClr val="000000"/>
              </a:solidFill>
              <a:effectLst/>
              <a:uLnTx/>
              <a:uFillTx/>
              <a:latin typeface="Candara" panose="020E0502030303020204" pitchFamily="34" charset="0"/>
              <a:ea typeface="+mn-ea"/>
              <a:cs typeface="+mn-cs"/>
            </a:endParaRPr>
          </a:p>
          <a:p>
            <a:endParaRPr lang="en-US" sz="900" dirty="0">
              <a:solidFill>
                <a:srgbClr val="000000"/>
              </a:solidFill>
              <a:latin typeface="Candara" panose="020E0502030303020204" pitchFamily="34" charset="0"/>
            </a:endParaRPr>
          </a:p>
          <a:p>
            <a:endParaRPr lang="en-US" sz="900" dirty="0"/>
          </a:p>
        </p:txBody>
      </p:sp>
      <p:sp>
        <p:nvSpPr>
          <p:cNvPr id="16" name="TextBox 15">
            <a:extLst>
              <a:ext uri="{FF2B5EF4-FFF2-40B4-BE49-F238E27FC236}">
                <a16:creationId xmlns:a16="http://schemas.microsoft.com/office/drawing/2014/main" id="{8DDF95D0-103A-4F39-509F-D42000B1BF14}"/>
              </a:ext>
            </a:extLst>
          </p:cNvPr>
          <p:cNvSpPr txBox="1"/>
          <p:nvPr/>
        </p:nvSpPr>
        <p:spPr>
          <a:xfrm>
            <a:off x="4941436" y="5157534"/>
            <a:ext cx="6097836" cy="1700466"/>
          </a:xfrm>
          <a:prstGeom prst="rect">
            <a:avLst/>
          </a:prstGeom>
          <a:noFill/>
        </p:spPr>
        <p:txBody>
          <a:bodyPr wrap="square">
            <a:spAutoFit/>
          </a:bodyPr>
          <a:lstStyle/>
          <a:p>
            <a:r>
              <a:rPr lang="en-US" sz="1800" dirty="0">
                <a:solidFill>
                  <a:srgbClr val="FF0000"/>
                </a:solidFill>
              </a:rPr>
              <a:t>So what is this chapter about? </a:t>
            </a:r>
            <a:r>
              <a:rPr lang="en-US" sz="1800" dirty="0"/>
              <a:t>The Gospel</a:t>
            </a:r>
          </a:p>
          <a:p>
            <a:endParaRPr lang="en-US" sz="400" dirty="0"/>
          </a:p>
          <a:p>
            <a:r>
              <a:rPr lang="en-US" sz="1800" dirty="0">
                <a:solidFill>
                  <a:srgbClr val="FF0000"/>
                </a:solidFill>
              </a:rPr>
              <a:t>What have you just determined?</a:t>
            </a:r>
          </a:p>
          <a:p>
            <a:endParaRPr lang="en-US" sz="700" dirty="0"/>
          </a:p>
          <a:p>
            <a:r>
              <a:rPr lang="en-US" sz="1800" dirty="0"/>
              <a:t>The theme of 1Thessalonians 1 = The main thing that this chapter is talking about is the Gospel. Write this theme on your Observation Worksheet.</a:t>
            </a:r>
          </a:p>
        </p:txBody>
      </p:sp>
      <p:sp>
        <p:nvSpPr>
          <p:cNvPr id="18" name="TextBox 17">
            <a:extLst>
              <a:ext uri="{FF2B5EF4-FFF2-40B4-BE49-F238E27FC236}">
                <a16:creationId xmlns:a16="http://schemas.microsoft.com/office/drawing/2014/main" id="{852CDFAB-4DAE-431D-9751-6150D7D3BA55}"/>
              </a:ext>
            </a:extLst>
          </p:cNvPr>
          <p:cNvSpPr txBox="1"/>
          <p:nvPr/>
        </p:nvSpPr>
        <p:spPr>
          <a:xfrm>
            <a:off x="836735" y="5157534"/>
            <a:ext cx="4104701" cy="1692771"/>
          </a:xfrm>
          <a:prstGeom prst="rect">
            <a:avLst/>
          </a:prstGeom>
          <a:solidFill>
            <a:schemeClr val="accent1">
              <a:lumMod val="40000"/>
              <a:lumOff val="6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alibri" panose="020F0502020204030204"/>
                <a:ea typeface="+mn-ea"/>
                <a:cs typeface="+mn-cs"/>
              </a:rPr>
              <a:t>09 IDENTIFY CHAPTER THEMES.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The theme of a chapter will center on the main person, event, teaching, or subject of that section of Scripture. Themes are often revealed by reviewing the key words and lists you developed. Try to express the theme as briefly as possible, using words found in the text. </a:t>
            </a:r>
          </a:p>
        </p:txBody>
      </p:sp>
    </p:spTree>
    <p:extLst>
      <p:ext uri="{BB962C8B-B14F-4D97-AF65-F5344CB8AC3E}">
        <p14:creationId xmlns:p14="http://schemas.microsoft.com/office/powerpoint/2010/main" val="36249438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98985C-FB06-2335-1F9A-6877000684DD}"/>
              </a:ext>
            </a:extLst>
          </p:cNvPr>
          <p:cNvSpPr txBox="1"/>
          <p:nvPr/>
        </p:nvSpPr>
        <p:spPr>
          <a:xfrm>
            <a:off x="228601" y="343681"/>
            <a:ext cx="5257800" cy="6512552"/>
          </a:xfrm>
          <a:prstGeom prst="rect">
            <a:avLst/>
          </a:prstGeom>
          <a:noFill/>
        </p:spPr>
        <p:txBody>
          <a:bodyPr wrap="square">
            <a:spAutoFit/>
          </a:bodyPr>
          <a:lstStyle/>
          <a:p>
            <a:pPr algn="l">
              <a:lnSpc>
                <a:spcPct val="200000"/>
              </a:lnSpc>
            </a:pPr>
            <a:r>
              <a:rPr lang="en-US" sz="1000" i="0" dirty="0">
                <a:solidFill>
                  <a:srgbClr val="000000"/>
                </a:solidFill>
                <a:effectLst/>
                <a:latin typeface="system-ui"/>
              </a:rPr>
              <a:t>I Thessalonians</a:t>
            </a:r>
          </a:p>
          <a:p>
            <a:pPr algn="l">
              <a:lnSpc>
                <a:spcPct val="200000"/>
              </a:lnSpc>
            </a:pPr>
            <a:r>
              <a:rPr lang="en-US" sz="1000" i="0" dirty="0">
                <a:latin typeface="system-ui"/>
              </a:rPr>
              <a:t>1  Paul, Silvanus, and Timothy,</a:t>
            </a:r>
          </a:p>
          <a:p>
            <a:pPr algn="l">
              <a:lnSpc>
                <a:spcPct val="200000"/>
              </a:lnSpc>
            </a:pPr>
            <a:r>
              <a:rPr lang="en-US" sz="1000" i="0" dirty="0">
                <a:latin typeface="system-ui"/>
              </a:rPr>
              <a:t>To the church of the Thessalonians in God the Father and the Lord Jesus Christ: Grace to </a:t>
            </a:r>
            <a:r>
              <a:rPr lang="en-US" sz="1000" i="0" u="sng" dirty="0">
                <a:solidFill>
                  <a:srgbClr val="0070C0"/>
                </a:solidFill>
                <a:latin typeface="system-ui"/>
              </a:rPr>
              <a:t>you</a:t>
            </a:r>
            <a:r>
              <a:rPr lang="en-US" sz="1000" i="0" dirty="0">
                <a:latin typeface="system-ui"/>
              </a:rPr>
              <a:t> and peace.</a:t>
            </a:r>
          </a:p>
          <a:p>
            <a:pPr algn="l">
              <a:lnSpc>
                <a:spcPct val="200000"/>
              </a:lnSpc>
            </a:pPr>
            <a:r>
              <a:rPr lang="en-US" sz="1000" i="0" baseline="30000" dirty="0">
                <a:latin typeface="system-ui"/>
              </a:rPr>
              <a:t>2 </a:t>
            </a:r>
            <a:r>
              <a:rPr lang="en-US" sz="1000" i="0" dirty="0">
                <a:latin typeface="system-ui"/>
              </a:rPr>
              <a:t>We always give thanks to God for all of </a:t>
            </a:r>
            <a:r>
              <a:rPr lang="en-US" sz="1000" b="1" i="0" u="sng" dirty="0">
                <a:solidFill>
                  <a:srgbClr val="0070C0"/>
                </a:solidFill>
                <a:latin typeface="system-ui"/>
              </a:rPr>
              <a:t>you</a:t>
            </a:r>
            <a:r>
              <a:rPr lang="en-US" sz="1000" i="0" dirty="0">
                <a:latin typeface="system-ui"/>
              </a:rPr>
              <a:t>, making mention </a:t>
            </a:r>
            <a:r>
              <a:rPr lang="en-US" sz="1000" i="1" dirty="0">
                <a:latin typeface="system-ui"/>
              </a:rPr>
              <a:t>of </a:t>
            </a:r>
            <a:r>
              <a:rPr lang="en-US" sz="1000" b="1" u="sng" dirty="0">
                <a:solidFill>
                  <a:srgbClr val="0070C0"/>
                </a:solidFill>
                <a:latin typeface="system-ui"/>
              </a:rPr>
              <a:t>you</a:t>
            </a:r>
            <a:r>
              <a:rPr lang="en-US" sz="1000" i="0" dirty="0">
                <a:latin typeface="system-ui"/>
              </a:rPr>
              <a:t> in our prayers;</a:t>
            </a:r>
          </a:p>
          <a:p>
            <a:pPr algn="l">
              <a:lnSpc>
                <a:spcPct val="200000"/>
              </a:lnSpc>
            </a:pPr>
            <a:r>
              <a:rPr lang="en-US" sz="1000" i="0" baseline="30000" dirty="0">
                <a:latin typeface="system-ui"/>
              </a:rPr>
              <a:t>3 </a:t>
            </a:r>
            <a:r>
              <a:rPr lang="en-US" sz="1000" i="0" dirty="0">
                <a:latin typeface="system-ui"/>
              </a:rPr>
              <a:t>constantly keeping in mind </a:t>
            </a:r>
            <a:r>
              <a:rPr lang="en-US" sz="1000" b="1" i="0" u="sng" dirty="0">
                <a:solidFill>
                  <a:srgbClr val="0070C0"/>
                </a:solidFill>
                <a:latin typeface="system-ui"/>
              </a:rPr>
              <a:t>your</a:t>
            </a:r>
            <a:r>
              <a:rPr lang="en-US" sz="1000" i="0" dirty="0">
                <a:latin typeface="system-ui"/>
              </a:rPr>
              <a:t> work of faith and labor of love and perseverance of hope in our Lord Jesus Christ in the presence of our God and Father,</a:t>
            </a:r>
          </a:p>
          <a:p>
            <a:pPr algn="l">
              <a:lnSpc>
                <a:spcPct val="200000"/>
              </a:lnSpc>
            </a:pPr>
            <a:r>
              <a:rPr lang="en-US" sz="1000" i="0" baseline="30000" dirty="0">
                <a:latin typeface="system-ui"/>
              </a:rPr>
              <a:t>4 </a:t>
            </a:r>
            <a:r>
              <a:rPr lang="en-US" sz="1000" i="0" dirty="0">
                <a:latin typeface="system-ui"/>
              </a:rPr>
              <a:t>knowing, </a:t>
            </a:r>
            <a:r>
              <a:rPr lang="en-US" sz="1000" b="1" i="0" u="sng" dirty="0">
                <a:solidFill>
                  <a:srgbClr val="0070C0"/>
                </a:solidFill>
                <a:latin typeface="system-ui"/>
              </a:rPr>
              <a:t>brothers </a:t>
            </a:r>
            <a:r>
              <a:rPr lang="en-US" sz="1000" b="1" i="1" u="sng" dirty="0">
                <a:solidFill>
                  <a:srgbClr val="0070C0"/>
                </a:solidFill>
                <a:latin typeface="system-ui"/>
              </a:rPr>
              <a:t>and sisters</a:t>
            </a:r>
            <a:r>
              <a:rPr lang="en-US" sz="1000" i="0" dirty="0">
                <a:latin typeface="system-ui"/>
              </a:rPr>
              <a:t>, beloved by God, </a:t>
            </a:r>
            <a:r>
              <a:rPr lang="en-US" sz="1000" i="1" dirty="0">
                <a:latin typeface="system-ui"/>
              </a:rPr>
              <a:t>His</a:t>
            </a:r>
            <a:r>
              <a:rPr lang="en-US" sz="1000" i="0" dirty="0">
                <a:latin typeface="system-ui"/>
              </a:rPr>
              <a:t> choice of </a:t>
            </a:r>
            <a:r>
              <a:rPr lang="en-US" sz="1000" b="1" i="0" u="sng" dirty="0">
                <a:solidFill>
                  <a:srgbClr val="0070C0"/>
                </a:solidFill>
                <a:latin typeface="system-ui"/>
              </a:rPr>
              <a:t>you</a:t>
            </a:r>
            <a:r>
              <a:rPr lang="en-US" sz="1000" i="0" dirty="0">
                <a:latin typeface="system-ui"/>
              </a:rPr>
              <a:t>; </a:t>
            </a:r>
          </a:p>
          <a:p>
            <a:pPr algn="l">
              <a:lnSpc>
                <a:spcPct val="200000"/>
              </a:lnSpc>
            </a:pPr>
            <a:r>
              <a:rPr lang="en-US" sz="1000" i="0" baseline="30000" dirty="0">
                <a:latin typeface="system-ui"/>
              </a:rPr>
              <a:t>5 </a:t>
            </a:r>
            <a:r>
              <a:rPr lang="en-US" sz="1000" i="0" dirty="0">
                <a:latin typeface="system-ui"/>
              </a:rPr>
              <a:t>for our gospel did not come to </a:t>
            </a:r>
            <a:r>
              <a:rPr lang="en-US" sz="1000" b="1" i="0" u="sng" dirty="0">
                <a:solidFill>
                  <a:srgbClr val="0070C0"/>
                </a:solidFill>
                <a:latin typeface="system-ui"/>
              </a:rPr>
              <a:t>you</a:t>
            </a:r>
            <a:r>
              <a:rPr lang="en-US" sz="1000" i="0" dirty="0">
                <a:latin typeface="system-ui"/>
              </a:rPr>
              <a:t> in word only, but also in power and in the Holy Spirit and with full conviction; just as </a:t>
            </a:r>
            <a:r>
              <a:rPr lang="en-US" sz="1000" b="1" i="0" u="sng" dirty="0">
                <a:solidFill>
                  <a:srgbClr val="0070C0"/>
                </a:solidFill>
                <a:latin typeface="system-ui"/>
              </a:rPr>
              <a:t>you</a:t>
            </a:r>
            <a:r>
              <a:rPr lang="en-US" sz="1000" i="0" dirty="0">
                <a:latin typeface="system-ui"/>
              </a:rPr>
              <a:t> know what kind of men we proved to be among </a:t>
            </a:r>
            <a:r>
              <a:rPr lang="en-US" sz="1000" b="1" i="0" u="sng" dirty="0">
                <a:solidFill>
                  <a:srgbClr val="0070C0"/>
                </a:solidFill>
                <a:latin typeface="system-ui"/>
              </a:rPr>
              <a:t>you</a:t>
            </a:r>
            <a:r>
              <a:rPr lang="en-US" sz="1000" i="0" dirty="0">
                <a:latin typeface="system-ui"/>
              </a:rPr>
              <a:t> for </a:t>
            </a:r>
            <a:r>
              <a:rPr lang="en-US" sz="1000" b="1" i="0" u="sng" dirty="0">
                <a:solidFill>
                  <a:srgbClr val="0070C0"/>
                </a:solidFill>
                <a:latin typeface="system-ui"/>
              </a:rPr>
              <a:t>your</a:t>
            </a:r>
            <a:r>
              <a:rPr lang="en-US" sz="1000" i="0" dirty="0">
                <a:latin typeface="system-ui"/>
              </a:rPr>
              <a:t> sakes. </a:t>
            </a:r>
          </a:p>
          <a:p>
            <a:pPr algn="l">
              <a:lnSpc>
                <a:spcPct val="200000"/>
              </a:lnSpc>
            </a:pPr>
            <a:r>
              <a:rPr lang="en-US" sz="1000" i="0" baseline="30000" dirty="0">
                <a:latin typeface="system-ui"/>
              </a:rPr>
              <a:t>6 </a:t>
            </a:r>
            <a:r>
              <a:rPr lang="en-US" sz="1000" b="1" i="0" u="sng" dirty="0">
                <a:solidFill>
                  <a:srgbClr val="0070C0"/>
                </a:solidFill>
                <a:latin typeface="system-ui"/>
              </a:rPr>
              <a:t>You</a:t>
            </a:r>
            <a:r>
              <a:rPr lang="en-US" sz="1000" i="0" dirty="0">
                <a:latin typeface="system-ui"/>
              </a:rPr>
              <a:t> also became imitators of us and of the Lord, having received the word during great affliction with the joy of the Holy Spirit, </a:t>
            </a:r>
          </a:p>
          <a:p>
            <a:pPr algn="l">
              <a:lnSpc>
                <a:spcPct val="200000"/>
              </a:lnSpc>
            </a:pPr>
            <a:r>
              <a:rPr lang="en-US" sz="1000" i="0" baseline="30000" dirty="0">
                <a:latin typeface="system-ui"/>
              </a:rPr>
              <a:t>7 </a:t>
            </a:r>
            <a:r>
              <a:rPr lang="en-US" sz="1000" i="0" dirty="0">
                <a:latin typeface="system-ui"/>
              </a:rPr>
              <a:t>so that </a:t>
            </a:r>
            <a:r>
              <a:rPr lang="en-US" sz="1000" b="1" i="0" u="sng" dirty="0">
                <a:solidFill>
                  <a:srgbClr val="0070C0"/>
                </a:solidFill>
                <a:latin typeface="system-ui"/>
              </a:rPr>
              <a:t>you</a:t>
            </a:r>
            <a:r>
              <a:rPr lang="en-US" sz="1000" i="0" dirty="0">
                <a:latin typeface="system-ui"/>
              </a:rPr>
              <a:t> became an example to all the believers in Macedonia and Achaia.</a:t>
            </a:r>
          </a:p>
          <a:p>
            <a:pPr algn="l">
              <a:lnSpc>
                <a:spcPct val="200000"/>
              </a:lnSpc>
            </a:pPr>
            <a:r>
              <a:rPr lang="en-US" sz="1000" i="0" baseline="30000" dirty="0">
                <a:latin typeface="system-ui"/>
              </a:rPr>
              <a:t>8 </a:t>
            </a:r>
            <a:r>
              <a:rPr lang="en-US" sz="1000" i="0" dirty="0">
                <a:latin typeface="system-ui"/>
              </a:rPr>
              <a:t>For the word of the Lord has sounded forth from </a:t>
            </a:r>
            <a:r>
              <a:rPr lang="en-US" sz="1000" b="1" i="0" u="sng" dirty="0">
                <a:solidFill>
                  <a:srgbClr val="0070C0"/>
                </a:solidFill>
                <a:latin typeface="system-ui"/>
              </a:rPr>
              <a:t>you</a:t>
            </a:r>
            <a:r>
              <a:rPr lang="en-US" sz="1000" i="0" dirty="0">
                <a:latin typeface="system-ui"/>
              </a:rPr>
              <a:t>, not only in Macedonia and Achaia, but in every place </a:t>
            </a:r>
            <a:r>
              <a:rPr lang="en-US" sz="1000" i="1" dirty="0">
                <a:latin typeface="system-ui"/>
              </a:rPr>
              <a:t>the news of</a:t>
            </a:r>
            <a:r>
              <a:rPr lang="en-US" sz="1000" i="0" dirty="0">
                <a:latin typeface="system-ui"/>
              </a:rPr>
              <a:t> </a:t>
            </a:r>
            <a:r>
              <a:rPr lang="en-US" sz="1000" b="1" i="0" u="sng" dirty="0">
                <a:solidFill>
                  <a:srgbClr val="0070C0"/>
                </a:solidFill>
                <a:latin typeface="system-ui"/>
              </a:rPr>
              <a:t>your</a:t>
            </a:r>
            <a:r>
              <a:rPr lang="en-US" sz="1000" i="0" dirty="0">
                <a:latin typeface="system-ui"/>
              </a:rPr>
              <a:t> faith toward God has gone out, so that we have no need to say anything.</a:t>
            </a:r>
          </a:p>
          <a:p>
            <a:pPr algn="l">
              <a:lnSpc>
                <a:spcPct val="200000"/>
              </a:lnSpc>
            </a:pPr>
            <a:r>
              <a:rPr lang="en-US" sz="1000" i="0" baseline="30000" dirty="0">
                <a:latin typeface="system-ui"/>
              </a:rPr>
              <a:t>9 </a:t>
            </a:r>
            <a:r>
              <a:rPr lang="en-US" sz="1000" i="0" dirty="0">
                <a:latin typeface="system-ui"/>
              </a:rPr>
              <a:t>For they themselves report about us as to the kind of reception we had with </a:t>
            </a:r>
            <a:r>
              <a:rPr lang="en-US" sz="1000" b="1" i="0" u="sng" dirty="0">
                <a:solidFill>
                  <a:srgbClr val="0070C0"/>
                </a:solidFill>
                <a:latin typeface="system-ui"/>
              </a:rPr>
              <a:t>you</a:t>
            </a:r>
            <a:r>
              <a:rPr lang="en-US" sz="1000" i="0" dirty="0">
                <a:latin typeface="system-ui"/>
              </a:rPr>
              <a:t>, and how </a:t>
            </a:r>
            <a:r>
              <a:rPr lang="en-US" sz="1000" b="1" i="0" u="sng" dirty="0">
                <a:solidFill>
                  <a:srgbClr val="0070C0"/>
                </a:solidFill>
                <a:latin typeface="system-ui"/>
              </a:rPr>
              <a:t>you</a:t>
            </a:r>
            <a:r>
              <a:rPr lang="en-US" sz="1000" i="0" dirty="0">
                <a:latin typeface="system-ui"/>
              </a:rPr>
              <a:t> turned to God from idols to serve a living and true God, </a:t>
            </a:r>
          </a:p>
          <a:p>
            <a:pPr algn="l">
              <a:lnSpc>
                <a:spcPct val="200000"/>
              </a:lnSpc>
            </a:pPr>
            <a:r>
              <a:rPr lang="en-US" sz="1000" i="0" baseline="30000" dirty="0">
                <a:latin typeface="system-ui"/>
              </a:rPr>
              <a:t>10 </a:t>
            </a:r>
            <a:r>
              <a:rPr lang="en-US" sz="1000" i="0" dirty="0">
                <a:latin typeface="system-ui"/>
              </a:rPr>
              <a:t>and to wait for His Son from heaven, whom He raised from the dead, </a:t>
            </a:r>
            <a:r>
              <a:rPr lang="en-US" sz="1000" i="1" dirty="0">
                <a:latin typeface="system-ui"/>
              </a:rPr>
              <a:t>that is</a:t>
            </a:r>
            <a:r>
              <a:rPr lang="en-US" sz="1000" i="0" dirty="0">
                <a:latin typeface="system-ui"/>
              </a:rPr>
              <a:t>, Jesus who rescues us from the wrath to come.</a:t>
            </a:r>
          </a:p>
        </p:txBody>
      </p:sp>
      <p:graphicFrame>
        <p:nvGraphicFramePr>
          <p:cNvPr id="3" name="Table 2">
            <a:extLst>
              <a:ext uri="{FF2B5EF4-FFF2-40B4-BE49-F238E27FC236}">
                <a16:creationId xmlns:a16="http://schemas.microsoft.com/office/drawing/2014/main" id="{BFF5B110-CE9B-9A63-63E2-B999A6B36FDC}"/>
              </a:ext>
            </a:extLst>
          </p:cNvPr>
          <p:cNvGraphicFramePr>
            <a:graphicFrameLocks noGrp="1"/>
          </p:cNvGraphicFramePr>
          <p:nvPr/>
        </p:nvGraphicFramePr>
        <p:xfrm>
          <a:off x="5617027" y="137368"/>
          <a:ext cx="5523723" cy="6497320"/>
        </p:xfrm>
        <a:graphic>
          <a:graphicData uri="http://schemas.openxmlformats.org/drawingml/2006/table">
            <a:tbl>
              <a:tblPr firstRow="1" bandRow="1"/>
              <a:tblGrid>
                <a:gridCol w="2715313">
                  <a:extLst>
                    <a:ext uri="{9D8B030D-6E8A-4147-A177-3AD203B41FA5}">
                      <a16:colId xmlns:a16="http://schemas.microsoft.com/office/drawing/2014/main" val="1700407038"/>
                    </a:ext>
                  </a:extLst>
                </a:gridCol>
                <a:gridCol w="2808410">
                  <a:extLst>
                    <a:ext uri="{9D8B030D-6E8A-4147-A177-3AD203B41FA5}">
                      <a16:colId xmlns:a16="http://schemas.microsoft.com/office/drawing/2014/main" val="850692748"/>
                    </a:ext>
                  </a:extLst>
                </a:gridCol>
              </a:tblGrid>
              <a:tr h="545018">
                <a:tc>
                  <a:txBody>
                    <a:bodyPr/>
                    <a:lstStyle/>
                    <a:p>
                      <a:r>
                        <a:rPr lang="en-US" sz="1000" dirty="0">
                          <a:latin typeface="Candara" panose="020E0502030303020204" pitchFamily="34" charset="0"/>
                          <a:ea typeface="Cascadia Mono SemiLight" panose="020B0609020000020004" pitchFamily="49" charset="0"/>
                          <a:cs typeface="Cascadia Mono SemiLight" panose="020B0609020000020004" pitchFamily="49" charset="0"/>
                        </a:rPr>
                        <a:t>v1</a:t>
                      </a:r>
                    </a:p>
                  </a:txBody>
                  <a:tcPr>
                    <a:cell3D prstMaterial="dkEdge">
                      <a:bevel/>
                      <a:lightRig rig="flood" dir="t"/>
                    </a:cell3D>
                  </a:tcPr>
                </a:tc>
                <a:tc>
                  <a:txBody>
                    <a:bodyPr/>
                    <a:lstStyle/>
                    <a:p>
                      <a:r>
                        <a:rPr lang="en-US" sz="1000" dirty="0">
                          <a:latin typeface="Candara" panose="020E0502030303020204" pitchFamily="34" charset="0"/>
                        </a:rPr>
                        <a:t>the church of the Thessalonians </a:t>
                      </a:r>
                      <a:r>
                        <a:rPr lang="en-US" sz="1000" b="1" u="sng" dirty="0">
                          <a:latin typeface="Candara" panose="020E0502030303020204" pitchFamily="34" charset="0"/>
                        </a:rPr>
                        <a:t>in</a:t>
                      </a:r>
                      <a:r>
                        <a:rPr lang="en-US" sz="1000" dirty="0">
                          <a:latin typeface="Candara" panose="020E0502030303020204" pitchFamily="34" charset="0"/>
                        </a:rPr>
                        <a:t> God the Father and the Lord Jesus Christ; are sent grace and peace</a:t>
                      </a:r>
                    </a:p>
                  </a:txBody>
                  <a:tcPr>
                    <a:cell3D prstMaterial="dkEdge">
                      <a:bevel/>
                      <a:lightRig rig="flood" dir="t"/>
                    </a:cell3D>
                  </a:tcPr>
                </a:tc>
                <a:extLst>
                  <a:ext uri="{0D108BD9-81ED-4DB2-BD59-A6C34878D82A}">
                    <a16:rowId xmlns:a16="http://schemas.microsoft.com/office/drawing/2014/main" val="4267249787"/>
                  </a:ext>
                </a:extLst>
              </a:tr>
              <a:tr h="370840">
                <a:tc>
                  <a:txBody>
                    <a:bodyPr/>
                    <a:lstStyle/>
                    <a:p>
                      <a:r>
                        <a:rPr lang="en-US" sz="1000" dirty="0">
                          <a:latin typeface="Candara" panose="020E0502030303020204" pitchFamily="34" charset="0"/>
                        </a:rPr>
                        <a:t>V2</a:t>
                      </a:r>
                    </a:p>
                  </a:txBody>
                  <a:tcPr>
                    <a:cell3D prstMaterial="dkEdge">
                      <a:bevel/>
                      <a:lightRig rig="flood" dir="t"/>
                    </a:cell3D>
                  </a:tcPr>
                </a:tc>
                <a:tc>
                  <a:txBody>
                    <a:bodyPr/>
                    <a:lstStyle/>
                    <a:p>
                      <a:r>
                        <a:rPr lang="en-US" sz="1000" dirty="0">
                          <a:latin typeface="Candara" panose="020E0502030303020204" pitchFamily="34" charset="0"/>
                        </a:rPr>
                        <a:t>in the prayers of Paul, Silvanus, and Timothy; they are always mentioned giving God thanks for them</a:t>
                      </a:r>
                    </a:p>
                  </a:txBody>
                  <a:tcPr>
                    <a:cell3D prstMaterial="dkEdge">
                      <a:bevel/>
                      <a:lightRig rig="flood" dir="t"/>
                    </a:cell3D>
                  </a:tcPr>
                </a:tc>
                <a:extLst>
                  <a:ext uri="{0D108BD9-81ED-4DB2-BD59-A6C34878D82A}">
                    <a16:rowId xmlns:a16="http://schemas.microsoft.com/office/drawing/2014/main" val="2903125570"/>
                  </a:ext>
                </a:extLst>
              </a:tr>
              <a:tr h="370840">
                <a:tc>
                  <a:txBody>
                    <a:bodyPr/>
                    <a:lstStyle/>
                    <a:p>
                      <a:r>
                        <a:rPr lang="en-US" sz="1000" dirty="0">
                          <a:latin typeface="Candara" panose="020E0502030303020204" pitchFamily="34" charset="0"/>
                        </a:rPr>
                        <a:t>v3</a:t>
                      </a:r>
                    </a:p>
                  </a:txBody>
                  <a:tcPr>
                    <a:cell3D prstMaterial="dkEdge">
                      <a:bevel/>
                      <a:lightRig rig="flood" dir="t"/>
                    </a:cell3D>
                  </a:tcPr>
                </a:tc>
                <a:tc>
                  <a:txBody>
                    <a:bodyPr/>
                    <a:lstStyle/>
                    <a:p>
                      <a:r>
                        <a:rPr lang="en-US" sz="1000" dirty="0">
                          <a:latin typeface="Candara" panose="020E0502030303020204" pitchFamily="34" charset="0"/>
                        </a:rPr>
                        <a:t>In the presence of God their work of faith, labor of love,, and perseverance of hope in Lord Jesus Christ is remembered</a:t>
                      </a:r>
                    </a:p>
                  </a:txBody>
                  <a:tcPr>
                    <a:cell3D prstMaterial="dkEdge">
                      <a:bevel/>
                      <a:lightRig rig="flood" dir="t"/>
                    </a:cell3D>
                  </a:tcPr>
                </a:tc>
                <a:extLst>
                  <a:ext uri="{0D108BD9-81ED-4DB2-BD59-A6C34878D82A}">
                    <a16:rowId xmlns:a16="http://schemas.microsoft.com/office/drawing/2014/main" val="3861873611"/>
                  </a:ext>
                </a:extLst>
              </a:tr>
              <a:tr h="370840">
                <a:tc>
                  <a:txBody>
                    <a:bodyPr/>
                    <a:lstStyle/>
                    <a:p>
                      <a:r>
                        <a:rPr lang="en-US" sz="1000" dirty="0">
                          <a:latin typeface="Candara" panose="020E0502030303020204" pitchFamily="34" charset="0"/>
                        </a:rPr>
                        <a:t>v4</a:t>
                      </a:r>
                    </a:p>
                  </a:txBody>
                  <a:tcPr>
                    <a:cell3D prstMaterial="dkEdge">
                      <a:bevel/>
                      <a:lightRig rig="flood" dir="t"/>
                    </a:cell3D>
                  </a:tcPr>
                </a:tc>
                <a:tc>
                  <a:txBody>
                    <a:bodyPr/>
                    <a:lstStyle/>
                    <a:p>
                      <a:r>
                        <a:rPr lang="en-US" sz="1000" dirty="0">
                          <a:latin typeface="Candara" panose="020E0502030303020204" pitchFamily="34" charset="0"/>
                        </a:rPr>
                        <a:t>brothers, sisters, loved and chosen by God</a:t>
                      </a:r>
                    </a:p>
                  </a:txBody>
                  <a:tcPr>
                    <a:cell3D prstMaterial="dkEdge">
                      <a:bevel/>
                      <a:lightRig rig="flood" dir="t"/>
                    </a:cell3D>
                  </a:tcPr>
                </a:tc>
                <a:extLst>
                  <a:ext uri="{0D108BD9-81ED-4DB2-BD59-A6C34878D82A}">
                    <a16:rowId xmlns:a16="http://schemas.microsoft.com/office/drawing/2014/main" val="3670842004"/>
                  </a:ext>
                </a:extLst>
              </a:tr>
              <a:tr h="370840">
                <a:tc>
                  <a:txBody>
                    <a:bodyPr/>
                    <a:lstStyle/>
                    <a:p>
                      <a:r>
                        <a:rPr lang="en-US" sz="1000" dirty="0">
                          <a:latin typeface="Candara" panose="020E0502030303020204" pitchFamily="34" charset="0"/>
                        </a:rPr>
                        <a:t>v5</a:t>
                      </a:r>
                    </a:p>
                  </a:txBody>
                  <a:tcPr>
                    <a:cell3D prstMaterial="dkEdge">
                      <a:bevel/>
                      <a:lightRig rig="flood" dir="t"/>
                    </a:cell3D>
                  </a:tcPr>
                </a:tc>
                <a:tc>
                  <a:txBody>
                    <a:bodyPr/>
                    <a:lstStyle/>
                    <a:p>
                      <a:r>
                        <a:rPr lang="en-US" sz="1000" dirty="0">
                          <a:latin typeface="Candara" panose="020E0502030303020204" pitchFamily="34" charset="0"/>
                        </a:rPr>
                        <a:t>Gospel came to them in word, power, Holy Spirit with full conviction; saw the lifestyle of Paul, Silvanus, and Timothy (PST)</a:t>
                      </a:r>
                    </a:p>
                  </a:txBody>
                  <a:tcPr>
                    <a:cell3D prstMaterial="dkEdge">
                      <a:bevel/>
                      <a:lightRig rig="flood" dir="t"/>
                    </a:cell3D>
                  </a:tcPr>
                </a:tc>
                <a:extLst>
                  <a:ext uri="{0D108BD9-81ED-4DB2-BD59-A6C34878D82A}">
                    <a16:rowId xmlns:a16="http://schemas.microsoft.com/office/drawing/2014/main" val="1916841723"/>
                  </a:ext>
                </a:extLst>
              </a:tr>
              <a:tr h="370840">
                <a:tc>
                  <a:txBody>
                    <a:bodyPr/>
                    <a:lstStyle/>
                    <a:p>
                      <a:r>
                        <a:rPr lang="en-US" sz="1000" dirty="0">
                          <a:latin typeface="Candara" panose="020E0502030303020204" pitchFamily="34" charset="0"/>
                        </a:rPr>
                        <a:t>v6</a:t>
                      </a:r>
                    </a:p>
                  </a:txBody>
                  <a:tcPr>
                    <a:cell3D prstMaterial="dkEdge">
                      <a:bevel/>
                      <a:lightRig rig="flood" dir="t"/>
                    </a:cell3D>
                  </a:tcPr>
                </a:tc>
                <a:tc>
                  <a:txBody>
                    <a:bodyPr/>
                    <a:lstStyle/>
                    <a:p>
                      <a:r>
                        <a:rPr lang="en-US" sz="1000" b="1" dirty="0">
                          <a:solidFill>
                            <a:srgbClr val="FF0000"/>
                          </a:solidFill>
                          <a:latin typeface="Candara" panose="020E0502030303020204" pitchFamily="34" charset="0"/>
                        </a:rPr>
                        <a:t>Became imitators </a:t>
                      </a:r>
                      <a:r>
                        <a:rPr lang="en-US" sz="1000" dirty="0">
                          <a:solidFill>
                            <a:srgbClr val="FF0000"/>
                          </a:solidFill>
                          <a:latin typeface="Candara" panose="020E0502030303020204" pitchFamily="34" charset="0"/>
                        </a:rPr>
                        <a:t>of PST and the Lord</a:t>
                      </a:r>
                      <a:r>
                        <a:rPr lang="en-US" sz="1000" dirty="0">
                          <a:latin typeface="Candara" panose="020E0502030303020204" pitchFamily="34" charset="0"/>
                        </a:rPr>
                        <a:t>; received the word during great affliction with the joy of the Holy Spirit</a:t>
                      </a:r>
                    </a:p>
                  </a:txBody>
                  <a:tcPr>
                    <a:cell3D prstMaterial="dkEdge">
                      <a:bevel/>
                      <a:lightRig rig="flood" dir="t"/>
                    </a:cell3D>
                  </a:tcPr>
                </a:tc>
                <a:extLst>
                  <a:ext uri="{0D108BD9-81ED-4DB2-BD59-A6C34878D82A}">
                    <a16:rowId xmlns:a16="http://schemas.microsoft.com/office/drawing/2014/main" val="347760573"/>
                  </a:ext>
                </a:extLst>
              </a:tr>
              <a:tr h="370840">
                <a:tc>
                  <a:txBody>
                    <a:bodyPr/>
                    <a:lstStyle/>
                    <a:p>
                      <a:r>
                        <a:rPr lang="en-US" sz="1000" dirty="0">
                          <a:latin typeface="Candara" panose="020E0502030303020204" pitchFamily="34" charset="0"/>
                        </a:rPr>
                        <a:t>v7</a:t>
                      </a:r>
                    </a:p>
                  </a:txBody>
                  <a:tcPr>
                    <a:cell3D prstMaterial="dkEdge">
                      <a:bevel/>
                      <a:lightRig rig="flood" dir="t"/>
                    </a:cell3D>
                  </a:tcPr>
                </a:tc>
                <a:tc>
                  <a:txBody>
                    <a:bodyPr/>
                    <a:lstStyle/>
                    <a:p>
                      <a:r>
                        <a:rPr lang="en-US" sz="1000" b="1" dirty="0">
                          <a:solidFill>
                            <a:srgbClr val="0070C0"/>
                          </a:solidFill>
                          <a:latin typeface="Candara" panose="020E0502030303020204" pitchFamily="34" charset="0"/>
                        </a:rPr>
                        <a:t>became an example to all the believers</a:t>
                      </a:r>
                      <a:r>
                        <a:rPr lang="en-US" sz="1000" b="1" dirty="0">
                          <a:latin typeface="Candara" panose="020E0502030303020204" pitchFamily="34" charset="0"/>
                        </a:rPr>
                        <a:t> </a:t>
                      </a:r>
                      <a:r>
                        <a:rPr lang="en-US" sz="1000" dirty="0">
                          <a:latin typeface="Candara" panose="020E0502030303020204" pitchFamily="34" charset="0"/>
                        </a:rPr>
                        <a:t>in Macedonia and Achaia</a:t>
                      </a:r>
                    </a:p>
                  </a:txBody>
                  <a:tcPr>
                    <a:cell3D prstMaterial="dkEdge">
                      <a:bevel/>
                      <a:lightRig rig="flood" dir="t"/>
                    </a:cell3D>
                  </a:tcPr>
                </a:tc>
                <a:extLst>
                  <a:ext uri="{0D108BD9-81ED-4DB2-BD59-A6C34878D82A}">
                    <a16:rowId xmlns:a16="http://schemas.microsoft.com/office/drawing/2014/main" val="15464869"/>
                  </a:ext>
                </a:extLst>
              </a:tr>
              <a:tr h="370840">
                <a:tc>
                  <a:txBody>
                    <a:bodyPr/>
                    <a:lstStyle/>
                    <a:p>
                      <a:r>
                        <a:rPr lang="en-US" sz="1000" dirty="0">
                          <a:latin typeface="Candara" panose="020E0502030303020204" pitchFamily="34" charset="0"/>
                        </a:rPr>
                        <a:t>v8</a:t>
                      </a:r>
                    </a:p>
                  </a:txBody>
                  <a:tcPr>
                    <a:cell3D prstMaterial="dkEdge">
                      <a:bevel/>
                      <a:lightRig rig="flood" dir="t"/>
                    </a:cell3D>
                  </a:tcPr>
                </a:tc>
                <a:tc>
                  <a:txBody>
                    <a:bodyPr/>
                    <a:lstStyle/>
                    <a:p>
                      <a:r>
                        <a:rPr lang="en-US" sz="1000" dirty="0">
                          <a:latin typeface="Candara" panose="020E0502030303020204" pitchFamily="34" charset="0"/>
                        </a:rPr>
                        <a:t>word of the Lord has sounded forth from you, not only in Macedonia and Achaia, but in every place </a:t>
                      </a:r>
                    </a:p>
                  </a:txBody>
                  <a:tcPr>
                    <a:cell3D prstMaterial="dkEdge">
                      <a:bevel/>
                      <a:lightRig rig="flood" dir="t"/>
                    </a:cell3D>
                  </a:tcPr>
                </a:tc>
                <a:extLst>
                  <a:ext uri="{0D108BD9-81ED-4DB2-BD59-A6C34878D82A}">
                    <a16:rowId xmlns:a16="http://schemas.microsoft.com/office/drawing/2014/main" val="3262935188"/>
                  </a:ext>
                </a:extLst>
              </a:tr>
              <a:tr h="370840">
                <a:tc>
                  <a:txBody>
                    <a:bodyPr/>
                    <a:lstStyle/>
                    <a:p>
                      <a:r>
                        <a:rPr lang="en-US" sz="1000" dirty="0">
                          <a:latin typeface="Candara" panose="020E0502030303020204" pitchFamily="34" charset="0"/>
                        </a:rPr>
                        <a:t>v9</a:t>
                      </a:r>
                    </a:p>
                  </a:txBody>
                  <a:tcPr>
                    <a:cell3D prstMaterial="dkEdge">
                      <a:bevel/>
                      <a:lightRig rig="flood" dir="t"/>
                    </a:cell3D>
                  </a:tcPr>
                </a:tc>
                <a:tc>
                  <a:txBody>
                    <a:bodyPr/>
                    <a:lstStyle/>
                    <a:p>
                      <a:r>
                        <a:rPr lang="en-US" sz="1000" dirty="0">
                          <a:latin typeface="Candara" panose="020E0502030303020204" pitchFamily="34" charset="0"/>
                        </a:rPr>
                        <a:t>their reception is known; turned to God from idols to serve a living and true God</a:t>
                      </a:r>
                    </a:p>
                  </a:txBody>
                  <a:tcPr>
                    <a:cell3D prstMaterial="dkEdge">
                      <a:bevel/>
                      <a:lightRig rig="flood" dir="t"/>
                    </a:cell3D>
                  </a:tcPr>
                </a:tc>
                <a:extLst>
                  <a:ext uri="{0D108BD9-81ED-4DB2-BD59-A6C34878D82A}">
                    <a16:rowId xmlns:a16="http://schemas.microsoft.com/office/drawing/2014/main" val="2047241215"/>
                  </a:ext>
                </a:extLst>
              </a:tr>
              <a:tr h="370840">
                <a:tc>
                  <a:txBody>
                    <a:bodyPr/>
                    <a:lstStyle/>
                    <a:p>
                      <a:r>
                        <a:rPr lang="en-US" sz="1000" dirty="0">
                          <a:latin typeface="Candara" panose="020E0502030303020204" pitchFamily="34" charset="0"/>
                        </a:rPr>
                        <a:t>v10</a:t>
                      </a:r>
                    </a:p>
                  </a:txBody>
                  <a:tcPr>
                    <a:cell3D prstMaterial="dkEdge">
                      <a:bevel/>
                      <a:lightRig rig="flood" dir="t"/>
                    </a:cell3D>
                  </a:tcPr>
                </a:tc>
                <a:tc>
                  <a:txBody>
                    <a:bodyPr/>
                    <a:lstStyle/>
                    <a:p>
                      <a:r>
                        <a:rPr lang="en-US" sz="1000" dirty="0">
                          <a:latin typeface="Candara" panose="020E0502030303020204" pitchFamily="34" charset="0"/>
                        </a:rPr>
                        <a:t>Waiting for his Son; will be delivered from wrath to come</a:t>
                      </a:r>
                    </a:p>
                  </a:txBody>
                  <a:tcPr>
                    <a:cell3D prstMaterial="dkEdge">
                      <a:bevel/>
                      <a:lightRig rig="flood" dir="t"/>
                    </a:cell3D>
                  </a:tcPr>
                </a:tc>
                <a:extLst>
                  <a:ext uri="{0D108BD9-81ED-4DB2-BD59-A6C34878D82A}">
                    <a16:rowId xmlns:a16="http://schemas.microsoft.com/office/drawing/2014/main" val="360921574"/>
                  </a:ext>
                </a:extLst>
              </a:tr>
              <a:tr h="370840">
                <a:tc>
                  <a:txBody>
                    <a:bodyPr/>
                    <a:lstStyle/>
                    <a:p>
                      <a:r>
                        <a:rPr lang="en-US" sz="1000" dirty="0">
                          <a:latin typeface="Candara" panose="020E0502030303020204" pitchFamily="34" charset="0"/>
                        </a:rPr>
                        <a:t>V5 </a:t>
                      </a:r>
                      <a:r>
                        <a:rPr lang="en-US" sz="1000" b="1" dirty="0">
                          <a:solidFill>
                            <a:srgbClr val="FF0000"/>
                          </a:solidFill>
                          <a:latin typeface="Candara" panose="020E0502030303020204" pitchFamily="34" charset="0"/>
                        </a:rPr>
                        <a:t>the Word </a:t>
                      </a:r>
                      <a:r>
                        <a:rPr lang="en-US" sz="1000" dirty="0">
                          <a:latin typeface="Candara" panose="020E0502030303020204" pitchFamily="34" charset="0"/>
                        </a:rPr>
                        <a:t>Came From Authors To Recipients: In Word, in power, in the Holy Spirit, with full conviction</a:t>
                      </a:r>
                    </a:p>
                  </a:txBody>
                  <a:tcPr>
                    <a:cell3D prstMaterial="dkEdge">
                      <a:bevel/>
                      <a:lightRig rig="flood" dir="t"/>
                    </a:cell3D>
                  </a:tcPr>
                </a:tc>
                <a:tc>
                  <a:txBody>
                    <a:bodyPr/>
                    <a:lstStyle/>
                    <a:p>
                      <a:r>
                        <a:rPr lang="en-US" sz="1000" b="1" dirty="0">
                          <a:solidFill>
                            <a:srgbClr val="FF0000"/>
                          </a:solidFill>
                          <a:latin typeface="Candara" panose="020E0502030303020204" pitchFamily="34" charset="0"/>
                        </a:rPr>
                        <a:t>Process:</a:t>
                      </a:r>
                      <a:r>
                        <a:rPr lang="en-US" sz="1000" dirty="0">
                          <a:latin typeface="Candara" panose="020E0502030303020204" pitchFamily="34" charset="0"/>
                        </a:rPr>
                        <a:t>      Proclaimed</a:t>
                      </a:r>
                    </a:p>
                    <a:p>
                      <a:r>
                        <a:rPr lang="en-US" sz="1000" dirty="0">
                          <a:latin typeface="Candara" panose="020E0502030303020204" pitchFamily="34" charset="0"/>
                        </a:rPr>
                        <a:t>                       Received</a:t>
                      </a:r>
                    </a:p>
                    <a:p>
                      <a:r>
                        <a:rPr lang="en-US" sz="1000" dirty="0">
                          <a:latin typeface="Candara" panose="020E0502030303020204" pitchFamily="34" charset="0"/>
                        </a:rPr>
                        <a:t>                       Sounded Forth</a:t>
                      </a:r>
                    </a:p>
                    <a:p>
                      <a:endParaRPr lang="en-US" sz="1000" dirty="0">
                        <a:latin typeface="Candara" panose="020E0502030303020204" pitchFamily="34" charset="0"/>
                      </a:endParaRPr>
                    </a:p>
                  </a:txBody>
                  <a:tcPr>
                    <a:cell3D prstMaterial="dkEdge">
                      <a:bevel/>
                      <a:lightRig rig="flood" dir="t"/>
                    </a:cell3D>
                  </a:tcPr>
                </a:tc>
                <a:extLst>
                  <a:ext uri="{0D108BD9-81ED-4DB2-BD59-A6C34878D82A}">
                    <a16:rowId xmlns:a16="http://schemas.microsoft.com/office/drawing/2014/main" val="4026982013"/>
                  </a:ext>
                </a:extLst>
              </a:tr>
              <a:tr h="370840">
                <a:tc>
                  <a:txBody>
                    <a:bodyPr/>
                    <a:lstStyle/>
                    <a:p>
                      <a:r>
                        <a:rPr lang="en-US" sz="1000" dirty="0">
                          <a:latin typeface="Candara" panose="020E0502030303020204" pitchFamily="34" charset="0"/>
                        </a:rPr>
                        <a:t>                                                   </a:t>
                      </a:r>
                      <a:r>
                        <a:rPr lang="en-US" sz="1000" b="1" dirty="0">
                          <a:solidFill>
                            <a:srgbClr val="FF0000"/>
                          </a:solidFill>
                          <a:latin typeface="Candara" panose="020E0502030303020204" pitchFamily="34" charset="0"/>
                        </a:rPr>
                        <a:t>circumstances</a:t>
                      </a:r>
                    </a:p>
                    <a:p>
                      <a:r>
                        <a:rPr lang="en-US" sz="1000" dirty="0">
                          <a:latin typeface="Candara" panose="020E0502030303020204" pitchFamily="34" charset="0"/>
                        </a:rPr>
                        <a:t>v6 Received the Word in much affliction</a:t>
                      </a:r>
                    </a:p>
                    <a:p>
                      <a:r>
                        <a:rPr lang="en-US" sz="1000" dirty="0">
                          <a:latin typeface="Candara" panose="020E0502030303020204" pitchFamily="34" charset="0"/>
                        </a:rPr>
                        <a:t>             with joy in the Holy Spirit</a:t>
                      </a:r>
                    </a:p>
                  </a:txBody>
                  <a:tcPr>
                    <a:cell3D prstMaterial="dkEdge">
                      <a:bevel/>
                      <a:lightRig rig="flood" dir="t"/>
                    </a:cell3D>
                  </a:tcPr>
                </a:tc>
                <a:tc>
                  <a:txBody>
                    <a:bodyPr/>
                    <a:lstStyle/>
                    <a:p>
                      <a:endParaRPr lang="en-US" sz="1000" dirty="0">
                        <a:latin typeface="Candara" panose="020E0502030303020204" pitchFamily="34" charset="0"/>
                      </a:endParaRPr>
                    </a:p>
                    <a:p>
                      <a:endParaRPr lang="en-US" sz="1000" dirty="0">
                        <a:latin typeface="Candara" panose="020E0502030303020204" pitchFamily="34" charset="0"/>
                      </a:endParaRPr>
                    </a:p>
                    <a:p>
                      <a:r>
                        <a:rPr lang="en-US" sz="1000" b="1" dirty="0">
                          <a:solidFill>
                            <a:srgbClr val="FF0000"/>
                          </a:solidFill>
                          <a:latin typeface="Candara" panose="020E0502030303020204" pitchFamily="34" charset="0"/>
                        </a:rPr>
                        <a:t>contrast</a:t>
                      </a:r>
                    </a:p>
                  </a:txBody>
                  <a:tcPr>
                    <a:cell3D prstMaterial="dkEdge">
                      <a:bevel/>
                      <a:lightRig rig="flood" dir="t"/>
                    </a:cell3D>
                  </a:tcPr>
                </a:tc>
                <a:extLst>
                  <a:ext uri="{0D108BD9-81ED-4DB2-BD59-A6C34878D82A}">
                    <a16:rowId xmlns:a16="http://schemas.microsoft.com/office/drawing/2014/main" val="92062433"/>
                  </a:ext>
                </a:extLst>
              </a:tr>
              <a:tr h="370840">
                <a:tc>
                  <a:txBody>
                    <a:bodyPr/>
                    <a:lstStyle/>
                    <a:p>
                      <a:r>
                        <a:rPr lang="en-US" sz="1000" dirty="0">
                          <a:latin typeface="Candara" panose="020E0502030303020204" pitchFamily="34" charset="0"/>
                        </a:rPr>
                        <a:t>V8 sounded forth the word</a:t>
                      </a:r>
                    </a:p>
                    <a:p>
                      <a:r>
                        <a:rPr lang="en-US" sz="1000" dirty="0">
                          <a:latin typeface="Candara" panose="020E0502030303020204" pitchFamily="34" charset="0"/>
                        </a:rPr>
                        <a:t>                                                </a:t>
                      </a:r>
                      <a:r>
                        <a:rPr lang="en-US" sz="1000" b="1" dirty="0">
                          <a:solidFill>
                            <a:srgbClr val="FF0000"/>
                          </a:solidFill>
                          <a:latin typeface="Candara" panose="020E0502030303020204" pitchFamily="34" charset="0"/>
                        </a:rPr>
                        <a:t>proclaimed</a:t>
                      </a:r>
                    </a:p>
                  </a:txBody>
                  <a:tcPr>
                    <a:cell3D prstMaterial="dkEdge">
                      <a:bevel/>
                      <a:lightRig rig="flood" dir="t"/>
                    </a:cell3D>
                  </a:tcPr>
                </a:tc>
                <a:tc>
                  <a:txBody>
                    <a:bodyPr/>
                    <a:lstStyle/>
                    <a:p>
                      <a:endParaRPr lang="en-US" sz="1000" b="1" dirty="0">
                        <a:solidFill>
                          <a:srgbClr val="FF0000"/>
                        </a:solidFill>
                        <a:latin typeface="Candara" panose="020E0502030303020204" pitchFamily="34" charset="0"/>
                      </a:endParaRPr>
                    </a:p>
                  </a:txBody>
                  <a:tcPr>
                    <a:cell3D prstMaterial="dkEdge">
                      <a:bevel/>
                      <a:lightRig rig="flood" dir="t"/>
                    </a:cell3D>
                  </a:tcPr>
                </a:tc>
                <a:extLst>
                  <a:ext uri="{0D108BD9-81ED-4DB2-BD59-A6C34878D82A}">
                    <a16:rowId xmlns:a16="http://schemas.microsoft.com/office/drawing/2014/main" val="567882046"/>
                  </a:ext>
                </a:extLst>
              </a:tr>
            </a:tbl>
          </a:graphicData>
        </a:graphic>
      </p:graphicFrame>
      <p:sp>
        <p:nvSpPr>
          <p:cNvPr id="6" name="Arrow: Left-Up 5">
            <a:extLst>
              <a:ext uri="{FF2B5EF4-FFF2-40B4-BE49-F238E27FC236}">
                <a16:creationId xmlns:a16="http://schemas.microsoft.com/office/drawing/2014/main" id="{D088D2FB-C8D8-D3F3-BD6C-A3BAAE46C66A}"/>
              </a:ext>
            </a:extLst>
          </p:cNvPr>
          <p:cNvSpPr/>
          <p:nvPr/>
        </p:nvSpPr>
        <p:spPr>
          <a:xfrm>
            <a:off x="6400800" y="6055566"/>
            <a:ext cx="1380931" cy="182882"/>
          </a:xfrm>
          <a:prstGeom prst="leftUp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249540E3-0B0B-A84F-6F02-AA4C27570131}"/>
              </a:ext>
            </a:extLst>
          </p:cNvPr>
          <p:cNvCxnSpPr/>
          <p:nvPr/>
        </p:nvCxnSpPr>
        <p:spPr>
          <a:xfrm flipH="1">
            <a:off x="7781731" y="6130212"/>
            <a:ext cx="2425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C09C044-725D-5162-F879-6CA4804BDC73}"/>
              </a:ext>
            </a:extLst>
          </p:cNvPr>
          <p:cNvSpPr txBox="1"/>
          <p:nvPr/>
        </p:nvSpPr>
        <p:spPr>
          <a:xfrm>
            <a:off x="2463282" y="223935"/>
            <a:ext cx="1680140" cy="646331"/>
          </a:xfrm>
          <a:prstGeom prst="rect">
            <a:avLst/>
          </a:prstGeom>
          <a:noFill/>
        </p:spPr>
        <p:txBody>
          <a:bodyPr wrap="none" rtlCol="0">
            <a:spAutoFit/>
          </a:bodyPr>
          <a:lstStyle/>
          <a:p>
            <a:r>
              <a:rPr lang="en-US" b="1" dirty="0">
                <a:solidFill>
                  <a:srgbClr val="0070C0"/>
                </a:solidFill>
                <a:effectLst>
                  <a:outerShdw blurRad="38100" dist="38100" dir="2700000" algn="tl">
                    <a:srgbClr val="000000">
                      <a:alpha val="43137"/>
                    </a:srgbClr>
                  </a:outerShdw>
                </a:effectLst>
              </a:rPr>
              <a:t>The Recipients</a:t>
            </a:r>
          </a:p>
          <a:p>
            <a:r>
              <a:rPr lang="en-US" sz="1200" b="1" dirty="0">
                <a:solidFill>
                  <a:srgbClr val="0070C0"/>
                </a:solidFill>
                <a:effectLst>
                  <a:outerShdw blurRad="38100" dist="38100" dir="2700000" algn="tl">
                    <a:srgbClr val="000000">
                      <a:alpha val="43137"/>
                    </a:srgbClr>
                  </a:outerShdw>
                </a:effectLst>
              </a:rPr>
              <a:t>vv. 1,2,3,4,5,6,7,8,9,10</a:t>
            </a:r>
            <a:r>
              <a:rPr lang="en-US" b="1" dirty="0">
                <a:solidFill>
                  <a:srgbClr val="0070C0"/>
                </a:solidFill>
                <a:effectLst>
                  <a:outerShdw blurRad="38100" dist="38100" dir="2700000" algn="tl">
                    <a:srgbClr val="000000">
                      <a:alpha val="43137"/>
                    </a:srgbClr>
                  </a:outerShdw>
                </a:effectLst>
              </a:rPr>
              <a:t>,</a:t>
            </a:r>
          </a:p>
        </p:txBody>
      </p:sp>
      <p:cxnSp>
        <p:nvCxnSpPr>
          <p:cNvPr id="4" name="Straight Arrow Connector 3">
            <a:extLst>
              <a:ext uri="{FF2B5EF4-FFF2-40B4-BE49-F238E27FC236}">
                <a16:creationId xmlns:a16="http://schemas.microsoft.com/office/drawing/2014/main" id="{736A56B6-91A8-26CA-3A88-138594F2419E}"/>
              </a:ext>
            </a:extLst>
          </p:cNvPr>
          <p:cNvCxnSpPr>
            <a:cxnSpLocks/>
          </p:cNvCxnSpPr>
          <p:nvPr/>
        </p:nvCxnSpPr>
        <p:spPr>
          <a:xfrm>
            <a:off x="8901404" y="2752531"/>
            <a:ext cx="247261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2D14D80-2BDC-9CE6-7057-D5336829039A}"/>
              </a:ext>
            </a:extLst>
          </p:cNvPr>
          <p:cNvCxnSpPr>
            <a:cxnSpLocks/>
          </p:cNvCxnSpPr>
          <p:nvPr/>
        </p:nvCxnSpPr>
        <p:spPr>
          <a:xfrm flipH="1">
            <a:off x="8994710" y="3276886"/>
            <a:ext cx="23793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6936F6A-3FE6-F419-CCA7-90497D4618CD}"/>
              </a:ext>
            </a:extLst>
          </p:cNvPr>
          <p:cNvSpPr/>
          <p:nvPr/>
        </p:nvSpPr>
        <p:spPr>
          <a:xfrm>
            <a:off x="11374016" y="2547260"/>
            <a:ext cx="326572" cy="1147661"/>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effectLst>
                  <a:outerShdw blurRad="38100" dist="38100" dir="2700000" algn="tl">
                    <a:srgbClr val="000000">
                      <a:alpha val="43137"/>
                    </a:srgbClr>
                  </a:outerShdw>
                </a:effectLst>
                <a:latin typeface="Candara" panose="020E0502030303020204" pitchFamily="34" charset="0"/>
              </a:rPr>
              <a:t>R</a:t>
            </a:r>
          </a:p>
          <a:p>
            <a:pPr algn="ctr"/>
            <a:r>
              <a:rPr lang="en-US" sz="1050" b="1" dirty="0">
                <a:solidFill>
                  <a:schemeClr val="tx1"/>
                </a:solidFill>
                <a:effectLst>
                  <a:outerShdw blurRad="38100" dist="38100" dir="2700000" algn="tl">
                    <a:srgbClr val="000000">
                      <a:alpha val="43137"/>
                    </a:srgbClr>
                  </a:outerShdw>
                </a:effectLst>
                <a:latin typeface="Candara" panose="020E0502030303020204" pitchFamily="34" charset="0"/>
              </a:rPr>
              <a:t>E</a:t>
            </a:r>
          </a:p>
          <a:p>
            <a:pPr algn="ctr"/>
            <a:r>
              <a:rPr lang="en-US" sz="1050" b="1" dirty="0">
                <a:solidFill>
                  <a:schemeClr val="tx1"/>
                </a:solidFill>
                <a:effectLst>
                  <a:outerShdw blurRad="38100" dist="38100" dir="2700000" algn="tl">
                    <a:srgbClr val="000000">
                      <a:alpha val="43137"/>
                    </a:srgbClr>
                  </a:outerShdw>
                </a:effectLst>
                <a:latin typeface="Candara" panose="020E0502030303020204" pitchFamily="34" charset="0"/>
              </a:rPr>
              <a:t>S</a:t>
            </a:r>
          </a:p>
          <a:p>
            <a:pPr algn="ctr"/>
            <a:r>
              <a:rPr lang="en-US" sz="1050" b="1" dirty="0">
                <a:solidFill>
                  <a:schemeClr val="tx1"/>
                </a:solidFill>
                <a:effectLst>
                  <a:outerShdw blurRad="38100" dist="38100" dir="2700000" algn="tl">
                    <a:srgbClr val="000000">
                      <a:alpha val="43137"/>
                    </a:srgbClr>
                  </a:outerShdw>
                </a:effectLst>
                <a:latin typeface="Candara" panose="020E0502030303020204" pitchFamily="34" charset="0"/>
              </a:rPr>
              <a:t>U</a:t>
            </a:r>
          </a:p>
          <a:p>
            <a:pPr algn="ctr"/>
            <a:r>
              <a:rPr lang="en-US" sz="1050" b="1" dirty="0">
                <a:solidFill>
                  <a:schemeClr val="tx1"/>
                </a:solidFill>
                <a:effectLst>
                  <a:outerShdw blurRad="38100" dist="38100" dir="2700000" algn="tl">
                    <a:srgbClr val="000000">
                      <a:alpha val="43137"/>
                    </a:srgbClr>
                  </a:outerShdw>
                </a:effectLst>
                <a:latin typeface="Candara" panose="020E0502030303020204" pitchFamily="34" charset="0"/>
              </a:rPr>
              <a:t>L</a:t>
            </a:r>
          </a:p>
          <a:p>
            <a:pPr algn="ctr"/>
            <a:r>
              <a:rPr lang="en-US" sz="1050" b="1" dirty="0">
                <a:solidFill>
                  <a:schemeClr val="tx1"/>
                </a:solidFill>
                <a:effectLst>
                  <a:outerShdw blurRad="38100" dist="38100" dir="2700000" algn="tl">
                    <a:srgbClr val="000000">
                      <a:alpha val="43137"/>
                    </a:srgbClr>
                  </a:outerShdw>
                </a:effectLst>
                <a:latin typeface="Candara" panose="020E0502030303020204" pitchFamily="34" charset="0"/>
              </a:rPr>
              <a:t>T</a:t>
            </a:r>
          </a:p>
          <a:p>
            <a:pPr algn="ctr"/>
            <a:endParaRPr lang="en-US" sz="800" dirty="0"/>
          </a:p>
        </p:txBody>
      </p:sp>
      <p:sp>
        <p:nvSpPr>
          <p:cNvPr id="2" name="TextBox 1">
            <a:extLst>
              <a:ext uri="{FF2B5EF4-FFF2-40B4-BE49-F238E27FC236}">
                <a16:creationId xmlns:a16="http://schemas.microsoft.com/office/drawing/2014/main" id="{E3480BB6-4DAE-56AE-3378-7CA2520F11F4}"/>
              </a:ext>
            </a:extLst>
          </p:cNvPr>
          <p:cNvSpPr txBox="1"/>
          <p:nvPr/>
        </p:nvSpPr>
        <p:spPr>
          <a:xfrm>
            <a:off x="6720009" y="85435"/>
            <a:ext cx="742511" cy="461665"/>
          </a:xfrm>
          <a:prstGeom prst="rect">
            <a:avLst/>
          </a:prstGeom>
          <a:noFill/>
        </p:spPr>
        <p:txBody>
          <a:bodyPr wrap="none" rtlCol="0">
            <a:spAutoFit/>
          </a:bodyPr>
          <a:lstStyle/>
          <a:p>
            <a:r>
              <a:rPr lang="en-US" sz="2400" b="1" dirty="0">
                <a:latin typeface="Candara" panose="020E0502030303020204" pitchFamily="34" charset="0"/>
              </a:rPr>
              <a:t>LIST</a:t>
            </a:r>
          </a:p>
        </p:txBody>
      </p:sp>
    </p:spTree>
    <p:extLst>
      <p:ext uri="{BB962C8B-B14F-4D97-AF65-F5344CB8AC3E}">
        <p14:creationId xmlns:p14="http://schemas.microsoft.com/office/powerpoint/2010/main" val="14836207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98985C-FB06-2335-1F9A-6877000684DD}"/>
              </a:ext>
            </a:extLst>
          </p:cNvPr>
          <p:cNvSpPr txBox="1"/>
          <p:nvPr/>
        </p:nvSpPr>
        <p:spPr>
          <a:xfrm>
            <a:off x="228600" y="343681"/>
            <a:ext cx="5155163" cy="6512552"/>
          </a:xfrm>
          <a:prstGeom prst="rect">
            <a:avLst/>
          </a:prstGeom>
          <a:noFill/>
        </p:spPr>
        <p:txBody>
          <a:bodyPr wrap="square">
            <a:spAutoFit/>
          </a:bodyPr>
          <a:lstStyle/>
          <a:p>
            <a:pPr algn="l">
              <a:lnSpc>
                <a:spcPct val="200000"/>
              </a:lnSpc>
            </a:pPr>
            <a:r>
              <a:rPr lang="en-US" sz="1000" b="1" i="0" dirty="0">
                <a:solidFill>
                  <a:srgbClr val="000000"/>
                </a:solidFill>
                <a:effectLst/>
                <a:latin typeface="system-ui"/>
              </a:rPr>
              <a:t>I Thessalonians</a:t>
            </a:r>
          </a:p>
          <a:p>
            <a:pPr algn="l">
              <a:lnSpc>
                <a:spcPct val="200000"/>
              </a:lnSpc>
            </a:pPr>
            <a:r>
              <a:rPr lang="en-US" sz="1000" b="1" i="0" dirty="0">
                <a:solidFill>
                  <a:srgbClr val="000000"/>
                </a:solidFill>
                <a:effectLst/>
                <a:latin typeface="system-ui"/>
              </a:rPr>
              <a:t>1  </a:t>
            </a:r>
            <a:r>
              <a:rPr lang="en-US" sz="1000" b="1" i="0" u="sng" dirty="0">
                <a:solidFill>
                  <a:schemeClr val="accent6"/>
                </a:solidFill>
                <a:effectLst/>
                <a:latin typeface="system-ui"/>
              </a:rPr>
              <a:t>P</a:t>
            </a:r>
            <a:r>
              <a:rPr lang="en-US" sz="1000" b="1" u="sng" dirty="0">
                <a:solidFill>
                  <a:schemeClr val="accent6"/>
                </a:solidFill>
                <a:latin typeface="system-ui"/>
              </a:rPr>
              <a:t>a</a:t>
            </a:r>
            <a:r>
              <a:rPr lang="en-US" sz="1000" b="1" i="0" u="sng" dirty="0">
                <a:solidFill>
                  <a:schemeClr val="accent6"/>
                </a:solidFill>
                <a:effectLst/>
                <a:latin typeface="system-ui"/>
              </a:rPr>
              <a:t>ul</a:t>
            </a:r>
            <a:r>
              <a:rPr lang="en-US" sz="1000" b="0" i="0" dirty="0">
                <a:solidFill>
                  <a:srgbClr val="000000"/>
                </a:solidFill>
                <a:effectLst/>
                <a:latin typeface="system-ui"/>
              </a:rPr>
              <a:t>, Silvanus, and Timothy,</a:t>
            </a:r>
          </a:p>
          <a:p>
            <a:pPr algn="l">
              <a:lnSpc>
                <a:spcPct val="200000"/>
              </a:lnSpc>
            </a:pPr>
            <a:r>
              <a:rPr lang="en-US" sz="1000" b="0" i="0" dirty="0">
                <a:solidFill>
                  <a:srgbClr val="000000"/>
                </a:solidFill>
                <a:effectLst/>
                <a:latin typeface="system-ui"/>
              </a:rPr>
              <a:t>To the church of the Thessalonians in God the Father and the Lord Jesus Christ: Grace to you and peace.</a:t>
            </a:r>
          </a:p>
          <a:p>
            <a:pPr algn="l">
              <a:lnSpc>
                <a:spcPct val="200000"/>
              </a:lnSpc>
            </a:pPr>
            <a:r>
              <a:rPr lang="en-US" sz="1000" b="1" i="0" baseline="30000" dirty="0">
                <a:solidFill>
                  <a:srgbClr val="000000"/>
                </a:solidFill>
                <a:effectLst/>
                <a:latin typeface="system-ui"/>
              </a:rPr>
              <a:t>2 </a:t>
            </a:r>
            <a:r>
              <a:rPr lang="en-US" sz="1000" b="1" i="0" u="sng" dirty="0">
                <a:solidFill>
                  <a:schemeClr val="accent6"/>
                </a:solidFill>
                <a:effectLst/>
                <a:latin typeface="system-ui"/>
              </a:rPr>
              <a:t>We</a:t>
            </a:r>
            <a:r>
              <a:rPr lang="en-US" sz="1000" b="0" i="0" dirty="0">
                <a:solidFill>
                  <a:srgbClr val="000000"/>
                </a:solidFill>
                <a:effectLst/>
                <a:latin typeface="system-ui"/>
              </a:rPr>
              <a:t> always give thanks to God for all of you, making mention </a:t>
            </a:r>
            <a:r>
              <a:rPr lang="en-US" sz="1000" b="0" i="1" dirty="0">
                <a:solidFill>
                  <a:srgbClr val="000000"/>
                </a:solidFill>
                <a:effectLst/>
                <a:latin typeface="system-ui"/>
              </a:rPr>
              <a:t>of you</a:t>
            </a:r>
            <a:r>
              <a:rPr lang="en-US" sz="1000" b="0" i="0" dirty="0">
                <a:solidFill>
                  <a:srgbClr val="000000"/>
                </a:solidFill>
                <a:effectLst/>
                <a:latin typeface="system-ui"/>
              </a:rPr>
              <a:t> in </a:t>
            </a:r>
            <a:r>
              <a:rPr lang="en-US" sz="1000" b="1" i="0" u="sng" dirty="0">
                <a:solidFill>
                  <a:schemeClr val="accent6"/>
                </a:solidFill>
                <a:effectLst/>
                <a:latin typeface="system-ui"/>
              </a:rPr>
              <a:t>our</a:t>
            </a:r>
            <a:r>
              <a:rPr lang="en-US" sz="1000" b="0" i="0" dirty="0">
                <a:solidFill>
                  <a:srgbClr val="000000"/>
                </a:solidFill>
                <a:effectLst/>
                <a:latin typeface="system-ui"/>
              </a:rPr>
              <a:t> prayers;</a:t>
            </a:r>
          </a:p>
          <a:p>
            <a:pPr algn="l">
              <a:lnSpc>
                <a:spcPct val="200000"/>
              </a:lnSpc>
            </a:pPr>
            <a:r>
              <a:rPr lang="en-US" sz="1000" b="1" i="0" baseline="30000" dirty="0">
                <a:solidFill>
                  <a:srgbClr val="000000"/>
                </a:solidFill>
                <a:effectLst/>
                <a:latin typeface="system-ui"/>
              </a:rPr>
              <a:t>3 </a:t>
            </a:r>
            <a:r>
              <a:rPr lang="en-US" sz="1000" b="0" i="0" dirty="0">
                <a:solidFill>
                  <a:srgbClr val="000000"/>
                </a:solidFill>
                <a:effectLst/>
                <a:latin typeface="system-ui"/>
              </a:rPr>
              <a:t>constantly keeping in mind your work of faith and labor of love and perseverance of hope in </a:t>
            </a:r>
            <a:r>
              <a:rPr lang="en-US" sz="1000" b="1" i="0" u="sng" dirty="0">
                <a:solidFill>
                  <a:schemeClr val="accent6"/>
                </a:solidFill>
                <a:effectLst/>
                <a:latin typeface="system-ui"/>
              </a:rPr>
              <a:t>our</a:t>
            </a:r>
            <a:r>
              <a:rPr lang="en-US" sz="1000" b="0" i="0" dirty="0">
                <a:solidFill>
                  <a:srgbClr val="000000"/>
                </a:solidFill>
                <a:effectLst/>
                <a:latin typeface="system-ui"/>
              </a:rPr>
              <a:t> Lord Jesus Christ in the presence of </a:t>
            </a:r>
            <a:r>
              <a:rPr lang="en-US" sz="1000" b="1" i="0" u="sng" dirty="0">
                <a:solidFill>
                  <a:schemeClr val="accent6"/>
                </a:solidFill>
                <a:effectLst/>
                <a:latin typeface="system-ui"/>
              </a:rPr>
              <a:t>our</a:t>
            </a:r>
            <a:r>
              <a:rPr lang="en-US" sz="1000" b="0" i="0" dirty="0">
                <a:solidFill>
                  <a:srgbClr val="000000"/>
                </a:solidFill>
                <a:effectLst/>
                <a:latin typeface="system-ui"/>
              </a:rPr>
              <a:t> God and Father,</a:t>
            </a:r>
          </a:p>
          <a:p>
            <a:pPr algn="l">
              <a:lnSpc>
                <a:spcPct val="200000"/>
              </a:lnSpc>
            </a:pPr>
            <a:r>
              <a:rPr lang="en-US" sz="1000" b="1" i="0" baseline="30000" dirty="0">
                <a:solidFill>
                  <a:srgbClr val="000000"/>
                </a:solidFill>
                <a:effectLst/>
                <a:latin typeface="system-ui"/>
              </a:rPr>
              <a:t>4 </a:t>
            </a:r>
            <a:r>
              <a:rPr lang="en-US" sz="1000" b="0" i="0" dirty="0">
                <a:solidFill>
                  <a:srgbClr val="000000"/>
                </a:solidFill>
                <a:effectLst/>
                <a:latin typeface="system-ui"/>
              </a:rPr>
              <a:t>knowing, </a:t>
            </a:r>
            <a:r>
              <a:rPr lang="en-US" sz="1000" b="1" i="0" dirty="0">
                <a:solidFill>
                  <a:srgbClr val="000000"/>
                </a:solidFill>
                <a:effectLst/>
                <a:latin typeface="system-ui"/>
              </a:rPr>
              <a:t>brothers </a:t>
            </a:r>
            <a:r>
              <a:rPr lang="en-US" sz="1000" b="1" i="1" dirty="0">
                <a:solidFill>
                  <a:srgbClr val="000000"/>
                </a:solidFill>
                <a:effectLst/>
                <a:latin typeface="system-ui"/>
              </a:rPr>
              <a:t>and sisters</a:t>
            </a:r>
            <a:r>
              <a:rPr lang="en-US" sz="1000" b="0" i="0" dirty="0">
                <a:solidFill>
                  <a:srgbClr val="000000"/>
                </a:solidFill>
                <a:effectLst/>
                <a:latin typeface="system-ui"/>
              </a:rPr>
              <a:t>, beloved by God, </a:t>
            </a:r>
            <a:r>
              <a:rPr lang="en-US" sz="1000" b="0" i="1" dirty="0">
                <a:solidFill>
                  <a:srgbClr val="000000"/>
                </a:solidFill>
                <a:effectLst/>
                <a:latin typeface="system-ui"/>
              </a:rPr>
              <a:t>His</a:t>
            </a:r>
            <a:r>
              <a:rPr lang="en-US" sz="1000" b="0" i="0" dirty="0">
                <a:solidFill>
                  <a:srgbClr val="000000"/>
                </a:solidFill>
                <a:effectLst/>
                <a:latin typeface="system-ui"/>
              </a:rPr>
              <a:t> choice of you; </a:t>
            </a:r>
          </a:p>
          <a:p>
            <a:pPr algn="l">
              <a:lnSpc>
                <a:spcPct val="200000"/>
              </a:lnSpc>
            </a:pPr>
            <a:r>
              <a:rPr lang="en-US" sz="1000" b="1" i="0" baseline="30000" dirty="0">
                <a:solidFill>
                  <a:srgbClr val="000000"/>
                </a:solidFill>
                <a:effectLst/>
                <a:latin typeface="system-ui"/>
              </a:rPr>
              <a:t>5 </a:t>
            </a:r>
            <a:r>
              <a:rPr lang="en-US" sz="1000" b="0" i="0" dirty="0">
                <a:solidFill>
                  <a:srgbClr val="000000"/>
                </a:solidFill>
                <a:effectLst/>
                <a:latin typeface="system-ui"/>
              </a:rPr>
              <a:t>for </a:t>
            </a:r>
            <a:r>
              <a:rPr lang="en-US" sz="1000" b="1" i="0" u="sng" dirty="0">
                <a:solidFill>
                  <a:schemeClr val="accent6"/>
                </a:solidFill>
                <a:effectLst/>
                <a:latin typeface="system-ui"/>
              </a:rPr>
              <a:t>our</a:t>
            </a:r>
            <a:r>
              <a:rPr lang="en-US" sz="1000" b="0" i="0" dirty="0">
                <a:solidFill>
                  <a:srgbClr val="000000"/>
                </a:solidFill>
                <a:effectLst/>
                <a:latin typeface="system-ui"/>
              </a:rPr>
              <a:t> gospel did not come to you in word only, but also in power and in the Holy Spirit and with full conviction; just as you know what kind of men </a:t>
            </a:r>
            <a:r>
              <a:rPr lang="en-US" sz="1000" b="1" i="0" u="sng" dirty="0">
                <a:solidFill>
                  <a:schemeClr val="accent6"/>
                </a:solidFill>
                <a:effectLst/>
                <a:latin typeface="system-ui"/>
              </a:rPr>
              <a:t>we</a:t>
            </a:r>
            <a:r>
              <a:rPr lang="en-US" sz="1000" b="0" i="0" dirty="0">
                <a:solidFill>
                  <a:srgbClr val="000000"/>
                </a:solidFill>
                <a:effectLst/>
                <a:latin typeface="system-ui"/>
              </a:rPr>
              <a:t> proved to be among you for your sakes. </a:t>
            </a:r>
          </a:p>
          <a:p>
            <a:pPr algn="l">
              <a:lnSpc>
                <a:spcPct val="200000"/>
              </a:lnSpc>
            </a:pPr>
            <a:r>
              <a:rPr lang="en-US" sz="1000" b="1" i="0" baseline="30000" dirty="0">
                <a:solidFill>
                  <a:srgbClr val="000000"/>
                </a:solidFill>
                <a:effectLst/>
                <a:latin typeface="system-ui"/>
              </a:rPr>
              <a:t>6 </a:t>
            </a:r>
            <a:r>
              <a:rPr lang="en-US" sz="1000" b="0" i="0" dirty="0">
                <a:solidFill>
                  <a:srgbClr val="000000"/>
                </a:solidFill>
                <a:effectLst/>
                <a:latin typeface="system-ui"/>
              </a:rPr>
              <a:t>You also became imitators of </a:t>
            </a:r>
            <a:r>
              <a:rPr lang="en-US" sz="1000" b="1" i="0" u="sng" dirty="0">
                <a:solidFill>
                  <a:schemeClr val="accent6"/>
                </a:solidFill>
                <a:effectLst/>
                <a:latin typeface="system-ui"/>
              </a:rPr>
              <a:t>us</a:t>
            </a:r>
            <a:r>
              <a:rPr lang="en-US" sz="1000" b="0" i="0" dirty="0">
                <a:solidFill>
                  <a:srgbClr val="000000"/>
                </a:solidFill>
                <a:effectLst/>
                <a:latin typeface="system-ui"/>
              </a:rPr>
              <a:t> and of the Lord, having received the word during great affliction with the joy of the Holy Spirit, </a:t>
            </a:r>
          </a:p>
          <a:p>
            <a:pPr algn="l">
              <a:lnSpc>
                <a:spcPct val="200000"/>
              </a:lnSpc>
            </a:pPr>
            <a:r>
              <a:rPr lang="en-US" sz="1000" b="1" i="0" baseline="30000" dirty="0">
                <a:solidFill>
                  <a:srgbClr val="000000"/>
                </a:solidFill>
                <a:effectLst/>
                <a:latin typeface="system-ui"/>
              </a:rPr>
              <a:t>7 </a:t>
            </a:r>
            <a:r>
              <a:rPr lang="en-US" sz="1000" b="0" i="0" dirty="0">
                <a:solidFill>
                  <a:srgbClr val="000000"/>
                </a:solidFill>
                <a:effectLst/>
                <a:latin typeface="system-ui"/>
              </a:rPr>
              <a:t>so that you became an example to all the believers in Macedonia and Achaia.</a:t>
            </a:r>
          </a:p>
          <a:p>
            <a:pPr algn="l">
              <a:lnSpc>
                <a:spcPct val="200000"/>
              </a:lnSpc>
            </a:pPr>
            <a:r>
              <a:rPr lang="en-US" sz="1000" b="1" i="0" baseline="30000" dirty="0">
                <a:solidFill>
                  <a:srgbClr val="000000"/>
                </a:solidFill>
                <a:effectLst/>
                <a:latin typeface="system-ui"/>
              </a:rPr>
              <a:t>8 </a:t>
            </a:r>
            <a:r>
              <a:rPr lang="en-US" sz="1000" b="0" i="0" dirty="0">
                <a:solidFill>
                  <a:srgbClr val="000000"/>
                </a:solidFill>
                <a:effectLst/>
                <a:latin typeface="system-ui"/>
              </a:rPr>
              <a:t>For the word of the Lord has sounded forth from you, not only in Macedonia and Achaia, but in every place </a:t>
            </a:r>
            <a:r>
              <a:rPr lang="en-US" sz="1000" b="0" i="1" dirty="0">
                <a:solidFill>
                  <a:srgbClr val="000000"/>
                </a:solidFill>
                <a:effectLst/>
                <a:latin typeface="system-ui"/>
              </a:rPr>
              <a:t>the news of</a:t>
            </a:r>
            <a:r>
              <a:rPr lang="en-US" sz="1000" b="0" i="0" dirty="0">
                <a:solidFill>
                  <a:srgbClr val="000000"/>
                </a:solidFill>
                <a:effectLst/>
                <a:latin typeface="system-ui"/>
              </a:rPr>
              <a:t> your faith toward God has gone out, so that </a:t>
            </a:r>
            <a:r>
              <a:rPr lang="en-US" sz="1000" b="1" i="0" u="sng" dirty="0">
                <a:solidFill>
                  <a:schemeClr val="accent6"/>
                </a:solidFill>
                <a:effectLst/>
                <a:latin typeface="system-ui"/>
              </a:rPr>
              <a:t>we</a:t>
            </a:r>
            <a:r>
              <a:rPr lang="en-US" sz="1000" b="0" i="0" dirty="0">
                <a:solidFill>
                  <a:srgbClr val="000000"/>
                </a:solidFill>
                <a:effectLst/>
                <a:latin typeface="system-ui"/>
              </a:rPr>
              <a:t> have no need to say anything.</a:t>
            </a:r>
          </a:p>
          <a:p>
            <a:pPr algn="l">
              <a:lnSpc>
                <a:spcPct val="200000"/>
              </a:lnSpc>
            </a:pPr>
            <a:r>
              <a:rPr lang="en-US" sz="1000" b="1" i="0" baseline="30000" dirty="0">
                <a:solidFill>
                  <a:srgbClr val="000000"/>
                </a:solidFill>
                <a:effectLst/>
                <a:latin typeface="system-ui"/>
              </a:rPr>
              <a:t>9 </a:t>
            </a:r>
            <a:r>
              <a:rPr lang="en-US" sz="1000" b="0" i="0" dirty="0">
                <a:solidFill>
                  <a:srgbClr val="000000"/>
                </a:solidFill>
                <a:effectLst/>
                <a:latin typeface="system-ui"/>
              </a:rPr>
              <a:t>For they themselves report about </a:t>
            </a:r>
            <a:r>
              <a:rPr lang="en-US" sz="1000" b="1" i="0" u="sng" dirty="0">
                <a:solidFill>
                  <a:schemeClr val="accent6"/>
                </a:solidFill>
                <a:effectLst/>
                <a:latin typeface="system-ui"/>
              </a:rPr>
              <a:t>us</a:t>
            </a:r>
            <a:r>
              <a:rPr lang="en-US" sz="1000" b="0" i="0" dirty="0">
                <a:solidFill>
                  <a:srgbClr val="000000"/>
                </a:solidFill>
                <a:effectLst/>
                <a:latin typeface="system-ui"/>
              </a:rPr>
              <a:t> as to the kind of reception </a:t>
            </a:r>
            <a:r>
              <a:rPr lang="en-US" sz="1000" b="1" i="0" u="sng" dirty="0">
                <a:solidFill>
                  <a:schemeClr val="accent6"/>
                </a:solidFill>
                <a:effectLst/>
                <a:latin typeface="system-ui"/>
              </a:rPr>
              <a:t>we</a:t>
            </a:r>
            <a:r>
              <a:rPr lang="en-US" sz="1000" b="0" i="0" dirty="0">
                <a:solidFill>
                  <a:srgbClr val="000000"/>
                </a:solidFill>
                <a:effectLst/>
                <a:latin typeface="system-ui"/>
              </a:rPr>
              <a:t> had with you, and how you turned to God from idols to serve a living and true God, </a:t>
            </a:r>
          </a:p>
          <a:p>
            <a:pPr algn="l">
              <a:lnSpc>
                <a:spcPct val="200000"/>
              </a:lnSpc>
            </a:pPr>
            <a:r>
              <a:rPr lang="en-US" sz="1000" b="1" i="0" baseline="30000" dirty="0">
                <a:solidFill>
                  <a:srgbClr val="000000"/>
                </a:solidFill>
                <a:effectLst/>
                <a:latin typeface="system-ui"/>
              </a:rPr>
              <a:t>10 </a:t>
            </a:r>
            <a:r>
              <a:rPr lang="en-US" sz="1000" b="0" i="0" dirty="0">
                <a:solidFill>
                  <a:srgbClr val="000000"/>
                </a:solidFill>
                <a:effectLst/>
                <a:latin typeface="system-ui"/>
              </a:rPr>
              <a:t>and to wait for His Son from heaven, whom He raised from the dead, </a:t>
            </a:r>
            <a:r>
              <a:rPr lang="en-US" sz="1000" b="0" i="1" dirty="0">
                <a:solidFill>
                  <a:srgbClr val="000000"/>
                </a:solidFill>
                <a:effectLst/>
                <a:latin typeface="system-ui"/>
              </a:rPr>
              <a:t>that is</a:t>
            </a:r>
            <a:r>
              <a:rPr lang="en-US" sz="1000" b="0" i="0" dirty="0">
                <a:solidFill>
                  <a:srgbClr val="000000"/>
                </a:solidFill>
                <a:effectLst/>
                <a:latin typeface="system-ui"/>
              </a:rPr>
              <a:t>, Jesus who rescues </a:t>
            </a:r>
            <a:r>
              <a:rPr lang="en-US" sz="1000" b="1" i="0" u="sng" dirty="0">
                <a:solidFill>
                  <a:schemeClr val="accent6"/>
                </a:solidFill>
                <a:effectLst/>
                <a:latin typeface="system-ui"/>
              </a:rPr>
              <a:t>us</a:t>
            </a:r>
            <a:r>
              <a:rPr lang="en-US" sz="1000" b="0" i="0" dirty="0">
                <a:solidFill>
                  <a:srgbClr val="000000"/>
                </a:solidFill>
                <a:effectLst/>
                <a:latin typeface="system-ui"/>
              </a:rPr>
              <a:t> from the wrath to come.</a:t>
            </a:r>
          </a:p>
        </p:txBody>
      </p:sp>
      <p:sp>
        <p:nvSpPr>
          <p:cNvPr id="2" name="TextBox 1">
            <a:extLst>
              <a:ext uri="{FF2B5EF4-FFF2-40B4-BE49-F238E27FC236}">
                <a16:creationId xmlns:a16="http://schemas.microsoft.com/office/drawing/2014/main" id="{C2D9734F-F953-30D2-EC99-EA5D41549AD6}"/>
              </a:ext>
            </a:extLst>
          </p:cNvPr>
          <p:cNvSpPr txBox="1"/>
          <p:nvPr/>
        </p:nvSpPr>
        <p:spPr>
          <a:xfrm>
            <a:off x="2644105" y="259704"/>
            <a:ext cx="1500732" cy="553998"/>
          </a:xfrm>
          <a:prstGeom prst="rect">
            <a:avLst/>
          </a:prstGeom>
          <a:noFill/>
        </p:spPr>
        <p:txBody>
          <a:bodyPr wrap="none" rtlCol="0">
            <a:spAutoFit/>
          </a:bodyPr>
          <a:lstStyle/>
          <a:p>
            <a:r>
              <a:rPr lang="en-US" dirty="0">
                <a:solidFill>
                  <a:srgbClr val="00B050"/>
                </a:solidFill>
                <a:effectLst>
                  <a:outerShdw blurRad="38100" dist="38100" dir="2700000" algn="tl">
                    <a:srgbClr val="000000">
                      <a:alpha val="43137"/>
                    </a:srgbClr>
                  </a:outerShdw>
                </a:effectLst>
                <a:latin typeface="Candara" panose="020E0502030303020204" pitchFamily="34" charset="0"/>
              </a:rPr>
              <a:t>Author (Paul)</a:t>
            </a:r>
          </a:p>
          <a:p>
            <a:r>
              <a:rPr lang="en-US" sz="1200" dirty="0">
                <a:solidFill>
                  <a:srgbClr val="00B050"/>
                </a:solidFill>
                <a:effectLst>
                  <a:outerShdw blurRad="38100" dist="38100" dir="2700000" algn="tl">
                    <a:srgbClr val="000000">
                      <a:alpha val="43137"/>
                    </a:srgbClr>
                  </a:outerShdw>
                </a:effectLst>
                <a:latin typeface="Candara" panose="020E0502030303020204" pitchFamily="34" charset="0"/>
              </a:rPr>
              <a:t>vv. 1,2,3,4,5,6,8,9,10</a:t>
            </a:r>
          </a:p>
        </p:txBody>
      </p:sp>
      <p:graphicFrame>
        <p:nvGraphicFramePr>
          <p:cNvPr id="3" name="Table 2">
            <a:extLst>
              <a:ext uri="{FF2B5EF4-FFF2-40B4-BE49-F238E27FC236}">
                <a16:creationId xmlns:a16="http://schemas.microsoft.com/office/drawing/2014/main" id="{F214ACC2-80BD-9775-BC44-32D449E0B91B}"/>
              </a:ext>
            </a:extLst>
          </p:cNvPr>
          <p:cNvGraphicFramePr>
            <a:graphicFrameLocks noGrp="1"/>
          </p:cNvGraphicFramePr>
          <p:nvPr/>
        </p:nvGraphicFramePr>
        <p:xfrm>
          <a:off x="5816082" y="1013823"/>
          <a:ext cx="3934408" cy="5584378"/>
        </p:xfrm>
        <a:graphic>
          <a:graphicData uri="http://schemas.openxmlformats.org/drawingml/2006/table">
            <a:tbl>
              <a:tblPr firstRow="1" bandRow="1"/>
              <a:tblGrid>
                <a:gridCol w="1934049">
                  <a:extLst>
                    <a:ext uri="{9D8B030D-6E8A-4147-A177-3AD203B41FA5}">
                      <a16:colId xmlns:a16="http://schemas.microsoft.com/office/drawing/2014/main" val="1700407038"/>
                    </a:ext>
                  </a:extLst>
                </a:gridCol>
                <a:gridCol w="2000359">
                  <a:extLst>
                    <a:ext uri="{9D8B030D-6E8A-4147-A177-3AD203B41FA5}">
                      <a16:colId xmlns:a16="http://schemas.microsoft.com/office/drawing/2014/main" val="850692748"/>
                    </a:ext>
                  </a:extLst>
                </a:gridCol>
              </a:tblGrid>
              <a:tr h="545018">
                <a:tc>
                  <a:txBody>
                    <a:bodyPr/>
                    <a:lstStyle/>
                    <a:p>
                      <a:r>
                        <a:rPr lang="en-US" sz="1000" dirty="0">
                          <a:latin typeface="Candara" panose="020E0502030303020204" pitchFamily="34" charset="0"/>
                          <a:ea typeface="Cascadia Mono SemiLight" panose="020B0609020000020004" pitchFamily="49" charset="0"/>
                          <a:cs typeface="Cascadia Mono SemiLight" panose="020B0609020000020004" pitchFamily="49" charset="0"/>
                        </a:rPr>
                        <a:t>v1</a:t>
                      </a:r>
                    </a:p>
                  </a:txBody>
                  <a:tcPr>
                    <a:cell3D prstMaterial="dkEdge">
                      <a:bevel/>
                      <a:lightRig rig="flood" dir="t"/>
                    </a:cell3D>
                  </a:tcPr>
                </a:tc>
                <a:tc>
                  <a:txBody>
                    <a:bodyPr/>
                    <a:lstStyle/>
                    <a:p>
                      <a:r>
                        <a:rPr lang="en-US" sz="1000" dirty="0">
                          <a:latin typeface="Candara" panose="020E0502030303020204" pitchFamily="34" charset="0"/>
                        </a:rPr>
                        <a:t>Paul, Silvanus, and Timothy,</a:t>
                      </a:r>
                    </a:p>
                    <a:p>
                      <a:endParaRPr lang="en-US" sz="1000" dirty="0">
                        <a:latin typeface="Candara" panose="020E0502030303020204" pitchFamily="34" charset="0"/>
                      </a:endParaRPr>
                    </a:p>
                  </a:txBody>
                  <a:tcPr>
                    <a:cell3D prstMaterial="dkEdge">
                      <a:bevel/>
                      <a:lightRig rig="flood" dir="t"/>
                    </a:cell3D>
                  </a:tcPr>
                </a:tc>
                <a:extLst>
                  <a:ext uri="{0D108BD9-81ED-4DB2-BD59-A6C34878D82A}">
                    <a16:rowId xmlns:a16="http://schemas.microsoft.com/office/drawing/2014/main" val="4267249787"/>
                  </a:ext>
                </a:extLst>
              </a:tr>
              <a:tr h="370840">
                <a:tc>
                  <a:txBody>
                    <a:bodyPr/>
                    <a:lstStyle/>
                    <a:p>
                      <a:r>
                        <a:rPr lang="en-US" sz="1000" dirty="0">
                          <a:latin typeface="Candara" panose="020E0502030303020204" pitchFamily="34" charset="0"/>
                        </a:rPr>
                        <a:t>V2</a:t>
                      </a:r>
                    </a:p>
                  </a:txBody>
                  <a:tcPr>
                    <a:cell3D prstMaterial="dkEdge">
                      <a:bevel/>
                      <a:lightRig rig="flood" dir="t"/>
                    </a:cell3D>
                  </a:tcPr>
                </a:tc>
                <a:tc>
                  <a:txBody>
                    <a:bodyPr/>
                    <a:lstStyle/>
                    <a:p>
                      <a:r>
                        <a:rPr lang="en-US" sz="1000" dirty="0">
                          <a:latin typeface="Candara" panose="020E0502030303020204" pitchFamily="34" charset="0"/>
                        </a:rPr>
                        <a:t>always gives thanks to God for all of you; make mention of you (the church) in our prayers</a:t>
                      </a:r>
                    </a:p>
                  </a:txBody>
                  <a:tcPr>
                    <a:cell3D prstMaterial="dkEdge">
                      <a:bevel/>
                      <a:lightRig rig="flood" dir="t"/>
                    </a:cell3D>
                  </a:tcPr>
                </a:tc>
                <a:extLst>
                  <a:ext uri="{0D108BD9-81ED-4DB2-BD59-A6C34878D82A}">
                    <a16:rowId xmlns:a16="http://schemas.microsoft.com/office/drawing/2014/main" val="2903125570"/>
                  </a:ext>
                </a:extLst>
              </a:tr>
              <a:tr h="370840">
                <a:tc>
                  <a:txBody>
                    <a:bodyPr/>
                    <a:lstStyle/>
                    <a:p>
                      <a:r>
                        <a:rPr lang="en-US" sz="1000" dirty="0">
                          <a:latin typeface="Candara" panose="020E0502030303020204" pitchFamily="34" charset="0"/>
                        </a:rPr>
                        <a:t>v3</a:t>
                      </a:r>
                    </a:p>
                  </a:txBody>
                  <a:tcPr>
                    <a:cell3D prstMaterial="dkEdge">
                      <a:bevel/>
                      <a:lightRig rig="flood" dir="t"/>
                    </a:cell3D>
                  </a:tcPr>
                </a:tc>
                <a:tc>
                  <a:txBody>
                    <a:bodyPr/>
                    <a:lstStyle/>
                    <a:p>
                      <a:r>
                        <a:rPr lang="en-US" sz="1000" dirty="0">
                          <a:latin typeface="Candara" panose="020E0502030303020204" pitchFamily="34" charset="0"/>
                        </a:rPr>
                        <a:t>Constantly remembers that the work of faith, labor of love, perseverance of hope is ‘ours’ – shared relationship</a:t>
                      </a:r>
                    </a:p>
                  </a:txBody>
                  <a:tcPr>
                    <a:cell3D prstMaterial="dkEdge">
                      <a:bevel/>
                      <a:lightRig rig="flood" dir="t"/>
                    </a:cell3D>
                  </a:tcPr>
                </a:tc>
                <a:extLst>
                  <a:ext uri="{0D108BD9-81ED-4DB2-BD59-A6C34878D82A}">
                    <a16:rowId xmlns:a16="http://schemas.microsoft.com/office/drawing/2014/main" val="3861873611"/>
                  </a:ext>
                </a:extLst>
              </a:tr>
              <a:tr h="370840">
                <a:tc>
                  <a:txBody>
                    <a:bodyPr/>
                    <a:lstStyle/>
                    <a:p>
                      <a:r>
                        <a:rPr lang="en-US" sz="1000" dirty="0">
                          <a:latin typeface="Candara" panose="020E0502030303020204" pitchFamily="34" charset="0"/>
                        </a:rPr>
                        <a:t>v4</a:t>
                      </a:r>
                    </a:p>
                  </a:txBody>
                  <a:tcPr>
                    <a:cell3D prstMaterial="dkEdge">
                      <a:bevel/>
                      <a:lightRig rig="flood" dir="t"/>
                    </a:cell3D>
                  </a:tcPr>
                </a:tc>
                <a:tc>
                  <a:txBody>
                    <a:bodyPr/>
                    <a:lstStyle/>
                    <a:p>
                      <a:r>
                        <a:rPr lang="en-US" sz="1000" dirty="0">
                          <a:latin typeface="Candara" panose="020E0502030303020204" pitchFamily="34" charset="0"/>
                        </a:rPr>
                        <a:t>Knows God’s choice of his brothers and sisters in the church of Thessalonians</a:t>
                      </a:r>
                    </a:p>
                  </a:txBody>
                  <a:tcPr>
                    <a:cell3D prstMaterial="dkEdge">
                      <a:bevel/>
                      <a:lightRig rig="flood" dir="t"/>
                    </a:cell3D>
                  </a:tcPr>
                </a:tc>
                <a:extLst>
                  <a:ext uri="{0D108BD9-81ED-4DB2-BD59-A6C34878D82A}">
                    <a16:rowId xmlns:a16="http://schemas.microsoft.com/office/drawing/2014/main" val="3670842004"/>
                  </a:ext>
                </a:extLst>
              </a:tr>
              <a:tr h="370840">
                <a:tc>
                  <a:txBody>
                    <a:bodyPr/>
                    <a:lstStyle/>
                    <a:p>
                      <a:r>
                        <a:rPr lang="en-US" sz="1000" dirty="0">
                          <a:latin typeface="Candara" panose="020E0502030303020204" pitchFamily="34" charset="0"/>
                        </a:rPr>
                        <a:t>v5</a:t>
                      </a:r>
                    </a:p>
                  </a:txBody>
                  <a:tcPr>
                    <a:cell3D prstMaterial="dkEdge">
                      <a:bevel/>
                      <a:lightRig rig="flood" dir="t"/>
                    </a:cell3D>
                  </a:tcPr>
                </a:tc>
                <a:tc>
                  <a:txBody>
                    <a:bodyPr/>
                    <a:lstStyle/>
                    <a:p>
                      <a:r>
                        <a:rPr lang="en-US" sz="1000" dirty="0">
                          <a:latin typeface="Candara" panose="020E0502030303020204" pitchFamily="34" charset="0"/>
                        </a:rPr>
                        <a:t>Have ownership of a gospel that came in word, power, HS and with full conviction; lifestyle proved them to reflect their Lord and His gospel; proved to be among them for their sakes</a:t>
                      </a:r>
                    </a:p>
                  </a:txBody>
                  <a:tcPr>
                    <a:cell3D prstMaterial="dkEdge">
                      <a:bevel/>
                      <a:lightRig rig="flood" dir="t"/>
                    </a:cell3D>
                  </a:tcPr>
                </a:tc>
                <a:extLst>
                  <a:ext uri="{0D108BD9-81ED-4DB2-BD59-A6C34878D82A}">
                    <a16:rowId xmlns:a16="http://schemas.microsoft.com/office/drawing/2014/main" val="1916841723"/>
                  </a:ext>
                </a:extLst>
              </a:tr>
              <a:tr h="370840">
                <a:tc>
                  <a:txBody>
                    <a:bodyPr/>
                    <a:lstStyle/>
                    <a:p>
                      <a:r>
                        <a:rPr lang="en-US" sz="1000" dirty="0">
                          <a:latin typeface="Candara" panose="020E0502030303020204" pitchFamily="34" charset="0"/>
                        </a:rPr>
                        <a:t>v6</a:t>
                      </a:r>
                    </a:p>
                  </a:txBody>
                  <a:tcPr>
                    <a:cell3D prstMaterial="dkEdge">
                      <a:bevel/>
                      <a:lightRig rig="flood" dir="t"/>
                    </a:cell3D>
                  </a:tcPr>
                </a:tc>
                <a:tc>
                  <a:txBody>
                    <a:bodyPr/>
                    <a:lstStyle/>
                    <a:p>
                      <a:r>
                        <a:rPr lang="en-US" sz="1000" dirty="0">
                          <a:latin typeface="Candara" panose="020E0502030303020204" pitchFamily="34" charset="0"/>
                        </a:rPr>
                        <a:t>Are Imitated</a:t>
                      </a:r>
                    </a:p>
                  </a:txBody>
                  <a:tcPr>
                    <a:cell3D prstMaterial="dkEdge">
                      <a:bevel/>
                      <a:lightRig rig="flood" dir="t"/>
                    </a:cell3D>
                  </a:tcPr>
                </a:tc>
                <a:extLst>
                  <a:ext uri="{0D108BD9-81ED-4DB2-BD59-A6C34878D82A}">
                    <a16:rowId xmlns:a16="http://schemas.microsoft.com/office/drawing/2014/main" val="347760573"/>
                  </a:ext>
                </a:extLst>
              </a:tr>
              <a:tr h="370840">
                <a:tc>
                  <a:txBody>
                    <a:bodyPr/>
                    <a:lstStyle/>
                    <a:p>
                      <a:r>
                        <a:rPr lang="en-US" sz="1000" dirty="0">
                          <a:latin typeface="Candara" panose="020E0502030303020204" pitchFamily="34" charset="0"/>
                        </a:rPr>
                        <a:t>v7</a:t>
                      </a:r>
                    </a:p>
                  </a:txBody>
                  <a:tcPr>
                    <a:cell3D prstMaterial="dkEdge">
                      <a:bevel/>
                      <a:lightRig rig="flood" dir="t"/>
                    </a:cell3D>
                  </a:tcPr>
                </a:tc>
                <a:tc>
                  <a:txBody>
                    <a:bodyPr/>
                    <a:lstStyle/>
                    <a:p>
                      <a:endParaRPr lang="en-US" sz="1000" dirty="0">
                        <a:latin typeface="Candara" panose="020E0502030303020204" pitchFamily="34" charset="0"/>
                      </a:endParaRPr>
                    </a:p>
                  </a:txBody>
                  <a:tcPr>
                    <a:cell3D prstMaterial="dkEdge">
                      <a:bevel/>
                      <a:lightRig rig="flood" dir="t"/>
                    </a:cell3D>
                  </a:tcPr>
                </a:tc>
                <a:extLst>
                  <a:ext uri="{0D108BD9-81ED-4DB2-BD59-A6C34878D82A}">
                    <a16:rowId xmlns:a16="http://schemas.microsoft.com/office/drawing/2014/main" val="15464869"/>
                  </a:ext>
                </a:extLst>
              </a:tr>
              <a:tr h="370840">
                <a:tc>
                  <a:txBody>
                    <a:bodyPr/>
                    <a:lstStyle/>
                    <a:p>
                      <a:r>
                        <a:rPr lang="en-US" sz="1000" dirty="0">
                          <a:latin typeface="Candara" panose="020E0502030303020204" pitchFamily="34" charset="0"/>
                        </a:rPr>
                        <a:t>v8</a:t>
                      </a:r>
                    </a:p>
                  </a:txBody>
                  <a:tcPr>
                    <a:cell3D prstMaterial="dkEdge">
                      <a:bevel/>
                      <a:lightRig rig="flood" dir="t"/>
                    </a:cell3D>
                  </a:tcPr>
                </a:tc>
                <a:tc>
                  <a:txBody>
                    <a:bodyPr/>
                    <a:lstStyle/>
                    <a:p>
                      <a:r>
                        <a:rPr lang="en-US" sz="1000" dirty="0">
                          <a:latin typeface="Candara" panose="020E0502030303020204" pitchFamily="34" charset="0"/>
                        </a:rPr>
                        <a:t>don’t need to tell of the Thessalonians’ faith because they are doing so!</a:t>
                      </a:r>
                    </a:p>
                  </a:txBody>
                  <a:tcPr>
                    <a:cell3D prstMaterial="dkEdge">
                      <a:bevel/>
                      <a:lightRig rig="flood" dir="t"/>
                    </a:cell3D>
                  </a:tcPr>
                </a:tc>
                <a:extLst>
                  <a:ext uri="{0D108BD9-81ED-4DB2-BD59-A6C34878D82A}">
                    <a16:rowId xmlns:a16="http://schemas.microsoft.com/office/drawing/2014/main" val="3262935188"/>
                  </a:ext>
                </a:extLst>
              </a:tr>
              <a:tr h="370840">
                <a:tc>
                  <a:txBody>
                    <a:bodyPr/>
                    <a:lstStyle/>
                    <a:p>
                      <a:r>
                        <a:rPr lang="en-US" sz="1000" dirty="0">
                          <a:latin typeface="Candara" panose="020E0502030303020204" pitchFamily="34" charset="0"/>
                        </a:rPr>
                        <a:t>v9</a:t>
                      </a:r>
                    </a:p>
                  </a:txBody>
                  <a:tcPr>
                    <a:cell3D prstMaterial="dkEdge">
                      <a:bevel/>
                      <a:lightRig rig="flood" dir="t"/>
                    </a:cell3D>
                  </a:tcPr>
                </a:tc>
                <a:tc>
                  <a:txBody>
                    <a:bodyPr/>
                    <a:lstStyle/>
                    <a:p>
                      <a:r>
                        <a:rPr lang="en-US" sz="1000" dirty="0">
                          <a:latin typeface="Candara" panose="020E0502030303020204" pitchFamily="34" charset="0"/>
                        </a:rPr>
                        <a:t>(those in Macedonia and Achaia) tell about our reception about the church</a:t>
                      </a:r>
                    </a:p>
                  </a:txBody>
                  <a:tcPr>
                    <a:cell3D prstMaterial="dkEdge">
                      <a:bevel/>
                      <a:lightRig rig="flood" dir="t"/>
                    </a:cell3D>
                  </a:tcPr>
                </a:tc>
                <a:extLst>
                  <a:ext uri="{0D108BD9-81ED-4DB2-BD59-A6C34878D82A}">
                    <a16:rowId xmlns:a16="http://schemas.microsoft.com/office/drawing/2014/main" val="2047241215"/>
                  </a:ext>
                </a:extLst>
              </a:tr>
              <a:tr h="370840">
                <a:tc>
                  <a:txBody>
                    <a:bodyPr/>
                    <a:lstStyle/>
                    <a:p>
                      <a:r>
                        <a:rPr lang="en-US" sz="1000" dirty="0">
                          <a:latin typeface="Candara" panose="020E0502030303020204" pitchFamily="34" charset="0"/>
                        </a:rPr>
                        <a:t>v10</a:t>
                      </a:r>
                    </a:p>
                  </a:txBody>
                  <a:tcPr>
                    <a:cell3D prstMaterial="dkEdge">
                      <a:bevel/>
                      <a:lightRig rig="flood" dir="t"/>
                    </a:cell3D>
                  </a:tcPr>
                </a:tc>
                <a:tc>
                  <a:txBody>
                    <a:bodyPr/>
                    <a:lstStyle/>
                    <a:p>
                      <a:r>
                        <a:rPr lang="en-US" sz="1000" dirty="0">
                          <a:latin typeface="Candara" panose="020E0502030303020204" pitchFamily="34" charset="0"/>
                        </a:rPr>
                        <a:t>will be delivered from the wrath to come</a:t>
                      </a:r>
                    </a:p>
                  </a:txBody>
                  <a:tcPr>
                    <a:cell3D prstMaterial="dkEdge">
                      <a:bevel/>
                      <a:lightRig rig="flood" dir="t"/>
                    </a:cell3D>
                  </a:tcPr>
                </a:tc>
                <a:extLst>
                  <a:ext uri="{0D108BD9-81ED-4DB2-BD59-A6C34878D82A}">
                    <a16:rowId xmlns:a16="http://schemas.microsoft.com/office/drawing/2014/main" val="360921574"/>
                  </a:ext>
                </a:extLst>
              </a:tr>
            </a:tbl>
          </a:graphicData>
        </a:graphic>
      </p:graphicFrame>
      <p:sp>
        <p:nvSpPr>
          <p:cNvPr id="4" name="TextBox 3">
            <a:extLst>
              <a:ext uri="{FF2B5EF4-FFF2-40B4-BE49-F238E27FC236}">
                <a16:creationId xmlns:a16="http://schemas.microsoft.com/office/drawing/2014/main" id="{CC1AE1C0-EE17-B9BF-5424-A86827C69FBD}"/>
              </a:ext>
            </a:extLst>
          </p:cNvPr>
          <p:cNvSpPr txBox="1"/>
          <p:nvPr/>
        </p:nvSpPr>
        <p:spPr>
          <a:xfrm>
            <a:off x="7428012" y="582869"/>
            <a:ext cx="742511" cy="461665"/>
          </a:xfrm>
          <a:prstGeom prst="rect">
            <a:avLst/>
          </a:prstGeom>
          <a:noFill/>
        </p:spPr>
        <p:txBody>
          <a:bodyPr wrap="none" rtlCol="0">
            <a:spAutoFit/>
          </a:bodyPr>
          <a:lstStyle/>
          <a:p>
            <a:r>
              <a:rPr lang="en-US" sz="2400" b="1" dirty="0">
                <a:latin typeface="Candara" panose="020E0502030303020204" pitchFamily="34" charset="0"/>
              </a:rPr>
              <a:t>LIST</a:t>
            </a:r>
          </a:p>
        </p:txBody>
      </p:sp>
    </p:spTree>
    <p:extLst>
      <p:ext uri="{BB962C8B-B14F-4D97-AF65-F5344CB8AC3E}">
        <p14:creationId xmlns:p14="http://schemas.microsoft.com/office/powerpoint/2010/main" val="25280588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5">
            <a:extLst>
              <a:ext uri="{FF2B5EF4-FFF2-40B4-BE49-F238E27FC236}">
                <a16:creationId xmlns:a16="http://schemas.microsoft.com/office/drawing/2014/main" id="{675C1AFA-4D5B-A256-46C2-3BB0A30F53B0}"/>
              </a:ext>
            </a:extLst>
          </p:cNvPr>
          <p:cNvSpPr txBox="1">
            <a:spLocks noChangeArrowheads="1"/>
          </p:cNvSpPr>
          <p:nvPr/>
        </p:nvSpPr>
        <p:spPr bwMode="auto">
          <a:xfrm>
            <a:off x="609600" y="1432938"/>
            <a:ext cx="845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solidFill>
                  <a:srgbClr val="FF0000"/>
                </a:solidFill>
              </a:rPr>
              <a:t>Connective</a:t>
            </a:r>
            <a:r>
              <a:rPr lang="en-US" altLang="en-US" sz="1800" b="1" dirty="0"/>
              <a:t> = in Grammar any word that connects phrases, clauses, </a:t>
            </a:r>
            <a:r>
              <a:rPr lang="en-US" altLang="en-US" sz="1800" b="1" dirty="0" err="1"/>
              <a:t>etc</a:t>
            </a:r>
            <a:r>
              <a:rPr lang="en-US" altLang="en-US" sz="1800" b="1" dirty="0"/>
              <a:t> </a:t>
            </a:r>
          </a:p>
        </p:txBody>
      </p:sp>
      <p:sp>
        <p:nvSpPr>
          <p:cNvPr id="24582" name="Text Box 5">
            <a:extLst>
              <a:ext uri="{FF2B5EF4-FFF2-40B4-BE49-F238E27FC236}">
                <a16:creationId xmlns:a16="http://schemas.microsoft.com/office/drawing/2014/main" id="{04ED8FA3-D7E6-AD3F-F8B4-D1E0C40A2674}"/>
              </a:ext>
            </a:extLst>
          </p:cNvPr>
          <p:cNvSpPr txBox="1">
            <a:spLocks noChangeArrowheads="1"/>
          </p:cNvSpPr>
          <p:nvPr/>
        </p:nvSpPr>
        <p:spPr bwMode="auto">
          <a:xfrm>
            <a:off x="2001982" y="3956627"/>
            <a:ext cx="845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t>Observe preceding text noting what “change of direction” author is taking</a:t>
            </a:r>
          </a:p>
        </p:txBody>
      </p:sp>
      <p:sp>
        <p:nvSpPr>
          <p:cNvPr id="24585" name="Text Box 5">
            <a:extLst>
              <a:ext uri="{FF2B5EF4-FFF2-40B4-BE49-F238E27FC236}">
                <a16:creationId xmlns:a16="http://schemas.microsoft.com/office/drawing/2014/main" id="{8665ADEF-F76C-3E58-54B4-F1065965E599}"/>
              </a:ext>
            </a:extLst>
          </p:cNvPr>
          <p:cNvSpPr txBox="1">
            <a:spLocks noChangeArrowheads="1"/>
          </p:cNvSpPr>
          <p:nvPr/>
        </p:nvSpPr>
        <p:spPr bwMode="auto">
          <a:xfrm>
            <a:off x="1087582" y="1858962"/>
            <a:ext cx="845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t>Contrasts indicate a change of direction in a passage, paragraph, book.</a:t>
            </a:r>
          </a:p>
        </p:txBody>
      </p:sp>
      <p:sp>
        <p:nvSpPr>
          <p:cNvPr id="24586" name="Text Box 5">
            <a:extLst>
              <a:ext uri="{FF2B5EF4-FFF2-40B4-BE49-F238E27FC236}">
                <a16:creationId xmlns:a16="http://schemas.microsoft.com/office/drawing/2014/main" id="{1A57378C-5345-22E4-3FE6-B9937BE34782}"/>
              </a:ext>
            </a:extLst>
          </p:cNvPr>
          <p:cNvSpPr txBox="1">
            <a:spLocks noChangeArrowheads="1"/>
          </p:cNvSpPr>
          <p:nvPr/>
        </p:nvSpPr>
        <p:spPr bwMode="auto">
          <a:xfrm>
            <a:off x="1701040" y="5425062"/>
            <a:ext cx="84582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t>In the Sermon on the Mount, Jesus repeatedly states… </a:t>
            </a:r>
          </a:p>
          <a:p>
            <a:pPr eaLnBrk="1" hangingPunct="1">
              <a:spcBef>
                <a:spcPct val="50000"/>
              </a:spcBef>
              <a:buFontTx/>
              <a:buNone/>
            </a:pPr>
            <a:r>
              <a:rPr lang="en-US" altLang="en-US" sz="1800" b="1" dirty="0"/>
              <a:t>            “You have heard that it was said … </a:t>
            </a:r>
            <a:r>
              <a:rPr lang="en-US" altLang="en-US" sz="1800" b="1" i="1" dirty="0">
                <a:solidFill>
                  <a:srgbClr val="FF0000"/>
                </a:solidFill>
              </a:rPr>
              <a:t>but</a:t>
            </a:r>
            <a:r>
              <a:rPr lang="en-US" altLang="en-US" sz="1800" b="1" dirty="0"/>
              <a:t> I say to you” (Matthew 5).</a:t>
            </a:r>
          </a:p>
        </p:txBody>
      </p:sp>
      <p:sp>
        <p:nvSpPr>
          <p:cNvPr id="24587" name="Text Box 5">
            <a:extLst>
              <a:ext uri="{FF2B5EF4-FFF2-40B4-BE49-F238E27FC236}">
                <a16:creationId xmlns:a16="http://schemas.microsoft.com/office/drawing/2014/main" id="{1D77DA8F-1B6D-9717-3A7C-21B3FFB7EDD9}"/>
              </a:ext>
            </a:extLst>
          </p:cNvPr>
          <p:cNvSpPr txBox="1">
            <a:spLocks noChangeArrowheads="1"/>
          </p:cNvSpPr>
          <p:nvPr/>
        </p:nvSpPr>
        <p:spPr bwMode="auto">
          <a:xfrm>
            <a:off x="1087582" y="2216726"/>
            <a:ext cx="845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t>Contrasts depict things that are unlike or dissimilar – but, yet, </a:t>
            </a:r>
            <a:r>
              <a:rPr lang="en-US" altLang="en-US" sz="1800" b="1" dirty="0" err="1"/>
              <a:t>etc</a:t>
            </a:r>
            <a:endParaRPr lang="en-US" altLang="en-US" sz="1800" b="1" dirty="0"/>
          </a:p>
        </p:txBody>
      </p:sp>
      <p:sp>
        <p:nvSpPr>
          <p:cNvPr id="24588" name="Text Box 5">
            <a:extLst>
              <a:ext uri="{FF2B5EF4-FFF2-40B4-BE49-F238E27FC236}">
                <a16:creationId xmlns:a16="http://schemas.microsoft.com/office/drawing/2014/main" id="{211AEA71-77F0-5414-0E9B-1BF4442C2ACB}"/>
              </a:ext>
            </a:extLst>
          </p:cNvPr>
          <p:cNvSpPr txBox="1">
            <a:spLocks noChangeArrowheads="1"/>
          </p:cNvSpPr>
          <p:nvPr/>
        </p:nvSpPr>
        <p:spPr bwMode="auto">
          <a:xfrm>
            <a:off x="1614054" y="2673926"/>
            <a:ext cx="8458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1800" b="1" i="1" dirty="0">
                <a:solidFill>
                  <a:srgbClr val="FF0000"/>
                </a:solidFill>
              </a:rPr>
              <a:t>But</a:t>
            </a:r>
            <a:r>
              <a:rPr lang="en-US" altLang="en-US" sz="1800" b="1" dirty="0"/>
              <a:t> is one of the most important words you’ll ever come across in your study of Scripture. Whenever you see it, always stop and ask, what is the contrast being made? (Howard Hendricks)</a:t>
            </a:r>
          </a:p>
        </p:txBody>
      </p:sp>
      <p:sp>
        <p:nvSpPr>
          <p:cNvPr id="24589" name="Text Box 5">
            <a:extLst>
              <a:ext uri="{FF2B5EF4-FFF2-40B4-BE49-F238E27FC236}">
                <a16:creationId xmlns:a16="http://schemas.microsoft.com/office/drawing/2014/main" id="{65A72FF7-8BB9-6880-176F-F5F8656D6DCD}"/>
              </a:ext>
            </a:extLst>
          </p:cNvPr>
          <p:cNvSpPr txBox="1">
            <a:spLocks noChangeArrowheads="1"/>
          </p:cNvSpPr>
          <p:nvPr/>
        </p:nvSpPr>
        <p:spPr bwMode="auto">
          <a:xfrm>
            <a:off x="1614054" y="3589914"/>
            <a:ext cx="845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t>What should the word </a:t>
            </a:r>
            <a:r>
              <a:rPr lang="en-US" altLang="en-US" sz="1800" b="1" i="1" dirty="0">
                <a:solidFill>
                  <a:srgbClr val="FF0000"/>
                </a:solidFill>
              </a:rPr>
              <a:t>but</a:t>
            </a:r>
            <a:r>
              <a:rPr lang="en-US" altLang="en-US" sz="1800" b="1" dirty="0"/>
              <a:t> encourage you to do?</a:t>
            </a:r>
          </a:p>
        </p:txBody>
      </p:sp>
      <p:sp>
        <p:nvSpPr>
          <p:cNvPr id="24590" name="Text Box 5">
            <a:extLst>
              <a:ext uri="{FF2B5EF4-FFF2-40B4-BE49-F238E27FC236}">
                <a16:creationId xmlns:a16="http://schemas.microsoft.com/office/drawing/2014/main" id="{F84309E7-F1B4-45C6-D64F-D792ACAE3EEB}"/>
              </a:ext>
            </a:extLst>
          </p:cNvPr>
          <p:cNvSpPr txBox="1">
            <a:spLocks noChangeArrowheads="1"/>
          </p:cNvSpPr>
          <p:nvPr/>
        </p:nvSpPr>
        <p:spPr bwMode="auto">
          <a:xfrm>
            <a:off x="2001982" y="4452432"/>
            <a:ext cx="845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t>What 5W/H questions can you often ask when you see </a:t>
            </a:r>
            <a:r>
              <a:rPr lang="en-US" altLang="en-US" sz="1800" b="1" i="1" dirty="0">
                <a:solidFill>
                  <a:srgbClr val="FF0000"/>
                </a:solidFill>
              </a:rPr>
              <a:t>but</a:t>
            </a:r>
            <a:r>
              <a:rPr lang="en-US" altLang="en-US" sz="1800" b="1" dirty="0"/>
              <a:t>? what, when, </a:t>
            </a:r>
            <a:r>
              <a:rPr lang="en-US" altLang="en-US" sz="1800" b="1" dirty="0" err="1"/>
              <a:t>etc</a:t>
            </a:r>
            <a:endParaRPr lang="en-US" altLang="en-US" sz="1800" b="1" dirty="0"/>
          </a:p>
        </p:txBody>
      </p:sp>
      <p:sp>
        <p:nvSpPr>
          <p:cNvPr id="24591" name="Text Box 5">
            <a:extLst>
              <a:ext uri="{FF2B5EF4-FFF2-40B4-BE49-F238E27FC236}">
                <a16:creationId xmlns:a16="http://schemas.microsoft.com/office/drawing/2014/main" id="{BC35F208-DC76-F16F-9D1E-8BE26ADC1545}"/>
              </a:ext>
            </a:extLst>
          </p:cNvPr>
          <p:cNvSpPr txBox="1">
            <a:spLocks noChangeArrowheads="1"/>
          </p:cNvSpPr>
          <p:nvPr/>
        </p:nvSpPr>
        <p:spPr bwMode="auto">
          <a:xfrm>
            <a:off x="2001982" y="4893756"/>
            <a:ext cx="845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t>This exercise will help establish the context.</a:t>
            </a:r>
          </a:p>
        </p:txBody>
      </p:sp>
      <p:sp>
        <p:nvSpPr>
          <p:cNvPr id="28" name="TextBox 27">
            <a:extLst>
              <a:ext uri="{FF2B5EF4-FFF2-40B4-BE49-F238E27FC236}">
                <a16:creationId xmlns:a16="http://schemas.microsoft.com/office/drawing/2014/main" id="{3888087B-D1CB-B9DB-88D3-707DCACE3EE7}"/>
              </a:ext>
            </a:extLst>
          </p:cNvPr>
          <p:cNvSpPr txBox="1"/>
          <p:nvPr/>
        </p:nvSpPr>
        <p:spPr>
          <a:xfrm>
            <a:off x="166777" y="54636"/>
            <a:ext cx="4324199" cy="1200329"/>
          </a:xfrm>
          <a:prstGeom prst="rect">
            <a:avLst/>
          </a:prstGeom>
          <a:solidFill>
            <a:schemeClr val="accent1">
              <a:lumMod val="40000"/>
              <a:lumOff val="60000"/>
            </a:schemeClr>
          </a:solidFill>
        </p:spPr>
        <p:txBody>
          <a:bodyPr wrap="square">
            <a:spAutoFit/>
          </a:bodyPr>
          <a:lstStyle/>
          <a:p>
            <a:pPr algn="just"/>
            <a:r>
              <a:rPr lang="en-US" sz="2000" b="1" dirty="0">
                <a:latin typeface="Candara" panose="020E0502030303020204" pitchFamily="34" charset="0"/>
              </a:rPr>
              <a:t>05 WATCH FOR CONTRASTS AND COMPARISONS. </a:t>
            </a:r>
            <a:r>
              <a:rPr lang="en-US" sz="1600" dirty="0">
                <a:latin typeface="Candara" panose="020E0502030303020204" pitchFamily="34" charset="0"/>
              </a:rPr>
              <a:t>Contrasts and comparisons use highly descriptive language to make it easier to remember what you’ve learned. </a:t>
            </a:r>
          </a:p>
        </p:txBody>
      </p:sp>
    </p:spTree>
    <p:extLst>
      <p:ext uri="{BB962C8B-B14F-4D97-AF65-F5344CB8AC3E}">
        <p14:creationId xmlns:p14="http://schemas.microsoft.com/office/powerpoint/2010/main" val="3215759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458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58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458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458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459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459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45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2" grpId="0"/>
      <p:bldP spid="24585" grpId="0"/>
      <p:bldP spid="24586" grpId="0"/>
      <p:bldP spid="24587" grpId="0"/>
      <p:bldP spid="24588" grpId="0"/>
      <p:bldP spid="24589" grpId="0"/>
      <p:bldP spid="24590" grpId="0"/>
      <p:bldP spid="2459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A59185-8BCD-39BB-7405-CAD437DAC993}"/>
              </a:ext>
            </a:extLst>
          </p:cNvPr>
          <p:cNvSpPr txBox="1"/>
          <p:nvPr/>
        </p:nvSpPr>
        <p:spPr>
          <a:xfrm>
            <a:off x="3522630" y="600974"/>
            <a:ext cx="6227232" cy="5078313"/>
          </a:xfrm>
          <a:prstGeom prst="rect">
            <a:avLst/>
          </a:prstGeom>
          <a:noFill/>
        </p:spPr>
        <p:txBody>
          <a:bodyPr wrap="square">
            <a:spAutoFit/>
          </a:bodyPr>
          <a:lstStyle/>
          <a:p>
            <a:pPr algn="just"/>
            <a:r>
              <a:rPr lang="en-US" b="0" i="0" dirty="0">
                <a:solidFill>
                  <a:srgbClr val="3F3F3F"/>
                </a:solidFill>
                <a:effectLst/>
                <a:latin typeface="roboto" pitchFamily="2" charset="0"/>
              </a:rPr>
              <a:t>Instead of studying resources about the Bible, inductive study focuses first upon the Bible. You need to be willing to lay aside your preconceived notions, pet interpretations, ready references, study notes, sermon tapes, </a:t>
            </a:r>
            <a:r>
              <a:rPr lang="en-US" b="0" i="0" dirty="0" err="1">
                <a:solidFill>
                  <a:srgbClr val="3F3F3F"/>
                </a:solidFill>
                <a:effectLst/>
                <a:latin typeface="roboto" pitchFamily="2" charset="0"/>
              </a:rPr>
              <a:t>etc</a:t>
            </a:r>
            <a:r>
              <a:rPr lang="en-US" b="0" i="0" dirty="0">
                <a:solidFill>
                  <a:srgbClr val="3F3F3F"/>
                </a:solidFill>
                <a:effectLst/>
                <a:latin typeface="roboto" pitchFamily="2" charset="0"/>
              </a:rPr>
              <a:t>, coming to the Scriptures as for the first time. Your primary resource is God's Word, then other secondary resources.</a:t>
            </a:r>
          </a:p>
          <a:p>
            <a:pPr algn="just"/>
            <a:endParaRPr lang="en-US" b="0" i="0" dirty="0">
              <a:solidFill>
                <a:srgbClr val="3F3F3F"/>
              </a:solidFill>
              <a:effectLst/>
              <a:latin typeface="roboto" pitchFamily="2" charset="0"/>
            </a:endParaRPr>
          </a:p>
          <a:p>
            <a:pPr algn="just"/>
            <a:r>
              <a:rPr lang="en-US" b="0" i="0" dirty="0">
                <a:solidFill>
                  <a:srgbClr val="3F3F3F"/>
                </a:solidFill>
                <a:effectLst/>
                <a:latin typeface="roboto" pitchFamily="2" charset="0"/>
              </a:rPr>
              <a:t>The tendency for many Bible students at the beginning of a study is to rally secondary resources that will do the "observing" and "interpreting" for the reader. It's quick but is it correct? How can you know if you don't make your own independent </a:t>
            </a:r>
            <a:r>
              <a:rPr lang="en-US" b="1" i="0" u="none" strike="noStrike" dirty="0">
                <a:solidFill>
                  <a:srgbClr val="0442FA"/>
                </a:solidFill>
                <a:effectLst/>
                <a:latin typeface="roboto" pitchFamily="2" charset="0"/>
                <a:hlinkClick r:id="rId2"/>
              </a:rPr>
              <a:t>observations</a:t>
            </a:r>
            <a:r>
              <a:rPr lang="en-US" b="0" i="0" dirty="0">
                <a:solidFill>
                  <a:srgbClr val="3F3F3F"/>
                </a:solidFill>
                <a:effectLst/>
                <a:latin typeface="roboto" pitchFamily="2" charset="0"/>
              </a:rPr>
              <a:t> and arrive at your own interpretation based on those </a:t>
            </a:r>
            <a:r>
              <a:rPr lang="en-US" b="1" i="0" u="none" strike="noStrike" dirty="0">
                <a:solidFill>
                  <a:srgbClr val="0442FA"/>
                </a:solidFill>
                <a:effectLst/>
                <a:latin typeface="roboto" pitchFamily="2" charset="0"/>
                <a:hlinkClick r:id="rId2"/>
              </a:rPr>
              <a:t>observations</a:t>
            </a:r>
            <a:r>
              <a:rPr lang="en-US" b="0" i="0" dirty="0">
                <a:solidFill>
                  <a:srgbClr val="3F3F3F"/>
                </a:solidFill>
                <a:effectLst/>
                <a:latin typeface="roboto" pitchFamily="2" charset="0"/>
              </a:rPr>
              <a:t>? And why even go to the Scriptures if you almost immediately forget what you've just read?</a:t>
            </a:r>
          </a:p>
          <a:p>
            <a:pPr algn="just"/>
            <a:endParaRPr lang="en-US" b="0" i="0" dirty="0">
              <a:solidFill>
                <a:srgbClr val="3F3F3F"/>
              </a:solidFill>
              <a:effectLst/>
              <a:latin typeface="roboto" pitchFamily="2" charset="0"/>
            </a:endParaRPr>
          </a:p>
          <a:p>
            <a:pPr algn="just"/>
            <a:r>
              <a:rPr lang="en-US" b="0" i="0" dirty="0">
                <a:solidFill>
                  <a:srgbClr val="3F3F3F"/>
                </a:solidFill>
                <a:effectLst/>
                <a:latin typeface="roboto" pitchFamily="2" charset="0"/>
              </a:rPr>
              <a:t> Research show that we learn more and retain more, the more actively we are involved in the learning process.</a:t>
            </a:r>
            <a:endParaRPr lang="en-US" dirty="0"/>
          </a:p>
        </p:txBody>
      </p:sp>
      <p:pic>
        <p:nvPicPr>
          <p:cNvPr id="6" name="Picture 5">
            <a:extLst>
              <a:ext uri="{FF2B5EF4-FFF2-40B4-BE49-F238E27FC236}">
                <a16:creationId xmlns:a16="http://schemas.microsoft.com/office/drawing/2014/main" id="{F6ADBE28-BA9C-4D7A-5E81-A2F5F78F0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377" y="600974"/>
            <a:ext cx="1606053" cy="51854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EC0C937-6E9D-D8CC-D4FB-DFFEF627CE35}"/>
              </a:ext>
            </a:extLst>
          </p:cNvPr>
          <p:cNvSpPr txBox="1"/>
          <p:nvPr/>
        </p:nvSpPr>
        <p:spPr>
          <a:xfrm>
            <a:off x="9934234" y="2951946"/>
            <a:ext cx="2019207" cy="954107"/>
          </a:xfrm>
          <a:prstGeom prst="rect">
            <a:avLst/>
          </a:prstGeom>
          <a:noFill/>
        </p:spPr>
        <p:txBody>
          <a:bodyPr wrap="none" rtlCol="0">
            <a:spAutoFit/>
          </a:bodyPr>
          <a:lstStyle/>
          <a:p>
            <a:pPr algn="ctr"/>
            <a:r>
              <a:rPr lang="en-US" sz="1400" dirty="0">
                <a:solidFill>
                  <a:srgbClr val="FF0000"/>
                </a:solidFill>
              </a:rPr>
              <a:t>Reinforces my caution</a:t>
            </a:r>
          </a:p>
          <a:p>
            <a:pPr algn="ctr"/>
            <a:r>
              <a:rPr lang="en-US" sz="1400" dirty="0">
                <a:solidFill>
                  <a:srgbClr val="FF0000"/>
                </a:solidFill>
              </a:rPr>
              <a:t>pertaining to the abuse</a:t>
            </a:r>
          </a:p>
          <a:p>
            <a:pPr algn="ctr"/>
            <a:r>
              <a:rPr lang="en-US" sz="1400" dirty="0">
                <a:solidFill>
                  <a:srgbClr val="FF0000"/>
                </a:solidFill>
              </a:rPr>
              <a:t>of the </a:t>
            </a:r>
            <a:r>
              <a:rPr lang="en-US" sz="1400" dirty="0" err="1">
                <a:solidFill>
                  <a:srgbClr val="FF0000"/>
                </a:solidFill>
              </a:rPr>
              <a:t>preceptaustin</a:t>
            </a:r>
            <a:r>
              <a:rPr lang="en-US" sz="1400" dirty="0">
                <a:solidFill>
                  <a:srgbClr val="FF0000"/>
                </a:solidFill>
              </a:rPr>
              <a:t> web</a:t>
            </a:r>
          </a:p>
          <a:p>
            <a:pPr algn="ctr"/>
            <a:r>
              <a:rPr lang="en-US" sz="1400" dirty="0">
                <a:solidFill>
                  <a:srgbClr val="FF0000"/>
                </a:solidFill>
              </a:rPr>
              <a:t>site.</a:t>
            </a:r>
          </a:p>
        </p:txBody>
      </p:sp>
      <p:sp>
        <p:nvSpPr>
          <p:cNvPr id="4" name="Arrow: Striped Right 3">
            <a:extLst>
              <a:ext uri="{FF2B5EF4-FFF2-40B4-BE49-F238E27FC236}">
                <a16:creationId xmlns:a16="http://schemas.microsoft.com/office/drawing/2014/main" id="{199F8FBE-3BAA-C0F3-B92A-38CE9145BFBB}"/>
              </a:ext>
            </a:extLst>
          </p:cNvPr>
          <p:cNvSpPr/>
          <p:nvPr/>
        </p:nvSpPr>
        <p:spPr>
          <a:xfrm rot="10800000">
            <a:off x="9990307" y="3696511"/>
            <a:ext cx="642025" cy="389106"/>
          </a:xfrm>
          <a:prstGeom prst="striped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5751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32CCA40D-0F53-425F-FE36-93CC41854EC0}"/>
              </a:ext>
            </a:extLst>
          </p:cNvPr>
          <p:cNvSpPr>
            <a:spLocks noGrp="1" noChangeArrowheads="1"/>
          </p:cNvSpPr>
          <p:nvPr>
            <p:ph type="body" idx="4294967295"/>
          </p:nvPr>
        </p:nvSpPr>
        <p:spPr>
          <a:xfrm>
            <a:off x="144684" y="2775850"/>
            <a:ext cx="8229600" cy="3733800"/>
          </a:xfrm>
        </p:spPr>
        <p:txBody>
          <a:bodyPr>
            <a:noAutofit/>
          </a:bodyPr>
          <a:lstStyle/>
          <a:p>
            <a:pPr algn="ctr" eaLnBrk="1" hangingPunct="1">
              <a:buFontTx/>
              <a:buNone/>
            </a:pPr>
            <a:r>
              <a:rPr lang="en-US" altLang="en-US" sz="2400" b="1" dirty="0">
                <a:solidFill>
                  <a:srgbClr val="FF0000"/>
                </a:solidFill>
              </a:rPr>
              <a:t>FOR</a:t>
            </a:r>
          </a:p>
          <a:p>
            <a:pPr algn="ctr" eaLnBrk="1" hangingPunct="1">
              <a:buFontTx/>
              <a:buNone/>
            </a:pPr>
            <a:r>
              <a:rPr lang="en-US" altLang="en-US" sz="2400" b="1" dirty="0">
                <a:solidFill>
                  <a:srgbClr val="FF0000"/>
                </a:solidFill>
              </a:rPr>
              <a:t>BECAUSE</a:t>
            </a:r>
          </a:p>
          <a:p>
            <a:pPr algn="ctr" eaLnBrk="1" hangingPunct="1">
              <a:buFontTx/>
              <a:buNone/>
            </a:pPr>
            <a:r>
              <a:rPr lang="en-US" altLang="en-US" sz="2400" b="1" dirty="0">
                <a:solidFill>
                  <a:srgbClr val="FF0000"/>
                </a:solidFill>
              </a:rPr>
              <a:t>THEREFORE</a:t>
            </a:r>
          </a:p>
          <a:p>
            <a:pPr algn="ctr" eaLnBrk="1" hangingPunct="1">
              <a:buFontTx/>
              <a:buNone/>
            </a:pPr>
            <a:r>
              <a:rPr lang="en-US" altLang="en-US" sz="2400" b="1" dirty="0">
                <a:solidFill>
                  <a:srgbClr val="FF0000"/>
                </a:solidFill>
              </a:rPr>
              <a:t>SO THAT</a:t>
            </a:r>
          </a:p>
          <a:p>
            <a:pPr algn="ctr" eaLnBrk="1" hangingPunct="1">
              <a:buFontTx/>
              <a:buNone/>
            </a:pPr>
            <a:r>
              <a:rPr lang="en-US" altLang="en-US" sz="2400" b="1" dirty="0">
                <a:solidFill>
                  <a:srgbClr val="FF0000"/>
                </a:solidFill>
              </a:rPr>
              <a:t>FOR THIS REASON</a:t>
            </a:r>
          </a:p>
        </p:txBody>
      </p:sp>
      <p:sp>
        <p:nvSpPr>
          <p:cNvPr id="29701" name="Text Box 5">
            <a:extLst>
              <a:ext uri="{FF2B5EF4-FFF2-40B4-BE49-F238E27FC236}">
                <a16:creationId xmlns:a16="http://schemas.microsoft.com/office/drawing/2014/main" id="{FCEC606F-304A-1A7F-B9A4-57E5BD31BD2A}"/>
              </a:ext>
            </a:extLst>
          </p:cNvPr>
          <p:cNvSpPr txBox="1">
            <a:spLocks noChangeArrowheads="1"/>
          </p:cNvSpPr>
          <p:nvPr/>
        </p:nvSpPr>
        <p:spPr bwMode="auto">
          <a:xfrm>
            <a:off x="1866900" y="1580656"/>
            <a:ext cx="8458200" cy="1006475"/>
          </a:xfrm>
          <a:prstGeom prst="rect">
            <a:avLst/>
          </a:prstGeom>
          <a:noFill/>
          <a:ln>
            <a:noFill/>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000" b="1" dirty="0">
                <a:latin typeface="Candara" panose="020E0502030303020204" pitchFamily="34" charset="0"/>
              </a:rPr>
              <a:t>Always be alert for these important connecting words for they will introduce an explanation or a conclusion and beg questions like “Why is </a:t>
            </a:r>
            <a:r>
              <a:rPr lang="en-US" altLang="en-US" sz="2000" b="1" i="1" dirty="0">
                <a:latin typeface="Candara" panose="020E0502030303020204" pitchFamily="34" charset="0"/>
              </a:rPr>
              <a:t>therefore</a:t>
            </a:r>
            <a:r>
              <a:rPr lang="en-US" altLang="en-US" sz="2000" b="1" dirty="0">
                <a:latin typeface="Candara" panose="020E0502030303020204" pitchFamily="34" charset="0"/>
              </a:rPr>
              <a:t>, there for?”, “What is the author explaining?”, </a:t>
            </a:r>
            <a:r>
              <a:rPr lang="en-US" altLang="en-US" sz="2000" b="1" dirty="0" err="1">
                <a:latin typeface="Candara" panose="020E0502030303020204" pitchFamily="34" charset="0"/>
              </a:rPr>
              <a:t>etc</a:t>
            </a:r>
            <a:endParaRPr lang="en-US" altLang="en-US" sz="2000" b="1" dirty="0">
              <a:latin typeface="Candara" panose="020E0502030303020204" pitchFamily="34" charset="0"/>
            </a:endParaRPr>
          </a:p>
        </p:txBody>
      </p:sp>
      <p:pic>
        <p:nvPicPr>
          <p:cNvPr id="2" name="Picture 2" descr="Free Connections Quiz | Quiz On Demand">
            <a:extLst>
              <a:ext uri="{FF2B5EF4-FFF2-40B4-BE49-F238E27FC236}">
                <a16:creationId xmlns:a16="http://schemas.microsoft.com/office/drawing/2014/main" id="{DC05C06A-23F6-4C3F-F2A2-6D7F212DBF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2646" y="2587131"/>
            <a:ext cx="2807047" cy="23838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270AA4B-592C-87F8-67DF-9E9192B69173}"/>
              </a:ext>
            </a:extLst>
          </p:cNvPr>
          <p:cNvSpPr txBox="1"/>
          <p:nvPr/>
        </p:nvSpPr>
        <p:spPr>
          <a:xfrm>
            <a:off x="233737" y="0"/>
            <a:ext cx="4754952" cy="1292662"/>
          </a:xfrm>
          <a:prstGeom prst="rect">
            <a:avLst/>
          </a:prstGeom>
          <a:solidFill>
            <a:schemeClr val="accent1">
              <a:lumMod val="20000"/>
              <a:lumOff val="80000"/>
            </a:schemeClr>
          </a:solidFill>
        </p:spPr>
        <p:txBody>
          <a:bodyPr wrap="square">
            <a:spAutoFit/>
          </a:bodyPr>
          <a:lstStyle/>
          <a:p>
            <a:r>
              <a:rPr lang="en-US" sz="2400" b="1" dirty="0">
                <a:latin typeface="Candara" panose="020E0502030303020204" pitchFamily="34" charset="0"/>
              </a:rPr>
              <a:t>08 MARK TERMS OF CONCLUSION.</a:t>
            </a:r>
            <a:r>
              <a:rPr lang="en-US" sz="2400" b="1" dirty="0">
                <a:solidFill>
                  <a:schemeClr val="accent1"/>
                </a:solidFill>
                <a:latin typeface="Candara" panose="020E0502030303020204" pitchFamily="34" charset="0"/>
              </a:rPr>
              <a:t> </a:t>
            </a:r>
            <a:r>
              <a:rPr lang="en-US" dirty="0">
                <a:latin typeface="Candara" panose="020E0502030303020204" pitchFamily="34" charset="0"/>
              </a:rPr>
              <a:t>Words such as “therefore,” “thus,” and “for this reason” indicate that a conclusion or summary is being made. </a:t>
            </a:r>
          </a:p>
        </p:txBody>
      </p:sp>
    </p:spTree>
    <p:extLst>
      <p:ext uri="{BB962C8B-B14F-4D97-AF65-F5344CB8AC3E}">
        <p14:creationId xmlns:p14="http://schemas.microsoft.com/office/powerpoint/2010/main" val="3523006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0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9" fill="hold" nodeType="click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anim calcmode="lin" valueType="num">
                                      <p:cBhvr additive="base">
                                        <p:cTn id="11" dur="5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843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3" fill="hold" nodeType="clickEffect">
                                  <p:stCondLst>
                                    <p:cond delay="0"/>
                                  </p:stCondLst>
                                  <p:childTnLst>
                                    <p:set>
                                      <p:cBhvr>
                                        <p:cTn id="16" dur="1" fill="hold">
                                          <p:stCondLst>
                                            <p:cond delay="0"/>
                                          </p:stCondLst>
                                        </p:cTn>
                                        <p:tgtEl>
                                          <p:spTgt spid="18435">
                                            <p:txEl>
                                              <p:pRg st="1" end="1"/>
                                            </p:txEl>
                                          </p:spTgt>
                                        </p:tgtEl>
                                        <p:attrNameLst>
                                          <p:attrName>style.visibility</p:attrName>
                                        </p:attrNameLst>
                                      </p:cBhvr>
                                      <p:to>
                                        <p:strVal val="visible"/>
                                      </p:to>
                                    </p:set>
                                    <p:anim calcmode="lin" valueType="num">
                                      <p:cBhvr additive="base">
                                        <p:cTn id="17" dur="500" fill="hold"/>
                                        <p:tgtEl>
                                          <p:spTgt spid="18435">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843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18435">
                                            <p:txEl>
                                              <p:pRg st="2" end="2"/>
                                            </p:txEl>
                                          </p:spTgt>
                                        </p:tgtEl>
                                        <p:attrNameLst>
                                          <p:attrName>style.visibility</p:attrName>
                                        </p:attrNameLst>
                                      </p:cBhvr>
                                      <p:to>
                                        <p:strVal val="visible"/>
                                      </p:to>
                                    </p:set>
                                    <p:anim calcmode="lin" valueType="num">
                                      <p:cBhvr additive="base">
                                        <p:cTn id="23" dur="500" fill="hold"/>
                                        <p:tgtEl>
                                          <p:spTgt spid="18435">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84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12" fill="hold" nodeType="clickEffect">
                                  <p:stCondLst>
                                    <p:cond delay="0"/>
                                  </p:stCondLst>
                                  <p:childTnLst>
                                    <p:set>
                                      <p:cBhvr>
                                        <p:cTn id="28" dur="1" fill="hold">
                                          <p:stCondLst>
                                            <p:cond delay="0"/>
                                          </p:stCondLst>
                                        </p:cTn>
                                        <p:tgtEl>
                                          <p:spTgt spid="18435">
                                            <p:txEl>
                                              <p:pRg st="3" end="3"/>
                                            </p:txEl>
                                          </p:spTgt>
                                        </p:tgtEl>
                                        <p:attrNameLst>
                                          <p:attrName>style.visibility</p:attrName>
                                        </p:attrNameLst>
                                      </p:cBhvr>
                                      <p:to>
                                        <p:strVal val="visible"/>
                                      </p:to>
                                    </p:set>
                                    <p:anim calcmode="lin" valueType="num">
                                      <p:cBhvr additive="base">
                                        <p:cTn id="29" dur="500" fill="hold"/>
                                        <p:tgtEl>
                                          <p:spTgt spid="18435">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12" fill="hold" nodeType="clickEffect">
                                  <p:stCondLst>
                                    <p:cond delay="0"/>
                                  </p:stCondLst>
                                  <p:childTnLst>
                                    <p:set>
                                      <p:cBhvr>
                                        <p:cTn id="34" dur="1" fill="hold">
                                          <p:stCondLst>
                                            <p:cond delay="0"/>
                                          </p:stCondLst>
                                        </p:cTn>
                                        <p:tgtEl>
                                          <p:spTgt spid="18435">
                                            <p:txEl>
                                              <p:pRg st="4" end="4"/>
                                            </p:txEl>
                                          </p:spTgt>
                                        </p:tgtEl>
                                        <p:attrNameLst>
                                          <p:attrName>style.visibility</p:attrName>
                                        </p:attrNameLst>
                                      </p:cBhvr>
                                      <p:to>
                                        <p:strVal val="visible"/>
                                      </p:to>
                                    </p:set>
                                    <p:anim calcmode="lin" valueType="num">
                                      <p:cBhvr additive="base">
                                        <p:cTn id="35" dur="500" fill="hold"/>
                                        <p:tgtEl>
                                          <p:spTgt spid="18435">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86D35AF4-D4FE-0C90-83CE-916BD58E7F39}"/>
              </a:ext>
            </a:extLst>
          </p:cNvPr>
          <p:cNvSpPr>
            <a:spLocks noGrp="1" noChangeArrowheads="1"/>
          </p:cNvSpPr>
          <p:nvPr>
            <p:ph type="title" idx="4294967295"/>
          </p:nvPr>
        </p:nvSpPr>
        <p:spPr>
          <a:xfrm>
            <a:off x="218498" y="278390"/>
            <a:ext cx="9604375" cy="1049337"/>
          </a:xfrm>
        </p:spPr>
        <p:txBody>
          <a:bodyPr>
            <a:noAutofit/>
          </a:bodyPr>
          <a:lstStyle/>
          <a:p>
            <a:pPr eaLnBrk="1" hangingPunct="1"/>
            <a:r>
              <a:rPr lang="en-US" altLang="en-US" sz="2800" b="1" dirty="0">
                <a:latin typeface="Candara" panose="020E0502030303020204" pitchFamily="34" charset="0"/>
              </a:rPr>
              <a:t>CONNECTIVES:</a:t>
            </a:r>
            <a:br>
              <a:rPr lang="en-US" altLang="en-US" sz="2800" b="1" dirty="0">
                <a:latin typeface="Candara" panose="020E0502030303020204" pitchFamily="34" charset="0"/>
              </a:rPr>
            </a:br>
            <a:r>
              <a:rPr lang="en-US" altLang="en-US" sz="2800" b="1" dirty="0">
                <a:latin typeface="Candara" panose="020E0502030303020204" pitchFamily="34" charset="0"/>
              </a:rPr>
              <a:t>CONCLUSION TERMS</a:t>
            </a:r>
          </a:p>
        </p:txBody>
      </p:sp>
      <p:sp>
        <p:nvSpPr>
          <p:cNvPr id="66563" name="Rectangle 3">
            <a:extLst>
              <a:ext uri="{FF2B5EF4-FFF2-40B4-BE49-F238E27FC236}">
                <a16:creationId xmlns:a16="http://schemas.microsoft.com/office/drawing/2014/main" id="{A4AEBEC9-432B-1C59-88C7-8A6375C6BAF8}"/>
              </a:ext>
            </a:extLst>
          </p:cNvPr>
          <p:cNvSpPr>
            <a:spLocks noGrp="1" noChangeArrowheads="1"/>
          </p:cNvSpPr>
          <p:nvPr>
            <p:ph type="body" idx="4294967295"/>
          </p:nvPr>
        </p:nvSpPr>
        <p:spPr>
          <a:xfrm>
            <a:off x="218498" y="1549329"/>
            <a:ext cx="8229600" cy="4525962"/>
          </a:xfrm>
        </p:spPr>
        <p:txBody>
          <a:bodyPr>
            <a:normAutofit/>
          </a:bodyPr>
          <a:lstStyle/>
          <a:p>
            <a:pPr algn="just" eaLnBrk="1" hangingPunct="1">
              <a:buFontTx/>
              <a:buNone/>
            </a:pPr>
            <a:r>
              <a:rPr lang="en-US" altLang="en-US" sz="2400" b="1" dirty="0">
                <a:latin typeface="Candara" panose="020E0502030303020204" pitchFamily="34" charset="0"/>
              </a:rPr>
              <a:t>Romans</a:t>
            </a:r>
            <a:r>
              <a:rPr lang="en-US" altLang="en-US" sz="2400" b="1" dirty="0"/>
              <a:t> is full of </a:t>
            </a:r>
            <a:r>
              <a:rPr lang="en-US" altLang="en-US" sz="2400" b="1" i="1" u="sng" dirty="0" err="1"/>
              <a:t>therefores</a:t>
            </a:r>
            <a:r>
              <a:rPr lang="en-US" altLang="en-US" sz="2400" b="1" dirty="0"/>
              <a:t>, as Paul works his way through a tightly structured argument. </a:t>
            </a:r>
          </a:p>
          <a:p>
            <a:pPr algn="just" eaLnBrk="1" hangingPunct="1">
              <a:buFontTx/>
              <a:buNone/>
            </a:pPr>
            <a:r>
              <a:rPr lang="en-US" altLang="en-US" sz="2400" b="1" dirty="0"/>
              <a:t>The Old Testament prophets use </a:t>
            </a:r>
            <a:r>
              <a:rPr lang="en-US" altLang="en-US" sz="2400" b="1" i="1" u="sng" dirty="0"/>
              <a:t>therefore</a:t>
            </a:r>
            <a:r>
              <a:rPr lang="en-US" altLang="en-US" sz="2400" b="1" dirty="0"/>
              <a:t> extensively. Over and over they state their case against the people, and then cry, "Therefore, thus says the Lord."</a:t>
            </a:r>
          </a:p>
        </p:txBody>
      </p:sp>
      <p:sp>
        <p:nvSpPr>
          <p:cNvPr id="2" name="TextBox 1">
            <a:extLst>
              <a:ext uri="{FF2B5EF4-FFF2-40B4-BE49-F238E27FC236}">
                <a16:creationId xmlns:a16="http://schemas.microsoft.com/office/drawing/2014/main" id="{40DF2257-E8EA-6C43-0384-0DB23336EE09}"/>
              </a:ext>
            </a:extLst>
          </p:cNvPr>
          <p:cNvSpPr txBox="1"/>
          <p:nvPr/>
        </p:nvSpPr>
        <p:spPr>
          <a:xfrm>
            <a:off x="2411224" y="3592984"/>
            <a:ext cx="7237879" cy="646331"/>
          </a:xfrm>
          <a:prstGeom prst="rect">
            <a:avLst/>
          </a:prstGeom>
          <a:noFill/>
        </p:spPr>
        <p:txBody>
          <a:bodyPr wrap="none" rtlCol="0">
            <a:spAutoFit/>
          </a:bodyPr>
          <a:lstStyle/>
          <a:p>
            <a:r>
              <a:rPr lang="en-US" sz="3600" dirty="0">
                <a:solidFill>
                  <a:srgbClr val="FF0000"/>
                </a:solidFill>
                <a:latin typeface="Candara" panose="020E0502030303020204" pitchFamily="34" charset="0"/>
              </a:rPr>
              <a:t>What’s The “Therefore” There For”?</a:t>
            </a:r>
          </a:p>
        </p:txBody>
      </p:sp>
      <p:pic>
        <p:nvPicPr>
          <p:cNvPr id="3" name="Picture 3">
            <a:extLst>
              <a:ext uri="{FF2B5EF4-FFF2-40B4-BE49-F238E27FC236}">
                <a16:creationId xmlns:a16="http://schemas.microsoft.com/office/drawing/2014/main" id="{8729AD14-D5EC-3580-B906-EC24595FF9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9127" y="4350116"/>
            <a:ext cx="2236787" cy="243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762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additive="base">
                                        <p:cTn id="7" dur="500" fill="hold"/>
                                        <p:tgtEl>
                                          <p:spTgt spid="66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56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nodeType="clickEffect">
                                  <p:stCondLst>
                                    <p:cond delay="0"/>
                                  </p:stCondLst>
                                  <p:childTnLst>
                                    <p:set>
                                      <p:cBhvr>
                                        <p:cTn id="12" dur="1" fill="hold">
                                          <p:stCondLst>
                                            <p:cond delay="0"/>
                                          </p:stCondLst>
                                        </p:cTn>
                                        <p:tgtEl>
                                          <p:spTgt spid="66563">
                                            <p:txEl>
                                              <p:pRg st="1" end="1"/>
                                            </p:txEl>
                                          </p:spTgt>
                                        </p:tgtEl>
                                        <p:attrNameLst>
                                          <p:attrName>style.visibility</p:attrName>
                                        </p:attrNameLst>
                                      </p:cBhvr>
                                      <p:to>
                                        <p:strVal val="visible"/>
                                      </p:to>
                                    </p:set>
                                    <p:anim calcmode="lin" valueType="num">
                                      <p:cBhvr additive="base">
                                        <p:cTn id="13" dur="500" fill="hold"/>
                                        <p:tgtEl>
                                          <p:spTgt spid="665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6563">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A033FF-51E4-8ADC-3F2F-329ACCE93530}"/>
              </a:ext>
            </a:extLst>
          </p:cNvPr>
          <p:cNvSpPr txBox="1"/>
          <p:nvPr/>
        </p:nvSpPr>
        <p:spPr>
          <a:xfrm>
            <a:off x="1737360" y="428589"/>
            <a:ext cx="9747504" cy="5632311"/>
          </a:xfrm>
          <a:prstGeom prst="rect">
            <a:avLst/>
          </a:prstGeom>
          <a:noFill/>
        </p:spPr>
        <p:txBody>
          <a:bodyPr wrap="square">
            <a:spAutoFit/>
          </a:bodyPr>
          <a:lstStyle/>
          <a:p>
            <a:r>
              <a:rPr lang="en-US" dirty="0"/>
              <a:t>The person using the inductive study method observes Scripture for what are named "hinge words," so that you begin to read the Bible more "actively" than "passively." Helpful "hinge words" to facilitate "active" (interactive) reading of the Bible include – </a:t>
            </a:r>
          </a:p>
          <a:p>
            <a:pPr marL="800100" lvl="1" indent="-342900">
              <a:buFont typeface="Wingdings" panose="05000000000000000000" pitchFamily="2" charset="2"/>
              <a:buChar char="v"/>
            </a:pPr>
            <a:r>
              <a:rPr lang="en-US" dirty="0"/>
              <a:t>for/because (explanation)</a:t>
            </a:r>
          </a:p>
          <a:p>
            <a:pPr marL="800100" lvl="1" indent="-342900">
              <a:buFont typeface="Wingdings" panose="05000000000000000000" pitchFamily="2" charset="2"/>
              <a:buChar char="v"/>
            </a:pPr>
            <a:r>
              <a:rPr lang="en-US" dirty="0"/>
              <a:t>so that/that (purpose/result)</a:t>
            </a:r>
          </a:p>
          <a:p>
            <a:pPr marL="800100" lvl="1" indent="-342900">
              <a:buFont typeface="Wingdings" panose="05000000000000000000" pitchFamily="2" charset="2"/>
              <a:buChar char="v"/>
            </a:pPr>
            <a:r>
              <a:rPr lang="en-US" dirty="0"/>
              <a:t>therefore/for this reason (conclusion)</a:t>
            </a:r>
          </a:p>
          <a:p>
            <a:pPr marL="800100" lvl="1" indent="-342900">
              <a:buFont typeface="Wingdings" panose="05000000000000000000" pitchFamily="2" charset="2"/>
              <a:buChar char="v"/>
            </a:pPr>
            <a:r>
              <a:rPr lang="en-US" dirty="0"/>
              <a:t>but (contrast)</a:t>
            </a:r>
          </a:p>
          <a:p>
            <a:endParaRPr lang="en-US" dirty="0"/>
          </a:p>
          <a:p>
            <a:r>
              <a:rPr lang="en-US" dirty="0"/>
              <a:t>Each "hinge word" provides an opportunity to </a:t>
            </a:r>
          </a:p>
          <a:p>
            <a:pPr marL="800100" lvl="1" indent="-342900">
              <a:buFont typeface="Wingdings" panose="05000000000000000000" pitchFamily="2" charset="2"/>
              <a:buChar char="v"/>
            </a:pPr>
            <a:r>
              <a:rPr lang="en-US" dirty="0"/>
              <a:t>ask a question (to interact with the Scripture, e.g., "What is being contrasted?", </a:t>
            </a:r>
            <a:r>
              <a:rPr lang="en-US" dirty="0" err="1"/>
              <a:t>etc</a:t>
            </a:r>
            <a:r>
              <a:rPr lang="en-US" dirty="0"/>
              <a:t>), </a:t>
            </a:r>
          </a:p>
          <a:p>
            <a:pPr marL="800100" lvl="1" indent="-342900">
              <a:buFont typeface="Wingdings" panose="05000000000000000000" pitchFamily="2" charset="2"/>
              <a:buChar char="v"/>
            </a:pPr>
            <a:r>
              <a:rPr lang="en-US" dirty="0"/>
              <a:t>which forces us to examine the context, </a:t>
            </a:r>
          </a:p>
          <a:p>
            <a:pPr marL="800100" lvl="1" indent="-342900">
              <a:buFont typeface="Wingdings" panose="05000000000000000000" pitchFamily="2" charset="2"/>
              <a:buChar char="v"/>
            </a:pPr>
            <a:r>
              <a:rPr lang="en-US" dirty="0"/>
              <a:t>which slows us down, </a:t>
            </a:r>
          </a:p>
          <a:p>
            <a:pPr marL="800100" lvl="1" indent="-342900">
              <a:buFont typeface="Wingdings" panose="05000000000000000000" pitchFamily="2" charset="2"/>
              <a:buChar char="v"/>
            </a:pPr>
            <a:r>
              <a:rPr lang="en-US" dirty="0"/>
              <a:t>which allows the Spirit to speak to us and illuminate the passage, </a:t>
            </a:r>
          </a:p>
          <a:p>
            <a:pPr marL="800100" lvl="1" indent="-342900">
              <a:buFont typeface="Wingdings" panose="05000000000000000000" pitchFamily="2" charset="2"/>
              <a:buChar char="v"/>
            </a:pPr>
            <a:r>
              <a:rPr lang="en-US" dirty="0"/>
              <a:t>which helps us retain or remember the Scripture (b/c we are forced to re-read it) </a:t>
            </a:r>
          </a:p>
          <a:p>
            <a:pPr marL="800100" lvl="1" indent="-342900">
              <a:buFont typeface="Wingdings" panose="05000000000000000000" pitchFamily="2" charset="2"/>
              <a:buChar char="v"/>
            </a:pPr>
            <a:r>
              <a:rPr lang="en-US" dirty="0"/>
              <a:t>in effect to practice meditating on the Scripture and receive the blessings inherent in meditation (Ps 1:2-3, Josh 1:8). </a:t>
            </a:r>
          </a:p>
          <a:p>
            <a:pPr marL="342900" indent="-342900">
              <a:buAutoNum type="arabicParenBoth"/>
            </a:pPr>
            <a:endParaRPr lang="en-US" dirty="0"/>
          </a:p>
          <a:p>
            <a:r>
              <a:rPr lang="en-US" dirty="0"/>
              <a:t>All of these effects are the result of simply practicing the discipline of observing the "hinge words." And there will be ample opportunity to hone this skill (e.g., there are over 9000 "</a:t>
            </a:r>
            <a:r>
              <a:rPr lang="en-US" dirty="0" err="1"/>
              <a:t>for's</a:t>
            </a:r>
            <a:r>
              <a:rPr lang="en-US" dirty="0"/>
              <a:t>" and over 4000 "but's" in the Bible)!</a:t>
            </a:r>
          </a:p>
        </p:txBody>
      </p:sp>
      <p:pic>
        <p:nvPicPr>
          <p:cNvPr id="28674" name="Picture 2">
            <a:extLst>
              <a:ext uri="{FF2B5EF4-FFF2-40B4-BE49-F238E27FC236}">
                <a16:creationId xmlns:a16="http://schemas.microsoft.com/office/drawing/2014/main" id="{B768914A-00B5-0EB2-F9C7-07F3728955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40790" y="731520"/>
            <a:ext cx="1280037" cy="1225296"/>
          </a:xfrm>
          <a:prstGeom prst="rect">
            <a:avLst/>
          </a:prstGeom>
          <a:noFill/>
          <a:extLst>
            <a:ext uri="{909E8E84-426E-40DD-AFC4-6F175D3DCCD1}">
              <a14:hiddenFill xmlns:a14="http://schemas.microsoft.com/office/drawing/2010/main">
                <a:solidFill>
                  <a:srgbClr val="FFFFFF"/>
                </a:solidFill>
              </a14:hiddenFill>
            </a:ext>
          </a:extLst>
        </p:spPr>
      </p:pic>
      <p:pic>
        <p:nvPicPr>
          <p:cNvPr id="28678" name="Picture 6" descr="Double sided hinge GOTHIC | Hinges, Wooden doors, Folding doors">
            <a:extLst>
              <a:ext uri="{FF2B5EF4-FFF2-40B4-BE49-F238E27FC236}">
                <a16:creationId xmlns:a16="http://schemas.microsoft.com/office/drawing/2014/main" id="{38A7C213-F57A-02A7-5520-E8ADFFDA4E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790" y="2148963"/>
            <a:ext cx="1280037" cy="1280037"/>
          </a:xfrm>
          <a:prstGeom prst="rect">
            <a:avLst/>
          </a:prstGeom>
          <a:noFill/>
          <a:extLst>
            <a:ext uri="{909E8E84-426E-40DD-AFC4-6F175D3DCCD1}">
              <a14:hiddenFill xmlns:a14="http://schemas.microsoft.com/office/drawing/2010/main">
                <a:solidFill>
                  <a:srgbClr val="FFFFFF"/>
                </a:solidFill>
              </a14:hiddenFill>
            </a:ext>
          </a:extLst>
        </p:spPr>
      </p:pic>
      <p:pic>
        <p:nvPicPr>
          <p:cNvPr id="28680" name="Picture 8" descr="Collector Decorative Door Hinge">
            <a:extLst>
              <a:ext uri="{FF2B5EF4-FFF2-40B4-BE49-F238E27FC236}">
                <a16:creationId xmlns:a16="http://schemas.microsoft.com/office/drawing/2014/main" id="{86E1593C-BB18-98F3-55C9-16FB36E464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789" y="3621147"/>
            <a:ext cx="1280038" cy="1712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1519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98985C-FB06-2335-1F9A-6877000684DD}"/>
              </a:ext>
            </a:extLst>
          </p:cNvPr>
          <p:cNvSpPr txBox="1"/>
          <p:nvPr/>
        </p:nvSpPr>
        <p:spPr>
          <a:xfrm>
            <a:off x="154314" y="316299"/>
            <a:ext cx="11734799" cy="6679970"/>
          </a:xfrm>
          <a:prstGeom prst="rect">
            <a:avLst/>
          </a:prstGeom>
          <a:noFill/>
        </p:spPr>
        <p:txBody>
          <a:bodyPr wrap="square">
            <a:spAutoFit/>
          </a:bodyPr>
          <a:lstStyle/>
          <a:p>
            <a:pPr algn="l">
              <a:lnSpc>
                <a:spcPct val="200000"/>
              </a:lnSpc>
            </a:pPr>
            <a:r>
              <a:rPr lang="en-US" sz="1600" b="1" i="0" dirty="0">
                <a:solidFill>
                  <a:srgbClr val="000000"/>
                </a:solidFill>
                <a:effectLst/>
                <a:latin typeface="system-ui"/>
              </a:rPr>
              <a:t>I Thessalonians</a:t>
            </a:r>
          </a:p>
          <a:p>
            <a:pPr algn="l">
              <a:lnSpc>
                <a:spcPct val="200000"/>
              </a:lnSpc>
            </a:pPr>
            <a:r>
              <a:rPr lang="en-US" sz="1400" i="0" dirty="0">
                <a:effectLst/>
                <a:latin typeface="system-ui"/>
              </a:rPr>
              <a:t>1  Paul, Silvanus, and Timothy,</a:t>
            </a:r>
          </a:p>
          <a:p>
            <a:pPr>
              <a:lnSpc>
                <a:spcPct val="200000"/>
              </a:lnSpc>
            </a:pPr>
            <a:r>
              <a:rPr lang="en-US" sz="1400" i="0" dirty="0">
                <a:effectLst/>
                <a:latin typeface="system-ui"/>
              </a:rPr>
              <a:t>To the church of the Thessalonians in God the Father and the Lord Jesus Christ: Grace to you and peace.</a:t>
            </a:r>
            <a:r>
              <a:rPr lang="en-US" sz="1800" b="1" dirty="0">
                <a:solidFill>
                  <a:schemeClr val="accent1"/>
                </a:solidFill>
              </a:rPr>
              <a:t> </a:t>
            </a:r>
            <a:endParaRPr lang="en-US" sz="1400" dirty="0"/>
          </a:p>
          <a:p>
            <a:pPr algn="l">
              <a:lnSpc>
                <a:spcPct val="200000"/>
              </a:lnSpc>
            </a:pPr>
            <a:r>
              <a:rPr lang="en-US" sz="1400" i="0" baseline="30000" dirty="0">
                <a:effectLst/>
                <a:latin typeface="system-ui"/>
              </a:rPr>
              <a:t> </a:t>
            </a:r>
            <a:r>
              <a:rPr lang="en-US" sz="1400" i="0" dirty="0">
                <a:effectLst/>
                <a:latin typeface="system-ui"/>
              </a:rPr>
              <a:t>We always give thanks to God for all of you, making mention </a:t>
            </a:r>
            <a:r>
              <a:rPr lang="en-US" sz="1400" i="1" dirty="0">
                <a:effectLst/>
                <a:latin typeface="system-ui"/>
              </a:rPr>
              <a:t>of you</a:t>
            </a:r>
            <a:r>
              <a:rPr lang="en-US" sz="1400" i="0" dirty="0">
                <a:effectLst/>
                <a:latin typeface="system-ui"/>
              </a:rPr>
              <a:t> in our prayers;</a:t>
            </a:r>
          </a:p>
          <a:p>
            <a:pPr algn="l">
              <a:lnSpc>
                <a:spcPct val="200000"/>
              </a:lnSpc>
            </a:pPr>
            <a:r>
              <a:rPr lang="en-US" sz="1400" i="0" baseline="30000" dirty="0">
                <a:effectLst/>
                <a:latin typeface="system-ui"/>
              </a:rPr>
              <a:t>3 </a:t>
            </a:r>
            <a:r>
              <a:rPr lang="en-US" sz="1400" i="0" dirty="0">
                <a:effectLst/>
                <a:latin typeface="system-ui"/>
              </a:rPr>
              <a:t>constantly keeping in mind (1)your work of faith and (2)labor of love and (3)perseverance of hope in our Lord Jesus Christ in the presence of our God and Father,  </a:t>
            </a:r>
          </a:p>
          <a:p>
            <a:pPr algn="l">
              <a:lnSpc>
                <a:spcPct val="200000"/>
              </a:lnSpc>
            </a:pPr>
            <a:r>
              <a:rPr lang="en-US" sz="1400" i="0" baseline="30000" dirty="0">
                <a:effectLst/>
                <a:latin typeface="system-ui"/>
              </a:rPr>
              <a:t>4 </a:t>
            </a:r>
            <a:r>
              <a:rPr lang="en-US" sz="1400" i="0" dirty="0">
                <a:effectLst/>
                <a:latin typeface="system-ui"/>
              </a:rPr>
              <a:t>knowing, brothers </a:t>
            </a:r>
            <a:r>
              <a:rPr lang="en-US" sz="1400" i="1" dirty="0">
                <a:effectLst/>
                <a:latin typeface="system-ui"/>
              </a:rPr>
              <a:t>and sisters</a:t>
            </a:r>
            <a:r>
              <a:rPr lang="en-US" sz="1400" i="0" dirty="0">
                <a:effectLst/>
                <a:latin typeface="system-ui"/>
              </a:rPr>
              <a:t>, beloved by God, </a:t>
            </a:r>
            <a:r>
              <a:rPr lang="en-US" sz="1400" i="1" dirty="0">
                <a:effectLst/>
                <a:latin typeface="system-ui"/>
              </a:rPr>
              <a:t>His</a:t>
            </a:r>
            <a:r>
              <a:rPr lang="en-US" sz="1400" i="0" dirty="0">
                <a:effectLst/>
                <a:latin typeface="system-ui"/>
              </a:rPr>
              <a:t> choice of you; </a:t>
            </a:r>
          </a:p>
          <a:p>
            <a:pPr algn="l">
              <a:lnSpc>
                <a:spcPct val="200000"/>
              </a:lnSpc>
            </a:pPr>
            <a:r>
              <a:rPr lang="en-US" sz="1400" i="0" baseline="30000" dirty="0">
                <a:effectLst/>
                <a:latin typeface="system-ui"/>
              </a:rPr>
              <a:t>5 </a:t>
            </a:r>
            <a:r>
              <a:rPr lang="en-US" sz="1400" i="0" u="sng" dirty="0">
                <a:effectLst/>
                <a:latin typeface="Copperplate Gothic Bold" panose="020E0705020206020404" pitchFamily="34" charset="0"/>
              </a:rPr>
              <a:t>for</a:t>
            </a:r>
            <a:r>
              <a:rPr lang="en-US" sz="1400" i="0" dirty="0">
                <a:effectLst/>
                <a:latin typeface="system-ui"/>
              </a:rPr>
              <a:t> our gospel did not come to you in word only, </a:t>
            </a:r>
            <a:r>
              <a:rPr lang="en-US" sz="1400" i="0" u="sng" dirty="0">
                <a:effectLst/>
                <a:latin typeface="Copperplate Gothic Bold" panose="020E0705020206020404" pitchFamily="34" charset="0"/>
              </a:rPr>
              <a:t>but</a:t>
            </a:r>
            <a:r>
              <a:rPr lang="en-US" sz="1400" i="0" dirty="0">
                <a:effectLst/>
                <a:latin typeface="system-ui"/>
              </a:rPr>
              <a:t> also (1)in power and (2)in the Holy Spirit and(3) with full conviction; just </a:t>
            </a:r>
            <a:r>
              <a:rPr lang="en-US" sz="1400" i="0" u="sng" dirty="0">
                <a:effectLst/>
                <a:latin typeface="Copperplate Gothic Bold" panose="020E0705020206020404" pitchFamily="34" charset="0"/>
              </a:rPr>
              <a:t>as</a:t>
            </a:r>
            <a:r>
              <a:rPr lang="en-US" sz="1400" i="0" dirty="0">
                <a:effectLst/>
                <a:latin typeface="system-ui"/>
              </a:rPr>
              <a:t> you know what kind of men we proved to be among you for your sakes. </a:t>
            </a:r>
          </a:p>
          <a:p>
            <a:pPr>
              <a:lnSpc>
                <a:spcPct val="200000"/>
              </a:lnSpc>
            </a:pPr>
            <a:r>
              <a:rPr lang="en-US" sz="1400" i="0" baseline="30000" dirty="0">
                <a:effectLst/>
                <a:latin typeface="system-ui"/>
              </a:rPr>
              <a:t>6 </a:t>
            </a:r>
            <a:r>
              <a:rPr lang="en-US" sz="1400" i="0" dirty="0">
                <a:effectLst/>
                <a:latin typeface="system-ui"/>
              </a:rPr>
              <a:t>You also became imitators of us and of the Lord, having received the </a:t>
            </a:r>
            <a:r>
              <a:rPr lang="en-US" sz="1400" dirty="0">
                <a:latin typeface="system-ui"/>
              </a:rPr>
              <a:t>Word   </a:t>
            </a:r>
            <a:r>
              <a:rPr lang="en-US" sz="1400" i="0" dirty="0">
                <a:effectLst/>
                <a:latin typeface="system-ui"/>
              </a:rPr>
              <a:t>during great affliction with the joy of the Holy Spirit, </a:t>
            </a:r>
          </a:p>
          <a:p>
            <a:pPr algn="l">
              <a:lnSpc>
                <a:spcPct val="200000"/>
              </a:lnSpc>
            </a:pPr>
            <a:r>
              <a:rPr lang="en-US" sz="1400" i="0" baseline="30000" dirty="0">
                <a:effectLst/>
                <a:latin typeface="system-ui"/>
              </a:rPr>
              <a:t>7 </a:t>
            </a:r>
            <a:r>
              <a:rPr lang="en-US" sz="1400" i="0" u="sng" dirty="0">
                <a:effectLst/>
                <a:latin typeface="Copperplate Gothic Bold" panose="020E0705020206020404" pitchFamily="34" charset="0"/>
              </a:rPr>
              <a:t>so that </a:t>
            </a:r>
            <a:r>
              <a:rPr lang="en-US" sz="1400" i="0" dirty="0">
                <a:effectLst/>
                <a:latin typeface="system-ui"/>
              </a:rPr>
              <a:t>you became an example to all the believers in </a:t>
            </a:r>
            <a:r>
              <a:rPr lang="en-US" sz="1400" i="0" u="sng" dirty="0">
                <a:effectLst>
                  <a:outerShdw blurRad="38100" dist="38100" dir="2700000" algn="tl">
                    <a:srgbClr val="000000">
                      <a:alpha val="43137"/>
                    </a:srgbClr>
                  </a:outerShdw>
                </a:effectLst>
                <a:latin typeface="system-ui"/>
              </a:rPr>
              <a:t>Macedonia</a:t>
            </a:r>
            <a:r>
              <a:rPr lang="en-US" sz="1400" i="0" dirty="0">
                <a:effectLst/>
                <a:latin typeface="system-ui"/>
              </a:rPr>
              <a:t> and </a:t>
            </a:r>
            <a:r>
              <a:rPr lang="en-US" sz="1400" i="0" u="sng" dirty="0">
                <a:effectLst>
                  <a:outerShdw blurRad="38100" dist="38100" dir="2700000" algn="tl">
                    <a:srgbClr val="000000">
                      <a:alpha val="43137"/>
                    </a:srgbClr>
                  </a:outerShdw>
                </a:effectLst>
                <a:latin typeface="system-ui"/>
              </a:rPr>
              <a:t>Achaia</a:t>
            </a:r>
            <a:r>
              <a:rPr lang="en-US" sz="1400" i="0" dirty="0">
                <a:effectLst/>
                <a:latin typeface="system-ui"/>
              </a:rPr>
              <a:t>.</a:t>
            </a:r>
          </a:p>
          <a:p>
            <a:pPr algn="l">
              <a:lnSpc>
                <a:spcPct val="200000"/>
              </a:lnSpc>
            </a:pPr>
            <a:r>
              <a:rPr lang="en-US" sz="1400" i="0" baseline="30000" dirty="0">
                <a:effectLst/>
                <a:latin typeface="system-ui"/>
              </a:rPr>
              <a:t>8 </a:t>
            </a:r>
            <a:r>
              <a:rPr lang="en-US" sz="1400" i="0" u="sng" dirty="0">
                <a:effectLst/>
                <a:latin typeface="Copperplate Gothic Bold" panose="020E0705020206020404" pitchFamily="34" charset="0"/>
              </a:rPr>
              <a:t>For</a:t>
            </a:r>
            <a:r>
              <a:rPr lang="en-US" sz="1400" i="0" dirty="0">
                <a:effectLst/>
                <a:latin typeface="system-ui"/>
              </a:rPr>
              <a:t> the Word of the Lord has sounded forth from you, not only in Macedonia and Achaia, </a:t>
            </a:r>
            <a:r>
              <a:rPr lang="en-US" sz="1400" i="0" u="sng" dirty="0">
                <a:effectLst/>
                <a:latin typeface="Copperplate Gothic Bold" panose="020E0705020206020404" pitchFamily="34" charset="0"/>
              </a:rPr>
              <a:t>but</a:t>
            </a:r>
            <a:r>
              <a:rPr lang="en-US" sz="1400" i="0" dirty="0">
                <a:effectLst/>
                <a:latin typeface="system-ui"/>
              </a:rPr>
              <a:t> in every place </a:t>
            </a:r>
            <a:r>
              <a:rPr lang="en-US" sz="1400" i="1" dirty="0">
                <a:effectLst/>
                <a:latin typeface="system-ui"/>
              </a:rPr>
              <a:t>the news of</a:t>
            </a:r>
            <a:r>
              <a:rPr lang="en-US" sz="1400" i="0" dirty="0">
                <a:effectLst/>
                <a:latin typeface="system-ui"/>
              </a:rPr>
              <a:t> your faith toward God has gone out, </a:t>
            </a:r>
            <a:r>
              <a:rPr lang="en-US" sz="1400" i="0" u="sng" dirty="0">
                <a:effectLst/>
                <a:latin typeface="Copperplate Gothic Bold" panose="020E0705020206020404" pitchFamily="34" charset="0"/>
              </a:rPr>
              <a:t>so that </a:t>
            </a:r>
            <a:r>
              <a:rPr lang="en-US" sz="1400" i="0" dirty="0">
                <a:effectLst/>
                <a:latin typeface="system-ui"/>
              </a:rPr>
              <a:t>we have no need to say anything.</a:t>
            </a:r>
          </a:p>
          <a:p>
            <a:pPr algn="l">
              <a:lnSpc>
                <a:spcPct val="200000"/>
              </a:lnSpc>
            </a:pPr>
            <a:r>
              <a:rPr lang="en-US" sz="1400" i="0" baseline="30000" dirty="0">
                <a:effectLst/>
                <a:latin typeface="system-ui"/>
              </a:rPr>
              <a:t>9 </a:t>
            </a:r>
            <a:r>
              <a:rPr lang="en-US" sz="1400" i="0" dirty="0">
                <a:effectLst/>
                <a:latin typeface="system-ui"/>
              </a:rPr>
              <a:t>For they themselves report about us as to the kind of reception we had with you, and how you turned to God from idols     to serve a living and true God, </a:t>
            </a:r>
          </a:p>
          <a:p>
            <a:pPr algn="l">
              <a:lnSpc>
                <a:spcPct val="200000"/>
              </a:lnSpc>
            </a:pPr>
            <a:r>
              <a:rPr lang="en-US" sz="1400" i="0" baseline="30000" dirty="0">
                <a:effectLst/>
                <a:latin typeface="system-ui"/>
              </a:rPr>
              <a:t>10 </a:t>
            </a:r>
            <a:r>
              <a:rPr lang="en-US" sz="1400" i="0" dirty="0">
                <a:effectLst/>
                <a:latin typeface="system-ui"/>
              </a:rPr>
              <a:t>and to wait for His Son from heaven, whom He raised from the dead, </a:t>
            </a:r>
            <a:r>
              <a:rPr lang="en-US" sz="1400" i="1" dirty="0">
                <a:effectLst/>
                <a:latin typeface="system-ui"/>
              </a:rPr>
              <a:t>that is</a:t>
            </a:r>
            <a:r>
              <a:rPr lang="en-US" sz="1400" i="0" dirty="0">
                <a:effectLst/>
                <a:latin typeface="system-ui"/>
              </a:rPr>
              <a:t>, Jesus who rescues us from the wrath to come.</a:t>
            </a:r>
          </a:p>
        </p:txBody>
      </p:sp>
      <p:sp>
        <p:nvSpPr>
          <p:cNvPr id="6" name="Rectangle 5">
            <a:extLst>
              <a:ext uri="{FF2B5EF4-FFF2-40B4-BE49-F238E27FC236}">
                <a16:creationId xmlns:a16="http://schemas.microsoft.com/office/drawing/2014/main" id="{9407A2DA-8013-E0ED-76B3-B17709A25723}"/>
              </a:ext>
            </a:extLst>
          </p:cNvPr>
          <p:cNvSpPr/>
          <p:nvPr/>
        </p:nvSpPr>
        <p:spPr>
          <a:xfrm>
            <a:off x="6177765" y="5131222"/>
            <a:ext cx="1704622" cy="2596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Contrast</a:t>
            </a:r>
          </a:p>
        </p:txBody>
      </p:sp>
      <p:sp>
        <p:nvSpPr>
          <p:cNvPr id="25" name="Rectangle 24">
            <a:extLst>
              <a:ext uri="{FF2B5EF4-FFF2-40B4-BE49-F238E27FC236}">
                <a16:creationId xmlns:a16="http://schemas.microsoft.com/office/drawing/2014/main" id="{E848711F-01E4-8FA2-7324-29252958ABBB}"/>
              </a:ext>
            </a:extLst>
          </p:cNvPr>
          <p:cNvSpPr/>
          <p:nvPr/>
        </p:nvSpPr>
        <p:spPr>
          <a:xfrm>
            <a:off x="4384714" y="5355211"/>
            <a:ext cx="2558022" cy="25963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6B552CD-A2A9-58A7-15DB-4C6AE0AFFAD1}"/>
              </a:ext>
            </a:extLst>
          </p:cNvPr>
          <p:cNvSpPr/>
          <p:nvPr/>
        </p:nvSpPr>
        <p:spPr>
          <a:xfrm>
            <a:off x="7306442" y="5363840"/>
            <a:ext cx="4542503" cy="24405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E904882-D09D-9386-D6C0-55976677E74E}"/>
              </a:ext>
            </a:extLst>
          </p:cNvPr>
          <p:cNvSpPr/>
          <p:nvPr/>
        </p:nvSpPr>
        <p:spPr>
          <a:xfrm>
            <a:off x="3442826" y="3462751"/>
            <a:ext cx="1704622" cy="20909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Contrast</a:t>
            </a:r>
          </a:p>
        </p:txBody>
      </p:sp>
      <p:sp>
        <p:nvSpPr>
          <p:cNvPr id="33" name="Rectangle 32">
            <a:extLst>
              <a:ext uri="{FF2B5EF4-FFF2-40B4-BE49-F238E27FC236}">
                <a16:creationId xmlns:a16="http://schemas.microsoft.com/office/drawing/2014/main" id="{AFF6B00B-3A52-5EE6-5811-F77E0BBFFBEF}"/>
              </a:ext>
            </a:extLst>
          </p:cNvPr>
          <p:cNvSpPr/>
          <p:nvPr/>
        </p:nvSpPr>
        <p:spPr>
          <a:xfrm>
            <a:off x="2973137" y="3609041"/>
            <a:ext cx="956383" cy="29097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F58D83B-8ADE-9FE8-86FF-C414B6132171}"/>
              </a:ext>
            </a:extLst>
          </p:cNvPr>
          <p:cNvSpPr/>
          <p:nvPr/>
        </p:nvSpPr>
        <p:spPr>
          <a:xfrm>
            <a:off x="4332118" y="3564973"/>
            <a:ext cx="4918848" cy="33936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42F1359-DBBC-D237-DC31-42BE5E9C984C}"/>
              </a:ext>
            </a:extLst>
          </p:cNvPr>
          <p:cNvSpPr/>
          <p:nvPr/>
        </p:nvSpPr>
        <p:spPr>
          <a:xfrm>
            <a:off x="5869858" y="4197817"/>
            <a:ext cx="1538952" cy="245097"/>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circumstances</a:t>
            </a:r>
          </a:p>
        </p:txBody>
      </p:sp>
      <p:sp>
        <p:nvSpPr>
          <p:cNvPr id="40" name="Rectangle 39">
            <a:extLst>
              <a:ext uri="{FF2B5EF4-FFF2-40B4-BE49-F238E27FC236}">
                <a16:creationId xmlns:a16="http://schemas.microsoft.com/office/drawing/2014/main" id="{792C5A72-9C53-AB2E-B67D-4A2FF421DB40}"/>
              </a:ext>
            </a:extLst>
          </p:cNvPr>
          <p:cNvSpPr/>
          <p:nvPr/>
        </p:nvSpPr>
        <p:spPr>
          <a:xfrm>
            <a:off x="7503330" y="4187126"/>
            <a:ext cx="1538952" cy="245097"/>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heart’s reality </a:t>
            </a:r>
          </a:p>
        </p:txBody>
      </p:sp>
      <p:pic>
        <p:nvPicPr>
          <p:cNvPr id="41" name="Picture 2" descr="Smiley Face Printable">
            <a:extLst>
              <a:ext uri="{FF2B5EF4-FFF2-40B4-BE49-F238E27FC236}">
                <a16:creationId xmlns:a16="http://schemas.microsoft.com/office/drawing/2014/main" id="{14E8E230-6E57-F3CA-C29E-EBE1A7A0D3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155707" y="3943871"/>
            <a:ext cx="302154" cy="30215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More Smiley Faces 2 | Animal activities for kids, Smiley, Preschool ...">
            <a:extLst>
              <a:ext uri="{FF2B5EF4-FFF2-40B4-BE49-F238E27FC236}">
                <a16:creationId xmlns:a16="http://schemas.microsoft.com/office/drawing/2014/main" id="{8B824126-71A8-6818-849D-495C683C96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2203" y="3973509"/>
            <a:ext cx="302154" cy="302154"/>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520D18B8-9838-7858-1F29-D6EDDD6B80E8}"/>
              </a:ext>
            </a:extLst>
          </p:cNvPr>
          <p:cNvSpPr/>
          <p:nvPr/>
        </p:nvSpPr>
        <p:spPr>
          <a:xfrm>
            <a:off x="7189140" y="6147594"/>
            <a:ext cx="1853872" cy="31032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9F7473A-1E01-6EA6-037F-7C90161432F1}"/>
              </a:ext>
            </a:extLst>
          </p:cNvPr>
          <p:cNvSpPr/>
          <p:nvPr/>
        </p:nvSpPr>
        <p:spPr>
          <a:xfrm>
            <a:off x="9191822" y="6147595"/>
            <a:ext cx="2196156" cy="29746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A9D9073-7053-3386-9F18-EC97126B6222}"/>
              </a:ext>
            </a:extLst>
          </p:cNvPr>
          <p:cNvSpPr/>
          <p:nvPr/>
        </p:nvSpPr>
        <p:spPr>
          <a:xfrm>
            <a:off x="8289423" y="5980481"/>
            <a:ext cx="1704622" cy="2596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Contrast</a:t>
            </a:r>
          </a:p>
        </p:txBody>
      </p:sp>
      <p:sp>
        <p:nvSpPr>
          <p:cNvPr id="55" name="Rectangle 54">
            <a:extLst>
              <a:ext uri="{FF2B5EF4-FFF2-40B4-BE49-F238E27FC236}">
                <a16:creationId xmlns:a16="http://schemas.microsoft.com/office/drawing/2014/main" id="{A8F64DBC-8AB5-2AF5-0973-B3C944910045}"/>
              </a:ext>
            </a:extLst>
          </p:cNvPr>
          <p:cNvSpPr/>
          <p:nvPr/>
        </p:nvSpPr>
        <p:spPr>
          <a:xfrm>
            <a:off x="5662243" y="4475965"/>
            <a:ext cx="1704622" cy="25963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B9DEEFA-87C1-781C-2005-EB9BD5C58FF4}"/>
              </a:ext>
            </a:extLst>
          </p:cNvPr>
          <p:cNvSpPr/>
          <p:nvPr/>
        </p:nvSpPr>
        <p:spPr>
          <a:xfrm>
            <a:off x="7415194" y="4547538"/>
            <a:ext cx="2255881" cy="1823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FE80FA32-EBAE-A05B-86D4-C0140112D076}"/>
              </a:ext>
            </a:extLst>
          </p:cNvPr>
          <p:cNvSpPr/>
          <p:nvPr/>
        </p:nvSpPr>
        <p:spPr>
          <a:xfrm>
            <a:off x="193938" y="3451900"/>
            <a:ext cx="2027381" cy="263951"/>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Term of Explanatio</a:t>
            </a:r>
            <a:r>
              <a:rPr lang="en-US" sz="1600" dirty="0"/>
              <a:t>n</a:t>
            </a:r>
          </a:p>
        </p:txBody>
      </p:sp>
      <p:sp>
        <p:nvSpPr>
          <p:cNvPr id="62" name="Rectangle 61">
            <a:extLst>
              <a:ext uri="{FF2B5EF4-FFF2-40B4-BE49-F238E27FC236}">
                <a16:creationId xmlns:a16="http://schemas.microsoft.com/office/drawing/2014/main" id="{F4BA2DE2-CD11-4399-2838-8D0A1AE0AE25}"/>
              </a:ext>
            </a:extLst>
          </p:cNvPr>
          <p:cNvSpPr/>
          <p:nvPr/>
        </p:nvSpPr>
        <p:spPr>
          <a:xfrm>
            <a:off x="8772767" y="3185346"/>
            <a:ext cx="1683852" cy="239041"/>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Term of Comparison</a:t>
            </a:r>
          </a:p>
        </p:txBody>
      </p:sp>
      <p:cxnSp>
        <p:nvCxnSpPr>
          <p:cNvPr id="1024" name="Straight Arrow Connector 1023">
            <a:extLst>
              <a:ext uri="{FF2B5EF4-FFF2-40B4-BE49-F238E27FC236}">
                <a16:creationId xmlns:a16="http://schemas.microsoft.com/office/drawing/2014/main" id="{9865C021-769B-3F63-6425-660FB453F7F9}"/>
              </a:ext>
            </a:extLst>
          </p:cNvPr>
          <p:cNvCxnSpPr/>
          <p:nvPr/>
        </p:nvCxnSpPr>
        <p:spPr>
          <a:xfrm flipH="1">
            <a:off x="7503330" y="3304866"/>
            <a:ext cx="126943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6" name="Straight Arrow Connector 1025">
            <a:extLst>
              <a:ext uri="{FF2B5EF4-FFF2-40B4-BE49-F238E27FC236}">
                <a16:creationId xmlns:a16="http://schemas.microsoft.com/office/drawing/2014/main" id="{F499A212-8F10-B884-C56C-99279E74616D}"/>
              </a:ext>
            </a:extLst>
          </p:cNvPr>
          <p:cNvCxnSpPr>
            <a:cxnSpLocks/>
          </p:cNvCxnSpPr>
          <p:nvPr/>
        </p:nvCxnSpPr>
        <p:spPr>
          <a:xfrm>
            <a:off x="10492641" y="3424387"/>
            <a:ext cx="10257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F7C748F8-7A07-F67A-A42C-31F5FD029994}"/>
              </a:ext>
            </a:extLst>
          </p:cNvPr>
          <p:cNvSpPr/>
          <p:nvPr/>
        </p:nvSpPr>
        <p:spPr>
          <a:xfrm>
            <a:off x="302887" y="4756501"/>
            <a:ext cx="932209" cy="24405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RESULT</a:t>
            </a:r>
          </a:p>
        </p:txBody>
      </p:sp>
      <p:sp>
        <p:nvSpPr>
          <p:cNvPr id="30" name="Rectangle 29">
            <a:extLst>
              <a:ext uri="{FF2B5EF4-FFF2-40B4-BE49-F238E27FC236}">
                <a16:creationId xmlns:a16="http://schemas.microsoft.com/office/drawing/2014/main" id="{9CE5115F-9A4A-D38B-A341-990EC0E25576}"/>
              </a:ext>
            </a:extLst>
          </p:cNvPr>
          <p:cNvSpPr/>
          <p:nvPr/>
        </p:nvSpPr>
        <p:spPr>
          <a:xfrm>
            <a:off x="537242" y="5626257"/>
            <a:ext cx="932209" cy="24405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RESULT</a:t>
            </a:r>
          </a:p>
        </p:txBody>
      </p:sp>
      <p:sp>
        <p:nvSpPr>
          <p:cNvPr id="31" name="Rectangle 30">
            <a:extLst>
              <a:ext uri="{FF2B5EF4-FFF2-40B4-BE49-F238E27FC236}">
                <a16:creationId xmlns:a16="http://schemas.microsoft.com/office/drawing/2014/main" id="{03CC29F8-E82D-461A-774F-8BD167D3E14B}"/>
              </a:ext>
            </a:extLst>
          </p:cNvPr>
          <p:cNvSpPr/>
          <p:nvPr/>
        </p:nvSpPr>
        <p:spPr>
          <a:xfrm>
            <a:off x="302887" y="5158404"/>
            <a:ext cx="2027381" cy="263951"/>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Term of Explanatio</a:t>
            </a:r>
            <a:r>
              <a:rPr lang="en-US" sz="1600" dirty="0"/>
              <a:t>n</a:t>
            </a:r>
          </a:p>
        </p:txBody>
      </p:sp>
    </p:spTree>
    <p:extLst>
      <p:ext uri="{BB962C8B-B14F-4D97-AF65-F5344CB8AC3E}">
        <p14:creationId xmlns:p14="http://schemas.microsoft.com/office/powerpoint/2010/main" val="77628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a:extLst>
              <a:ext uri="{FF2B5EF4-FFF2-40B4-BE49-F238E27FC236}">
                <a16:creationId xmlns:a16="http://schemas.microsoft.com/office/drawing/2014/main" id="{69700497-6479-42C3-A623-C6A408723CAF}"/>
              </a:ext>
            </a:extLst>
          </p:cNvPr>
          <p:cNvSpPr>
            <a:spLocks noChangeArrowheads="1"/>
          </p:cNvSpPr>
          <p:nvPr/>
        </p:nvSpPr>
        <p:spPr bwMode="auto">
          <a:xfrm>
            <a:off x="5884864" y="9265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32771" name="Picture 4" descr="http://www.isp-billing.com/clock%20approaching%20midnight%20.gif">
            <a:extLst>
              <a:ext uri="{FF2B5EF4-FFF2-40B4-BE49-F238E27FC236}">
                <a16:creationId xmlns:a16="http://schemas.microsoft.com/office/drawing/2014/main" id="{E6C478F6-1C1A-3D75-44E0-CF9EAB413F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52400"/>
            <a:ext cx="14859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Rectangle 6">
            <a:extLst>
              <a:ext uri="{FF2B5EF4-FFF2-40B4-BE49-F238E27FC236}">
                <a16:creationId xmlns:a16="http://schemas.microsoft.com/office/drawing/2014/main" id="{CF33BE44-90BA-1D9D-8DD8-12B4D4DECD0B}"/>
              </a:ext>
            </a:extLst>
          </p:cNvPr>
          <p:cNvSpPr>
            <a:spLocks noChangeArrowheads="1"/>
          </p:cNvSpPr>
          <p:nvPr/>
        </p:nvSpPr>
        <p:spPr bwMode="auto">
          <a:xfrm>
            <a:off x="2599928" y="2070100"/>
            <a:ext cx="544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u="sng" dirty="0">
                <a:solidFill>
                  <a:srgbClr val="3366FF"/>
                </a:solidFill>
              </a:rPr>
              <a:t>LOOK FOR EXPRESSIONS OF TIME</a:t>
            </a:r>
            <a:r>
              <a:rPr lang="en-US" altLang="en-US" sz="1800" dirty="0"/>
              <a:t> </a:t>
            </a:r>
          </a:p>
        </p:txBody>
      </p:sp>
      <p:sp>
        <p:nvSpPr>
          <p:cNvPr id="32773" name="Rectangle 7">
            <a:extLst>
              <a:ext uri="{FF2B5EF4-FFF2-40B4-BE49-F238E27FC236}">
                <a16:creationId xmlns:a16="http://schemas.microsoft.com/office/drawing/2014/main" id="{CBCEFEF5-45BB-E338-770E-56137CCAA99A}"/>
              </a:ext>
            </a:extLst>
          </p:cNvPr>
          <p:cNvSpPr>
            <a:spLocks noChangeArrowheads="1"/>
          </p:cNvSpPr>
          <p:nvPr/>
        </p:nvSpPr>
        <p:spPr bwMode="auto">
          <a:xfrm>
            <a:off x="2136437" y="2713371"/>
            <a:ext cx="822960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t>Look for words like "</a:t>
            </a:r>
            <a:r>
              <a:rPr lang="en-US" altLang="en-US" sz="1800" b="1" i="1" dirty="0"/>
              <a:t>then</a:t>
            </a:r>
            <a:r>
              <a:rPr lang="en-US" altLang="en-US" sz="1800" dirty="0"/>
              <a:t>", "</a:t>
            </a:r>
            <a:r>
              <a:rPr lang="en-US" altLang="en-US" sz="1800" b="1" i="1" dirty="0"/>
              <a:t>after</a:t>
            </a:r>
            <a:r>
              <a:rPr lang="en-US" altLang="en-US" sz="1800" b="1" dirty="0"/>
              <a:t> </a:t>
            </a:r>
            <a:r>
              <a:rPr lang="en-US" altLang="en-US" sz="1800" b="1" i="1" dirty="0"/>
              <a:t>this</a:t>
            </a:r>
            <a:r>
              <a:rPr lang="en-US" altLang="en-US" sz="1800" dirty="0"/>
              <a:t>", "</a:t>
            </a:r>
            <a:r>
              <a:rPr lang="en-US" altLang="en-US" sz="1800" b="1" i="1" dirty="0"/>
              <a:t>until</a:t>
            </a:r>
            <a:r>
              <a:rPr lang="en-US" altLang="en-US" sz="1800" dirty="0"/>
              <a:t>", "</a:t>
            </a:r>
            <a:r>
              <a:rPr lang="en-US" altLang="en-US" sz="1800" b="1" i="1" dirty="0"/>
              <a:t>when</a:t>
            </a:r>
            <a:r>
              <a:rPr lang="en-US" altLang="en-US" sz="1800" dirty="0"/>
              <a:t>", "</a:t>
            </a:r>
            <a:r>
              <a:rPr lang="en-US" altLang="en-US" sz="1800" b="1" i="1" dirty="0"/>
              <a:t>soon</a:t>
            </a:r>
            <a:r>
              <a:rPr lang="en-US" altLang="en-US" sz="1800" dirty="0"/>
              <a:t>", "</a:t>
            </a:r>
            <a:r>
              <a:rPr lang="en-US" altLang="en-US" sz="1800" b="1" i="1" dirty="0"/>
              <a:t>now</a:t>
            </a:r>
            <a:r>
              <a:rPr lang="en-US" altLang="en-US" sz="1800" dirty="0"/>
              <a:t>"</a:t>
            </a:r>
            <a:br>
              <a:rPr lang="en-US" altLang="en-US" sz="1800" dirty="0"/>
            </a:br>
            <a:endParaRPr lang="en-US" altLang="en-US" sz="1800" dirty="0"/>
          </a:p>
          <a:p>
            <a:pPr eaLnBrk="1" hangingPunct="1">
              <a:spcBef>
                <a:spcPct val="0"/>
              </a:spcBef>
              <a:buFontTx/>
              <a:buNone/>
            </a:pPr>
            <a:r>
              <a:rPr lang="en-US" altLang="en-US" sz="1800" dirty="0"/>
              <a:t>Expressions of time identify </a:t>
            </a:r>
            <a:r>
              <a:rPr lang="en-US" altLang="en-US" sz="1800" b="1" dirty="0"/>
              <a:t>timing</a:t>
            </a:r>
            <a:r>
              <a:rPr lang="en-US" altLang="en-US" sz="1800" dirty="0"/>
              <a:t> or </a:t>
            </a:r>
            <a:r>
              <a:rPr lang="en-US" altLang="en-US" sz="1800" b="1" dirty="0"/>
              <a:t>sequence</a:t>
            </a:r>
            <a:r>
              <a:rPr lang="en-US" altLang="en-US" sz="1800" dirty="0"/>
              <a:t> of events</a:t>
            </a:r>
          </a:p>
          <a:p>
            <a:pPr eaLnBrk="1" hangingPunct="1">
              <a:spcBef>
                <a:spcPct val="0"/>
              </a:spcBef>
              <a:buFontTx/>
              <a:buNone/>
            </a:pPr>
            <a:endParaRPr lang="en-US" altLang="en-US" sz="1800" dirty="0"/>
          </a:p>
          <a:p>
            <a:pPr eaLnBrk="1" hangingPunct="1">
              <a:spcBef>
                <a:spcPct val="0"/>
              </a:spcBef>
              <a:buFontTx/>
              <a:buNone/>
            </a:pPr>
            <a:r>
              <a:rPr lang="en-US" altLang="en-US" sz="1800" dirty="0"/>
              <a:t>Of the "</a:t>
            </a:r>
            <a:r>
              <a:rPr lang="en-US" altLang="en-US" sz="1800" b="1" dirty="0"/>
              <a:t>5W's &amp; H</a:t>
            </a:r>
            <a:r>
              <a:rPr lang="en-US" altLang="en-US" sz="1800" dirty="0"/>
              <a:t>" questions, time expressions answer "</a:t>
            </a:r>
            <a:r>
              <a:rPr lang="en-US" altLang="en-US" sz="1800" b="1" dirty="0"/>
              <a:t>When</a:t>
            </a:r>
            <a:r>
              <a:rPr lang="en-US" altLang="en-US" sz="1800" dirty="0"/>
              <a:t>?“</a:t>
            </a:r>
          </a:p>
          <a:p>
            <a:pPr eaLnBrk="1" hangingPunct="1">
              <a:spcBef>
                <a:spcPct val="0"/>
              </a:spcBef>
              <a:buFontTx/>
              <a:buNone/>
            </a:pPr>
            <a:endParaRPr lang="en-US" altLang="en-US" sz="1800" dirty="0"/>
          </a:p>
          <a:p>
            <a:pPr eaLnBrk="1" hangingPunct="1">
              <a:spcBef>
                <a:spcPct val="0"/>
              </a:spcBef>
              <a:buFontTx/>
              <a:buNone/>
            </a:pPr>
            <a:r>
              <a:rPr lang="en-US" altLang="en-US" sz="1800" b="1" dirty="0"/>
              <a:t>Mark</a:t>
            </a:r>
            <a:r>
              <a:rPr lang="en-US" altLang="en-US" sz="1800" dirty="0"/>
              <a:t> significant time phrases in your margin with </a:t>
            </a:r>
            <a:r>
              <a:rPr lang="en-US" altLang="en-US" sz="1800" b="1" dirty="0"/>
              <a:t>circle</a:t>
            </a:r>
            <a:r>
              <a:rPr lang="en-US" altLang="en-US" sz="1800" dirty="0"/>
              <a:t> or </a:t>
            </a:r>
            <a:r>
              <a:rPr lang="en-US" altLang="en-US" sz="1800" b="1" dirty="0"/>
              <a:t>clock face</a:t>
            </a:r>
          </a:p>
          <a:p>
            <a:pPr eaLnBrk="1" hangingPunct="1">
              <a:spcBef>
                <a:spcPct val="0"/>
              </a:spcBef>
              <a:buFontTx/>
              <a:buNone/>
            </a:pPr>
            <a:endParaRPr lang="en-US" altLang="en-US" sz="1800" dirty="0"/>
          </a:p>
          <a:p>
            <a:pPr eaLnBrk="1" hangingPunct="1">
              <a:spcBef>
                <a:spcPct val="0"/>
              </a:spcBef>
              <a:buFontTx/>
              <a:buNone/>
            </a:pPr>
            <a:r>
              <a:rPr lang="en-US" altLang="en-US" sz="1800" dirty="0"/>
              <a:t>Observe what you learn "</a:t>
            </a:r>
            <a:r>
              <a:rPr lang="en-US" altLang="en-US" sz="1800" b="1" dirty="0"/>
              <a:t>When</a:t>
            </a:r>
            <a:r>
              <a:rPr lang="en-US" altLang="en-US" sz="1800" dirty="0"/>
              <a:t>" something occurs </a:t>
            </a:r>
          </a:p>
          <a:p>
            <a:pPr eaLnBrk="1" hangingPunct="1">
              <a:spcBef>
                <a:spcPct val="0"/>
              </a:spcBef>
              <a:buFontTx/>
              <a:buNone/>
            </a:pPr>
            <a:endParaRPr lang="en-US" altLang="en-US" sz="1800" dirty="0"/>
          </a:p>
          <a:p>
            <a:pPr eaLnBrk="1" hangingPunct="1">
              <a:spcBef>
                <a:spcPct val="0"/>
              </a:spcBef>
              <a:buFontTx/>
              <a:buNone/>
            </a:pPr>
            <a:r>
              <a:rPr lang="en-US" altLang="en-US" sz="1800" dirty="0"/>
              <a:t>Ps 73:15 Until I came into the sanctuary of God; Then I perceived their end.</a:t>
            </a:r>
          </a:p>
          <a:p>
            <a:pPr eaLnBrk="1" hangingPunct="1">
              <a:spcBef>
                <a:spcPct val="0"/>
              </a:spcBef>
              <a:buFontTx/>
              <a:buNone/>
            </a:pPr>
            <a:endParaRPr lang="en-US" altLang="en-US" sz="1800" dirty="0"/>
          </a:p>
        </p:txBody>
      </p:sp>
      <p:sp>
        <p:nvSpPr>
          <p:cNvPr id="4" name="TextBox 3">
            <a:extLst>
              <a:ext uri="{FF2B5EF4-FFF2-40B4-BE49-F238E27FC236}">
                <a16:creationId xmlns:a16="http://schemas.microsoft.com/office/drawing/2014/main" id="{5CB6CD3E-DAD6-4B02-C8A7-CE7952719CE5}"/>
              </a:ext>
            </a:extLst>
          </p:cNvPr>
          <p:cNvSpPr txBox="1"/>
          <p:nvPr/>
        </p:nvSpPr>
        <p:spPr>
          <a:xfrm>
            <a:off x="162938" y="146120"/>
            <a:ext cx="4238828" cy="1323439"/>
          </a:xfrm>
          <a:prstGeom prst="rect">
            <a:avLst/>
          </a:prstGeom>
          <a:solidFill>
            <a:schemeClr val="accent1">
              <a:lumMod val="20000"/>
              <a:lumOff val="80000"/>
            </a:schemeClr>
          </a:solidFill>
        </p:spPr>
        <p:txBody>
          <a:bodyPr wrap="square">
            <a:spAutoFit/>
          </a:bodyPr>
          <a:lstStyle/>
          <a:p>
            <a:r>
              <a:rPr lang="en-US" sz="2400" b="1" dirty="0">
                <a:solidFill>
                  <a:schemeClr val="accent1"/>
                </a:solidFill>
                <a:latin typeface="Candara" panose="020E0502030303020204" pitchFamily="34" charset="0"/>
              </a:rPr>
              <a:t>06 Note expressions of time. </a:t>
            </a:r>
            <a:r>
              <a:rPr lang="en-US" sz="1400" dirty="0">
                <a:latin typeface="Candara" panose="020E0502030303020204" pitchFamily="34" charset="0"/>
              </a:rPr>
              <a:t>The relationship of events in time often sheds light on the true meaning of the text. Marking them will help you see the sequence or timing of events and lead to accurate interpretation of Scripture.</a:t>
            </a:r>
          </a:p>
        </p:txBody>
      </p:sp>
      <p:pic>
        <p:nvPicPr>
          <p:cNvPr id="5" name="Picture 4" descr="http://www.isp-billing.com/clock%20approaching%20midnight%20.gif">
            <a:extLst>
              <a:ext uri="{FF2B5EF4-FFF2-40B4-BE49-F238E27FC236}">
                <a16:creationId xmlns:a16="http://schemas.microsoft.com/office/drawing/2014/main" id="{28F9643B-C018-9465-CAC0-D323FF968A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4529" y="5254261"/>
            <a:ext cx="312501" cy="31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www.isp-billing.com/clock%20approaching%20midnight%20.gif">
            <a:extLst>
              <a:ext uri="{FF2B5EF4-FFF2-40B4-BE49-F238E27FC236}">
                <a16:creationId xmlns:a16="http://schemas.microsoft.com/office/drawing/2014/main" id="{3E10BB3B-3179-3E21-5F0F-D4F7279ABE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3762" y="5254262"/>
            <a:ext cx="312501" cy="31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68346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9786DE-78EF-F654-C7DC-0BEB7A19CD5E}"/>
              </a:ext>
            </a:extLst>
          </p:cNvPr>
          <p:cNvSpPr txBox="1"/>
          <p:nvPr/>
        </p:nvSpPr>
        <p:spPr>
          <a:xfrm>
            <a:off x="214012" y="43380"/>
            <a:ext cx="4110640" cy="1200329"/>
          </a:xfrm>
          <a:prstGeom prst="rect">
            <a:avLst/>
          </a:prstGeom>
          <a:solidFill>
            <a:schemeClr val="accent1">
              <a:lumMod val="20000"/>
              <a:lumOff val="80000"/>
            </a:schemeClr>
          </a:solidFill>
        </p:spPr>
        <p:txBody>
          <a:bodyPr wrap="square">
            <a:spAutoFit/>
          </a:bodyPr>
          <a:lstStyle/>
          <a:p>
            <a:r>
              <a:rPr lang="en-US" sz="2400" b="1" dirty="0">
                <a:solidFill>
                  <a:schemeClr val="accent1"/>
                </a:solidFill>
                <a:latin typeface="Candara" panose="020E0502030303020204" pitchFamily="34" charset="0"/>
              </a:rPr>
              <a:t>07 Geographic Locations. </a:t>
            </a:r>
          </a:p>
          <a:p>
            <a:r>
              <a:rPr lang="en-US" sz="1600" dirty="0">
                <a:latin typeface="Candara" panose="020E0502030303020204" pitchFamily="34" charset="0"/>
              </a:rPr>
              <a:t>Often it’s helpful to mark geographical locations, which tell you where an event takes place. </a:t>
            </a:r>
          </a:p>
        </p:txBody>
      </p:sp>
      <p:sp>
        <p:nvSpPr>
          <p:cNvPr id="2" name="TextBox 1">
            <a:extLst>
              <a:ext uri="{FF2B5EF4-FFF2-40B4-BE49-F238E27FC236}">
                <a16:creationId xmlns:a16="http://schemas.microsoft.com/office/drawing/2014/main" id="{BF1D99C0-5A8F-8245-C1A3-3E190C5942DE}"/>
              </a:ext>
            </a:extLst>
          </p:cNvPr>
          <p:cNvSpPr txBox="1"/>
          <p:nvPr/>
        </p:nvSpPr>
        <p:spPr>
          <a:xfrm>
            <a:off x="924132" y="1243709"/>
            <a:ext cx="4110639" cy="5847755"/>
          </a:xfrm>
          <a:prstGeom prst="rect">
            <a:avLst/>
          </a:prstGeom>
          <a:noFill/>
        </p:spPr>
        <p:txBody>
          <a:bodyPr wrap="square">
            <a:spAutoFit/>
          </a:bodyPr>
          <a:lstStyle/>
          <a:p>
            <a:pPr algn="just"/>
            <a:r>
              <a:rPr lang="en-US" sz="1400" b="1" i="0" dirty="0">
                <a:solidFill>
                  <a:srgbClr val="000000"/>
                </a:solidFill>
                <a:effectLst/>
                <a:latin typeface="system-ui"/>
              </a:rPr>
              <a:t>I Thessalonians</a:t>
            </a:r>
          </a:p>
          <a:p>
            <a:pPr algn="just"/>
            <a:r>
              <a:rPr lang="en-US" sz="1200" b="1" i="0" dirty="0">
                <a:solidFill>
                  <a:srgbClr val="000000"/>
                </a:solidFill>
                <a:effectLst/>
                <a:latin typeface="system-ui"/>
              </a:rPr>
              <a:t>1  </a:t>
            </a:r>
            <a:r>
              <a:rPr lang="en-US" sz="1200" b="0" i="0" dirty="0">
                <a:solidFill>
                  <a:srgbClr val="000000"/>
                </a:solidFill>
                <a:effectLst/>
                <a:latin typeface="system-ui"/>
              </a:rPr>
              <a:t>Paul, Silvanus, and Timothy,</a:t>
            </a:r>
          </a:p>
          <a:p>
            <a:pPr algn="just"/>
            <a:r>
              <a:rPr lang="en-US" sz="1200" b="0" i="0" dirty="0">
                <a:solidFill>
                  <a:srgbClr val="000000"/>
                </a:solidFill>
                <a:effectLst/>
                <a:latin typeface="system-ui"/>
              </a:rPr>
              <a:t>To the church of the </a:t>
            </a:r>
            <a:r>
              <a:rPr lang="en-US" sz="1200" b="1" i="0" u="sng" dirty="0">
                <a:solidFill>
                  <a:srgbClr val="000000"/>
                </a:solidFill>
                <a:effectLst/>
                <a:latin typeface="system-ui"/>
              </a:rPr>
              <a:t>Thessalonians</a:t>
            </a:r>
            <a:r>
              <a:rPr lang="en-US" sz="1200" b="0" i="0" dirty="0">
                <a:solidFill>
                  <a:srgbClr val="000000"/>
                </a:solidFill>
                <a:effectLst/>
                <a:latin typeface="system-ui"/>
              </a:rPr>
              <a:t> in God the Father and the Lord Jesus Christ: Grace to you and peace.</a:t>
            </a:r>
          </a:p>
          <a:p>
            <a:pPr algn="just"/>
            <a:r>
              <a:rPr lang="en-US" sz="1200" b="1" i="0" baseline="30000" dirty="0">
                <a:solidFill>
                  <a:srgbClr val="000000"/>
                </a:solidFill>
                <a:effectLst/>
                <a:latin typeface="system-ui"/>
              </a:rPr>
              <a:t>2 </a:t>
            </a:r>
            <a:r>
              <a:rPr lang="en-US" sz="1200" b="0" i="0" dirty="0">
                <a:solidFill>
                  <a:srgbClr val="000000"/>
                </a:solidFill>
                <a:effectLst/>
                <a:latin typeface="system-ui"/>
              </a:rPr>
              <a:t>We always give thanks to God for all of you, making mention </a:t>
            </a:r>
            <a:r>
              <a:rPr lang="en-US" sz="1200" b="0" i="1" dirty="0">
                <a:solidFill>
                  <a:srgbClr val="000000"/>
                </a:solidFill>
                <a:effectLst/>
                <a:latin typeface="system-ui"/>
              </a:rPr>
              <a:t>of you</a:t>
            </a:r>
            <a:r>
              <a:rPr lang="en-US" sz="1200" b="0" i="0" dirty="0">
                <a:solidFill>
                  <a:srgbClr val="000000"/>
                </a:solidFill>
                <a:effectLst/>
                <a:latin typeface="system-ui"/>
              </a:rPr>
              <a:t> in our prayers;</a:t>
            </a:r>
          </a:p>
          <a:p>
            <a:pPr algn="just"/>
            <a:r>
              <a:rPr lang="en-US" sz="1200" b="1" i="0" baseline="30000" dirty="0">
                <a:solidFill>
                  <a:srgbClr val="000000"/>
                </a:solidFill>
                <a:effectLst/>
                <a:latin typeface="system-ui"/>
              </a:rPr>
              <a:t>3 </a:t>
            </a:r>
            <a:r>
              <a:rPr lang="en-US" sz="1200" b="0" i="0" dirty="0">
                <a:solidFill>
                  <a:srgbClr val="000000"/>
                </a:solidFill>
                <a:effectLst/>
                <a:latin typeface="system-ui"/>
              </a:rPr>
              <a:t>constantly keeping in mind your work of faith and labor of love and perseverance of hope in our Lord Jesus Christ in the presence of our God and Father,</a:t>
            </a:r>
          </a:p>
          <a:p>
            <a:pPr algn="just"/>
            <a:r>
              <a:rPr lang="en-US" sz="1200" b="1" i="0" baseline="30000" dirty="0">
                <a:solidFill>
                  <a:srgbClr val="000000"/>
                </a:solidFill>
                <a:effectLst/>
                <a:latin typeface="system-ui"/>
              </a:rPr>
              <a:t>4 </a:t>
            </a:r>
            <a:r>
              <a:rPr lang="en-US" sz="1200" b="0" i="0" dirty="0">
                <a:solidFill>
                  <a:srgbClr val="000000"/>
                </a:solidFill>
                <a:effectLst/>
                <a:latin typeface="system-ui"/>
              </a:rPr>
              <a:t>knowing, brothers </a:t>
            </a:r>
            <a:r>
              <a:rPr lang="en-US" sz="1200" b="0" i="1" dirty="0">
                <a:solidFill>
                  <a:srgbClr val="000000"/>
                </a:solidFill>
                <a:effectLst/>
                <a:latin typeface="system-ui"/>
              </a:rPr>
              <a:t>and sisters</a:t>
            </a:r>
            <a:r>
              <a:rPr lang="en-US" sz="1200" b="0" i="0" dirty="0">
                <a:solidFill>
                  <a:srgbClr val="000000"/>
                </a:solidFill>
                <a:effectLst/>
                <a:latin typeface="system-ui"/>
              </a:rPr>
              <a:t>, beloved by God, </a:t>
            </a:r>
            <a:r>
              <a:rPr lang="en-US" sz="1200" b="0" i="1" dirty="0">
                <a:solidFill>
                  <a:srgbClr val="000000"/>
                </a:solidFill>
                <a:effectLst/>
                <a:latin typeface="system-ui"/>
              </a:rPr>
              <a:t>His</a:t>
            </a:r>
            <a:r>
              <a:rPr lang="en-US" sz="1200" b="0" i="0" dirty="0">
                <a:solidFill>
                  <a:srgbClr val="000000"/>
                </a:solidFill>
                <a:effectLst/>
                <a:latin typeface="system-ui"/>
              </a:rPr>
              <a:t> choice of you; </a:t>
            </a:r>
          </a:p>
          <a:p>
            <a:pPr algn="just"/>
            <a:r>
              <a:rPr lang="en-US" sz="1200" b="1" i="0" baseline="30000" dirty="0">
                <a:solidFill>
                  <a:srgbClr val="000000"/>
                </a:solidFill>
                <a:effectLst/>
                <a:latin typeface="system-ui"/>
              </a:rPr>
              <a:t>5 </a:t>
            </a:r>
            <a:r>
              <a:rPr lang="en-US" sz="1200" b="0" i="0" dirty="0">
                <a:solidFill>
                  <a:srgbClr val="000000"/>
                </a:solidFill>
                <a:effectLst/>
                <a:latin typeface="system-ui"/>
              </a:rPr>
              <a:t>for our gospel did not come to you in word only, but also in power and in the Holy Spirit and with full conviction; just as you know what kind of men we proved to be among you for your sakes. </a:t>
            </a:r>
          </a:p>
          <a:p>
            <a:pPr algn="just"/>
            <a:r>
              <a:rPr lang="en-US" sz="1200" b="1" i="0" baseline="30000" dirty="0">
                <a:solidFill>
                  <a:srgbClr val="000000"/>
                </a:solidFill>
                <a:effectLst/>
                <a:latin typeface="system-ui"/>
              </a:rPr>
              <a:t>6 </a:t>
            </a:r>
            <a:r>
              <a:rPr lang="en-US" sz="1200" b="0" i="0" dirty="0">
                <a:solidFill>
                  <a:srgbClr val="000000"/>
                </a:solidFill>
                <a:effectLst/>
                <a:latin typeface="system-ui"/>
              </a:rPr>
              <a:t>You also became imitators of us and of the Lord, having received the word during great affliction with the joy of the Holy Spirit, </a:t>
            </a:r>
          </a:p>
          <a:p>
            <a:pPr algn="just"/>
            <a:r>
              <a:rPr lang="en-US" sz="1200" b="1" i="0" baseline="30000" dirty="0">
                <a:solidFill>
                  <a:srgbClr val="000000"/>
                </a:solidFill>
                <a:effectLst/>
                <a:latin typeface="system-ui"/>
              </a:rPr>
              <a:t>7 </a:t>
            </a:r>
            <a:r>
              <a:rPr lang="en-US" sz="1200" b="0" i="0" dirty="0">
                <a:solidFill>
                  <a:srgbClr val="000000"/>
                </a:solidFill>
                <a:effectLst/>
                <a:latin typeface="system-ui"/>
              </a:rPr>
              <a:t>so that you became an example to all the believers in </a:t>
            </a:r>
            <a:r>
              <a:rPr lang="en-US" sz="1200" b="1" i="0" u="sng" dirty="0">
                <a:solidFill>
                  <a:srgbClr val="000000"/>
                </a:solidFill>
                <a:effectLst/>
                <a:latin typeface="system-ui"/>
              </a:rPr>
              <a:t>Macedonia</a:t>
            </a:r>
            <a:r>
              <a:rPr lang="en-US" sz="1200" b="0" i="0" dirty="0">
                <a:solidFill>
                  <a:srgbClr val="000000"/>
                </a:solidFill>
                <a:effectLst/>
                <a:latin typeface="system-ui"/>
              </a:rPr>
              <a:t> and </a:t>
            </a:r>
            <a:r>
              <a:rPr lang="en-US" sz="1200" b="1" i="0" u="sng" dirty="0">
                <a:solidFill>
                  <a:srgbClr val="000000"/>
                </a:solidFill>
                <a:effectLst/>
                <a:latin typeface="system-ui"/>
              </a:rPr>
              <a:t>Achaia</a:t>
            </a:r>
            <a:r>
              <a:rPr lang="en-US" sz="1200" b="0" i="0" dirty="0">
                <a:solidFill>
                  <a:srgbClr val="000000"/>
                </a:solidFill>
                <a:effectLst/>
                <a:latin typeface="system-ui"/>
              </a:rPr>
              <a:t>.</a:t>
            </a:r>
          </a:p>
          <a:p>
            <a:pPr algn="just"/>
            <a:r>
              <a:rPr lang="en-US" sz="1200" b="1" i="0" baseline="30000" dirty="0">
                <a:solidFill>
                  <a:srgbClr val="000000"/>
                </a:solidFill>
                <a:effectLst/>
                <a:latin typeface="system-ui"/>
              </a:rPr>
              <a:t>8 </a:t>
            </a:r>
            <a:r>
              <a:rPr lang="en-US" sz="1200" b="0" i="0" dirty="0">
                <a:solidFill>
                  <a:srgbClr val="000000"/>
                </a:solidFill>
                <a:effectLst/>
                <a:latin typeface="system-ui"/>
              </a:rPr>
              <a:t>For the word of the Lord has sounded forth from you, not only in </a:t>
            </a:r>
            <a:r>
              <a:rPr lang="en-US" sz="1200" b="1" u="sng" dirty="0">
                <a:latin typeface="system-ui"/>
              </a:rPr>
              <a:t>Macedonia</a:t>
            </a:r>
            <a:r>
              <a:rPr lang="en-US" sz="1200" b="1" i="0" u="sng" dirty="0">
                <a:effectLst/>
                <a:latin typeface="system-ui"/>
              </a:rPr>
              <a:t> </a:t>
            </a:r>
            <a:r>
              <a:rPr lang="en-US" sz="1200" b="0" i="0" dirty="0">
                <a:solidFill>
                  <a:srgbClr val="000000"/>
                </a:solidFill>
                <a:effectLst/>
                <a:latin typeface="system-ui"/>
              </a:rPr>
              <a:t>and </a:t>
            </a:r>
            <a:r>
              <a:rPr lang="en-US" sz="1200" b="1" i="0" u="sng" dirty="0">
                <a:solidFill>
                  <a:srgbClr val="000000"/>
                </a:solidFill>
                <a:effectLst/>
                <a:latin typeface="system-ui"/>
              </a:rPr>
              <a:t>Achaia</a:t>
            </a:r>
            <a:r>
              <a:rPr lang="en-US" sz="1200" b="0" i="0" dirty="0">
                <a:solidFill>
                  <a:srgbClr val="000000"/>
                </a:solidFill>
                <a:effectLst/>
                <a:latin typeface="system-ui"/>
              </a:rPr>
              <a:t>, but in every place </a:t>
            </a:r>
            <a:r>
              <a:rPr lang="en-US" sz="1200" b="0" i="1" dirty="0">
                <a:solidFill>
                  <a:srgbClr val="000000"/>
                </a:solidFill>
                <a:effectLst/>
                <a:latin typeface="system-ui"/>
              </a:rPr>
              <a:t>the news of</a:t>
            </a:r>
            <a:r>
              <a:rPr lang="en-US" sz="1200" b="0" i="0" dirty="0">
                <a:solidFill>
                  <a:srgbClr val="000000"/>
                </a:solidFill>
                <a:effectLst/>
                <a:latin typeface="system-ui"/>
              </a:rPr>
              <a:t> your faith toward God has gone out, so that we have no need to say anything.</a:t>
            </a:r>
          </a:p>
          <a:p>
            <a:pPr algn="just"/>
            <a:r>
              <a:rPr lang="en-US" sz="1200" b="1" i="0" baseline="30000" dirty="0">
                <a:solidFill>
                  <a:srgbClr val="000000"/>
                </a:solidFill>
                <a:effectLst/>
                <a:latin typeface="system-ui"/>
              </a:rPr>
              <a:t>9 </a:t>
            </a:r>
            <a:r>
              <a:rPr lang="en-US" sz="1200" b="0" i="0" dirty="0">
                <a:solidFill>
                  <a:srgbClr val="000000"/>
                </a:solidFill>
                <a:effectLst/>
                <a:latin typeface="system-ui"/>
              </a:rPr>
              <a:t>For they themselves report about us as to the kind of reception we had with you, and how you turned to God from idols to serve a living and true God, </a:t>
            </a:r>
          </a:p>
          <a:p>
            <a:pPr algn="just"/>
            <a:r>
              <a:rPr lang="en-US" sz="1200" b="1" i="0" baseline="30000" dirty="0">
                <a:solidFill>
                  <a:srgbClr val="000000"/>
                </a:solidFill>
                <a:effectLst/>
                <a:latin typeface="system-ui"/>
              </a:rPr>
              <a:t>10 </a:t>
            </a:r>
            <a:r>
              <a:rPr lang="en-US" sz="1200" b="0" i="0" dirty="0">
                <a:solidFill>
                  <a:srgbClr val="000000"/>
                </a:solidFill>
                <a:effectLst/>
                <a:latin typeface="system-ui"/>
              </a:rPr>
              <a:t>and to wait for His Son from heaven, whom He raised from the dead, </a:t>
            </a:r>
            <a:r>
              <a:rPr lang="en-US" sz="1200" b="0" i="1" dirty="0">
                <a:solidFill>
                  <a:srgbClr val="000000"/>
                </a:solidFill>
                <a:effectLst/>
                <a:latin typeface="system-ui"/>
              </a:rPr>
              <a:t>that is</a:t>
            </a:r>
            <a:r>
              <a:rPr lang="en-US" sz="1200" b="0" i="0" dirty="0">
                <a:solidFill>
                  <a:srgbClr val="000000"/>
                </a:solidFill>
                <a:effectLst/>
                <a:latin typeface="system-ui"/>
              </a:rPr>
              <a:t>, Jesus who rescues us from the wrath to come.</a:t>
            </a:r>
          </a:p>
        </p:txBody>
      </p:sp>
      <p:pic>
        <p:nvPicPr>
          <p:cNvPr id="1026" name="Picture 2" descr="Book of 1 Thessalonians | Bible Vector - 10 Full Versions of the Holy Bible">
            <a:extLst>
              <a:ext uri="{FF2B5EF4-FFF2-40B4-BE49-F238E27FC236}">
                <a16:creationId xmlns:a16="http://schemas.microsoft.com/office/drawing/2014/main" id="{628AA2E1-D0D8-25D9-426F-91E855D960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1365" y="841403"/>
            <a:ext cx="5586503" cy="584775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8C5CFB03-340D-D267-A365-B9F365BFF194}"/>
              </a:ext>
            </a:extLst>
          </p:cNvPr>
          <p:cNvCxnSpPr>
            <a:cxnSpLocks/>
          </p:cNvCxnSpPr>
          <p:nvPr/>
        </p:nvCxnSpPr>
        <p:spPr>
          <a:xfrm>
            <a:off x="3064213" y="1712068"/>
            <a:ext cx="520011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84384F5-8053-74F7-EF29-A3D4326A1866}"/>
              </a:ext>
            </a:extLst>
          </p:cNvPr>
          <p:cNvCxnSpPr/>
          <p:nvPr/>
        </p:nvCxnSpPr>
        <p:spPr>
          <a:xfrm flipV="1">
            <a:off x="1481559" y="1354238"/>
            <a:ext cx="4983174" cy="34492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DB9D4B1-D693-D12C-317B-893687E42B8D}"/>
              </a:ext>
            </a:extLst>
          </p:cNvPr>
          <p:cNvCxnSpPr>
            <a:cxnSpLocks/>
          </p:cNvCxnSpPr>
          <p:nvPr/>
        </p:nvCxnSpPr>
        <p:spPr>
          <a:xfrm flipV="1">
            <a:off x="2592729" y="4676172"/>
            <a:ext cx="4456253" cy="2378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3755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a:extLst>
              <a:ext uri="{FF2B5EF4-FFF2-40B4-BE49-F238E27FC236}">
                <a16:creationId xmlns:a16="http://schemas.microsoft.com/office/drawing/2014/main" id="{04BB2013-7C9C-44EC-6F3B-D03C2809D6F1}"/>
              </a:ext>
            </a:extLst>
          </p:cNvPr>
          <p:cNvPicPr>
            <a:picLocks noChangeAspect="1"/>
          </p:cNvPicPr>
          <p:nvPr/>
        </p:nvPicPr>
        <p:blipFill>
          <a:blip r:embed="rId2"/>
          <a:stretch>
            <a:fillRect/>
          </a:stretch>
        </p:blipFill>
        <p:spPr>
          <a:xfrm>
            <a:off x="530451" y="2673518"/>
            <a:ext cx="2207629" cy="2673683"/>
          </a:xfrm>
          <a:prstGeom prst="rect">
            <a:avLst/>
          </a:prstGeom>
        </p:spPr>
      </p:pic>
      <p:sp>
        <p:nvSpPr>
          <p:cNvPr id="38" name="Rectangle 37">
            <a:extLst>
              <a:ext uri="{FF2B5EF4-FFF2-40B4-BE49-F238E27FC236}">
                <a16:creationId xmlns:a16="http://schemas.microsoft.com/office/drawing/2014/main" id="{B96DFC53-0DAB-51D6-92F9-1E1FB99A9926}"/>
              </a:ext>
            </a:extLst>
          </p:cNvPr>
          <p:cNvSpPr/>
          <p:nvPr/>
        </p:nvSpPr>
        <p:spPr>
          <a:xfrm>
            <a:off x="913423" y="5311143"/>
            <a:ext cx="426410" cy="24405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E471252-2A75-D546-803D-EC930E3AE07C}"/>
              </a:ext>
            </a:extLst>
          </p:cNvPr>
          <p:cNvSpPr/>
          <p:nvPr/>
        </p:nvSpPr>
        <p:spPr>
          <a:xfrm>
            <a:off x="5353665" y="4442914"/>
            <a:ext cx="516193" cy="24509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498985C-FB06-2335-1F9A-6877000684DD}"/>
              </a:ext>
            </a:extLst>
          </p:cNvPr>
          <p:cNvSpPr txBox="1"/>
          <p:nvPr/>
        </p:nvSpPr>
        <p:spPr>
          <a:xfrm>
            <a:off x="190177" y="341209"/>
            <a:ext cx="11734799" cy="6556860"/>
          </a:xfrm>
          <a:prstGeom prst="rect">
            <a:avLst/>
          </a:prstGeom>
          <a:noFill/>
        </p:spPr>
        <p:txBody>
          <a:bodyPr wrap="square">
            <a:spAutoFit/>
          </a:bodyPr>
          <a:lstStyle/>
          <a:p>
            <a:pPr algn="l">
              <a:lnSpc>
                <a:spcPct val="200000"/>
              </a:lnSpc>
            </a:pPr>
            <a:r>
              <a:rPr lang="en-US" sz="1600" b="1" i="0" dirty="0">
                <a:solidFill>
                  <a:srgbClr val="000000"/>
                </a:solidFill>
                <a:effectLst/>
                <a:latin typeface="system-ui"/>
              </a:rPr>
              <a:t>I Thessalonians    TITLE_________________________________  THEME: The Gospel</a:t>
            </a:r>
          </a:p>
          <a:p>
            <a:pPr algn="l">
              <a:lnSpc>
                <a:spcPct val="200000"/>
              </a:lnSpc>
            </a:pPr>
            <a:r>
              <a:rPr lang="en-US" sz="1400" b="1" i="0" dirty="0">
                <a:solidFill>
                  <a:srgbClr val="000000"/>
                </a:solidFill>
                <a:effectLst/>
                <a:latin typeface="system-ui"/>
              </a:rPr>
              <a:t>1  </a:t>
            </a:r>
            <a:r>
              <a:rPr lang="en-US" sz="1400" b="1" i="0" dirty="0">
                <a:solidFill>
                  <a:schemeClr val="accent6">
                    <a:lumMod val="75000"/>
                  </a:schemeClr>
                </a:solidFill>
                <a:effectLst/>
                <a:latin typeface="system-ui"/>
              </a:rPr>
              <a:t>Paul, Silvanus, and Timothy</a:t>
            </a:r>
            <a:r>
              <a:rPr lang="en-US" sz="1400" b="1" i="0" dirty="0">
                <a:solidFill>
                  <a:srgbClr val="000000"/>
                </a:solidFill>
                <a:effectLst/>
                <a:latin typeface="system-ui"/>
              </a:rPr>
              <a:t>,</a:t>
            </a:r>
          </a:p>
          <a:p>
            <a:pPr algn="l">
              <a:lnSpc>
                <a:spcPct val="200000"/>
              </a:lnSpc>
            </a:pPr>
            <a:r>
              <a:rPr lang="en-US" sz="1400" b="0" i="0" dirty="0">
                <a:solidFill>
                  <a:srgbClr val="000000"/>
                </a:solidFill>
                <a:effectLst/>
                <a:latin typeface="system-ui"/>
              </a:rPr>
              <a:t>To the </a:t>
            </a:r>
            <a:r>
              <a:rPr lang="en-US" sz="1400" b="1" i="0" dirty="0">
                <a:solidFill>
                  <a:srgbClr val="00B0F0"/>
                </a:solidFill>
                <a:effectLst/>
                <a:latin typeface="system-ui"/>
              </a:rPr>
              <a:t>church of the Thessalonians </a:t>
            </a:r>
            <a:r>
              <a:rPr lang="en-US" sz="1400" b="0" i="0" dirty="0">
                <a:solidFill>
                  <a:srgbClr val="000000"/>
                </a:solidFill>
                <a:effectLst/>
                <a:latin typeface="system-ui"/>
              </a:rPr>
              <a:t>in God the Father and the Lord Jesus Christ: Grace to </a:t>
            </a:r>
            <a:r>
              <a:rPr lang="en-US" sz="1400" b="1" i="0" dirty="0">
                <a:solidFill>
                  <a:srgbClr val="00B0F0"/>
                </a:solidFill>
                <a:effectLst/>
                <a:latin typeface="system-ui"/>
              </a:rPr>
              <a:t>you </a:t>
            </a:r>
            <a:r>
              <a:rPr lang="en-US" sz="1400" b="0" i="0" dirty="0">
                <a:solidFill>
                  <a:srgbClr val="000000"/>
                </a:solidFill>
                <a:effectLst/>
                <a:latin typeface="system-ui"/>
              </a:rPr>
              <a:t>and peace.</a:t>
            </a:r>
          </a:p>
          <a:p>
            <a:pPr algn="l">
              <a:lnSpc>
                <a:spcPct val="200000"/>
              </a:lnSpc>
            </a:pPr>
            <a:r>
              <a:rPr lang="en-US" sz="1400" b="1" i="0" baseline="30000" dirty="0">
                <a:solidFill>
                  <a:srgbClr val="000000"/>
                </a:solidFill>
                <a:effectLst/>
                <a:latin typeface="system-ui"/>
              </a:rPr>
              <a:t>2 </a:t>
            </a:r>
            <a:r>
              <a:rPr lang="en-US" sz="1400" b="1" i="0" dirty="0">
                <a:solidFill>
                  <a:schemeClr val="accent6">
                    <a:lumMod val="75000"/>
                  </a:schemeClr>
                </a:solidFill>
                <a:effectLst/>
                <a:latin typeface="system-ui"/>
              </a:rPr>
              <a:t>We</a:t>
            </a:r>
            <a:r>
              <a:rPr lang="en-US" sz="1400" b="0" i="0" dirty="0">
                <a:solidFill>
                  <a:srgbClr val="000000"/>
                </a:solidFill>
                <a:effectLst/>
                <a:latin typeface="system-ui"/>
              </a:rPr>
              <a:t> always give thanks to God for </a:t>
            </a:r>
            <a:r>
              <a:rPr lang="en-US" sz="1400" b="1" i="0" dirty="0">
                <a:solidFill>
                  <a:srgbClr val="00B0F0"/>
                </a:solidFill>
                <a:effectLst/>
                <a:latin typeface="system-ui"/>
              </a:rPr>
              <a:t>all of you</a:t>
            </a:r>
            <a:r>
              <a:rPr lang="en-US" sz="1400" b="0" i="0" dirty="0">
                <a:solidFill>
                  <a:srgbClr val="000000"/>
                </a:solidFill>
                <a:effectLst/>
                <a:latin typeface="system-ui"/>
              </a:rPr>
              <a:t>, making mention </a:t>
            </a:r>
            <a:r>
              <a:rPr lang="en-US" sz="1400" b="0" i="1" dirty="0">
                <a:solidFill>
                  <a:srgbClr val="000000"/>
                </a:solidFill>
                <a:effectLst/>
                <a:latin typeface="system-ui"/>
              </a:rPr>
              <a:t>of </a:t>
            </a:r>
            <a:r>
              <a:rPr lang="en-US" sz="1400" b="1" i="1" dirty="0">
                <a:solidFill>
                  <a:srgbClr val="00B0F0"/>
                </a:solidFill>
                <a:effectLst/>
                <a:latin typeface="system-ui"/>
              </a:rPr>
              <a:t>you</a:t>
            </a:r>
            <a:r>
              <a:rPr lang="en-US" sz="1400" b="0" i="0" dirty="0">
                <a:solidFill>
                  <a:srgbClr val="000000"/>
                </a:solidFill>
                <a:effectLst/>
                <a:latin typeface="system-ui"/>
              </a:rPr>
              <a:t> in </a:t>
            </a:r>
            <a:r>
              <a:rPr lang="en-US" sz="1400" b="1" i="0" dirty="0">
                <a:solidFill>
                  <a:schemeClr val="accent6">
                    <a:lumMod val="75000"/>
                  </a:schemeClr>
                </a:solidFill>
                <a:effectLst/>
                <a:latin typeface="system-ui"/>
              </a:rPr>
              <a:t>our</a:t>
            </a:r>
            <a:r>
              <a:rPr lang="en-US" sz="1400" b="0" i="0" dirty="0">
                <a:solidFill>
                  <a:srgbClr val="000000"/>
                </a:solidFill>
                <a:effectLst/>
                <a:latin typeface="system-ui"/>
              </a:rPr>
              <a:t> prayers;</a:t>
            </a:r>
          </a:p>
          <a:p>
            <a:pPr algn="l">
              <a:lnSpc>
                <a:spcPct val="200000"/>
              </a:lnSpc>
            </a:pPr>
            <a:r>
              <a:rPr lang="en-US" sz="1400" b="1" i="0" baseline="30000" dirty="0">
                <a:solidFill>
                  <a:srgbClr val="000000"/>
                </a:solidFill>
                <a:effectLst/>
                <a:latin typeface="system-ui"/>
              </a:rPr>
              <a:t>3 </a:t>
            </a:r>
            <a:r>
              <a:rPr lang="en-US" sz="1400" b="0" i="0" dirty="0">
                <a:solidFill>
                  <a:srgbClr val="000000"/>
                </a:solidFill>
                <a:effectLst/>
                <a:latin typeface="system-ui"/>
              </a:rPr>
              <a:t>constantly keeping in mind (1)</a:t>
            </a:r>
            <a:r>
              <a:rPr lang="en-US" sz="1400" b="1" i="0" dirty="0">
                <a:solidFill>
                  <a:srgbClr val="00B0F0"/>
                </a:solidFill>
                <a:effectLst/>
                <a:latin typeface="system-ui"/>
              </a:rPr>
              <a:t>your</a:t>
            </a:r>
            <a:r>
              <a:rPr lang="en-US" sz="1400" b="0" i="0" dirty="0">
                <a:solidFill>
                  <a:srgbClr val="000000"/>
                </a:solidFill>
                <a:effectLst/>
                <a:latin typeface="system-ui"/>
              </a:rPr>
              <a:t> work of faith and (2)labor of love and (3)perseverance of hope in </a:t>
            </a:r>
            <a:r>
              <a:rPr lang="en-US" sz="1400" b="1" i="0" dirty="0">
                <a:solidFill>
                  <a:schemeClr val="accent6">
                    <a:lumMod val="75000"/>
                  </a:schemeClr>
                </a:solidFill>
                <a:effectLst/>
                <a:latin typeface="system-ui"/>
              </a:rPr>
              <a:t>our</a:t>
            </a:r>
            <a:r>
              <a:rPr lang="en-US" sz="1400" b="0" i="0" dirty="0">
                <a:solidFill>
                  <a:srgbClr val="000000"/>
                </a:solidFill>
                <a:effectLst/>
                <a:latin typeface="system-ui"/>
              </a:rPr>
              <a:t> Lord Jesus Christ in the presence of </a:t>
            </a:r>
            <a:r>
              <a:rPr lang="en-US" sz="1400" b="1" i="0" dirty="0">
                <a:solidFill>
                  <a:schemeClr val="accent6">
                    <a:lumMod val="75000"/>
                  </a:schemeClr>
                </a:solidFill>
                <a:effectLst/>
                <a:latin typeface="system-ui"/>
              </a:rPr>
              <a:t>our</a:t>
            </a:r>
            <a:r>
              <a:rPr lang="en-US" sz="1400" b="0" i="0" dirty="0">
                <a:solidFill>
                  <a:srgbClr val="000000"/>
                </a:solidFill>
                <a:effectLst/>
                <a:latin typeface="system-ui"/>
              </a:rPr>
              <a:t> God and Father,  </a:t>
            </a:r>
          </a:p>
          <a:p>
            <a:pPr algn="l">
              <a:lnSpc>
                <a:spcPct val="200000"/>
              </a:lnSpc>
            </a:pPr>
            <a:r>
              <a:rPr lang="en-US" sz="1400" b="1" i="0" baseline="30000" dirty="0">
                <a:solidFill>
                  <a:srgbClr val="000000"/>
                </a:solidFill>
                <a:effectLst/>
                <a:latin typeface="system-ui"/>
              </a:rPr>
              <a:t>4 </a:t>
            </a:r>
            <a:r>
              <a:rPr lang="en-US" sz="1400" b="0" i="0" dirty="0">
                <a:solidFill>
                  <a:srgbClr val="000000"/>
                </a:solidFill>
                <a:effectLst/>
                <a:latin typeface="system-ui"/>
              </a:rPr>
              <a:t>knowing, </a:t>
            </a:r>
            <a:r>
              <a:rPr lang="en-US" sz="1400" b="1" i="0" dirty="0">
                <a:solidFill>
                  <a:srgbClr val="00B0F0"/>
                </a:solidFill>
                <a:effectLst/>
                <a:latin typeface="system-ui"/>
              </a:rPr>
              <a:t>brothers </a:t>
            </a:r>
            <a:r>
              <a:rPr lang="en-US" sz="1400" b="1" i="1" dirty="0">
                <a:solidFill>
                  <a:srgbClr val="00B0F0"/>
                </a:solidFill>
                <a:effectLst/>
                <a:latin typeface="system-ui"/>
              </a:rPr>
              <a:t>and sisters</a:t>
            </a:r>
            <a:r>
              <a:rPr lang="en-US" sz="1400" b="0" i="0" dirty="0">
                <a:solidFill>
                  <a:srgbClr val="000000"/>
                </a:solidFill>
                <a:effectLst/>
                <a:latin typeface="system-ui"/>
              </a:rPr>
              <a:t>, beloved by God, </a:t>
            </a:r>
            <a:r>
              <a:rPr lang="en-US" sz="1400" b="0" i="1" dirty="0">
                <a:solidFill>
                  <a:srgbClr val="000000"/>
                </a:solidFill>
                <a:effectLst/>
                <a:latin typeface="system-ui"/>
              </a:rPr>
              <a:t>His</a:t>
            </a:r>
            <a:r>
              <a:rPr lang="en-US" sz="1400" b="0" i="0" dirty="0">
                <a:solidFill>
                  <a:srgbClr val="000000"/>
                </a:solidFill>
                <a:effectLst/>
                <a:latin typeface="system-ui"/>
              </a:rPr>
              <a:t> choice of </a:t>
            </a:r>
            <a:r>
              <a:rPr lang="en-US" sz="1400" b="1" i="0" dirty="0">
                <a:solidFill>
                  <a:srgbClr val="00B0F0"/>
                </a:solidFill>
                <a:effectLst/>
                <a:latin typeface="system-ui"/>
              </a:rPr>
              <a:t>you</a:t>
            </a:r>
            <a:r>
              <a:rPr lang="en-US" sz="1400" b="0" i="0" dirty="0">
                <a:solidFill>
                  <a:srgbClr val="000000"/>
                </a:solidFill>
                <a:effectLst/>
                <a:latin typeface="system-ui"/>
              </a:rPr>
              <a:t>; </a:t>
            </a:r>
          </a:p>
          <a:p>
            <a:pPr algn="l">
              <a:lnSpc>
                <a:spcPct val="200000"/>
              </a:lnSpc>
            </a:pPr>
            <a:r>
              <a:rPr lang="en-US" sz="1400" b="1" i="0" baseline="30000" dirty="0">
                <a:solidFill>
                  <a:srgbClr val="000000"/>
                </a:solidFill>
                <a:effectLst/>
                <a:latin typeface="system-ui"/>
              </a:rPr>
              <a:t>5 </a:t>
            </a:r>
            <a:r>
              <a:rPr lang="en-US" sz="1400" b="0" i="0" u="sng" dirty="0">
                <a:effectLst/>
                <a:latin typeface="Copperplate Gothic Bold" panose="020E0705020206020404" pitchFamily="34" charset="0"/>
              </a:rPr>
              <a:t>for</a:t>
            </a:r>
            <a:r>
              <a:rPr lang="en-US" sz="1400" b="0" i="0" dirty="0">
                <a:solidFill>
                  <a:srgbClr val="000000"/>
                </a:solidFill>
                <a:effectLst/>
                <a:latin typeface="system-ui"/>
              </a:rPr>
              <a:t> </a:t>
            </a:r>
            <a:r>
              <a:rPr lang="en-US" sz="1400" b="1" i="0" dirty="0">
                <a:solidFill>
                  <a:schemeClr val="accent6">
                    <a:lumMod val="75000"/>
                  </a:schemeClr>
                </a:solidFill>
                <a:effectLst/>
                <a:latin typeface="system-ui"/>
              </a:rPr>
              <a:t>our</a:t>
            </a:r>
            <a:r>
              <a:rPr lang="en-US" sz="1400" b="0" i="0" dirty="0">
                <a:solidFill>
                  <a:srgbClr val="000000"/>
                </a:solidFill>
                <a:effectLst/>
                <a:latin typeface="system-ui"/>
              </a:rPr>
              <a:t> gospel did not come to </a:t>
            </a:r>
            <a:r>
              <a:rPr lang="en-US" sz="1400" b="1" i="0" dirty="0">
                <a:solidFill>
                  <a:srgbClr val="00B0F0"/>
                </a:solidFill>
                <a:effectLst/>
                <a:latin typeface="system-ui"/>
              </a:rPr>
              <a:t>you</a:t>
            </a:r>
            <a:r>
              <a:rPr lang="en-US" sz="1400" b="0" i="0" dirty="0">
                <a:solidFill>
                  <a:srgbClr val="000000"/>
                </a:solidFill>
                <a:effectLst/>
                <a:latin typeface="system-ui"/>
              </a:rPr>
              <a:t> in word only, </a:t>
            </a:r>
            <a:r>
              <a:rPr lang="en-US" sz="1400" b="0" i="0" u="sng" dirty="0">
                <a:solidFill>
                  <a:srgbClr val="000000"/>
                </a:solidFill>
                <a:effectLst/>
                <a:latin typeface="Copperplate Gothic Bold" panose="020E0705020206020404" pitchFamily="34" charset="0"/>
              </a:rPr>
              <a:t>but</a:t>
            </a:r>
            <a:r>
              <a:rPr lang="en-US" sz="1400" b="0" i="0" dirty="0">
                <a:solidFill>
                  <a:srgbClr val="000000"/>
                </a:solidFill>
                <a:effectLst/>
                <a:latin typeface="system-ui"/>
              </a:rPr>
              <a:t> also (1)in power and (2)in the Holy Spirit and(3) with full conviction; just </a:t>
            </a:r>
            <a:r>
              <a:rPr lang="en-US" sz="1400" b="1" i="0" u="sng" dirty="0">
                <a:solidFill>
                  <a:srgbClr val="000000"/>
                </a:solidFill>
                <a:effectLst/>
                <a:latin typeface="Copperplate Gothic Bold" panose="020E0705020206020404" pitchFamily="34" charset="0"/>
              </a:rPr>
              <a:t>as</a:t>
            </a:r>
            <a:r>
              <a:rPr lang="en-US" sz="1400" b="0" i="0" dirty="0">
                <a:solidFill>
                  <a:srgbClr val="000000"/>
                </a:solidFill>
                <a:effectLst/>
                <a:latin typeface="system-ui"/>
              </a:rPr>
              <a:t> </a:t>
            </a:r>
            <a:r>
              <a:rPr lang="en-US" sz="1400" b="1" i="0" dirty="0">
                <a:solidFill>
                  <a:srgbClr val="00B0F0"/>
                </a:solidFill>
                <a:effectLst/>
                <a:latin typeface="system-ui"/>
              </a:rPr>
              <a:t>you</a:t>
            </a:r>
            <a:r>
              <a:rPr lang="en-US" sz="1400" b="0" i="0" dirty="0">
                <a:solidFill>
                  <a:srgbClr val="000000"/>
                </a:solidFill>
                <a:effectLst/>
                <a:latin typeface="system-ui"/>
              </a:rPr>
              <a:t> know what kind of men </a:t>
            </a:r>
            <a:r>
              <a:rPr lang="en-US" sz="1400" b="1" i="0" dirty="0">
                <a:solidFill>
                  <a:schemeClr val="accent6">
                    <a:lumMod val="75000"/>
                  </a:schemeClr>
                </a:solidFill>
                <a:effectLst/>
                <a:latin typeface="system-ui"/>
              </a:rPr>
              <a:t>we</a:t>
            </a:r>
            <a:r>
              <a:rPr lang="en-US" sz="1400" b="0" i="0" dirty="0">
                <a:solidFill>
                  <a:srgbClr val="000000"/>
                </a:solidFill>
                <a:effectLst/>
                <a:latin typeface="system-ui"/>
              </a:rPr>
              <a:t> proved to be among </a:t>
            </a:r>
            <a:r>
              <a:rPr lang="en-US" sz="1400" b="1" i="0" dirty="0">
                <a:solidFill>
                  <a:srgbClr val="00B0F0"/>
                </a:solidFill>
                <a:effectLst/>
                <a:latin typeface="system-ui"/>
              </a:rPr>
              <a:t>you</a:t>
            </a:r>
            <a:r>
              <a:rPr lang="en-US" sz="1400" b="0" i="0" dirty="0">
                <a:solidFill>
                  <a:srgbClr val="000000"/>
                </a:solidFill>
                <a:effectLst/>
                <a:latin typeface="system-ui"/>
              </a:rPr>
              <a:t> for </a:t>
            </a:r>
            <a:r>
              <a:rPr lang="en-US" sz="1400" b="1" i="0" dirty="0">
                <a:solidFill>
                  <a:srgbClr val="00B0F0"/>
                </a:solidFill>
                <a:effectLst/>
                <a:latin typeface="system-ui"/>
              </a:rPr>
              <a:t>your</a:t>
            </a:r>
            <a:r>
              <a:rPr lang="en-US" sz="1400" b="0" i="0" dirty="0">
                <a:solidFill>
                  <a:srgbClr val="000000"/>
                </a:solidFill>
                <a:effectLst/>
                <a:latin typeface="system-ui"/>
              </a:rPr>
              <a:t> sakes. </a:t>
            </a:r>
          </a:p>
          <a:p>
            <a:pPr>
              <a:lnSpc>
                <a:spcPct val="200000"/>
              </a:lnSpc>
            </a:pPr>
            <a:r>
              <a:rPr lang="en-US" sz="1400" b="1" i="0" baseline="30000" dirty="0">
                <a:solidFill>
                  <a:srgbClr val="000000"/>
                </a:solidFill>
                <a:effectLst/>
                <a:latin typeface="system-ui"/>
              </a:rPr>
              <a:t>6 </a:t>
            </a:r>
            <a:r>
              <a:rPr lang="en-US" sz="1400" b="1" i="0" dirty="0">
                <a:solidFill>
                  <a:srgbClr val="00B0F0"/>
                </a:solidFill>
                <a:effectLst/>
                <a:latin typeface="system-ui"/>
              </a:rPr>
              <a:t>You</a:t>
            </a:r>
            <a:r>
              <a:rPr lang="en-US" sz="1400" b="0" i="0" dirty="0">
                <a:solidFill>
                  <a:srgbClr val="000000"/>
                </a:solidFill>
                <a:effectLst/>
                <a:latin typeface="system-ui"/>
              </a:rPr>
              <a:t> also became imitators of </a:t>
            </a:r>
            <a:r>
              <a:rPr lang="en-US" sz="1400" b="1" i="0" dirty="0">
                <a:solidFill>
                  <a:schemeClr val="accent6">
                    <a:lumMod val="75000"/>
                  </a:schemeClr>
                </a:solidFill>
                <a:effectLst/>
                <a:latin typeface="system-ui"/>
              </a:rPr>
              <a:t>us</a:t>
            </a:r>
            <a:r>
              <a:rPr lang="en-US" sz="1400" b="0" i="0" dirty="0">
                <a:solidFill>
                  <a:srgbClr val="000000"/>
                </a:solidFill>
                <a:effectLst/>
                <a:latin typeface="system-ui"/>
              </a:rPr>
              <a:t> and of the Lord, having received the </a:t>
            </a:r>
            <a:r>
              <a:rPr lang="en-US" sz="1400" b="1" dirty="0">
                <a:solidFill>
                  <a:srgbClr val="000000"/>
                </a:solidFill>
                <a:latin typeface="system-ui"/>
              </a:rPr>
              <a:t>Word   </a:t>
            </a:r>
            <a:r>
              <a:rPr lang="en-US" sz="1400" b="0" i="0" dirty="0">
                <a:solidFill>
                  <a:srgbClr val="000000"/>
                </a:solidFill>
                <a:effectLst/>
                <a:latin typeface="system-ui"/>
              </a:rPr>
              <a:t>during great affliction with the joy of the Holy Spirit, </a:t>
            </a:r>
          </a:p>
          <a:p>
            <a:pPr algn="l">
              <a:lnSpc>
                <a:spcPct val="200000"/>
              </a:lnSpc>
            </a:pPr>
            <a:r>
              <a:rPr lang="en-US" sz="1400" b="1" i="0" baseline="30000" dirty="0">
                <a:solidFill>
                  <a:srgbClr val="000000"/>
                </a:solidFill>
                <a:effectLst/>
                <a:latin typeface="system-ui"/>
              </a:rPr>
              <a:t>7 </a:t>
            </a:r>
            <a:r>
              <a:rPr lang="en-US" sz="1400" b="0" i="0" u="sng" dirty="0">
                <a:solidFill>
                  <a:srgbClr val="000000"/>
                </a:solidFill>
                <a:effectLst/>
                <a:latin typeface="Copperplate Gothic Bold" panose="020E0705020206020404" pitchFamily="34" charset="0"/>
              </a:rPr>
              <a:t>so that </a:t>
            </a:r>
            <a:r>
              <a:rPr lang="en-US" sz="1400" b="1" i="0" dirty="0">
                <a:solidFill>
                  <a:srgbClr val="00B0F0"/>
                </a:solidFill>
                <a:effectLst/>
                <a:latin typeface="system-ui"/>
              </a:rPr>
              <a:t>you</a:t>
            </a:r>
            <a:r>
              <a:rPr lang="en-US" sz="1400" b="0" i="0" dirty="0">
                <a:solidFill>
                  <a:srgbClr val="000000"/>
                </a:solidFill>
                <a:effectLst/>
                <a:latin typeface="system-ui"/>
              </a:rPr>
              <a:t> became an example to all the believers in </a:t>
            </a:r>
            <a:r>
              <a:rPr lang="en-US" sz="1400" b="0" i="0" u="sng" dirty="0">
                <a:solidFill>
                  <a:srgbClr val="000000"/>
                </a:solidFill>
                <a:effectLst>
                  <a:outerShdw blurRad="38100" dist="38100" dir="2700000" algn="tl">
                    <a:srgbClr val="000000">
                      <a:alpha val="43137"/>
                    </a:srgbClr>
                  </a:outerShdw>
                </a:effectLst>
                <a:latin typeface="system-ui"/>
              </a:rPr>
              <a:t>Macedonia</a:t>
            </a:r>
            <a:r>
              <a:rPr lang="en-US" sz="1400" b="0" i="0" dirty="0">
                <a:solidFill>
                  <a:srgbClr val="000000"/>
                </a:solidFill>
                <a:effectLst/>
                <a:latin typeface="system-ui"/>
              </a:rPr>
              <a:t> and </a:t>
            </a:r>
            <a:r>
              <a:rPr lang="en-US" sz="1400" b="0" i="0" u="sng" dirty="0">
                <a:solidFill>
                  <a:srgbClr val="000000"/>
                </a:solidFill>
                <a:effectLst>
                  <a:outerShdw blurRad="38100" dist="38100" dir="2700000" algn="tl">
                    <a:srgbClr val="000000">
                      <a:alpha val="43137"/>
                    </a:srgbClr>
                  </a:outerShdw>
                </a:effectLst>
                <a:latin typeface="system-ui"/>
              </a:rPr>
              <a:t>Achaia</a:t>
            </a:r>
            <a:r>
              <a:rPr lang="en-US" sz="1400" b="0" i="0" dirty="0">
                <a:solidFill>
                  <a:srgbClr val="000000"/>
                </a:solidFill>
                <a:effectLst/>
                <a:latin typeface="system-ui"/>
              </a:rPr>
              <a:t>.</a:t>
            </a:r>
          </a:p>
          <a:p>
            <a:pPr algn="l">
              <a:lnSpc>
                <a:spcPct val="200000"/>
              </a:lnSpc>
            </a:pPr>
            <a:r>
              <a:rPr lang="en-US" sz="1400" b="1" i="0" baseline="30000" dirty="0">
                <a:solidFill>
                  <a:srgbClr val="000000"/>
                </a:solidFill>
                <a:effectLst/>
                <a:latin typeface="system-ui"/>
              </a:rPr>
              <a:t>8 </a:t>
            </a:r>
            <a:r>
              <a:rPr lang="en-US" sz="1400" b="1" i="0" u="sng" dirty="0">
                <a:solidFill>
                  <a:srgbClr val="000000"/>
                </a:solidFill>
                <a:effectLst/>
                <a:latin typeface="Copperplate Gothic Bold" panose="020E0705020206020404" pitchFamily="34" charset="0"/>
              </a:rPr>
              <a:t>For</a:t>
            </a:r>
            <a:r>
              <a:rPr lang="en-US" sz="1400" b="0" i="0" dirty="0">
                <a:solidFill>
                  <a:srgbClr val="000000"/>
                </a:solidFill>
                <a:effectLst/>
                <a:latin typeface="system-ui"/>
              </a:rPr>
              <a:t> the </a:t>
            </a:r>
            <a:r>
              <a:rPr lang="en-US" sz="1400" b="1" i="0" dirty="0">
                <a:solidFill>
                  <a:srgbClr val="000000"/>
                </a:solidFill>
                <a:effectLst/>
                <a:latin typeface="system-ui"/>
              </a:rPr>
              <a:t>Word</a:t>
            </a:r>
            <a:r>
              <a:rPr lang="en-US" sz="1400" b="0" i="0" dirty="0">
                <a:solidFill>
                  <a:srgbClr val="000000"/>
                </a:solidFill>
                <a:effectLst/>
                <a:latin typeface="system-ui"/>
              </a:rPr>
              <a:t> of the Lord has sounded forth from </a:t>
            </a:r>
            <a:r>
              <a:rPr lang="en-US" sz="1400" b="1" i="0" dirty="0">
                <a:solidFill>
                  <a:srgbClr val="00B0F0"/>
                </a:solidFill>
                <a:effectLst/>
                <a:latin typeface="system-ui"/>
              </a:rPr>
              <a:t>you</a:t>
            </a:r>
            <a:r>
              <a:rPr lang="en-US" sz="1400" b="0" i="0" dirty="0">
                <a:solidFill>
                  <a:srgbClr val="000000"/>
                </a:solidFill>
                <a:effectLst/>
                <a:latin typeface="system-ui"/>
              </a:rPr>
              <a:t>, not only in Macedonia and Achaia, </a:t>
            </a:r>
            <a:r>
              <a:rPr lang="en-US" sz="1400" b="0" i="0" u="sng" dirty="0">
                <a:solidFill>
                  <a:srgbClr val="000000"/>
                </a:solidFill>
                <a:effectLst/>
                <a:latin typeface="Copperplate Gothic Bold" panose="020E0705020206020404" pitchFamily="34" charset="0"/>
              </a:rPr>
              <a:t>but</a:t>
            </a:r>
            <a:r>
              <a:rPr lang="en-US" sz="1400" b="0" i="0" dirty="0">
                <a:solidFill>
                  <a:srgbClr val="000000"/>
                </a:solidFill>
                <a:effectLst/>
                <a:latin typeface="system-ui"/>
              </a:rPr>
              <a:t> in every place </a:t>
            </a:r>
            <a:r>
              <a:rPr lang="en-US" sz="1400" b="0" i="1" dirty="0">
                <a:solidFill>
                  <a:srgbClr val="000000"/>
                </a:solidFill>
                <a:effectLst/>
                <a:latin typeface="system-ui"/>
              </a:rPr>
              <a:t>the news of</a:t>
            </a:r>
            <a:r>
              <a:rPr lang="en-US" sz="1400" b="0" i="0" dirty="0">
                <a:solidFill>
                  <a:srgbClr val="000000"/>
                </a:solidFill>
                <a:effectLst/>
                <a:latin typeface="system-ui"/>
              </a:rPr>
              <a:t> </a:t>
            </a:r>
            <a:r>
              <a:rPr lang="en-US" sz="1400" b="1" i="0" dirty="0">
                <a:solidFill>
                  <a:srgbClr val="00B0F0"/>
                </a:solidFill>
                <a:effectLst/>
                <a:latin typeface="system-ui"/>
              </a:rPr>
              <a:t>your</a:t>
            </a:r>
            <a:r>
              <a:rPr lang="en-US" sz="1400" b="0" i="0" dirty="0">
                <a:solidFill>
                  <a:srgbClr val="000000"/>
                </a:solidFill>
                <a:effectLst/>
                <a:latin typeface="system-ui"/>
              </a:rPr>
              <a:t> faith toward God has gone out, </a:t>
            </a:r>
            <a:r>
              <a:rPr lang="en-US" sz="1400" b="0" i="0" u="sng" dirty="0">
                <a:solidFill>
                  <a:srgbClr val="000000"/>
                </a:solidFill>
                <a:effectLst/>
                <a:latin typeface="Copperplate Gothic Bold" panose="020E0705020206020404" pitchFamily="34" charset="0"/>
              </a:rPr>
              <a:t>so that </a:t>
            </a:r>
            <a:r>
              <a:rPr lang="en-US" sz="1400" b="1" i="0" dirty="0">
                <a:solidFill>
                  <a:schemeClr val="accent6">
                    <a:lumMod val="75000"/>
                  </a:schemeClr>
                </a:solidFill>
                <a:effectLst/>
                <a:latin typeface="system-ui"/>
              </a:rPr>
              <a:t>we</a:t>
            </a:r>
            <a:r>
              <a:rPr lang="en-US" sz="1400" b="0" i="0" dirty="0">
                <a:solidFill>
                  <a:srgbClr val="000000"/>
                </a:solidFill>
                <a:effectLst/>
                <a:latin typeface="system-ui"/>
              </a:rPr>
              <a:t> have no need to say anything.</a:t>
            </a:r>
          </a:p>
          <a:p>
            <a:pPr algn="l">
              <a:lnSpc>
                <a:spcPct val="200000"/>
              </a:lnSpc>
            </a:pPr>
            <a:r>
              <a:rPr lang="en-US" sz="1400" b="1" i="0" baseline="30000" dirty="0">
                <a:solidFill>
                  <a:srgbClr val="000000"/>
                </a:solidFill>
                <a:effectLst/>
                <a:latin typeface="system-ui"/>
              </a:rPr>
              <a:t>9 </a:t>
            </a:r>
            <a:r>
              <a:rPr lang="en-US" sz="1400" b="0" i="0" dirty="0">
                <a:solidFill>
                  <a:srgbClr val="000000"/>
                </a:solidFill>
                <a:effectLst/>
                <a:latin typeface="system-ui"/>
              </a:rPr>
              <a:t>For they themselves report about </a:t>
            </a:r>
            <a:r>
              <a:rPr lang="en-US" sz="1400" b="1" i="0" dirty="0">
                <a:solidFill>
                  <a:schemeClr val="accent6">
                    <a:lumMod val="75000"/>
                  </a:schemeClr>
                </a:solidFill>
                <a:effectLst/>
                <a:latin typeface="system-ui"/>
              </a:rPr>
              <a:t>us</a:t>
            </a:r>
            <a:r>
              <a:rPr lang="en-US" sz="1400" b="0" i="0" dirty="0">
                <a:solidFill>
                  <a:srgbClr val="000000"/>
                </a:solidFill>
                <a:effectLst/>
                <a:latin typeface="system-ui"/>
              </a:rPr>
              <a:t> as to the kind of reception </a:t>
            </a:r>
            <a:r>
              <a:rPr lang="en-US" sz="1400" b="1" i="0" dirty="0">
                <a:solidFill>
                  <a:schemeClr val="accent6">
                    <a:lumMod val="75000"/>
                  </a:schemeClr>
                </a:solidFill>
                <a:effectLst/>
                <a:latin typeface="system-ui"/>
              </a:rPr>
              <a:t>we</a:t>
            </a:r>
            <a:r>
              <a:rPr lang="en-US" sz="1400" b="0" i="0" dirty="0">
                <a:solidFill>
                  <a:srgbClr val="000000"/>
                </a:solidFill>
                <a:effectLst/>
                <a:latin typeface="system-ui"/>
              </a:rPr>
              <a:t> had with </a:t>
            </a:r>
            <a:r>
              <a:rPr lang="en-US" sz="1400" b="1" i="0" dirty="0">
                <a:solidFill>
                  <a:srgbClr val="00B0F0"/>
                </a:solidFill>
                <a:effectLst/>
                <a:latin typeface="system-ui"/>
              </a:rPr>
              <a:t>you</a:t>
            </a:r>
            <a:r>
              <a:rPr lang="en-US" sz="1400" b="0" i="0" dirty="0">
                <a:solidFill>
                  <a:srgbClr val="000000"/>
                </a:solidFill>
                <a:effectLst/>
                <a:latin typeface="system-ui"/>
              </a:rPr>
              <a:t>, and how </a:t>
            </a:r>
            <a:r>
              <a:rPr lang="en-US" sz="1400" b="1" i="0" dirty="0">
                <a:solidFill>
                  <a:srgbClr val="00B0F0"/>
                </a:solidFill>
                <a:effectLst/>
                <a:latin typeface="system-ui"/>
              </a:rPr>
              <a:t>you</a:t>
            </a:r>
            <a:r>
              <a:rPr lang="en-US" sz="1400" b="0" i="0" dirty="0">
                <a:solidFill>
                  <a:srgbClr val="000000"/>
                </a:solidFill>
                <a:effectLst/>
                <a:latin typeface="system-ui"/>
              </a:rPr>
              <a:t> turned to God from idols     to serve a living and true God, </a:t>
            </a:r>
          </a:p>
          <a:p>
            <a:pPr algn="l">
              <a:lnSpc>
                <a:spcPct val="200000"/>
              </a:lnSpc>
            </a:pPr>
            <a:r>
              <a:rPr lang="en-US" sz="1400" b="1" i="0" baseline="30000" dirty="0">
                <a:solidFill>
                  <a:srgbClr val="000000"/>
                </a:solidFill>
                <a:effectLst/>
                <a:latin typeface="system-ui"/>
              </a:rPr>
              <a:t>10 </a:t>
            </a:r>
            <a:r>
              <a:rPr lang="en-US" sz="1400" b="0" i="0" dirty="0">
                <a:solidFill>
                  <a:srgbClr val="000000"/>
                </a:solidFill>
                <a:effectLst/>
                <a:latin typeface="system-ui"/>
              </a:rPr>
              <a:t>and to wait for His Son from heaven, whom He raised from the dead, </a:t>
            </a:r>
            <a:r>
              <a:rPr lang="en-US" sz="1400" b="0" i="1" dirty="0">
                <a:solidFill>
                  <a:srgbClr val="000000"/>
                </a:solidFill>
                <a:effectLst/>
                <a:latin typeface="system-ui"/>
              </a:rPr>
              <a:t>that is</a:t>
            </a:r>
            <a:r>
              <a:rPr lang="en-US" sz="1400" b="0" i="0" dirty="0">
                <a:solidFill>
                  <a:srgbClr val="000000"/>
                </a:solidFill>
                <a:effectLst/>
                <a:latin typeface="system-ui"/>
              </a:rPr>
              <a:t>, Jesus who rescues </a:t>
            </a:r>
            <a:r>
              <a:rPr lang="en-US" sz="1400" b="1" i="0" dirty="0">
                <a:solidFill>
                  <a:schemeClr val="accent6">
                    <a:lumMod val="75000"/>
                  </a:schemeClr>
                </a:solidFill>
                <a:effectLst/>
                <a:latin typeface="system-ui"/>
              </a:rPr>
              <a:t>us</a:t>
            </a:r>
            <a:r>
              <a:rPr lang="en-US" sz="1400" b="0" i="0" dirty="0">
                <a:solidFill>
                  <a:srgbClr val="000000"/>
                </a:solidFill>
                <a:effectLst/>
                <a:latin typeface="system-ui"/>
              </a:rPr>
              <a:t> from the wrath to come.</a:t>
            </a:r>
          </a:p>
        </p:txBody>
      </p:sp>
      <p:sp>
        <p:nvSpPr>
          <p:cNvPr id="2" name="Isosceles Triangle 1">
            <a:extLst>
              <a:ext uri="{FF2B5EF4-FFF2-40B4-BE49-F238E27FC236}">
                <a16:creationId xmlns:a16="http://schemas.microsoft.com/office/drawing/2014/main" id="{E71AB017-096B-7865-1C54-F86E2081446D}"/>
              </a:ext>
            </a:extLst>
          </p:cNvPr>
          <p:cNvSpPr/>
          <p:nvPr/>
        </p:nvSpPr>
        <p:spPr>
          <a:xfrm>
            <a:off x="3101419" y="1234911"/>
            <a:ext cx="226243" cy="254524"/>
          </a:xfrm>
          <a:prstGeom prst="triangl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2EBB128E-C1A9-C6DD-72DC-ED7B26182E1B}"/>
              </a:ext>
            </a:extLst>
          </p:cNvPr>
          <p:cNvSpPr/>
          <p:nvPr/>
        </p:nvSpPr>
        <p:spPr>
          <a:xfrm>
            <a:off x="3750297" y="1225484"/>
            <a:ext cx="226243" cy="254524"/>
          </a:xfrm>
          <a:prstGeom prst="triangl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33719CD1-62D8-5A63-533E-6D7EB84B468B}"/>
              </a:ext>
            </a:extLst>
          </p:cNvPr>
          <p:cNvSpPr/>
          <p:nvPr/>
        </p:nvSpPr>
        <p:spPr>
          <a:xfrm>
            <a:off x="2303283" y="1649689"/>
            <a:ext cx="226243" cy="254524"/>
          </a:xfrm>
          <a:prstGeom prst="triangl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9F34295D-8D94-5952-A265-A7320209D23D}"/>
              </a:ext>
            </a:extLst>
          </p:cNvPr>
          <p:cNvSpPr/>
          <p:nvPr/>
        </p:nvSpPr>
        <p:spPr>
          <a:xfrm>
            <a:off x="433329" y="2496531"/>
            <a:ext cx="226243" cy="254524"/>
          </a:xfrm>
          <a:prstGeom prst="triangl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12CB3D20-2E70-C510-53C3-268A45737617}"/>
              </a:ext>
            </a:extLst>
          </p:cNvPr>
          <p:cNvSpPr/>
          <p:nvPr/>
        </p:nvSpPr>
        <p:spPr>
          <a:xfrm>
            <a:off x="10872626" y="2069082"/>
            <a:ext cx="226243" cy="254524"/>
          </a:xfrm>
          <a:prstGeom prst="triangl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3D2EBC79-BE58-A3FC-7BBD-D32215C7AEFB}"/>
              </a:ext>
            </a:extLst>
          </p:cNvPr>
          <p:cNvSpPr/>
          <p:nvPr/>
        </p:nvSpPr>
        <p:spPr>
          <a:xfrm>
            <a:off x="3503629" y="2905539"/>
            <a:ext cx="226243" cy="254524"/>
          </a:xfrm>
          <a:prstGeom prst="triangl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38B12AC6-6710-4608-F1A2-82F065ABFD07}"/>
              </a:ext>
            </a:extLst>
          </p:cNvPr>
          <p:cNvSpPr/>
          <p:nvPr/>
        </p:nvSpPr>
        <p:spPr>
          <a:xfrm>
            <a:off x="10492641" y="5056619"/>
            <a:ext cx="226243" cy="254524"/>
          </a:xfrm>
          <a:prstGeom prst="triangl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37BA9132-5DFA-C9AB-C3D3-A2E20A4E7BA6}"/>
              </a:ext>
            </a:extLst>
          </p:cNvPr>
          <p:cNvSpPr/>
          <p:nvPr/>
        </p:nvSpPr>
        <p:spPr>
          <a:xfrm>
            <a:off x="3814713" y="2905539"/>
            <a:ext cx="226243" cy="254524"/>
          </a:xfrm>
          <a:prstGeom prst="triangl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07A78E5D-2FB6-8D3B-C8A7-13407AC7C7BB}"/>
              </a:ext>
            </a:extLst>
          </p:cNvPr>
          <p:cNvSpPr/>
          <p:nvPr/>
        </p:nvSpPr>
        <p:spPr>
          <a:xfrm>
            <a:off x="11118481" y="5934597"/>
            <a:ext cx="226243" cy="254524"/>
          </a:xfrm>
          <a:prstGeom prst="triangl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004F3468-31B4-3860-96C0-179869E9EE52}"/>
              </a:ext>
            </a:extLst>
          </p:cNvPr>
          <p:cNvSpPr/>
          <p:nvPr/>
        </p:nvSpPr>
        <p:spPr>
          <a:xfrm>
            <a:off x="8046563" y="5893070"/>
            <a:ext cx="226243" cy="254524"/>
          </a:xfrm>
          <a:prstGeom prst="triangl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09B3CF41-71B0-C3A3-F0B1-BCDA931629FF}"/>
              </a:ext>
            </a:extLst>
          </p:cNvPr>
          <p:cNvSpPr/>
          <p:nvPr/>
        </p:nvSpPr>
        <p:spPr>
          <a:xfrm>
            <a:off x="1504027" y="6320051"/>
            <a:ext cx="226243" cy="254524"/>
          </a:xfrm>
          <a:prstGeom prst="triangl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4045C34-E76B-7165-45B3-703CBB1A9167}"/>
              </a:ext>
            </a:extLst>
          </p:cNvPr>
          <p:cNvSpPr/>
          <p:nvPr/>
        </p:nvSpPr>
        <p:spPr>
          <a:xfrm>
            <a:off x="3181545" y="6320051"/>
            <a:ext cx="226243" cy="254524"/>
          </a:xfrm>
          <a:prstGeom prst="triangle">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ross 15">
            <a:extLst>
              <a:ext uri="{FF2B5EF4-FFF2-40B4-BE49-F238E27FC236}">
                <a16:creationId xmlns:a16="http://schemas.microsoft.com/office/drawing/2014/main" id="{DB7B23EA-E730-9F2F-D634-C53EA0E46D3F}"/>
              </a:ext>
            </a:extLst>
          </p:cNvPr>
          <p:cNvSpPr/>
          <p:nvPr/>
        </p:nvSpPr>
        <p:spPr>
          <a:xfrm>
            <a:off x="5213023" y="1234911"/>
            <a:ext cx="311084" cy="245097"/>
          </a:xfrm>
          <a:prstGeom prst="pl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ross 16">
            <a:extLst>
              <a:ext uri="{FF2B5EF4-FFF2-40B4-BE49-F238E27FC236}">
                <a16:creationId xmlns:a16="http://schemas.microsoft.com/office/drawing/2014/main" id="{D07C4887-D0AF-D334-0659-725A003B1DC6}"/>
              </a:ext>
            </a:extLst>
          </p:cNvPr>
          <p:cNvSpPr/>
          <p:nvPr/>
        </p:nvSpPr>
        <p:spPr>
          <a:xfrm>
            <a:off x="1999267" y="5088284"/>
            <a:ext cx="311084" cy="245097"/>
          </a:xfrm>
          <a:prstGeom prst="pl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ross 17">
            <a:extLst>
              <a:ext uri="{FF2B5EF4-FFF2-40B4-BE49-F238E27FC236}">
                <a16:creationId xmlns:a16="http://schemas.microsoft.com/office/drawing/2014/main" id="{CDC61F36-B51E-F3C8-253E-8BCCD56FAD66}"/>
              </a:ext>
            </a:extLst>
          </p:cNvPr>
          <p:cNvSpPr/>
          <p:nvPr/>
        </p:nvSpPr>
        <p:spPr>
          <a:xfrm>
            <a:off x="6438167" y="6377021"/>
            <a:ext cx="311084" cy="245097"/>
          </a:xfrm>
          <a:prstGeom prst="pl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ross 18">
            <a:extLst>
              <a:ext uri="{FF2B5EF4-FFF2-40B4-BE49-F238E27FC236}">
                <a16:creationId xmlns:a16="http://schemas.microsoft.com/office/drawing/2014/main" id="{0068302A-0516-6A95-FED9-822BECA7D778}"/>
              </a:ext>
            </a:extLst>
          </p:cNvPr>
          <p:cNvSpPr/>
          <p:nvPr/>
        </p:nvSpPr>
        <p:spPr>
          <a:xfrm>
            <a:off x="6064233" y="6377022"/>
            <a:ext cx="311084" cy="245097"/>
          </a:xfrm>
          <a:prstGeom prst="pl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ross 19">
            <a:extLst>
              <a:ext uri="{FF2B5EF4-FFF2-40B4-BE49-F238E27FC236}">
                <a16:creationId xmlns:a16="http://schemas.microsoft.com/office/drawing/2014/main" id="{92A783D5-6A90-0B79-D6DC-F6E22B94F24B}"/>
              </a:ext>
            </a:extLst>
          </p:cNvPr>
          <p:cNvSpPr/>
          <p:nvPr/>
        </p:nvSpPr>
        <p:spPr>
          <a:xfrm>
            <a:off x="3552334" y="6377019"/>
            <a:ext cx="311084" cy="245097"/>
          </a:xfrm>
          <a:prstGeom prst="pl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ross 20">
            <a:extLst>
              <a:ext uri="{FF2B5EF4-FFF2-40B4-BE49-F238E27FC236}">
                <a16:creationId xmlns:a16="http://schemas.microsoft.com/office/drawing/2014/main" id="{F4BE80D7-D476-7B69-9B4D-BDCE4E48F15A}"/>
              </a:ext>
            </a:extLst>
          </p:cNvPr>
          <p:cNvSpPr/>
          <p:nvPr/>
        </p:nvSpPr>
        <p:spPr>
          <a:xfrm>
            <a:off x="3503629" y="4235524"/>
            <a:ext cx="311084" cy="245097"/>
          </a:xfrm>
          <a:prstGeom prst="pl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ross 21">
            <a:extLst>
              <a:ext uri="{FF2B5EF4-FFF2-40B4-BE49-F238E27FC236}">
                <a16:creationId xmlns:a16="http://schemas.microsoft.com/office/drawing/2014/main" id="{ED78ECF9-2743-0846-A67E-8B3C52245E1B}"/>
              </a:ext>
            </a:extLst>
          </p:cNvPr>
          <p:cNvSpPr/>
          <p:nvPr/>
        </p:nvSpPr>
        <p:spPr>
          <a:xfrm>
            <a:off x="8175066" y="2086466"/>
            <a:ext cx="311084" cy="245097"/>
          </a:xfrm>
          <a:prstGeom prst="pl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hought Bubble: Cloud 22">
            <a:extLst>
              <a:ext uri="{FF2B5EF4-FFF2-40B4-BE49-F238E27FC236}">
                <a16:creationId xmlns:a16="http://schemas.microsoft.com/office/drawing/2014/main" id="{3F05DE85-C94C-5086-74AF-1E1902BA9AED}"/>
              </a:ext>
            </a:extLst>
          </p:cNvPr>
          <p:cNvSpPr/>
          <p:nvPr/>
        </p:nvSpPr>
        <p:spPr>
          <a:xfrm>
            <a:off x="6703279" y="3312238"/>
            <a:ext cx="508681" cy="282491"/>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hought Bubble: Cloud 23">
            <a:extLst>
              <a:ext uri="{FF2B5EF4-FFF2-40B4-BE49-F238E27FC236}">
                <a16:creationId xmlns:a16="http://schemas.microsoft.com/office/drawing/2014/main" id="{3396A970-D1D8-6577-F924-49AE98294EA7}"/>
              </a:ext>
            </a:extLst>
          </p:cNvPr>
          <p:cNvSpPr/>
          <p:nvPr/>
        </p:nvSpPr>
        <p:spPr>
          <a:xfrm>
            <a:off x="9267773" y="4163324"/>
            <a:ext cx="491438" cy="245097"/>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ross 26">
            <a:extLst>
              <a:ext uri="{FF2B5EF4-FFF2-40B4-BE49-F238E27FC236}">
                <a16:creationId xmlns:a16="http://schemas.microsoft.com/office/drawing/2014/main" id="{B3CCD299-AE84-1EB9-D3F0-9C50C7492C9B}"/>
              </a:ext>
            </a:extLst>
          </p:cNvPr>
          <p:cNvSpPr/>
          <p:nvPr/>
        </p:nvSpPr>
        <p:spPr>
          <a:xfrm>
            <a:off x="1802543" y="6377018"/>
            <a:ext cx="311084" cy="245097"/>
          </a:xfrm>
          <a:prstGeom prst="plus">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407A2DA-8013-E0ED-76B3-B17709A25723}"/>
              </a:ext>
            </a:extLst>
          </p:cNvPr>
          <p:cNvSpPr/>
          <p:nvPr/>
        </p:nvSpPr>
        <p:spPr>
          <a:xfrm>
            <a:off x="6177765" y="4988001"/>
            <a:ext cx="1704622" cy="2596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Contrast</a:t>
            </a:r>
          </a:p>
        </p:txBody>
      </p:sp>
      <p:sp>
        <p:nvSpPr>
          <p:cNvPr id="25" name="Rectangle 24">
            <a:extLst>
              <a:ext uri="{FF2B5EF4-FFF2-40B4-BE49-F238E27FC236}">
                <a16:creationId xmlns:a16="http://schemas.microsoft.com/office/drawing/2014/main" id="{E848711F-01E4-8FA2-7324-29252958ABBB}"/>
              </a:ext>
            </a:extLst>
          </p:cNvPr>
          <p:cNvSpPr/>
          <p:nvPr/>
        </p:nvSpPr>
        <p:spPr>
          <a:xfrm>
            <a:off x="4470516" y="5311143"/>
            <a:ext cx="2472219" cy="24509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6B552CD-A2A9-58A7-15DB-4C6AE0AFFAD1}"/>
              </a:ext>
            </a:extLst>
          </p:cNvPr>
          <p:cNvSpPr/>
          <p:nvPr/>
        </p:nvSpPr>
        <p:spPr>
          <a:xfrm>
            <a:off x="6975932" y="5297738"/>
            <a:ext cx="4542503" cy="24405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E904882-D09D-9386-D6C0-55976677E74E}"/>
              </a:ext>
            </a:extLst>
          </p:cNvPr>
          <p:cNvSpPr/>
          <p:nvPr/>
        </p:nvSpPr>
        <p:spPr>
          <a:xfrm>
            <a:off x="3442826" y="3385632"/>
            <a:ext cx="1704622" cy="20909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Contrast</a:t>
            </a:r>
          </a:p>
        </p:txBody>
      </p:sp>
      <p:sp>
        <p:nvSpPr>
          <p:cNvPr id="33" name="Rectangle 32">
            <a:extLst>
              <a:ext uri="{FF2B5EF4-FFF2-40B4-BE49-F238E27FC236}">
                <a16:creationId xmlns:a16="http://schemas.microsoft.com/office/drawing/2014/main" id="{AFF6B00B-3A52-5EE6-5811-F77E0BBFFBEF}"/>
              </a:ext>
            </a:extLst>
          </p:cNvPr>
          <p:cNvSpPr/>
          <p:nvPr/>
        </p:nvSpPr>
        <p:spPr>
          <a:xfrm>
            <a:off x="2907035" y="3509888"/>
            <a:ext cx="956383" cy="29097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F58D83B-8ADE-9FE8-86FF-C414B6132171}"/>
              </a:ext>
            </a:extLst>
          </p:cNvPr>
          <p:cNvSpPr/>
          <p:nvPr/>
        </p:nvSpPr>
        <p:spPr>
          <a:xfrm>
            <a:off x="4277033" y="3509888"/>
            <a:ext cx="4918848" cy="33936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ction Button: Sound 34">
            <a:hlinkClick r:id="" action="ppaction://noaction" highlightClick="1"/>
            <a:extLst>
              <a:ext uri="{FF2B5EF4-FFF2-40B4-BE49-F238E27FC236}">
                <a16:creationId xmlns:a16="http://schemas.microsoft.com/office/drawing/2014/main" id="{C84619B7-A3E4-575B-168A-3FE529963805}"/>
              </a:ext>
            </a:extLst>
          </p:cNvPr>
          <p:cNvSpPr/>
          <p:nvPr/>
        </p:nvSpPr>
        <p:spPr>
          <a:xfrm>
            <a:off x="913423" y="3358160"/>
            <a:ext cx="386499" cy="263951"/>
          </a:xfrm>
          <a:prstGeom prst="actionButtonSou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42F1359-DBBC-D237-DC31-42BE5E9C984C}"/>
              </a:ext>
            </a:extLst>
          </p:cNvPr>
          <p:cNvSpPr/>
          <p:nvPr/>
        </p:nvSpPr>
        <p:spPr>
          <a:xfrm>
            <a:off x="5869858" y="4197817"/>
            <a:ext cx="1538952" cy="245097"/>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circumstances</a:t>
            </a:r>
          </a:p>
        </p:txBody>
      </p:sp>
      <p:sp>
        <p:nvSpPr>
          <p:cNvPr id="40" name="Rectangle 39">
            <a:extLst>
              <a:ext uri="{FF2B5EF4-FFF2-40B4-BE49-F238E27FC236}">
                <a16:creationId xmlns:a16="http://schemas.microsoft.com/office/drawing/2014/main" id="{792C5A72-9C53-AB2E-B67D-4A2FF421DB40}"/>
              </a:ext>
            </a:extLst>
          </p:cNvPr>
          <p:cNvSpPr/>
          <p:nvPr/>
        </p:nvSpPr>
        <p:spPr>
          <a:xfrm>
            <a:off x="7503330" y="4187126"/>
            <a:ext cx="1538952" cy="245097"/>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heart’s reality </a:t>
            </a:r>
          </a:p>
        </p:txBody>
      </p:sp>
      <p:pic>
        <p:nvPicPr>
          <p:cNvPr id="41" name="Picture 2" descr="Smiley Face Printable">
            <a:extLst>
              <a:ext uri="{FF2B5EF4-FFF2-40B4-BE49-F238E27FC236}">
                <a16:creationId xmlns:a16="http://schemas.microsoft.com/office/drawing/2014/main" id="{14E8E230-6E57-F3CA-C29E-EBE1A7A0D3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155707" y="3943871"/>
            <a:ext cx="302154" cy="30215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More Smiley Faces 2 | Animal activities for kids, Smiley, Preschool ...">
            <a:extLst>
              <a:ext uri="{FF2B5EF4-FFF2-40B4-BE49-F238E27FC236}">
                <a16:creationId xmlns:a16="http://schemas.microsoft.com/office/drawing/2014/main" id="{8B824126-71A8-6818-849D-495C683C96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2203" y="3973509"/>
            <a:ext cx="302154" cy="302154"/>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520D18B8-9838-7858-1F29-D6EDDD6B80E8}"/>
              </a:ext>
            </a:extLst>
          </p:cNvPr>
          <p:cNvSpPr/>
          <p:nvPr/>
        </p:nvSpPr>
        <p:spPr>
          <a:xfrm>
            <a:off x="7277276" y="6147594"/>
            <a:ext cx="1853872" cy="31032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9F7473A-1E01-6EA6-037F-7C90161432F1}"/>
              </a:ext>
            </a:extLst>
          </p:cNvPr>
          <p:cNvSpPr/>
          <p:nvPr/>
        </p:nvSpPr>
        <p:spPr>
          <a:xfrm>
            <a:off x="9246907" y="6147595"/>
            <a:ext cx="2196156" cy="29746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A9D9073-7053-3386-9F18-EC97126B6222}"/>
              </a:ext>
            </a:extLst>
          </p:cNvPr>
          <p:cNvSpPr/>
          <p:nvPr/>
        </p:nvSpPr>
        <p:spPr>
          <a:xfrm>
            <a:off x="8289423" y="5870311"/>
            <a:ext cx="1704622" cy="2596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Contrast</a:t>
            </a:r>
          </a:p>
        </p:txBody>
      </p:sp>
      <p:sp>
        <p:nvSpPr>
          <p:cNvPr id="46" name="Rectangle: Rounded Corners 45">
            <a:extLst>
              <a:ext uri="{FF2B5EF4-FFF2-40B4-BE49-F238E27FC236}">
                <a16:creationId xmlns:a16="http://schemas.microsoft.com/office/drawing/2014/main" id="{9E618487-15FA-83BE-0784-786B7AEAA89E}"/>
              </a:ext>
            </a:extLst>
          </p:cNvPr>
          <p:cNvSpPr/>
          <p:nvPr/>
        </p:nvSpPr>
        <p:spPr>
          <a:xfrm>
            <a:off x="245614" y="5516008"/>
            <a:ext cx="1484656" cy="244054"/>
          </a:xfrm>
          <a:prstGeom prst="round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Term of Result</a:t>
            </a:r>
          </a:p>
        </p:txBody>
      </p:sp>
      <p:sp>
        <p:nvSpPr>
          <p:cNvPr id="47" name="Rectangle: Rounded Corners 46">
            <a:extLst>
              <a:ext uri="{FF2B5EF4-FFF2-40B4-BE49-F238E27FC236}">
                <a16:creationId xmlns:a16="http://schemas.microsoft.com/office/drawing/2014/main" id="{C37DCD06-EE2A-5376-CAE2-02E80C28025D}"/>
              </a:ext>
            </a:extLst>
          </p:cNvPr>
          <p:cNvSpPr/>
          <p:nvPr/>
        </p:nvSpPr>
        <p:spPr>
          <a:xfrm>
            <a:off x="259002" y="4646769"/>
            <a:ext cx="1484656" cy="244054"/>
          </a:xfrm>
          <a:prstGeom prst="roundRect">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Term of Result</a:t>
            </a:r>
          </a:p>
        </p:txBody>
      </p:sp>
      <p:sp>
        <p:nvSpPr>
          <p:cNvPr id="48" name="Action Button: Sound 47">
            <a:hlinkClick r:id="" action="ppaction://noaction" highlightClick="1"/>
            <a:extLst>
              <a:ext uri="{FF2B5EF4-FFF2-40B4-BE49-F238E27FC236}">
                <a16:creationId xmlns:a16="http://schemas.microsoft.com/office/drawing/2014/main" id="{E51FE656-92B2-A733-9A33-15ACC6DE7E5B}"/>
              </a:ext>
            </a:extLst>
          </p:cNvPr>
          <p:cNvSpPr/>
          <p:nvPr/>
        </p:nvSpPr>
        <p:spPr>
          <a:xfrm>
            <a:off x="3028711" y="3355688"/>
            <a:ext cx="386499" cy="263951"/>
          </a:xfrm>
          <a:prstGeom prst="actionButtonSou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ction Button: Sound 48">
            <a:hlinkClick r:id="" action="ppaction://noaction" highlightClick="1"/>
            <a:extLst>
              <a:ext uri="{FF2B5EF4-FFF2-40B4-BE49-F238E27FC236}">
                <a16:creationId xmlns:a16="http://schemas.microsoft.com/office/drawing/2014/main" id="{00882DEC-017D-CF8D-2333-C6DF4B589BDE}"/>
              </a:ext>
            </a:extLst>
          </p:cNvPr>
          <p:cNvSpPr/>
          <p:nvPr/>
        </p:nvSpPr>
        <p:spPr>
          <a:xfrm>
            <a:off x="5388839" y="4226410"/>
            <a:ext cx="386499" cy="263951"/>
          </a:xfrm>
          <a:prstGeom prst="actionButtonSou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Action Button: Sound 49">
            <a:hlinkClick r:id="" action="ppaction://noaction" highlightClick="1"/>
            <a:extLst>
              <a:ext uri="{FF2B5EF4-FFF2-40B4-BE49-F238E27FC236}">
                <a16:creationId xmlns:a16="http://schemas.microsoft.com/office/drawing/2014/main" id="{88FB428F-31FB-9B2F-AE14-15D51B761975}"/>
              </a:ext>
            </a:extLst>
          </p:cNvPr>
          <p:cNvSpPr/>
          <p:nvPr/>
        </p:nvSpPr>
        <p:spPr>
          <a:xfrm>
            <a:off x="953334" y="5095688"/>
            <a:ext cx="386499" cy="263951"/>
          </a:xfrm>
          <a:prstGeom prst="actionButtonSou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ightning Bolt 50">
            <a:extLst>
              <a:ext uri="{FF2B5EF4-FFF2-40B4-BE49-F238E27FC236}">
                <a16:creationId xmlns:a16="http://schemas.microsoft.com/office/drawing/2014/main" id="{3F3E69AC-57AC-1502-390E-C621CB2AA930}"/>
              </a:ext>
            </a:extLst>
          </p:cNvPr>
          <p:cNvSpPr/>
          <p:nvPr/>
        </p:nvSpPr>
        <p:spPr>
          <a:xfrm rot="4254096">
            <a:off x="5202030" y="3311590"/>
            <a:ext cx="267589" cy="377755"/>
          </a:xfrm>
          <a:prstGeom prst="lightningBol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Clipart - Trumpet icon">
            <a:extLst>
              <a:ext uri="{FF2B5EF4-FFF2-40B4-BE49-F238E27FC236}">
                <a16:creationId xmlns:a16="http://schemas.microsoft.com/office/drawing/2014/main" id="{E493904B-3702-64A0-4F81-E8B78C93EC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756" y="5091919"/>
            <a:ext cx="406210" cy="24509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a:extLst>
              <a:ext uri="{FF2B5EF4-FFF2-40B4-BE49-F238E27FC236}">
                <a16:creationId xmlns:a16="http://schemas.microsoft.com/office/drawing/2014/main" id="{7E0B006B-A79E-5440-7679-2DED395BA9BB}"/>
              </a:ext>
            </a:extLst>
          </p:cNvPr>
          <p:cNvPicPr>
            <a:picLocks noChangeAspect="1"/>
          </p:cNvPicPr>
          <p:nvPr/>
        </p:nvPicPr>
        <p:blipFill>
          <a:blip r:embed="rId6"/>
          <a:stretch>
            <a:fillRect/>
          </a:stretch>
        </p:blipFill>
        <p:spPr>
          <a:xfrm>
            <a:off x="9589415" y="4979296"/>
            <a:ext cx="311084" cy="311084"/>
          </a:xfrm>
          <a:prstGeom prst="rect">
            <a:avLst/>
          </a:prstGeom>
        </p:spPr>
      </p:pic>
      <p:pic>
        <p:nvPicPr>
          <p:cNvPr id="53" name="Picture 52">
            <a:extLst>
              <a:ext uri="{FF2B5EF4-FFF2-40B4-BE49-F238E27FC236}">
                <a16:creationId xmlns:a16="http://schemas.microsoft.com/office/drawing/2014/main" id="{924A3772-0011-0CD6-A2B4-DC4319EA7BA0}"/>
              </a:ext>
            </a:extLst>
          </p:cNvPr>
          <p:cNvPicPr>
            <a:picLocks noChangeAspect="1"/>
          </p:cNvPicPr>
          <p:nvPr/>
        </p:nvPicPr>
        <p:blipFill>
          <a:blip r:embed="rId6"/>
          <a:stretch>
            <a:fillRect/>
          </a:stretch>
        </p:blipFill>
        <p:spPr>
          <a:xfrm>
            <a:off x="3558032" y="2071284"/>
            <a:ext cx="305386" cy="305386"/>
          </a:xfrm>
          <a:prstGeom prst="rect">
            <a:avLst/>
          </a:prstGeom>
        </p:spPr>
      </p:pic>
      <p:sp>
        <p:nvSpPr>
          <p:cNvPr id="54" name="Heart 53">
            <a:extLst>
              <a:ext uri="{FF2B5EF4-FFF2-40B4-BE49-F238E27FC236}">
                <a16:creationId xmlns:a16="http://schemas.microsoft.com/office/drawing/2014/main" id="{742CF8B5-5A16-46EE-A26F-EDCB595FC780}"/>
              </a:ext>
            </a:extLst>
          </p:cNvPr>
          <p:cNvSpPr/>
          <p:nvPr/>
        </p:nvSpPr>
        <p:spPr>
          <a:xfrm>
            <a:off x="5113566" y="2086466"/>
            <a:ext cx="305386" cy="237140"/>
          </a:xfrm>
          <a:prstGeom prst="hear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A8F64DBC-8AB5-2AF5-0973-B3C944910045}"/>
              </a:ext>
            </a:extLst>
          </p:cNvPr>
          <p:cNvSpPr/>
          <p:nvPr/>
        </p:nvSpPr>
        <p:spPr>
          <a:xfrm>
            <a:off x="5869858" y="4442914"/>
            <a:ext cx="1574126" cy="20385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B9DEEFA-87C1-781C-2005-EB9BD5C58FF4}"/>
              </a:ext>
            </a:extLst>
          </p:cNvPr>
          <p:cNvSpPr/>
          <p:nvPr/>
        </p:nvSpPr>
        <p:spPr>
          <a:xfrm>
            <a:off x="7503330" y="4480621"/>
            <a:ext cx="2255881" cy="1823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12" descr="Letter H PNG Stock Images - PNG Play">
            <a:extLst>
              <a:ext uri="{FF2B5EF4-FFF2-40B4-BE49-F238E27FC236}">
                <a16:creationId xmlns:a16="http://schemas.microsoft.com/office/drawing/2014/main" id="{CD209DE1-7C35-F7C7-0033-41BBC08BE2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65389" y="1987958"/>
            <a:ext cx="349428" cy="393659"/>
          </a:xfrm>
          <a:prstGeom prst="rect">
            <a:avLst/>
          </a:prstGeom>
          <a:noFill/>
          <a:extLst>
            <a:ext uri="{909E8E84-426E-40DD-AFC4-6F175D3DCCD1}">
              <a14:hiddenFill xmlns:a14="http://schemas.microsoft.com/office/drawing/2010/main">
                <a:solidFill>
                  <a:srgbClr val="FFFFFF"/>
                </a:solidFill>
              </a14:hiddenFill>
            </a:ext>
          </a:extLst>
        </p:spPr>
      </p:pic>
      <p:sp>
        <p:nvSpPr>
          <p:cNvPr id="58" name="Rectangle 57">
            <a:extLst>
              <a:ext uri="{FF2B5EF4-FFF2-40B4-BE49-F238E27FC236}">
                <a16:creationId xmlns:a16="http://schemas.microsoft.com/office/drawing/2014/main" id="{FE80FA32-EBAE-A05B-86D4-C0140112D076}"/>
              </a:ext>
            </a:extLst>
          </p:cNvPr>
          <p:cNvSpPr/>
          <p:nvPr/>
        </p:nvSpPr>
        <p:spPr>
          <a:xfrm>
            <a:off x="1001330" y="2751055"/>
            <a:ext cx="2027381" cy="263951"/>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Term of Explanatio</a:t>
            </a:r>
            <a:r>
              <a:rPr lang="en-US" sz="1600" dirty="0"/>
              <a:t>n</a:t>
            </a:r>
          </a:p>
        </p:txBody>
      </p:sp>
      <p:cxnSp>
        <p:nvCxnSpPr>
          <p:cNvPr id="60" name="Straight Arrow Connector 59">
            <a:extLst>
              <a:ext uri="{FF2B5EF4-FFF2-40B4-BE49-F238E27FC236}">
                <a16:creationId xmlns:a16="http://schemas.microsoft.com/office/drawing/2014/main" id="{FE608C91-96FD-BEBF-77D7-A9F20C18D5BD}"/>
              </a:ext>
            </a:extLst>
          </p:cNvPr>
          <p:cNvCxnSpPr/>
          <p:nvPr/>
        </p:nvCxnSpPr>
        <p:spPr>
          <a:xfrm flipV="1">
            <a:off x="535577" y="3015006"/>
            <a:ext cx="465753" cy="57972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F4BA2DE2-CD11-4399-2838-8D0A1AE0AE25}"/>
              </a:ext>
            </a:extLst>
          </p:cNvPr>
          <p:cNvSpPr/>
          <p:nvPr/>
        </p:nvSpPr>
        <p:spPr>
          <a:xfrm>
            <a:off x="8772767" y="3185346"/>
            <a:ext cx="1683852" cy="239041"/>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Term of Comparison</a:t>
            </a:r>
          </a:p>
        </p:txBody>
      </p:sp>
      <p:cxnSp>
        <p:nvCxnSpPr>
          <p:cNvPr id="1024" name="Straight Arrow Connector 1023">
            <a:extLst>
              <a:ext uri="{FF2B5EF4-FFF2-40B4-BE49-F238E27FC236}">
                <a16:creationId xmlns:a16="http://schemas.microsoft.com/office/drawing/2014/main" id="{9865C021-769B-3F63-6425-660FB453F7F9}"/>
              </a:ext>
            </a:extLst>
          </p:cNvPr>
          <p:cNvCxnSpPr/>
          <p:nvPr/>
        </p:nvCxnSpPr>
        <p:spPr>
          <a:xfrm flipH="1">
            <a:off x="7503330" y="3304866"/>
            <a:ext cx="126943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6" name="Straight Arrow Connector 1025">
            <a:extLst>
              <a:ext uri="{FF2B5EF4-FFF2-40B4-BE49-F238E27FC236}">
                <a16:creationId xmlns:a16="http://schemas.microsoft.com/office/drawing/2014/main" id="{F499A212-8F10-B884-C56C-99279E74616D}"/>
              </a:ext>
            </a:extLst>
          </p:cNvPr>
          <p:cNvCxnSpPr>
            <a:cxnSpLocks/>
          </p:cNvCxnSpPr>
          <p:nvPr/>
        </p:nvCxnSpPr>
        <p:spPr>
          <a:xfrm>
            <a:off x="10492641" y="3424387"/>
            <a:ext cx="10257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456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98985C-FB06-2335-1F9A-6877000684DD}"/>
              </a:ext>
            </a:extLst>
          </p:cNvPr>
          <p:cNvSpPr txBox="1"/>
          <p:nvPr/>
        </p:nvSpPr>
        <p:spPr>
          <a:xfrm>
            <a:off x="293917" y="343681"/>
            <a:ext cx="2423158" cy="6401753"/>
          </a:xfrm>
          <a:prstGeom prst="rect">
            <a:avLst/>
          </a:prstGeom>
          <a:noFill/>
        </p:spPr>
        <p:txBody>
          <a:bodyPr wrap="square">
            <a:spAutoFit/>
          </a:bodyPr>
          <a:lstStyle/>
          <a:p>
            <a:pPr algn="l">
              <a:lnSpc>
                <a:spcPct val="200000"/>
              </a:lnSpc>
            </a:pPr>
            <a:r>
              <a:rPr lang="en-US" sz="1000" b="1" i="0" dirty="0">
                <a:solidFill>
                  <a:srgbClr val="000000"/>
                </a:solidFill>
                <a:effectLst/>
                <a:latin typeface="Candara" panose="020E0502030303020204" pitchFamily="34" charset="0"/>
              </a:rPr>
              <a:t>I Thessalonians</a:t>
            </a:r>
          </a:p>
          <a:p>
            <a:pPr algn="l"/>
            <a:r>
              <a:rPr lang="en-US" sz="1000" b="1" i="0" dirty="0">
                <a:solidFill>
                  <a:srgbClr val="000000"/>
                </a:solidFill>
                <a:effectLst/>
                <a:latin typeface="Candara" panose="020E0502030303020204" pitchFamily="34" charset="0"/>
              </a:rPr>
              <a:t>1  </a:t>
            </a:r>
            <a:r>
              <a:rPr lang="en-US" sz="1000" b="0" i="0" dirty="0">
                <a:solidFill>
                  <a:srgbClr val="000000"/>
                </a:solidFill>
                <a:effectLst/>
                <a:latin typeface="Candara" panose="020E0502030303020204" pitchFamily="34" charset="0"/>
              </a:rPr>
              <a:t>Paul, Silvanus, and Timothy,</a:t>
            </a:r>
          </a:p>
          <a:p>
            <a:pPr algn="l"/>
            <a:r>
              <a:rPr lang="en-US" sz="1000" b="0" i="0" dirty="0">
                <a:solidFill>
                  <a:srgbClr val="000000"/>
                </a:solidFill>
                <a:effectLst/>
                <a:latin typeface="Candara" panose="020E0502030303020204" pitchFamily="34" charset="0"/>
              </a:rPr>
              <a:t>To the </a:t>
            </a:r>
            <a:r>
              <a:rPr lang="en-US" sz="1000" b="0" i="0" dirty="0">
                <a:solidFill>
                  <a:srgbClr val="FF0000"/>
                </a:solidFill>
                <a:effectLst/>
                <a:latin typeface="Candara" panose="020E0502030303020204" pitchFamily="34" charset="0"/>
              </a:rPr>
              <a:t>[ 1 church of the Thessalonians]</a:t>
            </a:r>
            <a:r>
              <a:rPr lang="en-US" sz="1000" b="0" i="0" dirty="0">
                <a:solidFill>
                  <a:srgbClr val="000000"/>
                </a:solidFill>
                <a:effectLst/>
                <a:latin typeface="Candara" panose="020E0502030303020204" pitchFamily="34" charset="0"/>
              </a:rPr>
              <a:t> </a:t>
            </a:r>
            <a:r>
              <a:rPr lang="en-US" sz="1000" b="0" i="0" dirty="0">
                <a:solidFill>
                  <a:srgbClr val="FF0000"/>
                </a:solidFill>
                <a:effectLst/>
                <a:latin typeface="Candara" panose="020E0502030303020204" pitchFamily="34" charset="0"/>
              </a:rPr>
              <a:t>[ 2 in God the Father and the Lord Jesus Christ]: </a:t>
            </a:r>
            <a:r>
              <a:rPr lang="en-US" sz="1000" b="0" i="0" dirty="0">
                <a:solidFill>
                  <a:srgbClr val="000000"/>
                </a:solidFill>
                <a:effectLst/>
                <a:latin typeface="Candara" panose="020E0502030303020204" pitchFamily="34" charset="0"/>
              </a:rPr>
              <a:t>Grace to you and peace.</a:t>
            </a:r>
          </a:p>
          <a:p>
            <a:pPr algn="l"/>
            <a:r>
              <a:rPr lang="en-US" sz="1000" b="1" i="0" baseline="30000" dirty="0">
                <a:solidFill>
                  <a:srgbClr val="000000"/>
                </a:solidFill>
                <a:effectLst/>
                <a:latin typeface="Candara" panose="020E0502030303020204" pitchFamily="34" charset="0"/>
              </a:rPr>
              <a:t>2 </a:t>
            </a:r>
            <a:r>
              <a:rPr lang="en-US" sz="1000" b="0" i="0" dirty="0">
                <a:solidFill>
                  <a:srgbClr val="000000"/>
                </a:solidFill>
                <a:effectLst/>
                <a:latin typeface="Candara" panose="020E0502030303020204" pitchFamily="34" charset="0"/>
              </a:rPr>
              <a:t>We always give thanks to God for all of you,</a:t>
            </a:r>
            <a:r>
              <a:rPr lang="en-US" sz="1000" b="0" i="0" dirty="0">
                <a:solidFill>
                  <a:srgbClr val="FF0000"/>
                </a:solidFill>
                <a:effectLst/>
                <a:latin typeface="Candara" panose="020E0502030303020204" pitchFamily="34" charset="0"/>
              </a:rPr>
              <a:t> [ 3 making mention </a:t>
            </a:r>
            <a:r>
              <a:rPr lang="en-US" sz="1000" b="0" i="1" dirty="0">
                <a:solidFill>
                  <a:srgbClr val="FF0000"/>
                </a:solidFill>
                <a:effectLst/>
                <a:latin typeface="Candara" panose="020E0502030303020204" pitchFamily="34" charset="0"/>
              </a:rPr>
              <a:t>of you</a:t>
            </a:r>
            <a:r>
              <a:rPr lang="en-US" sz="1000" b="0" i="0" dirty="0">
                <a:solidFill>
                  <a:srgbClr val="FF0000"/>
                </a:solidFill>
                <a:effectLst/>
                <a:latin typeface="Candara" panose="020E0502030303020204" pitchFamily="34" charset="0"/>
              </a:rPr>
              <a:t> in our prayers]</a:t>
            </a:r>
            <a:r>
              <a:rPr lang="en-US" sz="1000" b="0" i="0" dirty="0">
                <a:solidFill>
                  <a:srgbClr val="000000"/>
                </a:solidFill>
                <a:effectLst/>
                <a:latin typeface="Candara" panose="020E0502030303020204" pitchFamily="34" charset="0"/>
              </a:rPr>
              <a:t>;</a:t>
            </a:r>
          </a:p>
          <a:p>
            <a:pPr algn="l"/>
            <a:r>
              <a:rPr lang="en-US" sz="1000" b="1" i="0" baseline="30000" dirty="0">
                <a:solidFill>
                  <a:srgbClr val="000000"/>
                </a:solidFill>
                <a:effectLst/>
                <a:latin typeface="Candara" panose="020E0502030303020204" pitchFamily="34" charset="0"/>
              </a:rPr>
              <a:t>3 </a:t>
            </a:r>
            <a:r>
              <a:rPr lang="en-US" sz="1000" b="0" i="0" dirty="0">
                <a:solidFill>
                  <a:srgbClr val="000000"/>
                </a:solidFill>
                <a:effectLst/>
                <a:latin typeface="Candara" panose="020E0502030303020204" pitchFamily="34" charset="0"/>
              </a:rPr>
              <a:t>constantly keeping in mind </a:t>
            </a:r>
            <a:r>
              <a:rPr lang="en-US" sz="1000" b="0" i="0" dirty="0">
                <a:solidFill>
                  <a:srgbClr val="FF0000"/>
                </a:solidFill>
                <a:effectLst/>
                <a:latin typeface="Candara" panose="020E0502030303020204" pitchFamily="34" charset="0"/>
              </a:rPr>
              <a:t>[ 4 your work of faith and labor of love and perseverance of hope] </a:t>
            </a:r>
            <a:r>
              <a:rPr lang="en-US" sz="1000" b="0" i="0" dirty="0">
                <a:solidFill>
                  <a:srgbClr val="000000"/>
                </a:solidFill>
                <a:effectLst/>
                <a:latin typeface="Candara" panose="020E0502030303020204" pitchFamily="34" charset="0"/>
              </a:rPr>
              <a:t>in our Lord Jesus Christ in the presence of our God and Father,</a:t>
            </a:r>
          </a:p>
          <a:p>
            <a:pPr algn="l"/>
            <a:r>
              <a:rPr lang="en-US" sz="1000" b="1" i="0" baseline="30000" dirty="0">
                <a:solidFill>
                  <a:srgbClr val="000000"/>
                </a:solidFill>
                <a:effectLst/>
                <a:latin typeface="Candara" panose="020E0502030303020204" pitchFamily="34" charset="0"/>
              </a:rPr>
              <a:t>4 </a:t>
            </a:r>
            <a:r>
              <a:rPr lang="en-US" sz="1000" b="0" i="0" dirty="0">
                <a:solidFill>
                  <a:srgbClr val="000000"/>
                </a:solidFill>
                <a:effectLst/>
                <a:latin typeface="Candara" panose="020E0502030303020204" pitchFamily="34" charset="0"/>
              </a:rPr>
              <a:t>knowing, brothers </a:t>
            </a:r>
            <a:r>
              <a:rPr lang="en-US" sz="1000" b="0" i="1" dirty="0">
                <a:solidFill>
                  <a:srgbClr val="000000"/>
                </a:solidFill>
                <a:effectLst/>
                <a:latin typeface="Candara" panose="020E0502030303020204" pitchFamily="34" charset="0"/>
              </a:rPr>
              <a:t>and sisters</a:t>
            </a:r>
            <a:r>
              <a:rPr lang="en-US" sz="1000" b="0" i="0" dirty="0">
                <a:solidFill>
                  <a:srgbClr val="000000"/>
                </a:solidFill>
                <a:effectLst/>
                <a:latin typeface="Candara" panose="020E0502030303020204" pitchFamily="34" charset="0"/>
              </a:rPr>
              <a:t>, beloved by God, </a:t>
            </a:r>
            <a:r>
              <a:rPr lang="en-US" sz="1000" b="0" i="0" dirty="0">
                <a:solidFill>
                  <a:srgbClr val="FF0000"/>
                </a:solidFill>
                <a:effectLst/>
                <a:latin typeface="Candara" panose="020E0502030303020204" pitchFamily="34" charset="0"/>
              </a:rPr>
              <a:t>[ 5 </a:t>
            </a:r>
            <a:r>
              <a:rPr lang="en-US" sz="1000" b="0" i="1" dirty="0">
                <a:solidFill>
                  <a:srgbClr val="FF0000"/>
                </a:solidFill>
                <a:effectLst/>
                <a:latin typeface="Candara" panose="020E0502030303020204" pitchFamily="34" charset="0"/>
              </a:rPr>
              <a:t>His</a:t>
            </a:r>
            <a:r>
              <a:rPr lang="en-US" sz="1000" b="0" i="0" dirty="0">
                <a:solidFill>
                  <a:srgbClr val="FF0000"/>
                </a:solidFill>
                <a:effectLst/>
                <a:latin typeface="Candara" panose="020E0502030303020204" pitchFamily="34" charset="0"/>
              </a:rPr>
              <a:t> choice of you]; </a:t>
            </a:r>
          </a:p>
          <a:p>
            <a:pPr algn="l"/>
            <a:r>
              <a:rPr lang="en-US" sz="1000" b="1" i="0" baseline="30000" dirty="0">
                <a:solidFill>
                  <a:srgbClr val="000000"/>
                </a:solidFill>
                <a:effectLst/>
                <a:latin typeface="Candara" panose="020E0502030303020204" pitchFamily="34" charset="0"/>
              </a:rPr>
              <a:t>5 </a:t>
            </a:r>
            <a:r>
              <a:rPr lang="en-US" sz="1000" b="0" i="0" dirty="0">
                <a:solidFill>
                  <a:srgbClr val="000000"/>
                </a:solidFill>
                <a:effectLst/>
                <a:latin typeface="Candara" panose="020E0502030303020204" pitchFamily="34" charset="0"/>
              </a:rPr>
              <a:t>for our </a:t>
            </a:r>
            <a:r>
              <a:rPr lang="en-US" sz="1000" b="0" i="0" dirty="0">
                <a:solidFill>
                  <a:srgbClr val="FF0000"/>
                </a:solidFill>
                <a:effectLst/>
                <a:latin typeface="Candara" panose="020E0502030303020204" pitchFamily="34" charset="0"/>
              </a:rPr>
              <a:t>[ 6 gospel did not come to you in word only, but also in power and in the Holy Spirit and with full conviction;] </a:t>
            </a:r>
            <a:r>
              <a:rPr lang="en-US" sz="1000" b="0" i="0" dirty="0">
                <a:solidFill>
                  <a:srgbClr val="000000"/>
                </a:solidFill>
                <a:effectLst/>
                <a:latin typeface="Candara" panose="020E0502030303020204" pitchFamily="34" charset="0"/>
              </a:rPr>
              <a:t>just as you know what kind of men we proved to be among you for your sakes. </a:t>
            </a:r>
          </a:p>
          <a:p>
            <a:pPr algn="l"/>
            <a:r>
              <a:rPr lang="en-US" sz="1000" b="1" i="0" baseline="30000" dirty="0">
                <a:solidFill>
                  <a:srgbClr val="000000"/>
                </a:solidFill>
                <a:effectLst/>
                <a:latin typeface="Candara" panose="020E0502030303020204" pitchFamily="34" charset="0"/>
              </a:rPr>
              <a:t>6 </a:t>
            </a:r>
            <a:r>
              <a:rPr lang="en-US" sz="1000" b="0" i="0" dirty="0">
                <a:solidFill>
                  <a:srgbClr val="000000"/>
                </a:solidFill>
                <a:effectLst/>
                <a:latin typeface="Candara" panose="020E0502030303020204" pitchFamily="34" charset="0"/>
              </a:rPr>
              <a:t>You also became imitators of us and of the Lord, having </a:t>
            </a:r>
            <a:r>
              <a:rPr lang="en-US" sz="1000" b="0" i="0" dirty="0">
                <a:solidFill>
                  <a:srgbClr val="FF0000"/>
                </a:solidFill>
                <a:effectLst/>
                <a:latin typeface="Candara" panose="020E0502030303020204" pitchFamily="34" charset="0"/>
              </a:rPr>
              <a:t>[ 7 received the word during great affliction with the joy of the Holy Spirit]</a:t>
            </a:r>
            <a:r>
              <a:rPr lang="en-US" sz="1000" b="0" i="0" dirty="0">
                <a:solidFill>
                  <a:srgbClr val="000000"/>
                </a:solidFill>
                <a:effectLst/>
                <a:latin typeface="Candara" panose="020E0502030303020204" pitchFamily="34" charset="0"/>
              </a:rPr>
              <a:t>, </a:t>
            </a:r>
          </a:p>
          <a:p>
            <a:pPr algn="l"/>
            <a:r>
              <a:rPr lang="en-US" sz="1000" b="1" i="0" baseline="30000" dirty="0">
                <a:solidFill>
                  <a:srgbClr val="000000"/>
                </a:solidFill>
                <a:effectLst/>
                <a:latin typeface="Candara" panose="020E0502030303020204" pitchFamily="34" charset="0"/>
              </a:rPr>
              <a:t>7 </a:t>
            </a:r>
            <a:r>
              <a:rPr lang="en-US" sz="1000" b="0" i="0" dirty="0">
                <a:solidFill>
                  <a:srgbClr val="000000"/>
                </a:solidFill>
                <a:effectLst/>
                <a:latin typeface="Candara" panose="020E0502030303020204" pitchFamily="34" charset="0"/>
              </a:rPr>
              <a:t>so that you became an example to all the believers in Macedonia and Achaia.</a:t>
            </a:r>
          </a:p>
          <a:p>
            <a:pPr algn="l"/>
            <a:r>
              <a:rPr lang="en-US" sz="1000" b="1" i="0" baseline="30000" dirty="0">
                <a:solidFill>
                  <a:srgbClr val="000000"/>
                </a:solidFill>
                <a:effectLst/>
                <a:latin typeface="Candara" panose="020E0502030303020204" pitchFamily="34" charset="0"/>
              </a:rPr>
              <a:t>8 </a:t>
            </a:r>
            <a:r>
              <a:rPr lang="en-US" sz="1000" b="0" i="0" dirty="0">
                <a:solidFill>
                  <a:srgbClr val="000000"/>
                </a:solidFill>
                <a:effectLst/>
                <a:latin typeface="Candara" panose="020E0502030303020204" pitchFamily="34" charset="0"/>
              </a:rPr>
              <a:t>For the word of the Lord has sounded forth from you, not only in Macedonia and Achaia, but </a:t>
            </a:r>
            <a:r>
              <a:rPr lang="en-US" sz="1000" b="0" i="0" dirty="0">
                <a:solidFill>
                  <a:srgbClr val="FF0000"/>
                </a:solidFill>
                <a:effectLst/>
                <a:latin typeface="Candara" panose="020E0502030303020204" pitchFamily="34" charset="0"/>
              </a:rPr>
              <a:t>[ 8 in every place </a:t>
            </a:r>
            <a:r>
              <a:rPr lang="en-US" sz="1000" b="0" i="1" dirty="0">
                <a:solidFill>
                  <a:srgbClr val="FF0000"/>
                </a:solidFill>
                <a:effectLst/>
                <a:latin typeface="Candara" panose="020E0502030303020204" pitchFamily="34" charset="0"/>
              </a:rPr>
              <a:t>the news of</a:t>
            </a:r>
            <a:r>
              <a:rPr lang="en-US" sz="1000" b="0" i="0" dirty="0">
                <a:solidFill>
                  <a:srgbClr val="FF0000"/>
                </a:solidFill>
                <a:effectLst/>
                <a:latin typeface="Candara" panose="020E0502030303020204" pitchFamily="34" charset="0"/>
              </a:rPr>
              <a:t> your faith toward God has gone out], </a:t>
            </a:r>
            <a:r>
              <a:rPr lang="en-US" sz="1000" b="0" i="0" dirty="0">
                <a:solidFill>
                  <a:srgbClr val="000000"/>
                </a:solidFill>
                <a:effectLst/>
                <a:latin typeface="Candara" panose="020E0502030303020204" pitchFamily="34" charset="0"/>
              </a:rPr>
              <a:t>so that we have no need to say anything.</a:t>
            </a:r>
          </a:p>
          <a:p>
            <a:pPr algn="l"/>
            <a:r>
              <a:rPr lang="en-US" sz="1000" b="1" i="0" baseline="30000" dirty="0">
                <a:solidFill>
                  <a:srgbClr val="000000"/>
                </a:solidFill>
                <a:effectLst/>
                <a:latin typeface="Candara" panose="020E0502030303020204" pitchFamily="34" charset="0"/>
              </a:rPr>
              <a:t>9 </a:t>
            </a:r>
            <a:r>
              <a:rPr lang="en-US" sz="1000" b="0" i="0" dirty="0">
                <a:solidFill>
                  <a:srgbClr val="000000"/>
                </a:solidFill>
                <a:effectLst/>
                <a:latin typeface="Candara" panose="020E0502030303020204" pitchFamily="34" charset="0"/>
              </a:rPr>
              <a:t>For they themselves report about us as to the kind of reception we had with you, and </a:t>
            </a:r>
            <a:r>
              <a:rPr lang="en-US" sz="1000" b="0" i="0" dirty="0">
                <a:solidFill>
                  <a:srgbClr val="FF0000"/>
                </a:solidFill>
                <a:effectLst/>
                <a:latin typeface="Candara" panose="020E0502030303020204" pitchFamily="34" charset="0"/>
              </a:rPr>
              <a:t>[ 9 how you turned to God from idols to serve a living and true God], </a:t>
            </a:r>
          </a:p>
          <a:p>
            <a:r>
              <a:rPr lang="en-US" sz="1000" b="1" i="0" baseline="30000" dirty="0">
                <a:solidFill>
                  <a:srgbClr val="000000"/>
                </a:solidFill>
                <a:effectLst/>
                <a:latin typeface="Candara" panose="020E0502030303020204" pitchFamily="34" charset="0"/>
              </a:rPr>
              <a:t>10 </a:t>
            </a:r>
            <a:r>
              <a:rPr lang="en-US" sz="1000" b="0" i="0" dirty="0">
                <a:solidFill>
                  <a:srgbClr val="000000"/>
                </a:solidFill>
                <a:effectLst/>
                <a:latin typeface="Candara" panose="020E0502030303020204" pitchFamily="34" charset="0"/>
              </a:rPr>
              <a:t>and </a:t>
            </a:r>
            <a:r>
              <a:rPr lang="en-US" sz="1000" b="0" i="0" dirty="0">
                <a:solidFill>
                  <a:srgbClr val="FF0000"/>
                </a:solidFill>
                <a:effectLst/>
                <a:latin typeface="Candara" panose="020E0502030303020204" pitchFamily="34" charset="0"/>
              </a:rPr>
              <a:t>[ 10  to wait for His Son from heaven], </a:t>
            </a:r>
            <a:r>
              <a:rPr lang="en-US" sz="1000" b="0" i="0" dirty="0">
                <a:solidFill>
                  <a:srgbClr val="000000"/>
                </a:solidFill>
                <a:effectLst/>
                <a:latin typeface="Candara" panose="020E0502030303020204" pitchFamily="34" charset="0"/>
              </a:rPr>
              <a:t>whom</a:t>
            </a:r>
            <a:r>
              <a:rPr lang="en-US" sz="1000" dirty="0">
                <a:solidFill>
                  <a:srgbClr val="000000"/>
                </a:solidFill>
                <a:latin typeface="Candara" panose="020E0502030303020204" pitchFamily="34" charset="0"/>
              </a:rPr>
              <a:t>] </a:t>
            </a:r>
            <a:r>
              <a:rPr lang="en-US" sz="1000" dirty="0">
                <a:solidFill>
                  <a:srgbClr val="FF0000"/>
                </a:solidFill>
                <a:latin typeface="Candara" panose="020E0502030303020204" pitchFamily="34" charset="0"/>
              </a:rPr>
              <a:t>[ 11 He raised from the dead]</a:t>
            </a:r>
            <a:r>
              <a:rPr lang="en-US" sz="1000" b="0" i="0" dirty="0">
                <a:solidFill>
                  <a:srgbClr val="000000"/>
                </a:solidFill>
                <a:effectLst/>
                <a:latin typeface="Candara" panose="020E0502030303020204" pitchFamily="34" charset="0"/>
              </a:rPr>
              <a:t>, </a:t>
            </a:r>
            <a:r>
              <a:rPr lang="en-US" sz="1000" b="0" i="1" dirty="0">
                <a:solidFill>
                  <a:srgbClr val="000000"/>
                </a:solidFill>
                <a:effectLst/>
                <a:latin typeface="Candara" panose="020E0502030303020204" pitchFamily="34" charset="0"/>
              </a:rPr>
              <a:t>that is</a:t>
            </a:r>
            <a:r>
              <a:rPr lang="en-US" sz="1000" b="0" i="0" dirty="0">
                <a:solidFill>
                  <a:srgbClr val="000000"/>
                </a:solidFill>
                <a:effectLst/>
                <a:latin typeface="Candara" panose="020E0502030303020204" pitchFamily="34" charset="0"/>
              </a:rPr>
              <a:t>, </a:t>
            </a:r>
            <a:r>
              <a:rPr lang="en-US" sz="1000" b="0" i="0" dirty="0">
                <a:solidFill>
                  <a:srgbClr val="FF0000"/>
                </a:solidFill>
                <a:effectLst/>
                <a:latin typeface="Candara" panose="020E0502030303020204" pitchFamily="34" charset="0"/>
              </a:rPr>
              <a:t>[ 12 Jesus who rescues us from the wrath to come].</a:t>
            </a:r>
          </a:p>
        </p:txBody>
      </p:sp>
      <p:graphicFrame>
        <p:nvGraphicFramePr>
          <p:cNvPr id="2" name="Table 1">
            <a:extLst>
              <a:ext uri="{FF2B5EF4-FFF2-40B4-BE49-F238E27FC236}">
                <a16:creationId xmlns:a16="http://schemas.microsoft.com/office/drawing/2014/main" id="{D60521CA-6E70-187A-2B96-72506885A96D}"/>
              </a:ext>
            </a:extLst>
          </p:cNvPr>
          <p:cNvGraphicFramePr>
            <a:graphicFrameLocks noGrp="1"/>
          </p:cNvGraphicFramePr>
          <p:nvPr>
            <p:extLst>
              <p:ext uri="{D42A27DB-BD31-4B8C-83A1-F6EECF244321}">
                <p14:modId xmlns:p14="http://schemas.microsoft.com/office/powerpoint/2010/main" val="177909390"/>
              </p:ext>
            </p:extLst>
          </p:nvPr>
        </p:nvGraphicFramePr>
        <p:xfrm>
          <a:off x="2994297" y="82730"/>
          <a:ext cx="8821055" cy="6431280"/>
        </p:xfrm>
        <a:graphic>
          <a:graphicData uri="http://schemas.openxmlformats.org/drawingml/2006/table">
            <a:tbl>
              <a:tblPr firstRow="1">
                <a:effectLst>
                  <a:outerShdw blurRad="63500" sx="102000" sy="102000" algn="ctr" rotWithShape="0">
                    <a:prstClr val="black">
                      <a:alpha val="40000"/>
                    </a:prstClr>
                  </a:outerShdw>
                </a:effectLst>
                <a:tableStyleId>{5C22544A-7EE6-4342-B048-85BDC9FD1C3A}</a:tableStyleId>
              </a:tblPr>
              <a:tblGrid>
                <a:gridCol w="1068406">
                  <a:extLst>
                    <a:ext uri="{9D8B030D-6E8A-4147-A177-3AD203B41FA5}">
                      <a16:colId xmlns:a16="http://schemas.microsoft.com/office/drawing/2014/main" val="685242533"/>
                    </a:ext>
                  </a:extLst>
                </a:gridCol>
                <a:gridCol w="2808437">
                  <a:extLst>
                    <a:ext uri="{9D8B030D-6E8A-4147-A177-3AD203B41FA5}">
                      <a16:colId xmlns:a16="http://schemas.microsoft.com/office/drawing/2014/main" val="679584216"/>
                    </a:ext>
                  </a:extLst>
                </a:gridCol>
                <a:gridCol w="2045882">
                  <a:extLst>
                    <a:ext uri="{9D8B030D-6E8A-4147-A177-3AD203B41FA5}">
                      <a16:colId xmlns:a16="http://schemas.microsoft.com/office/drawing/2014/main" val="29983672"/>
                    </a:ext>
                  </a:extLst>
                </a:gridCol>
                <a:gridCol w="2898330">
                  <a:extLst>
                    <a:ext uri="{9D8B030D-6E8A-4147-A177-3AD203B41FA5}">
                      <a16:colId xmlns:a16="http://schemas.microsoft.com/office/drawing/2014/main" val="4254475849"/>
                    </a:ext>
                  </a:extLst>
                </a:gridCol>
              </a:tblGrid>
              <a:tr h="233801">
                <a:tc>
                  <a:txBody>
                    <a:bodyPr/>
                    <a:lstStyle/>
                    <a:p>
                      <a:pPr algn="ct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Word/phrase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Doctrine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Next Level of Decomposition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0254611"/>
                  </a:ext>
                </a:extLst>
              </a:tr>
              <a:tr h="233801">
                <a:tc>
                  <a:txBody>
                    <a:bodyPr/>
                    <a:lstStyle/>
                    <a:p>
                      <a:pPr algn="ctr"/>
                      <a:r>
                        <a:rPr lang="en-US" sz="1200" dirty="0">
                          <a:latin typeface="Candara" panose="020E0502030303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ndara" panose="020E0502030303020204" pitchFamily="34" charset="0"/>
                        </a:rPr>
                        <a:t>the church of the Thessalonians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ndara" panose="020E0502030303020204" pitchFamily="34" charset="0"/>
                        </a:rPr>
                        <a:t>Ecclesiology: The Doctrine of the Church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Candara" panose="020E0502030303020204" pitchFamily="34" charset="0"/>
                        </a:rPr>
                        <a:t>The True Church: </a:t>
                      </a:r>
                      <a:r>
                        <a:rPr lang="en-US" sz="1000" dirty="0">
                          <a:latin typeface="Candara" panose="020E0502030303020204" pitchFamily="34" charset="0"/>
                        </a:rPr>
                        <a:t>A Congregation of True Believers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7661683"/>
                  </a:ext>
                </a:extLst>
              </a:tr>
              <a:tr h="233801">
                <a:tc>
                  <a:txBody>
                    <a:bodyPr/>
                    <a:lstStyle/>
                    <a:p>
                      <a:pPr algn="ctr"/>
                      <a:r>
                        <a:rPr lang="en-US" sz="1200" dirty="0">
                          <a:latin typeface="Candara" panose="020E0502030303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u="sng" dirty="0">
                          <a:latin typeface="Candara" panose="020E0502030303020204" pitchFamily="34" charset="0"/>
                        </a:rPr>
                        <a:t>In</a:t>
                      </a:r>
                      <a:r>
                        <a:rPr lang="en-US" sz="1000" dirty="0">
                          <a:latin typeface="Candara" panose="020E0502030303020204" pitchFamily="34" charset="0"/>
                        </a:rPr>
                        <a:t> God the Father and the Lord Jesus Christ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Candara" panose="020E0502030303020204" pitchFamily="34" charset="0"/>
                        </a:rPr>
                        <a:t>Soteriology: The Doctrine of Salvation</a:t>
                      </a:r>
                    </a:p>
                    <a:p>
                      <a:pPr algn="ctr"/>
                      <a:endParaRPr lang="en-US" sz="10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Candara" panose="020E0502030303020204" pitchFamily="34" charset="0"/>
                        </a:rPr>
                        <a:t>The Perseverance of the Saints: </a:t>
                      </a:r>
                      <a:r>
                        <a:rPr lang="en-US" sz="1000" dirty="0">
                          <a:latin typeface="Candara" panose="020E0502030303020204" pitchFamily="34" charset="0"/>
                        </a:rPr>
                        <a:t>Believers Are Objects of Divine Preservation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7290542"/>
                  </a:ext>
                </a:extLst>
              </a:tr>
              <a:tr h="233801">
                <a:tc>
                  <a:txBody>
                    <a:bodyPr/>
                    <a:lstStyle/>
                    <a:p>
                      <a:pPr algn="ctr"/>
                      <a:r>
                        <a:rPr lang="en-US" sz="1200" dirty="0">
                          <a:latin typeface="Candara" panose="020E0502030303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ndara" panose="020E0502030303020204" pitchFamily="34" charset="0"/>
                        </a:rPr>
                        <a:t>making mentioning you in our prayers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ndara" panose="020E0502030303020204" pitchFamily="34" charset="0"/>
                        </a:rPr>
                        <a:t>Soteriology: The Doctrine of Salvation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Candara" panose="020E0502030303020204" pitchFamily="34" charset="0"/>
                        </a:rPr>
                        <a:t>Prayer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4062156"/>
                  </a:ext>
                </a:extLst>
              </a:tr>
              <a:tr h="573679">
                <a:tc>
                  <a:txBody>
                    <a:bodyPr/>
                    <a:lstStyle/>
                    <a:p>
                      <a:pPr algn="ctr"/>
                      <a:endParaRPr lang="en-US" sz="1200" dirty="0">
                        <a:latin typeface="Candara" panose="020E0502030303020204" pitchFamily="34" charset="0"/>
                      </a:endParaRPr>
                    </a:p>
                    <a:p>
                      <a:pPr algn="ctr"/>
                      <a:r>
                        <a:rPr lang="en-US" sz="1200" dirty="0">
                          <a:latin typeface="Candara" panose="020E0502030303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ndara" panose="020E0502030303020204" pitchFamily="34" charset="0"/>
                        </a:rPr>
                        <a:t>your work of faith and labor of love and perseverance of hope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Candara" panose="020E0502030303020204" pitchFamily="34" charset="0"/>
                        </a:rPr>
                        <a:t>Soteriology: The Doctrine of Salvation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Candara" panose="020E0502030303020204" pitchFamily="34" charset="0"/>
                        </a:rPr>
                        <a:t>Concerning Faith</a:t>
                      </a:r>
                    </a:p>
                    <a:p>
                      <a:pPr algn="ctr"/>
                      <a:r>
                        <a:rPr lang="en-US" sz="1000" b="1" dirty="0">
                          <a:latin typeface="Candara" panose="020E0502030303020204" pitchFamily="34" charset="0"/>
                        </a:rPr>
                        <a:t>The Life of Faith According to the Promises: </a:t>
                      </a:r>
                      <a:r>
                        <a:rPr lang="en-US" sz="1000" dirty="0">
                          <a:latin typeface="Candara" panose="020E0502030303020204" pitchFamily="34" charset="0"/>
                        </a:rPr>
                        <a:t>The Need to be Exercised in Order To Grow in Grace….Sanctification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4118704"/>
                  </a:ext>
                </a:extLst>
              </a:tr>
              <a:tr h="343202">
                <a:tc>
                  <a:txBody>
                    <a:bodyPr/>
                    <a:lstStyle/>
                    <a:p>
                      <a:pPr algn="ctr"/>
                      <a:r>
                        <a:rPr lang="en-US" sz="1200" dirty="0">
                          <a:latin typeface="Candara" panose="020E0502030303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ndara" panose="020E0502030303020204" pitchFamily="34" charset="0"/>
                        </a:rPr>
                        <a:t>His choice of you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ndara" panose="020E0502030303020204" pitchFamily="34" charset="0"/>
                        </a:rPr>
                        <a:t>Soteriology: The Doctrine of Salvation</a:t>
                      </a:r>
                    </a:p>
                    <a:p>
                      <a:pPr algn="ctr"/>
                      <a:r>
                        <a:rPr lang="en-US" sz="1000" dirty="0">
                          <a:latin typeface="Candara" panose="020E0502030303020204" pitchFamily="34" charset="0"/>
                        </a:rPr>
                        <a:t>Theology: The Doctrine of God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Candara" panose="020E0502030303020204" pitchFamily="34" charset="0"/>
                        </a:rPr>
                        <a:t>The External Call: </a:t>
                      </a:r>
                      <a:r>
                        <a:rPr lang="en-US" sz="1000" dirty="0">
                          <a:latin typeface="Candara" panose="020E0502030303020204" pitchFamily="34" charset="0"/>
                        </a:rPr>
                        <a:t>Not Extended To All Men </a:t>
                      </a:r>
                    </a:p>
                    <a:p>
                      <a:pPr algn="ctr"/>
                      <a:endParaRPr lang="en-US" sz="1000" dirty="0">
                        <a:latin typeface="Candara" panose="020E0502030303020204" pitchFamily="34" charset="0"/>
                      </a:endParaRPr>
                    </a:p>
                    <a:p>
                      <a:pPr algn="ctr"/>
                      <a:r>
                        <a:rPr lang="en-US" sz="1000" b="1" dirty="0">
                          <a:latin typeface="Candara" panose="020E0502030303020204" pitchFamily="34" charset="0"/>
                        </a:rPr>
                        <a:t>Eternal Predestination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2597526"/>
                  </a:ext>
                </a:extLst>
              </a:tr>
              <a:tr h="233801">
                <a:tc>
                  <a:txBody>
                    <a:bodyPr/>
                    <a:lstStyle/>
                    <a:p>
                      <a:pPr algn="ctr"/>
                      <a:r>
                        <a:rPr lang="en-US" sz="1200" dirty="0">
                          <a:latin typeface="Candara" panose="020E0502030303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ndara" panose="020E0502030303020204" pitchFamily="34" charset="0"/>
                        </a:rPr>
                        <a:t>gospel did not come to you in word only, but also in power and in the Holy Spirit and with full conviction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Candara" panose="020E0502030303020204" pitchFamily="34" charset="0"/>
                        </a:rPr>
                        <a:t>Soteriology: The Doctrine of Salvation</a:t>
                      </a:r>
                    </a:p>
                    <a:p>
                      <a:pPr algn="ctr"/>
                      <a:endParaRPr lang="en-US" sz="10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ndara" panose="020E0502030303020204" pitchFamily="34" charset="0"/>
                        </a:rPr>
                        <a:t>Spiritual Growth</a:t>
                      </a:r>
                    </a:p>
                    <a:p>
                      <a:pPr algn="ctr"/>
                      <a:r>
                        <a:rPr lang="en-US" sz="1000" b="1" dirty="0">
                          <a:latin typeface="Candara" panose="020E0502030303020204" pitchFamily="34" charset="0"/>
                        </a:rPr>
                        <a:t>The Internal Call</a:t>
                      </a:r>
                      <a:r>
                        <a:rPr lang="en-US" sz="1000" dirty="0">
                          <a:latin typeface="Candara" panose="020E0502030303020204" pitchFamily="34" charset="0"/>
                        </a:rPr>
                        <a:t>: a work of God’s grace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340529"/>
                  </a:ext>
                </a:extLst>
              </a:tr>
              <a:tr h="233801">
                <a:tc>
                  <a:txBody>
                    <a:bodyPr/>
                    <a:lstStyle/>
                    <a:p>
                      <a:pPr algn="ctr"/>
                      <a:endParaRPr lang="en-US" sz="1200" dirty="0">
                        <a:latin typeface="Candara" panose="020E0502030303020204" pitchFamily="34" charset="0"/>
                      </a:endParaRPr>
                    </a:p>
                    <a:p>
                      <a:pPr algn="ctr"/>
                      <a:r>
                        <a:rPr lang="en-US" sz="1200" dirty="0">
                          <a:latin typeface="Candara" panose="020E0502030303020204"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0" i="0" dirty="0">
                          <a:solidFill>
                            <a:srgbClr val="000000"/>
                          </a:solidFill>
                          <a:effectLst/>
                          <a:latin typeface="system-ui"/>
                        </a:rPr>
                        <a:t>received the word during great affliction with the joy of the Holy Spirit</a:t>
                      </a:r>
                      <a:endParaRPr lang="en-US" sz="10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latin typeface="Candara" panose="020E0502030303020204" pitchFamily="34" charset="0"/>
                        </a:rPr>
                        <a:t>Soteriology: The Doctrine of Salvation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Candara" panose="020E0502030303020204" pitchFamily="34" charset="0"/>
                        </a:rPr>
                        <a:t>Spiritual Joy: </a:t>
                      </a:r>
                      <a:r>
                        <a:rPr lang="en-US" sz="1000" dirty="0">
                          <a:latin typeface="Candara" panose="020E0502030303020204" pitchFamily="34" charset="0"/>
                        </a:rPr>
                        <a:t>The Nature of Spiritual Joy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7905029"/>
                  </a:ext>
                </a:extLst>
              </a:tr>
              <a:tr h="233801">
                <a:tc>
                  <a:txBody>
                    <a:bodyPr/>
                    <a:lstStyle/>
                    <a:p>
                      <a:pPr algn="ctr"/>
                      <a:endParaRPr lang="en-US" sz="1200" dirty="0">
                        <a:latin typeface="Candara" panose="020E0502030303020204" pitchFamily="34" charset="0"/>
                      </a:endParaRPr>
                    </a:p>
                    <a:p>
                      <a:pPr algn="ctr"/>
                      <a:r>
                        <a:rPr lang="en-US" sz="1200" dirty="0">
                          <a:latin typeface="Candara" panose="020E050203030302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0" i="0" dirty="0">
                          <a:solidFill>
                            <a:srgbClr val="000000"/>
                          </a:solidFill>
                          <a:effectLst/>
                          <a:latin typeface="system-ui"/>
                        </a:rPr>
                        <a:t>in every place </a:t>
                      </a:r>
                      <a:r>
                        <a:rPr lang="en-US" sz="1000" b="0" i="1" dirty="0">
                          <a:solidFill>
                            <a:srgbClr val="000000"/>
                          </a:solidFill>
                          <a:effectLst/>
                          <a:latin typeface="system-ui"/>
                        </a:rPr>
                        <a:t>the news of</a:t>
                      </a:r>
                      <a:r>
                        <a:rPr lang="en-US" sz="1000" b="0" i="0" dirty="0">
                          <a:solidFill>
                            <a:srgbClr val="000000"/>
                          </a:solidFill>
                          <a:effectLst/>
                          <a:latin typeface="system-ui"/>
                        </a:rPr>
                        <a:t> your faith toward God has gone out</a:t>
                      </a:r>
                      <a:endParaRPr lang="en-US" sz="10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ndara" panose="020E0502030303020204" pitchFamily="34" charset="0"/>
                        </a:rPr>
                        <a:t>Soteriology: The Doctrine of Salvation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Candara" panose="020E0502030303020204" pitchFamily="34" charset="0"/>
                        </a:rPr>
                        <a:t>The Profession of Christ and His Truth:</a:t>
                      </a:r>
                      <a:r>
                        <a:rPr lang="en-US" sz="1000" dirty="0">
                          <a:latin typeface="Candara" panose="020E0502030303020204" pitchFamily="34" charset="0"/>
                        </a:rPr>
                        <a:t>  The Qualities of  an Unwavering Witness of the Truth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1543937"/>
                  </a:ext>
                </a:extLst>
              </a:tr>
              <a:tr h="233801">
                <a:tc>
                  <a:txBody>
                    <a:bodyPr/>
                    <a:lstStyle/>
                    <a:p>
                      <a:pPr algn="ctr"/>
                      <a:endParaRPr lang="en-US" sz="1200" dirty="0">
                        <a:latin typeface="Candara" panose="020E0502030303020204" pitchFamily="34" charset="0"/>
                      </a:endParaRPr>
                    </a:p>
                    <a:p>
                      <a:pPr algn="ctr"/>
                      <a:r>
                        <a:rPr lang="en-US" sz="1200" dirty="0">
                          <a:latin typeface="Candara" panose="020E0502030303020204" pitchFamily="34"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ndara" panose="020E0502030303020204" pitchFamily="34" charset="0"/>
                        </a:rPr>
                        <a:t>how you turned to God from idols to serve a living and true God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ndara" panose="020E0502030303020204" pitchFamily="34" charset="0"/>
                        </a:rPr>
                        <a:t>Soteriology: The Doctrine of Salvation</a:t>
                      </a:r>
                    </a:p>
                    <a:p>
                      <a:pPr algn="ctr"/>
                      <a:endParaRPr lang="en-US" sz="10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Candara" panose="020E0502030303020204" pitchFamily="34" charset="0"/>
                        </a:rPr>
                        <a:t>Distinguishing Marks of Saving Faith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6042171"/>
                  </a:ext>
                </a:extLst>
              </a:tr>
              <a:tr h="233801">
                <a:tc>
                  <a:txBody>
                    <a:bodyPr/>
                    <a:lstStyle/>
                    <a:p>
                      <a:pPr algn="ctr"/>
                      <a:endParaRPr lang="en-US" sz="1200" dirty="0">
                        <a:latin typeface="Candara" panose="020E0502030303020204" pitchFamily="34" charset="0"/>
                      </a:endParaRPr>
                    </a:p>
                    <a:p>
                      <a:pPr algn="ctr"/>
                      <a:r>
                        <a:rPr lang="en-US" sz="1200" dirty="0">
                          <a:latin typeface="Candara" panose="020E050203030302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ndara" panose="020E0502030303020204" pitchFamily="34" charset="0"/>
                        </a:rPr>
                        <a:t>to wait for His Son from heaven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ndara" panose="020E0502030303020204" pitchFamily="34" charset="0"/>
                        </a:rPr>
                        <a:t>Eschatology: The Doctrine of </a:t>
                      </a:r>
                    </a:p>
                    <a:p>
                      <a:pPr algn="ctr"/>
                      <a:r>
                        <a:rPr lang="en-US" sz="1000" dirty="0">
                          <a:latin typeface="Candara" panose="020E0502030303020204" pitchFamily="34" charset="0"/>
                        </a:rPr>
                        <a:t>Last Things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Candara" panose="020E0502030303020204" pitchFamily="34" charset="0"/>
                        </a:rPr>
                        <a:t>Use Their Bodies to the Glory of God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4803511"/>
                  </a:ext>
                </a:extLst>
              </a:tr>
              <a:tr h="233801">
                <a:tc>
                  <a:txBody>
                    <a:bodyPr/>
                    <a:lstStyle/>
                    <a:p>
                      <a:pPr algn="ctr"/>
                      <a:endParaRPr lang="en-US" sz="1200" dirty="0">
                        <a:latin typeface="Candara" panose="020E0502030303020204" pitchFamily="34" charset="0"/>
                      </a:endParaRPr>
                    </a:p>
                    <a:p>
                      <a:pPr algn="ctr"/>
                      <a:r>
                        <a:rPr lang="en-US" sz="1200" dirty="0">
                          <a:latin typeface="Candara" panose="020E0502030303020204" pitchFamily="34"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ndara" panose="020E0502030303020204" pitchFamily="34" charset="0"/>
                        </a:rPr>
                        <a:t>He raised from the dead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ndara" panose="020E0502030303020204" pitchFamily="34" charset="0"/>
                        </a:rPr>
                        <a:t>Christology: The Doctrine</a:t>
                      </a:r>
                    </a:p>
                    <a:p>
                      <a:pPr algn="ctr"/>
                      <a:r>
                        <a:rPr lang="en-US" sz="1000" dirty="0">
                          <a:latin typeface="Candara" panose="020E0502030303020204" pitchFamily="34" charset="0"/>
                        </a:rPr>
                        <a:t> of Christ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Candara" panose="020E0502030303020204" pitchFamily="34" charset="0"/>
                        </a:rPr>
                        <a:t>The State of Christ’s Exaltation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4303370"/>
                  </a:ext>
                </a:extLst>
              </a:tr>
              <a:tr h="233801">
                <a:tc>
                  <a:txBody>
                    <a:bodyPr/>
                    <a:lstStyle/>
                    <a:p>
                      <a:pPr algn="ctr"/>
                      <a:endParaRPr lang="en-US" sz="1200" dirty="0">
                        <a:latin typeface="Candara" panose="020E0502030303020204" pitchFamily="34" charset="0"/>
                      </a:endParaRPr>
                    </a:p>
                    <a:p>
                      <a:pPr algn="ctr"/>
                      <a:r>
                        <a:rPr lang="en-US" sz="1200" dirty="0">
                          <a:latin typeface="Candara" panose="020E050203030302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ndara" panose="020E0502030303020204" pitchFamily="34" charset="0"/>
                        </a:rPr>
                        <a:t>Jesus who rescues us from the wrath to 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dirty="0">
                          <a:latin typeface="Candara" panose="020E0502030303020204" pitchFamily="34" charset="0"/>
                        </a:rPr>
                        <a:t>Eschatology: The Doctrine of Last Things</a:t>
                      </a:r>
                    </a:p>
                    <a:p>
                      <a:pPr algn="ctr"/>
                      <a:endParaRPr lang="en-US" sz="1000" dirty="0">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000" b="1" dirty="0">
                          <a:latin typeface="Candara" panose="020E0502030303020204" pitchFamily="34" charset="0"/>
                        </a:rPr>
                        <a:t>Concerning the Last Judgment and the End of the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714850"/>
                  </a:ext>
                </a:extLst>
              </a:tr>
            </a:tbl>
          </a:graphicData>
        </a:graphic>
      </p:graphicFrame>
    </p:spTree>
    <p:extLst>
      <p:ext uri="{BB962C8B-B14F-4D97-AF65-F5344CB8AC3E}">
        <p14:creationId xmlns:p14="http://schemas.microsoft.com/office/powerpoint/2010/main" val="19118549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CBBBFD-A4C4-E848-7C4E-006267424D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07793" y="1166697"/>
            <a:ext cx="1256899" cy="40581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AA2D9955-363E-7731-F7B6-500C711E4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8305" y="1851562"/>
            <a:ext cx="2420565" cy="27468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862A52C-FB96-75A1-746B-FC2B803557B7}"/>
              </a:ext>
            </a:extLst>
          </p:cNvPr>
          <p:cNvSpPr txBox="1"/>
          <p:nvPr/>
        </p:nvSpPr>
        <p:spPr>
          <a:xfrm>
            <a:off x="2025761" y="1643154"/>
            <a:ext cx="6092686" cy="3416320"/>
          </a:xfrm>
          <a:prstGeom prst="rect">
            <a:avLst/>
          </a:prstGeom>
          <a:noFill/>
        </p:spPr>
        <p:txBody>
          <a:bodyPr wrap="square">
            <a:spAutoFit/>
          </a:bodyPr>
          <a:lstStyle/>
          <a:p>
            <a:pPr algn="just"/>
            <a:r>
              <a:rPr lang="en-US" dirty="0">
                <a:latin typeface="Candara" panose="020E0502030303020204" pitchFamily="34" charset="0"/>
              </a:rPr>
              <a:t>A week from now you can pick up the Observation Worksheet and you can quickly recall what this chapter is about. An additional advantage of the inductive approach to Bible Study is that you will find yourself remembering whole passages of Scripture. How many times have you read chapter 1 in this simple study? About 5 - You "interviewed" this chapter with questions and then listed out your observations and summarized these findings in a short memorable phrase such as "The Gospel came, was received and was sent forth" A week from now you will remember the main thrust of 1Thessalonians 1. Now just think if you went through all 5 chapters with a similar inductive approach.</a:t>
            </a:r>
          </a:p>
        </p:txBody>
      </p:sp>
    </p:spTree>
    <p:extLst>
      <p:ext uri="{BB962C8B-B14F-4D97-AF65-F5344CB8AC3E}">
        <p14:creationId xmlns:p14="http://schemas.microsoft.com/office/powerpoint/2010/main" val="9820765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89DAA85-E420-3A7A-E2C5-E9EC30B41953}"/>
              </a:ext>
            </a:extLst>
          </p:cNvPr>
          <p:cNvSpPr txBox="1"/>
          <p:nvPr/>
        </p:nvSpPr>
        <p:spPr>
          <a:xfrm>
            <a:off x="219987" y="667186"/>
            <a:ext cx="11155680" cy="5787097"/>
          </a:xfrm>
          <a:prstGeom prst="rect">
            <a:avLst/>
          </a:prstGeom>
          <a:noFill/>
        </p:spPr>
        <p:txBody>
          <a:bodyPr wrap="square">
            <a:spAutoFit/>
          </a:bodyPr>
          <a:lstStyle/>
          <a:p>
            <a:pPr marL="0" marR="0" algn="just">
              <a:lnSpc>
                <a:spcPct val="107000"/>
              </a:lnSpc>
              <a:spcBef>
                <a:spcPts val="0"/>
              </a:spcBef>
              <a:spcAft>
                <a:spcPts val="800"/>
              </a:spcAft>
            </a:pPr>
            <a:r>
              <a:rPr lang="en-US" sz="1800" b="1" kern="100" dirty="0">
                <a:effectLst/>
                <a:latin typeface="Candara" panose="020E0502030303020204" pitchFamily="34" charset="0"/>
                <a:ea typeface="Calibri" panose="020F0502020204030204" pitchFamily="34" charset="0"/>
                <a:cs typeface="Times New Roman" panose="02020603050405020304" pitchFamily="18" charset="0"/>
              </a:rPr>
              <a:t>DEFINITIONS, VERB TENSES – KNOWING THEM SOMETIMES REALLY MAKES A DIFFERENCE!</a:t>
            </a:r>
          </a:p>
          <a:p>
            <a:pPr marL="0" marR="0" algn="just">
              <a:lnSpc>
                <a:spcPct val="107000"/>
              </a:lnSpc>
              <a:spcBef>
                <a:spcPts val="0"/>
              </a:spcBef>
              <a:spcAft>
                <a:spcPts val="800"/>
              </a:spcAf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IMPORTANCE OF CONTEXT</a:t>
            </a:r>
          </a:p>
          <a:p>
            <a:pPr marL="0" marR="0" algn="just">
              <a:lnSpc>
                <a:spcPct val="107000"/>
              </a:lnSpc>
              <a:spcBef>
                <a:spcPts val="0"/>
              </a:spcBef>
              <a:spcAft>
                <a:spcPts val="800"/>
              </a:spcAf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WHEN PERFORMING WORD STUDIES</a:t>
            </a:r>
          </a:p>
          <a:p>
            <a:pPr marL="0" marR="0" algn="just">
              <a:lnSpc>
                <a:spcPct val="107000"/>
              </a:lnSpc>
              <a:spcBef>
                <a:spcPts val="0"/>
              </a:spcBef>
              <a:spcAft>
                <a:spcPts val="800"/>
              </a:spcAft>
            </a:pP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Remember that when you are doing Greek Word studies (similar warning applies to Hebrew), many Greek words have more than one meaning as determined by the context. A word can only mean one thing at a time so we must make every effort to determine the writer's single intended meaning. You, the diligent student      ,needs to be cautious when looking up definitions of a specific word in Greek lexicons and using the definition to amplify or interpret the meaning of that word in a specific verse. If the definition you choose makes the verse more difficult to understand, then you have probably chosen a definition that is not "compatible with" the context of the verse you are studying.</a:t>
            </a:r>
          </a:p>
        </p:txBody>
      </p:sp>
      <p:pic>
        <p:nvPicPr>
          <p:cNvPr id="2" name="Picture 4">
            <a:extLst>
              <a:ext uri="{FF2B5EF4-FFF2-40B4-BE49-F238E27FC236}">
                <a16:creationId xmlns:a16="http://schemas.microsoft.com/office/drawing/2014/main" id="{65235DFD-944E-E7BF-5FD4-B52897D2F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6958" y="103785"/>
            <a:ext cx="2420565" cy="274681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A20EC19-E258-26AC-D040-BCBE2568E0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3616" y="4016543"/>
            <a:ext cx="411565" cy="39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430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4D80DFF-4CAC-A137-3D8F-592D9B60293D}"/>
              </a:ext>
            </a:extLst>
          </p:cNvPr>
          <p:cNvGraphicFramePr>
            <a:graphicFrameLocks noGrp="1"/>
          </p:cNvGraphicFramePr>
          <p:nvPr>
            <p:extLst>
              <p:ext uri="{D42A27DB-BD31-4B8C-83A1-F6EECF244321}">
                <p14:modId xmlns:p14="http://schemas.microsoft.com/office/powerpoint/2010/main" val="2890333479"/>
              </p:ext>
            </p:extLst>
          </p:nvPr>
        </p:nvGraphicFramePr>
        <p:xfrm>
          <a:off x="946943" y="1305656"/>
          <a:ext cx="7143750" cy="4907280"/>
        </p:xfrm>
        <a:graphic>
          <a:graphicData uri="http://schemas.openxmlformats.org/drawingml/2006/table">
            <a:tbl>
              <a:tblPr/>
              <a:tblGrid>
                <a:gridCol w="571500">
                  <a:extLst>
                    <a:ext uri="{9D8B030D-6E8A-4147-A177-3AD203B41FA5}">
                      <a16:colId xmlns:a16="http://schemas.microsoft.com/office/drawing/2014/main" val="1472063605"/>
                    </a:ext>
                  </a:extLst>
                </a:gridCol>
                <a:gridCol w="571500">
                  <a:extLst>
                    <a:ext uri="{9D8B030D-6E8A-4147-A177-3AD203B41FA5}">
                      <a16:colId xmlns:a16="http://schemas.microsoft.com/office/drawing/2014/main" val="1982696597"/>
                    </a:ext>
                  </a:extLst>
                </a:gridCol>
                <a:gridCol w="6000750">
                  <a:extLst>
                    <a:ext uri="{9D8B030D-6E8A-4147-A177-3AD203B41FA5}">
                      <a16:colId xmlns:a16="http://schemas.microsoft.com/office/drawing/2014/main" val="2520656824"/>
                    </a:ext>
                  </a:extLst>
                </a:gridCol>
              </a:tblGrid>
              <a:tr h="0">
                <a:tc gridSpan="3">
                  <a:txBody>
                    <a:bodyPr/>
                    <a:lstStyle/>
                    <a:p>
                      <a:pPr algn="ctr" fontAlgn="t"/>
                      <a:r>
                        <a:rPr lang="en-US" b="1">
                          <a:effectLst/>
                        </a:rPr>
                        <a:t>PERCENTAGE REMEMBERED</a:t>
                      </a:r>
                      <a:br>
                        <a:rPr lang="en-US" b="1">
                          <a:effectLst/>
                        </a:rPr>
                      </a:br>
                      <a:r>
                        <a:rPr lang="en-US" b="1">
                          <a:effectLst/>
                        </a:rPr>
                        <a:t>COMPARED to METHOD of LEARNING</a:t>
                      </a:r>
                      <a:endParaRPr lang="en-US">
                        <a:effectLst/>
                      </a:endParaRPr>
                    </a:p>
                  </a:txBody>
                  <a:tcPr marL="76200" marR="76200" marT="76200" marB="76200">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E1E4EA"/>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48431944"/>
                  </a:ext>
                </a:extLst>
              </a:tr>
              <a:tr h="0">
                <a:tc>
                  <a:txBody>
                    <a:bodyPr/>
                    <a:lstStyle/>
                    <a:p>
                      <a:pPr algn="l" fontAlgn="t"/>
                      <a:r>
                        <a:rPr lang="en-US">
                          <a:effectLst/>
                        </a:rPr>
                        <a:t>1</a:t>
                      </a:r>
                    </a:p>
                  </a:txBody>
                  <a:tcPr marL="76200" marR="76200" marT="76200" marB="76200">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l" fontAlgn="t"/>
                      <a:r>
                        <a:rPr lang="en-US">
                          <a:effectLst/>
                        </a:rPr>
                        <a:t>10%</a:t>
                      </a:r>
                    </a:p>
                  </a:txBody>
                  <a:tcPr marL="76200" marR="76200" marT="76200" marB="76200">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just" fontAlgn="t"/>
                      <a:r>
                        <a:rPr lang="en-US">
                          <a:effectLst/>
                        </a:rPr>
                        <a:t>Of what we read</a:t>
                      </a:r>
                    </a:p>
                  </a:txBody>
                  <a:tcPr marL="76200" marR="76200" marT="76200" marB="76200">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807104653"/>
                  </a:ext>
                </a:extLst>
              </a:tr>
              <a:tr h="0">
                <a:tc>
                  <a:txBody>
                    <a:bodyPr/>
                    <a:lstStyle/>
                    <a:p>
                      <a:pPr algn="l" fontAlgn="t"/>
                      <a:r>
                        <a:rPr lang="en-US">
                          <a:effectLst/>
                        </a:rPr>
                        <a:t>2</a:t>
                      </a:r>
                    </a:p>
                  </a:txBody>
                  <a:tcPr marL="76200" marR="76200" marT="76200" marB="76200">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l" fontAlgn="t"/>
                      <a:r>
                        <a:rPr lang="en-US">
                          <a:effectLst/>
                        </a:rPr>
                        <a:t>20%</a:t>
                      </a:r>
                    </a:p>
                  </a:txBody>
                  <a:tcPr marL="76200" marR="76200" marT="76200" marB="76200">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just" fontAlgn="t"/>
                      <a:r>
                        <a:rPr lang="en-US">
                          <a:effectLst/>
                        </a:rPr>
                        <a:t>Of what we hear</a:t>
                      </a:r>
                    </a:p>
                  </a:txBody>
                  <a:tcPr marL="76200" marR="76200" marT="76200" marB="76200">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1429210948"/>
                  </a:ext>
                </a:extLst>
              </a:tr>
              <a:tr h="0">
                <a:tc>
                  <a:txBody>
                    <a:bodyPr/>
                    <a:lstStyle/>
                    <a:p>
                      <a:pPr algn="l" fontAlgn="t"/>
                      <a:r>
                        <a:rPr lang="en-US">
                          <a:effectLst/>
                        </a:rPr>
                        <a:t>3</a:t>
                      </a:r>
                    </a:p>
                  </a:txBody>
                  <a:tcPr marL="76200" marR="76200" marT="76200" marB="76200">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l" fontAlgn="t"/>
                      <a:r>
                        <a:rPr lang="en-US">
                          <a:effectLst/>
                        </a:rPr>
                        <a:t>30%</a:t>
                      </a:r>
                    </a:p>
                  </a:txBody>
                  <a:tcPr marL="76200" marR="76200" marT="76200" marB="76200">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just" fontAlgn="t"/>
                      <a:r>
                        <a:rPr lang="en-US">
                          <a:effectLst/>
                        </a:rPr>
                        <a:t>By watching a demonstration</a:t>
                      </a:r>
                    </a:p>
                  </a:txBody>
                  <a:tcPr marL="76200" marR="76200" marT="76200" marB="76200">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2226606861"/>
                  </a:ext>
                </a:extLst>
              </a:tr>
              <a:tr h="0">
                <a:tc>
                  <a:txBody>
                    <a:bodyPr/>
                    <a:lstStyle/>
                    <a:p>
                      <a:pPr algn="l" fontAlgn="t"/>
                      <a:r>
                        <a:rPr lang="en-US">
                          <a:effectLst/>
                        </a:rPr>
                        <a:t>4</a:t>
                      </a:r>
                    </a:p>
                  </a:txBody>
                  <a:tcPr marL="76200" marR="76200" marT="76200" marB="76200">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l" fontAlgn="t"/>
                      <a:r>
                        <a:rPr lang="en-US">
                          <a:effectLst/>
                        </a:rPr>
                        <a:t>50%</a:t>
                      </a:r>
                    </a:p>
                  </a:txBody>
                  <a:tcPr marL="76200" marR="76200" marT="76200" marB="76200">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just" fontAlgn="t"/>
                      <a:r>
                        <a:rPr lang="en-US">
                          <a:effectLst/>
                        </a:rPr>
                        <a:t>Combining #2 and #3</a:t>
                      </a:r>
                    </a:p>
                  </a:txBody>
                  <a:tcPr marL="76200" marR="76200" marT="76200" marB="76200">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2563368896"/>
                  </a:ext>
                </a:extLst>
              </a:tr>
              <a:tr h="0">
                <a:tc>
                  <a:txBody>
                    <a:bodyPr/>
                    <a:lstStyle/>
                    <a:p>
                      <a:pPr algn="l" fontAlgn="t"/>
                      <a:r>
                        <a:rPr lang="en-US">
                          <a:effectLst/>
                        </a:rPr>
                        <a:t>5</a:t>
                      </a:r>
                    </a:p>
                  </a:txBody>
                  <a:tcPr marL="76200" marR="76200" marT="76200" marB="76200">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l" fontAlgn="t"/>
                      <a:r>
                        <a:rPr lang="en-US">
                          <a:effectLst/>
                        </a:rPr>
                        <a:t>70%</a:t>
                      </a:r>
                    </a:p>
                  </a:txBody>
                  <a:tcPr marL="76200" marR="76200" marT="76200" marB="76200">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just" fontAlgn="t"/>
                      <a:r>
                        <a:rPr lang="en-US">
                          <a:effectLst/>
                        </a:rPr>
                        <a:t>Combine #4 with writing out what you learn</a:t>
                      </a:r>
                    </a:p>
                  </a:txBody>
                  <a:tcPr marL="76200" marR="76200" marT="76200" marB="76200">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3729553707"/>
                  </a:ext>
                </a:extLst>
              </a:tr>
              <a:tr h="0">
                <a:tc>
                  <a:txBody>
                    <a:bodyPr/>
                    <a:lstStyle/>
                    <a:p>
                      <a:pPr algn="l" fontAlgn="t"/>
                      <a:r>
                        <a:rPr lang="en-US">
                          <a:effectLst/>
                        </a:rPr>
                        <a:t>6</a:t>
                      </a:r>
                    </a:p>
                  </a:txBody>
                  <a:tcPr marL="76200" marR="76200" marT="76200" marB="76200">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l" fontAlgn="t"/>
                      <a:r>
                        <a:rPr lang="en-US">
                          <a:effectLst/>
                        </a:rPr>
                        <a:t>90%</a:t>
                      </a:r>
                    </a:p>
                  </a:txBody>
                  <a:tcPr marL="76200" marR="76200" marT="76200" marB="76200">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tc>
                  <a:txBody>
                    <a:bodyPr/>
                    <a:lstStyle/>
                    <a:p>
                      <a:pPr algn="just" fontAlgn="t"/>
                      <a:r>
                        <a:rPr lang="en-US" dirty="0">
                          <a:effectLst/>
                        </a:rPr>
                        <a:t>All of the above plus application or practice</a:t>
                      </a:r>
                    </a:p>
                  </a:txBody>
                  <a:tcPr marL="76200" marR="76200" marT="76200" marB="76200">
                    <a:lnL w="9525" cap="flat" cmpd="sng" algn="ctr">
                      <a:solidFill>
                        <a:srgbClr val="C0C0C0"/>
                      </a:solidFill>
                      <a:prstDash val="solid"/>
                      <a:round/>
                      <a:headEnd type="none" w="med" len="med"/>
                      <a:tailEnd type="none" w="med" len="med"/>
                    </a:lnL>
                    <a:lnR w="9525" cap="flat" cmpd="sng" algn="ctr">
                      <a:solidFill>
                        <a:srgbClr val="C0C0C0"/>
                      </a:solidFill>
                      <a:prstDash val="solid"/>
                      <a:round/>
                      <a:headEnd type="none" w="med" len="med"/>
                      <a:tailEnd type="none" w="med" len="med"/>
                    </a:lnR>
                    <a:lnT w="9525" cap="flat" cmpd="sng" algn="ctr">
                      <a:solidFill>
                        <a:srgbClr val="C0C0C0"/>
                      </a:solidFill>
                      <a:prstDash val="solid"/>
                      <a:round/>
                      <a:headEnd type="none" w="med" len="med"/>
                      <a:tailEnd type="none" w="med" len="med"/>
                    </a:lnT>
                    <a:lnB w="9525"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1605712341"/>
                  </a:ext>
                </a:extLst>
              </a:tr>
            </a:tbl>
          </a:graphicData>
        </a:graphic>
      </p:graphicFrame>
      <p:sp>
        <p:nvSpPr>
          <p:cNvPr id="3" name="Rectangle 1">
            <a:extLst>
              <a:ext uri="{FF2B5EF4-FFF2-40B4-BE49-F238E27FC236}">
                <a16:creationId xmlns:a16="http://schemas.microsoft.com/office/drawing/2014/main" id="{5A8A18CA-EEFA-EA91-834B-78C6C697BD41}"/>
              </a:ext>
            </a:extLst>
          </p:cNvPr>
          <p:cNvSpPr>
            <a:spLocks noChangeArrowheads="1"/>
          </p:cNvSpPr>
          <p:nvPr/>
        </p:nvSpPr>
        <p:spPr bwMode="auto">
          <a:xfrm>
            <a:off x="2681288" y="21097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230063D4-82F5-EC0D-2FC5-95F21C06556B}"/>
              </a:ext>
            </a:extLst>
          </p:cNvPr>
          <p:cNvSpPr txBox="1"/>
          <p:nvPr/>
        </p:nvSpPr>
        <p:spPr>
          <a:xfrm>
            <a:off x="8545115" y="904995"/>
            <a:ext cx="2589610" cy="1631216"/>
          </a:xfrm>
          <a:prstGeom prst="rect">
            <a:avLst/>
          </a:prstGeom>
          <a:noFill/>
        </p:spPr>
        <p:txBody>
          <a:bodyPr wrap="square">
            <a:spAutoFit/>
          </a:bodyPr>
          <a:lstStyle/>
          <a:p>
            <a:pPr algn="ctr"/>
            <a:r>
              <a:rPr lang="en-US" sz="2000" b="1" i="0" dirty="0">
                <a:solidFill>
                  <a:srgbClr val="3F3F3F"/>
                </a:solidFill>
                <a:effectLst/>
                <a:latin typeface="+mj-lt"/>
              </a:rPr>
              <a:t>"I hear and I forget"</a:t>
            </a:r>
            <a:br>
              <a:rPr lang="en-US" sz="2000" dirty="0">
                <a:latin typeface="+mj-lt"/>
              </a:rPr>
            </a:br>
            <a:r>
              <a:rPr lang="en-US" sz="2000" b="1" i="0" dirty="0">
                <a:solidFill>
                  <a:srgbClr val="3F3F3F"/>
                </a:solidFill>
                <a:effectLst/>
                <a:latin typeface="+mj-lt"/>
              </a:rPr>
              <a:t>"I see and I remember"</a:t>
            </a:r>
            <a:br>
              <a:rPr lang="en-US" sz="2000" dirty="0">
                <a:latin typeface="+mj-lt"/>
              </a:rPr>
            </a:br>
            <a:r>
              <a:rPr lang="en-US" sz="2000" b="1" i="0" dirty="0">
                <a:solidFill>
                  <a:srgbClr val="3F3F3F"/>
                </a:solidFill>
                <a:effectLst/>
                <a:latin typeface="+mj-lt"/>
              </a:rPr>
              <a:t>"I do and I understand"</a:t>
            </a:r>
            <a:endParaRPr lang="en-US" sz="2000" dirty="0">
              <a:latin typeface="+mj-lt"/>
            </a:endParaRPr>
          </a:p>
        </p:txBody>
      </p:sp>
      <p:pic>
        <p:nvPicPr>
          <p:cNvPr id="6147" name="Picture 3" descr="The Human Mind Clip Arts - Human Brain Clipart, HD Png Download - vhv">
            <a:extLst>
              <a:ext uri="{FF2B5EF4-FFF2-40B4-BE49-F238E27FC236}">
                <a16:creationId xmlns:a16="http://schemas.microsoft.com/office/drawing/2014/main" id="{EAFCFA5A-2045-4301-97F6-84EBD5F4A7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7381" y="2737487"/>
            <a:ext cx="3165077" cy="3143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1212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1EBD32-B42E-5E2D-49CA-9C5B77737B35}"/>
              </a:ext>
            </a:extLst>
          </p:cNvPr>
          <p:cNvSpPr txBox="1"/>
          <p:nvPr/>
        </p:nvSpPr>
        <p:spPr>
          <a:xfrm>
            <a:off x="328748" y="768816"/>
            <a:ext cx="11534503" cy="5516318"/>
          </a:xfrm>
          <a:prstGeom prst="rect">
            <a:avLst/>
          </a:prstGeom>
          <a:noFill/>
        </p:spPr>
        <p:txBody>
          <a:bodyPr wrap="square">
            <a:spAutoFit/>
          </a:bodyPr>
          <a:lstStyle/>
          <a:p>
            <a:pPr marL="0" marR="0" algn="just">
              <a:lnSpc>
                <a:spcPct val="107000"/>
              </a:lnSpc>
              <a:spcBef>
                <a:spcPts val="0"/>
              </a:spcBef>
              <a:spcAft>
                <a:spcPts val="800"/>
              </a:spcAft>
            </a:pPr>
            <a:r>
              <a:rPr lang="en-US" sz="1800" b="1" kern="100" dirty="0">
                <a:solidFill>
                  <a:srgbClr val="3F3F3F"/>
                </a:solidFill>
                <a:effectLst/>
                <a:highlight>
                  <a:srgbClr val="FFFF00"/>
                </a:highlight>
                <a:latin typeface="Candara" panose="020E0502030303020204" pitchFamily="34" charset="0"/>
                <a:ea typeface="Calibri" panose="020F0502020204030204" pitchFamily="34" charset="0"/>
                <a:cs typeface="Times New Roman" panose="02020603050405020304" pitchFamily="18" charset="0"/>
              </a:rPr>
              <a:t>V.4</a:t>
            </a:r>
            <a:r>
              <a:rPr lang="en-US" sz="18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a:t>
            </a:r>
            <a:r>
              <a:rPr lang="en-US" sz="18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Knowing</a:t>
            </a:r>
            <a:r>
              <a:rPr lang="en-US" sz="18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a:t>
            </a:r>
            <a:r>
              <a:rPr lang="en-US" sz="1800" u="none" strike="noStrike" kern="100" dirty="0">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2"/>
              </a:rPr>
              <a:t>1492</a:t>
            </a:r>
            <a:r>
              <a:rPr lang="en-US" sz="18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(as we do the genuineness of your election)(</a:t>
            </a:r>
            <a:r>
              <a:rPr lang="en-US" sz="1800" b="1" u="none" strike="noStrike" kern="100" dirty="0" err="1">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3"/>
              </a:rPr>
              <a:t>eido</a:t>
            </a:r>
            <a:r>
              <a:rPr lang="en-US" sz="1800" b="1" u="none" strike="noStrike" kern="100" dirty="0">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3"/>
              </a:rPr>
              <a:t>/</a:t>
            </a:r>
            <a:r>
              <a:rPr lang="en-US" sz="1800" b="1" u="none" strike="noStrike" kern="100" dirty="0" err="1">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3"/>
              </a:rPr>
              <a:t>oida</a:t>
            </a:r>
            <a:r>
              <a:rPr lang="en-US" sz="18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is the idea of perceiving or seeing and in the </a:t>
            </a:r>
            <a:r>
              <a:rPr lang="en-US" sz="1800" b="1" u="none" strike="noStrike" kern="100" dirty="0">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4" tooltip="PERFECT TENSE = past completed action with present ongoing result or effect"/>
              </a:rPr>
              <a:t>perfect tense</a:t>
            </a:r>
            <a:r>
              <a:rPr lang="en-US" sz="18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speaks of the permanence (assurance) of Paul's (and Silas and Timothy's) knowing that the saints at Thessalonica were genuine believers. The Thessalonians response to the preaching of the Gospel by Paul, et. al, constituted indisputable proof of their salvation. Thus Paul, et. al, </a:t>
            </a:r>
            <a:r>
              <a:rPr lang="en-US" sz="18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know</a:t>
            </a:r>
            <a:r>
              <a:rPr lang="en-US" sz="18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that the Thessalonian believers are among the elect of God because of the unmistakable signs of new life, as elaborated on in </a:t>
            </a:r>
            <a:r>
              <a:rPr lang="en-US" sz="1800" u="none" strike="noStrike" kern="100" dirty="0">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5"/>
              </a:rPr>
              <a:t>1 Th 1:5-9</a:t>
            </a:r>
            <a:r>
              <a:rPr lang="en-US" sz="18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This knowledge enhances Paul's sense of thanksgiving to God. As someone has said Paul's </a:t>
            </a:r>
            <a:r>
              <a:rPr lang="en-US" sz="18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knowing</a:t>
            </a:r>
            <a:r>
              <a:rPr lang="en-US" sz="18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came from the Thessalonians </a:t>
            </a:r>
            <a:r>
              <a:rPr lang="en-US" sz="18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doing</a:t>
            </a:r>
            <a:r>
              <a:rPr lang="en-US" sz="18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as the Thessalonians brought forth with the fruit of true repentance.</a:t>
            </a:r>
            <a:r>
              <a:rPr lang="en-US" sz="1800" kern="100" dirty="0">
                <a:effectLst/>
                <a:latin typeface="Candara" panose="020E0502030303020204" pitchFamily="34" charset="0"/>
                <a:ea typeface="Calibri" panose="020F0502020204030204" pitchFamily="34" charset="0"/>
                <a:cs typeface="Times New Roman" panose="02020603050405020304" pitchFamily="18" charset="0"/>
              </a:rPr>
              <a:t> </a:t>
            </a:r>
            <a:r>
              <a:rPr lang="en-US" sz="18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v.4 Beloved</a:t>
            </a:r>
            <a:r>
              <a:rPr lang="en-US" sz="18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a:t>
            </a:r>
            <a:r>
              <a:rPr lang="en-US" sz="1800" u="none" strike="noStrike" kern="100" dirty="0">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6"/>
              </a:rPr>
              <a:t>25</a:t>
            </a:r>
            <a:r>
              <a:rPr lang="en-US" sz="18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a:t>
            </a:r>
            <a:r>
              <a:rPr lang="en-US" sz="1800" b="1" u="none" strike="noStrike" kern="100" dirty="0" err="1">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7"/>
              </a:rPr>
              <a:t>agapao</a:t>
            </a:r>
            <a:r>
              <a:rPr lang="en-US" sz="18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is an active love given independent of whether the recipient's deserve it and a love which seeks their best interest. The verb is </a:t>
            </a:r>
            <a:r>
              <a:rPr lang="en-US" sz="1800" b="1" u="none" strike="noStrike" kern="100" dirty="0">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4" tooltip="PERFECT TENSE = past completed action with present ongoing result or effect"/>
              </a:rPr>
              <a:t>perfect tense</a:t>
            </a:r>
            <a:r>
              <a:rPr lang="en-US" sz="18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(speaks of the permanent, enduring and unchangeable nature of God's love) and </a:t>
            </a:r>
            <a:r>
              <a:rPr lang="en-US" sz="1800" b="1" u="none" strike="noStrike" kern="100" dirty="0">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8"/>
              </a:rPr>
              <a:t>passive voice</a:t>
            </a:r>
            <a:r>
              <a:rPr lang="en-US" sz="18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(indicating that the believer is the "passive" recipient of God's unchangeable love). Note that God choice of us begins with God's love for us. It is in the cross that we see the love of God displayed.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V.4 Has chosen you/Choice of you</a:t>
            </a:r>
            <a:r>
              <a:rPr lang="en-US" sz="18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a:t>
            </a:r>
            <a:r>
              <a:rPr lang="en-US" sz="1800" u="none" strike="noStrike" kern="100" dirty="0">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9"/>
              </a:rPr>
              <a:t>1589</a:t>
            </a:r>
            <a:r>
              <a:rPr lang="en-US" sz="18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(literally "your election") (</a:t>
            </a:r>
            <a:r>
              <a:rPr lang="en-US" sz="1800" b="1" u="none" strike="noStrike" kern="100" dirty="0" err="1">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10"/>
              </a:rPr>
              <a:t>ekloge</a:t>
            </a:r>
            <a:r>
              <a:rPr lang="en-US" sz="18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from </a:t>
            </a:r>
            <a:r>
              <a:rPr lang="en-US" sz="1800" b="1" u="none" strike="noStrike" kern="100" dirty="0" err="1">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11"/>
              </a:rPr>
              <a:t>eklegomai</a:t>
            </a:r>
            <a:r>
              <a:rPr lang="en-US" sz="18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refers to a believer's election by God. The Thessalonian believers were the elect, chosen of God solely by His sovereign, loving purpose, apart from any human merit or wisdom. God in eternity past sovereignly chose them (as well as all believers) for salvation, drawing them to Himself in time, by the work of the Holy Spirit. The root word (</a:t>
            </a:r>
            <a:r>
              <a:rPr lang="en-US" sz="1800" b="1" kern="100" dirty="0" err="1">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eklegomai</a:t>
            </a:r>
            <a:r>
              <a:rPr lang="en-US" sz="18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is used twice by Jesus who addressed His disciples informing them that "You did not </a:t>
            </a:r>
            <a:r>
              <a:rPr lang="en-US" sz="18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choose</a:t>
            </a:r>
            <a:r>
              <a:rPr lang="en-US" sz="18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Me, but I </a:t>
            </a:r>
            <a:r>
              <a:rPr lang="en-US" sz="18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chose</a:t>
            </a:r>
            <a:r>
              <a:rPr lang="en-US" sz="18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you, and appointed you, that you should go and bear fruit, and that your fruit should remain, that whatever you ask of the Father in My name, He may give to you."</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18116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1D0233D-7E09-FB56-241A-83238DFCB286}"/>
              </a:ext>
            </a:extLst>
          </p:cNvPr>
          <p:cNvSpPr txBox="1"/>
          <p:nvPr/>
        </p:nvSpPr>
        <p:spPr>
          <a:xfrm>
            <a:off x="217714" y="1401558"/>
            <a:ext cx="11756571" cy="4872231"/>
          </a:xfrm>
          <a:prstGeom prst="rect">
            <a:avLst/>
          </a:prstGeom>
          <a:noFill/>
        </p:spPr>
        <p:txBody>
          <a:bodyPr wrap="square">
            <a:spAutoFit/>
          </a:bodyPr>
          <a:lstStyle/>
          <a:p>
            <a:pPr marL="0" marR="0" algn="just">
              <a:lnSpc>
                <a:spcPct val="107000"/>
              </a:lnSpc>
              <a:spcBef>
                <a:spcPts val="0"/>
              </a:spcBef>
              <a:spcAft>
                <a:spcPts val="800"/>
              </a:spcAft>
            </a:pPr>
            <a:r>
              <a:rPr lang="en-US" sz="14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V.5</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a:t>
            </a:r>
            <a:r>
              <a:rPr lang="en-US" sz="1400" b="1" kern="100" dirty="0">
                <a:solidFill>
                  <a:srgbClr val="3F3F3F"/>
                </a:solidFill>
                <a:effectLst/>
                <a:highlight>
                  <a:srgbClr val="FFFF00"/>
                </a:highlight>
                <a:latin typeface="Candara" panose="020E0502030303020204" pitchFamily="34" charset="0"/>
                <a:ea typeface="Calibri" panose="020F0502020204030204" pitchFamily="34" charset="0"/>
                <a:cs typeface="Times New Roman" panose="02020603050405020304" pitchFamily="18" charset="0"/>
              </a:rPr>
              <a:t>For</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a:t>
            </a:r>
            <a:r>
              <a:rPr lang="en-US" sz="1400" u="none" strike="noStrike" kern="100" dirty="0">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2"/>
              </a:rPr>
              <a:t>1063</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a:t>
            </a:r>
            <a:r>
              <a:rPr lang="en-US" sz="14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gar</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is a subordinating conjunction expressing cause or explanation and thus introduces an explanation. In simple terms </a:t>
            </a:r>
            <a:r>
              <a:rPr lang="en-US" sz="14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for</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is a </a:t>
            </a:r>
            <a:r>
              <a:rPr lang="en-US" sz="1400" b="1" u="none" strike="noStrike" kern="100" dirty="0">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3"/>
              </a:rPr>
              <a:t>term of explanation</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and its occurrence should always prompt one to pause and ponder the text and context, asking what the author is explaining, how does he explain it, etc. While not every "for" in the Bible is a </a:t>
            </a:r>
            <a:r>
              <a:rPr lang="en-US" sz="1400" u="none" strike="noStrike" kern="100" dirty="0">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3"/>
              </a:rPr>
              <a:t>term of explanation</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most are and since there are over 7500 uses of for (NAS), you will have ample opportunity to observe and interrogate the text.</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In this </a:t>
            </a:r>
            <a:r>
              <a:rPr lang="en-US" sz="1400" b="1" u="none" strike="noStrike" kern="100" dirty="0">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4" tooltip="CLICK FOR IN DEPTH NOTE ON CONTEXT = THE TEXT THAT GOES BEFORE AND COMES AFTER THE WORD, PHRASE OR VERSE UNDER STUDY. 'CONTEXT IS KING IN INTERPRETATION' = DETERMINE THE CONTEXT TO DERIVE THE MOST ACCURATE INTERPRETATION"/>
              </a:rPr>
              <a:t>context</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a:t>
            </a:r>
            <a:r>
              <a:rPr lang="en-US" sz="1400" b="1" i="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for</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begins Paul's explanation of how he could state with such confidence and assurance that the Thessalonians were in fact "</a:t>
            </a:r>
            <a:r>
              <a:rPr lang="en-US" sz="1400" b="1" i="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chosen</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(elect) (</a:t>
            </a:r>
            <a:r>
              <a:rPr lang="en-US" sz="1400" u="none" strike="noStrike" kern="100" dirty="0">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5"/>
              </a:rPr>
              <a:t>1Th 1:4</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a:t>
            </a:r>
            <a:r>
              <a:rPr lang="en-US" sz="1400" u="none" strike="noStrike" kern="100" dirty="0">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6"/>
              </a:rPr>
              <a:t>note</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Paul emphasizes that there is an intimate relationship between the doctrine of the choosing ("election") and the necessary proclamation of the Gospel. He elaborates in subsequent passages on the Gospel's transformative effect in the lives of these chosen saints. The elect received the </a:t>
            </a:r>
            <a:r>
              <a:rPr lang="en-US" sz="1400" b="1" i="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preached Word</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and </a:t>
            </a:r>
            <a:r>
              <a:rPr lang="en-US" sz="1400" b="1" i="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practiced</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a:t>
            </a:r>
            <a:r>
              <a:rPr lang="en-US" sz="1400" b="1" i="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the Word</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which served as evidence that they were of the elect. Remember, beloved, as you practice this discipline of pausing to ponder, you are establishing the </a:t>
            </a:r>
            <a:r>
              <a:rPr lang="en-US" sz="1400" b="1" u="none" strike="noStrike" kern="100" dirty="0">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7" tooltip="CLICK FOR IN DEPTH NOTE ON CONTEXT = THE TEXT THAT GOES BEFORE AND COMES AFTER THE WORD, PHRASE OR VERSE UNDER STUDY. 'CONTEXT IS KING IN INTERPRETATION' = DETERMINE THE CONTEXT TO DERIVE THE MOST ACCURATE INTERPRETATION"/>
              </a:rPr>
              <a:t>context</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(which leads to more accurate </a:t>
            </a:r>
            <a:r>
              <a:rPr lang="en-US" sz="1400" b="1" u="none" strike="noStrike" kern="100" dirty="0">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8"/>
              </a:rPr>
              <a:t>interpretation</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and thus more apropos </a:t>
            </a:r>
            <a:r>
              <a:rPr lang="en-US" sz="1400" b="1" u="none" strike="noStrike" kern="100" dirty="0">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9"/>
              </a:rPr>
              <a:t>application</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and you are in effect engaging in the blessed activity of </a:t>
            </a:r>
            <a:r>
              <a:rPr lang="en-US" sz="1400" b="1" u="none" strike="noStrike" kern="100" dirty="0">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10"/>
              </a:rPr>
              <a:t>Biblical Meditation</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4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V.5 </a:t>
            </a:r>
            <a:r>
              <a:rPr lang="en-US" sz="1400" b="1" kern="100" dirty="0">
                <a:solidFill>
                  <a:srgbClr val="3F3F3F"/>
                </a:solidFill>
                <a:effectLst/>
                <a:highlight>
                  <a:srgbClr val="FFFF00"/>
                </a:highlight>
                <a:latin typeface="Candara" panose="020E0502030303020204" pitchFamily="34" charset="0"/>
                <a:ea typeface="Calibri" panose="020F0502020204030204" pitchFamily="34" charset="0"/>
                <a:cs typeface="Times New Roman" panose="02020603050405020304" pitchFamily="18" charset="0"/>
              </a:rPr>
              <a:t>but also in power</a:t>
            </a:r>
            <a:r>
              <a:rPr lang="en-US" sz="14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 </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a:t>
            </a:r>
            <a:r>
              <a:rPr lang="en-US" sz="1400" b="1" kern="100" dirty="0">
                <a:solidFill>
                  <a:srgbClr val="3F3F3F"/>
                </a:solidFill>
                <a:effectLst/>
                <a:highlight>
                  <a:srgbClr val="FFFF00"/>
                </a:highlight>
                <a:latin typeface="Candara" panose="020E0502030303020204" pitchFamily="34" charset="0"/>
                <a:ea typeface="Calibri" panose="020F0502020204030204" pitchFamily="34" charset="0"/>
                <a:cs typeface="Times New Roman" panose="02020603050405020304" pitchFamily="18" charset="0"/>
              </a:rPr>
              <a:t>In</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is the </a:t>
            </a:r>
            <a:r>
              <a:rPr lang="en-US" sz="1400" u="none" strike="noStrike" kern="100" dirty="0">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11"/>
              </a:rPr>
              <a:t>locative of sphere</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which </a:t>
            </a:r>
            <a:r>
              <a:rPr lang="en-US" sz="1400" kern="100" dirty="0" err="1">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Wuest</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translates "in the sphere of power." Note that Paul uses a strong contrasting </a:t>
            </a:r>
            <a:r>
              <a:rPr lang="en-US" sz="14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but</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a:t>
            </a:r>
            <a:r>
              <a:rPr lang="en-US" sz="1400" kern="100" dirty="0" err="1">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alla</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to emphasize the three positive features of the preaching. Words were used, but the message they conveyed came "also in power, in the Holy Spirit and with full conviction." Each successive term is needed to give the whole picture.</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4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V.5 And in the Holy Spirit and with full conviction </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a:t>
            </a:r>
            <a:r>
              <a:rPr lang="en-US" sz="14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In</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is the </a:t>
            </a:r>
            <a:r>
              <a:rPr lang="en-US" sz="1400" u="none" strike="noStrike" kern="100" dirty="0">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11"/>
              </a:rPr>
              <a:t>locative of sphere</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the "atmosphere" of the Holy Spirit. </a:t>
            </a:r>
            <a:r>
              <a:rPr lang="en-US" sz="14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Hiebert</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comments on </a:t>
            </a:r>
            <a:r>
              <a:rPr lang="en-US" sz="14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the Holy Spirit</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Who is "named between the "power" and the "conviction," … (and) was the agent Who empowered the message and worked the assurance in the messengers. The messengers worked in a Spirit‑wrought conviction and certainty as to the validity of their message and had unshaken confidence in its ultimate triumph.</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4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V.5 Conviction</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(assurance) (</a:t>
            </a:r>
            <a:r>
              <a:rPr lang="en-US" sz="1400" u="none" strike="noStrike" kern="100" dirty="0">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12"/>
              </a:rPr>
              <a:t>4136</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a:t>
            </a:r>
            <a:r>
              <a:rPr lang="en-US" sz="1400" b="1" u="none" strike="noStrike" kern="100" dirty="0" err="1">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13"/>
              </a:rPr>
              <a:t>plerophoria</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from </a:t>
            </a:r>
            <a:r>
              <a:rPr lang="en-US" sz="1400" b="1" kern="100" dirty="0" err="1">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pleres</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 full+ </a:t>
            </a:r>
            <a:r>
              <a:rPr lang="en-US" sz="1400" b="1" kern="100" dirty="0" err="1">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phero</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 bear or carry) is literally "complete carrying" and here indicates entire confidence or full assurance, indicating that one has a stronger assurance than the sense conveyed by the word "certainty" by itself. </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98868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1B07D-5079-3771-DE7E-6E705B73522B}"/>
              </a:ext>
            </a:extLst>
          </p:cNvPr>
          <p:cNvSpPr>
            <a:spLocks noGrp="1"/>
          </p:cNvSpPr>
          <p:nvPr>
            <p:ph type="title"/>
          </p:nvPr>
        </p:nvSpPr>
        <p:spPr>
          <a:xfrm>
            <a:off x="363638" y="94146"/>
            <a:ext cx="10515600" cy="1621109"/>
          </a:xfrm>
        </p:spPr>
        <p:txBody>
          <a:bodyPr>
            <a:normAutofit fontScale="90000"/>
          </a:bodyPr>
          <a:lstStyle/>
          <a:p>
            <a:r>
              <a:rPr lang="en-US" sz="6000" b="1" i="0" u="sng" dirty="0">
                <a:solidFill>
                  <a:srgbClr val="000000"/>
                </a:solidFill>
                <a:effectLst/>
                <a:latin typeface="Candara" panose="020E0502030303020204" pitchFamily="34" charset="0"/>
              </a:rPr>
              <a:t>INTERPRETATION </a:t>
            </a:r>
            <a:r>
              <a:rPr lang="en-US" b="1" i="0" dirty="0">
                <a:solidFill>
                  <a:srgbClr val="000000"/>
                </a:solidFill>
                <a:effectLst/>
                <a:latin typeface="Candara" panose="020E0502030303020204" pitchFamily="34" charset="0"/>
              </a:rPr>
              <a:t>ANSWERS THE QUESTION:  WHAT DOES THE PASSAGE MEAN?</a:t>
            </a:r>
            <a:endParaRPr lang="en-US" dirty="0">
              <a:latin typeface="Candara" panose="020E0502030303020204" pitchFamily="34" charset="0"/>
            </a:endParaRPr>
          </a:p>
        </p:txBody>
      </p:sp>
      <p:sp>
        <p:nvSpPr>
          <p:cNvPr id="4" name="TextBox 3">
            <a:extLst>
              <a:ext uri="{FF2B5EF4-FFF2-40B4-BE49-F238E27FC236}">
                <a16:creationId xmlns:a16="http://schemas.microsoft.com/office/drawing/2014/main" id="{1638A853-D0FF-1E75-4C1A-0D60BF13B64A}"/>
              </a:ext>
            </a:extLst>
          </p:cNvPr>
          <p:cNvSpPr txBox="1"/>
          <p:nvPr/>
        </p:nvSpPr>
        <p:spPr>
          <a:xfrm rot="10800000" flipV="1">
            <a:off x="1268836" y="1422868"/>
            <a:ext cx="6057413" cy="5109091"/>
          </a:xfrm>
          <a:prstGeom prst="rect">
            <a:avLst/>
          </a:prstGeom>
          <a:noFill/>
        </p:spPr>
        <p:txBody>
          <a:bodyPr wrap="square" rtlCol="0">
            <a:spAutoFit/>
          </a:bodyPr>
          <a:lstStyle/>
          <a:p>
            <a:pPr algn="just"/>
            <a:r>
              <a:rPr lang="en-US" dirty="0">
                <a:latin typeface="Candara" panose="020E0502030303020204" pitchFamily="34" charset="0"/>
              </a:rPr>
              <a:t>Interpretation is the process of discovering what the passage means.  As you carefully observe Scripture, the meaning will become apparent.  However, if you rush into interpretation without  laying the foundation of an accurate observation, your understanding will be shaded by what you think, or feel, or what others have written or said – not what God says.</a:t>
            </a:r>
          </a:p>
          <a:p>
            <a:pPr algn="just"/>
            <a:endParaRPr lang="en-US" dirty="0">
              <a:latin typeface="Candara" panose="020E0502030303020204" pitchFamily="34" charset="0"/>
            </a:endParaRPr>
          </a:p>
          <a:p>
            <a:pPr algn="ctr"/>
            <a:r>
              <a:rPr lang="en-US" sz="2800" b="1" dirty="0">
                <a:solidFill>
                  <a:srgbClr val="FF0000"/>
                </a:solidFill>
                <a:latin typeface="Candara" panose="020E0502030303020204" pitchFamily="34" charset="0"/>
              </a:rPr>
              <a:t>Interpretation flows out of observation!</a:t>
            </a:r>
          </a:p>
          <a:p>
            <a:pPr algn="just"/>
            <a:endParaRPr lang="en-US" dirty="0">
              <a:latin typeface="Candara" panose="020E0502030303020204" pitchFamily="34" charset="0"/>
            </a:endParaRPr>
          </a:p>
          <a:p>
            <a:pPr algn="just"/>
            <a:r>
              <a:rPr lang="en-US" dirty="0">
                <a:latin typeface="Candara" panose="020E0502030303020204" pitchFamily="34" charset="0"/>
              </a:rPr>
              <a:t>Interpretation can also involve separate actions or steps that go beyond observing the immediate text. FIRST AND FOREMOST, LET SCRIPTURE INTERPRET SCRIPTURE.  You may also use other helps to check your conclusions or to supplement your understanding of the historical or cultural setting of the text.</a:t>
            </a:r>
          </a:p>
        </p:txBody>
      </p:sp>
      <p:pic>
        <p:nvPicPr>
          <p:cNvPr id="24578" name="Picture 2">
            <a:extLst>
              <a:ext uri="{FF2B5EF4-FFF2-40B4-BE49-F238E27FC236}">
                <a16:creationId xmlns:a16="http://schemas.microsoft.com/office/drawing/2014/main" id="{7DAC5555-FC3A-8C1C-7D91-05AB7C8F93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3993" y="2242947"/>
            <a:ext cx="3867150" cy="30670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1A0FC32-0ED2-F2C0-F167-3911F8D246C4}"/>
              </a:ext>
            </a:extLst>
          </p:cNvPr>
          <p:cNvSpPr/>
          <p:nvPr/>
        </p:nvSpPr>
        <p:spPr>
          <a:xfrm>
            <a:off x="7573617" y="2186609"/>
            <a:ext cx="3916018" cy="3140765"/>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0291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C47FC2-A168-DC48-9CF5-DFD57C512DF0}"/>
              </a:ext>
            </a:extLst>
          </p:cNvPr>
          <p:cNvSpPr txBox="1"/>
          <p:nvPr/>
        </p:nvSpPr>
        <p:spPr>
          <a:xfrm>
            <a:off x="243823" y="139902"/>
            <a:ext cx="6688947" cy="461665"/>
          </a:xfrm>
          <a:prstGeom prst="rect">
            <a:avLst/>
          </a:prstGeom>
          <a:noFill/>
        </p:spPr>
        <p:txBody>
          <a:bodyPr wrap="none" rtlCol="0">
            <a:spAutoFit/>
          </a:bodyPr>
          <a:lstStyle/>
          <a:p>
            <a:r>
              <a:rPr lang="en-US" sz="2400" b="1" dirty="0">
                <a:latin typeface="Candara" panose="020E0502030303020204" pitchFamily="34" charset="0"/>
              </a:rPr>
              <a:t>BASIC PRINCIPLES OF BIBLICAL INTERPRETATION</a:t>
            </a:r>
          </a:p>
        </p:txBody>
      </p:sp>
      <p:sp>
        <p:nvSpPr>
          <p:cNvPr id="3" name="TextBox 2">
            <a:extLst>
              <a:ext uri="{FF2B5EF4-FFF2-40B4-BE49-F238E27FC236}">
                <a16:creationId xmlns:a16="http://schemas.microsoft.com/office/drawing/2014/main" id="{2661EF48-C362-4FBF-F7FC-C6F698C20878}"/>
              </a:ext>
            </a:extLst>
          </p:cNvPr>
          <p:cNvSpPr txBox="1"/>
          <p:nvPr/>
        </p:nvSpPr>
        <p:spPr>
          <a:xfrm>
            <a:off x="1429009" y="1458310"/>
            <a:ext cx="8536794" cy="4893647"/>
          </a:xfrm>
          <a:prstGeom prst="rect">
            <a:avLst/>
          </a:prstGeom>
          <a:noFill/>
        </p:spPr>
        <p:txBody>
          <a:bodyPr wrap="square">
            <a:spAutoFit/>
          </a:bodyPr>
          <a:lstStyle/>
          <a:p>
            <a:r>
              <a:rPr lang="en-US" sz="3600" b="1" dirty="0">
                <a:solidFill>
                  <a:srgbClr val="FF0000"/>
                </a:solidFill>
                <a:latin typeface="Candara" panose="020E0502030303020204" pitchFamily="34" charset="0"/>
              </a:rPr>
              <a:t>PRINCIPLE: PRAYER. </a:t>
            </a:r>
            <a:r>
              <a:rPr lang="en-US" sz="2000" b="1" dirty="0">
                <a:solidFill>
                  <a:srgbClr val="FF0000"/>
                </a:solidFill>
                <a:latin typeface="Candara" panose="020E0502030303020204" pitchFamily="34" charset="0"/>
              </a:rPr>
              <a:t> </a:t>
            </a:r>
            <a:r>
              <a:rPr lang="en-US" sz="2000" dirty="0">
                <a:latin typeface="Candara" panose="020E0502030303020204" pitchFamily="34" charset="0"/>
              </a:rPr>
              <a:t>Read the Scriptures prayerfully, open to communication either direction (to Him or from Him) at any and all times during your inductive study.</a:t>
            </a:r>
          </a:p>
          <a:p>
            <a:endParaRPr lang="en-US" sz="2000" dirty="0">
              <a:latin typeface="Candara" panose="020E0502030303020204" pitchFamily="34" charset="0"/>
            </a:endParaRPr>
          </a:p>
          <a:p>
            <a:r>
              <a:rPr lang="en-US" sz="3600" b="1" dirty="0">
                <a:solidFill>
                  <a:srgbClr val="FF0000"/>
                </a:solidFill>
                <a:latin typeface="Candara" panose="020E0502030303020204" pitchFamily="34" charset="0"/>
              </a:rPr>
              <a:t>PRINCIPLE: OBSERVE WITH A PURPOSE. </a:t>
            </a:r>
            <a:r>
              <a:rPr lang="en-US" sz="2000" dirty="0">
                <a:latin typeface="Candara" panose="020E0502030303020204" pitchFamily="34" charset="0"/>
              </a:rPr>
              <a:t>Practice reading the Scriptures actively (not passively), repeatedly, interrogatively, acquisitively and purposefully.</a:t>
            </a:r>
          </a:p>
          <a:p>
            <a:endParaRPr lang="en-US" sz="2000" dirty="0">
              <a:latin typeface="Candara" panose="020E0502030303020204" pitchFamily="34" charset="0"/>
            </a:endParaRPr>
          </a:p>
          <a:p>
            <a:r>
              <a:rPr lang="en-US" sz="4000" b="1" dirty="0">
                <a:solidFill>
                  <a:srgbClr val="FF0000"/>
                </a:solidFill>
                <a:latin typeface="Candara" panose="020E0502030303020204" pitchFamily="34" charset="0"/>
              </a:rPr>
              <a:t>PRINCIPLE: KEEP CONTEXT KING.</a:t>
            </a:r>
            <a:r>
              <a:rPr lang="en-US" sz="4000" dirty="0">
                <a:latin typeface="Candara" panose="020E0502030303020204" pitchFamily="34" charset="0"/>
              </a:rPr>
              <a:t>  </a:t>
            </a:r>
            <a:r>
              <a:rPr lang="en-US" sz="2000" dirty="0">
                <a:latin typeface="Candara" panose="020E0502030303020204" pitchFamily="34" charset="0"/>
              </a:rPr>
              <a:t>Context always rules in interpretation, whether you are studying a single word, one verse or a larger section of Scripture. Always check to see who the "neighbors" are! In simple terms, context is that which goes with the text, the "neighbors" so to speak -- that which comes before and after.</a:t>
            </a:r>
          </a:p>
        </p:txBody>
      </p:sp>
    </p:spTree>
    <p:extLst>
      <p:ext uri="{BB962C8B-B14F-4D97-AF65-F5344CB8AC3E}">
        <p14:creationId xmlns:p14="http://schemas.microsoft.com/office/powerpoint/2010/main" val="14342361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he Shall Remain Nameless: On Unnamed Female Narrators">
            <a:extLst>
              <a:ext uri="{FF2B5EF4-FFF2-40B4-BE49-F238E27FC236}">
                <a16:creationId xmlns:a16="http://schemas.microsoft.com/office/drawing/2014/main" id="{7D2EFC33-8A6E-0707-62F5-B3FDC24A3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8414" y="690111"/>
            <a:ext cx="1654638" cy="23332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2064D33-D762-934B-E231-52E18B686BCC}"/>
              </a:ext>
            </a:extLst>
          </p:cNvPr>
          <p:cNvSpPr txBox="1"/>
          <p:nvPr/>
        </p:nvSpPr>
        <p:spPr>
          <a:xfrm>
            <a:off x="497042" y="1299564"/>
            <a:ext cx="7012056" cy="5632311"/>
          </a:xfrm>
          <a:prstGeom prst="rect">
            <a:avLst/>
          </a:prstGeom>
          <a:noFill/>
        </p:spPr>
        <p:txBody>
          <a:bodyPr wrap="square">
            <a:spAutoFit/>
          </a:bodyPr>
          <a:lstStyle/>
          <a:p>
            <a:pPr algn="just"/>
            <a:endParaRPr lang="en-US" dirty="0">
              <a:latin typeface="Candara" panose="020E0502030303020204" pitchFamily="34" charset="0"/>
            </a:endParaRPr>
          </a:p>
          <a:p>
            <a:pPr algn="just"/>
            <a:r>
              <a:rPr lang="en-US" sz="2400" b="1" dirty="0">
                <a:solidFill>
                  <a:srgbClr val="FF0000"/>
                </a:solidFill>
                <a:latin typeface="Candara" panose="020E0502030303020204" pitchFamily="34" charset="0"/>
              </a:rPr>
              <a:t>PRINCIPLE: READ SCRIPTURE – LITERALLY IF POSSIBLE</a:t>
            </a:r>
            <a:r>
              <a:rPr lang="en-US" sz="2400" dirty="0">
                <a:latin typeface="Candara" panose="020E0502030303020204" pitchFamily="34" charset="0"/>
              </a:rPr>
              <a:t>.  </a:t>
            </a:r>
            <a:r>
              <a:rPr lang="en-US" dirty="0">
                <a:latin typeface="Candara" panose="020E0502030303020204" pitchFamily="34" charset="0"/>
              </a:rPr>
              <a:t>If the plain sense of the Scripture you are studying makes good sense, then do not seek to make some other sense out of it or the final interpretation could be complete nonsense and totally unrelated to God's intending meaning. Take every word in its primary, ordinary, usual, literal meaning unless the facts of the immediate context, studied in the light of related passages and self-evident and fundamental truths, indicate clearly otherwise.</a:t>
            </a:r>
          </a:p>
          <a:p>
            <a:pPr algn="just"/>
            <a:endParaRPr lang="en-US" dirty="0">
              <a:latin typeface="Candara" panose="020E0502030303020204" pitchFamily="34" charset="0"/>
            </a:endParaRPr>
          </a:p>
          <a:p>
            <a:pPr algn="just"/>
            <a:r>
              <a:rPr lang="en-US" sz="2400" b="1" dirty="0">
                <a:solidFill>
                  <a:srgbClr val="FF0000"/>
                </a:solidFill>
                <a:latin typeface="Candara" panose="020E0502030303020204" pitchFamily="34" charset="0"/>
              </a:rPr>
              <a:t>PRINCIPLE: COMPARE SCRIPTURE WITH SCRIPTURE.  </a:t>
            </a:r>
            <a:r>
              <a:rPr lang="en-US" dirty="0">
                <a:latin typeface="Candara" panose="020E0502030303020204" pitchFamily="34" charset="0"/>
              </a:rPr>
              <a:t>Interpret Scripture with Scripture and don't base your convictions on an obscure passage which cannot be supported by other more easily interpreted texts. Clear up problem areas with the clear teaching of other passages relating to the same subject.</a:t>
            </a:r>
          </a:p>
          <a:p>
            <a:pPr algn="just"/>
            <a:endParaRPr lang="en-US" dirty="0">
              <a:latin typeface="Candara" panose="020E0502030303020204" pitchFamily="34" charset="0"/>
            </a:endParaRPr>
          </a:p>
          <a:p>
            <a:pPr algn="just"/>
            <a:endParaRPr lang="en-US" dirty="0">
              <a:latin typeface="Candara" panose="020E0502030303020204" pitchFamily="34" charset="0"/>
            </a:endParaRPr>
          </a:p>
          <a:p>
            <a:pPr algn="just"/>
            <a:r>
              <a:rPr lang="en-US" dirty="0">
                <a:latin typeface="Candara" panose="020E0502030303020204" pitchFamily="34" charset="0"/>
              </a:rPr>
              <a:t>(SLDS </a:t>
            </a:r>
          </a:p>
          <a:p>
            <a:pPr algn="just"/>
            <a:endParaRPr lang="en-US" dirty="0">
              <a:latin typeface="Candara" panose="020E0502030303020204" pitchFamily="34" charset="0"/>
            </a:endParaRPr>
          </a:p>
        </p:txBody>
      </p:sp>
      <p:sp>
        <p:nvSpPr>
          <p:cNvPr id="7" name="TextBox 6">
            <a:extLst>
              <a:ext uri="{FF2B5EF4-FFF2-40B4-BE49-F238E27FC236}">
                <a16:creationId xmlns:a16="http://schemas.microsoft.com/office/drawing/2014/main" id="{3B321C72-E72E-6654-0701-F4076F521D91}"/>
              </a:ext>
            </a:extLst>
          </p:cNvPr>
          <p:cNvSpPr txBox="1"/>
          <p:nvPr/>
        </p:nvSpPr>
        <p:spPr>
          <a:xfrm>
            <a:off x="7882359" y="2930781"/>
            <a:ext cx="3440009" cy="3108543"/>
          </a:xfrm>
          <a:prstGeom prst="rect">
            <a:avLst/>
          </a:prstGeom>
          <a:noFill/>
        </p:spPr>
        <p:txBody>
          <a:bodyPr wrap="square">
            <a:spAutoFit/>
          </a:bodyPr>
          <a:lstStyle/>
          <a:p>
            <a:pPr algn="ctr"/>
            <a:r>
              <a:rPr lang="en-US" sz="1400" b="0" i="0" dirty="0">
                <a:solidFill>
                  <a:srgbClr val="3F3F3F"/>
                </a:solidFill>
                <a:effectLst/>
                <a:latin typeface="Candara" panose="020E0502030303020204" pitchFamily="34" charset="0"/>
              </a:rPr>
              <a:t>When you seek to know what something means, ask yourself,</a:t>
            </a:r>
          </a:p>
          <a:p>
            <a:pPr algn="ctr"/>
            <a:endParaRPr lang="en-US" sz="1400" b="0" i="0" dirty="0">
              <a:solidFill>
                <a:srgbClr val="3F3F3F"/>
              </a:solidFill>
              <a:effectLst/>
              <a:latin typeface="Candara" panose="020E0502030303020204" pitchFamily="34" charset="0"/>
            </a:endParaRPr>
          </a:p>
          <a:p>
            <a:pPr algn="ctr"/>
            <a:r>
              <a:rPr lang="en-US" sz="1400" b="0" i="0" dirty="0">
                <a:solidFill>
                  <a:srgbClr val="3F3F3F"/>
                </a:solidFill>
                <a:effectLst/>
                <a:latin typeface="Candara" panose="020E0502030303020204" pitchFamily="34" charset="0"/>
              </a:rPr>
              <a:t>"Is my interpretation of a particular section of Scripture consistent with the theme, purpose, and structure of the book in which it is found?“</a:t>
            </a:r>
          </a:p>
          <a:p>
            <a:pPr algn="ctr"/>
            <a:r>
              <a:rPr lang="en-US" sz="1400" b="0" i="0" dirty="0">
                <a:solidFill>
                  <a:srgbClr val="3F3F3F"/>
                </a:solidFill>
                <a:effectLst/>
                <a:latin typeface="Candara" panose="020E0502030303020204" pitchFamily="34" charset="0"/>
              </a:rPr>
              <a:t>.</a:t>
            </a:r>
          </a:p>
          <a:p>
            <a:pPr algn="ctr"/>
            <a:r>
              <a:rPr lang="en-US" sz="1400" b="0" i="0" dirty="0">
                <a:solidFill>
                  <a:srgbClr val="3F3F3F"/>
                </a:solidFill>
                <a:effectLst/>
                <a:latin typeface="Candara" panose="020E0502030303020204" pitchFamily="34" charset="0"/>
              </a:rPr>
              <a:t>“Is my interpretation consistent with other Scriptures about the same subject or is there a glaring difference?“</a:t>
            </a:r>
          </a:p>
          <a:p>
            <a:pPr algn="ctr"/>
            <a:endParaRPr lang="en-US" sz="1400" b="0" i="0" dirty="0">
              <a:solidFill>
                <a:srgbClr val="3F3F3F"/>
              </a:solidFill>
              <a:effectLst/>
              <a:latin typeface="Candara" panose="020E0502030303020204" pitchFamily="34" charset="0"/>
            </a:endParaRPr>
          </a:p>
          <a:p>
            <a:pPr algn="ctr"/>
            <a:r>
              <a:rPr lang="en-US" sz="1400" b="0" i="0" dirty="0">
                <a:solidFill>
                  <a:srgbClr val="3F3F3F"/>
                </a:solidFill>
                <a:effectLst/>
                <a:latin typeface="Candara" panose="020E0502030303020204" pitchFamily="34" charset="0"/>
              </a:rPr>
              <a:t>"Am I considering the historical and cultural context of what is being said?"</a:t>
            </a:r>
          </a:p>
        </p:txBody>
      </p:sp>
      <p:sp>
        <p:nvSpPr>
          <p:cNvPr id="2" name="TextBox 1">
            <a:extLst>
              <a:ext uri="{FF2B5EF4-FFF2-40B4-BE49-F238E27FC236}">
                <a16:creationId xmlns:a16="http://schemas.microsoft.com/office/drawing/2014/main" id="{4912F24D-9B7E-FF06-0ED9-779FF1E5F92A}"/>
              </a:ext>
            </a:extLst>
          </p:cNvPr>
          <p:cNvSpPr txBox="1"/>
          <p:nvPr/>
        </p:nvSpPr>
        <p:spPr>
          <a:xfrm>
            <a:off x="540425" y="843809"/>
            <a:ext cx="6688947" cy="461665"/>
          </a:xfrm>
          <a:prstGeom prst="rect">
            <a:avLst/>
          </a:prstGeom>
          <a:noFill/>
        </p:spPr>
        <p:txBody>
          <a:bodyPr wrap="none" rtlCol="0">
            <a:spAutoFit/>
          </a:bodyPr>
          <a:lstStyle/>
          <a:p>
            <a:r>
              <a:rPr lang="en-US" sz="2400" b="1" dirty="0">
                <a:latin typeface="Candara" panose="020E0502030303020204" pitchFamily="34" charset="0"/>
              </a:rPr>
              <a:t>BASIC PRINCIPLES OF BIBLICAL INTERPRETATION</a:t>
            </a:r>
          </a:p>
        </p:txBody>
      </p:sp>
    </p:spTree>
    <p:extLst>
      <p:ext uri="{BB962C8B-B14F-4D97-AF65-F5344CB8AC3E}">
        <p14:creationId xmlns:p14="http://schemas.microsoft.com/office/powerpoint/2010/main" val="39656074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AF0355-FFF1-C4D8-7CBF-34E062EA5217}"/>
              </a:ext>
            </a:extLst>
          </p:cNvPr>
          <p:cNvSpPr txBox="1"/>
          <p:nvPr/>
        </p:nvSpPr>
        <p:spPr>
          <a:xfrm>
            <a:off x="1834248" y="427812"/>
            <a:ext cx="9110662" cy="923330"/>
          </a:xfrm>
          <a:prstGeom prst="rect">
            <a:avLst/>
          </a:prstGeom>
          <a:noFill/>
        </p:spPr>
        <p:txBody>
          <a:bodyPr wrap="square">
            <a:spAutoFit/>
          </a:bodyPr>
          <a:lstStyle/>
          <a:p>
            <a:pPr algn="ctr"/>
            <a:r>
              <a:rPr lang="en-US" b="1" dirty="0">
                <a:latin typeface="Candara" panose="020E0502030303020204" pitchFamily="34" charset="0"/>
              </a:rPr>
              <a:t>While Observation Leads To An Accurate Understanding Of What The Word Of God Says, Interpretation Goes A Step Further And Helps You Understand What It Means. As You Seek To Interpret The Bible Accurately, The Following Guidelines Will Be Helpful:</a:t>
            </a:r>
          </a:p>
        </p:txBody>
      </p:sp>
      <p:sp>
        <p:nvSpPr>
          <p:cNvPr id="5" name="TextBox 4">
            <a:extLst>
              <a:ext uri="{FF2B5EF4-FFF2-40B4-BE49-F238E27FC236}">
                <a16:creationId xmlns:a16="http://schemas.microsoft.com/office/drawing/2014/main" id="{1A1DA35C-6E78-A1CE-A676-BA0080AF8D53}"/>
              </a:ext>
            </a:extLst>
          </p:cNvPr>
          <p:cNvSpPr txBox="1"/>
          <p:nvPr/>
        </p:nvSpPr>
        <p:spPr>
          <a:xfrm>
            <a:off x="2035526" y="1703620"/>
            <a:ext cx="9503894" cy="4893647"/>
          </a:xfrm>
          <a:prstGeom prst="rect">
            <a:avLst/>
          </a:prstGeom>
          <a:noFill/>
        </p:spPr>
        <p:txBody>
          <a:bodyPr wrap="square">
            <a:spAutoFit/>
          </a:bodyPr>
          <a:lstStyle/>
          <a:p>
            <a:pPr algn="just"/>
            <a:r>
              <a:rPr lang="en-US" sz="2400" b="1" dirty="0">
                <a:solidFill>
                  <a:srgbClr val="FF0000"/>
                </a:solidFill>
                <a:latin typeface="Candara" panose="020E0502030303020204" pitchFamily="34" charset="0"/>
              </a:rPr>
              <a:t>Remember that context rules. </a:t>
            </a:r>
            <a:r>
              <a:rPr lang="en-US" sz="1600" dirty="0">
                <a:latin typeface="Candara" panose="020E0502030303020204" pitchFamily="34" charset="0"/>
              </a:rPr>
              <a:t>If you lay the solid foundation of observation, you will be prepared to consider each verse in the light of the surrounding verses, the book in which it is found, and the entire Word of God. As you study, ask yourself: Is my interpretation of this passage of Scripture consistent with the theme, purpose, and structure of the book in which it is found? Is it consistent with other Scripture about the same subject? Am I considering the historic and cultural context? Never take a Scripture out of its context to make it say what you want it to say. Discover what the author is saying; don’t add to his meaning. </a:t>
            </a:r>
          </a:p>
          <a:p>
            <a:pPr algn="just"/>
            <a:endParaRPr lang="en-US" sz="1600" dirty="0">
              <a:latin typeface="Candara" panose="020E0502030303020204" pitchFamily="34" charset="0"/>
            </a:endParaRPr>
          </a:p>
          <a:p>
            <a:pPr algn="just"/>
            <a:r>
              <a:rPr lang="en-US" sz="2400" b="1" dirty="0">
                <a:solidFill>
                  <a:srgbClr val="FF0000"/>
                </a:solidFill>
                <a:latin typeface="Candara" panose="020E0502030303020204" pitchFamily="34" charset="0"/>
              </a:rPr>
              <a:t>Always seek the full counsel of the Word of God. </a:t>
            </a:r>
            <a:r>
              <a:rPr lang="en-US" sz="1600" dirty="0">
                <a:latin typeface="Candara" panose="020E0502030303020204" pitchFamily="34" charset="0"/>
              </a:rPr>
              <a:t>When you know God’s Word thoroughly, you will not accept a teaching simply because someone has used one or two isolated verses to support it. You will be able to discern whether a teaching is biblical or not. Saturate yourself in the Word of God; it is your safeguard against wrong doctrine. </a:t>
            </a:r>
          </a:p>
          <a:p>
            <a:pPr algn="just"/>
            <a:endParaRPr lang="en-US" sz="1600" dirty="0">
              <a:latin typeface="Candara" panose="020E0502030303020204" pitchFamily="34" charset="0"/>
            </a:endParaRPr>
          </a:p>
          <a:p>
            <a:pPr algn="just"/>
            <a:r>
              <a:rPr lang="en-US" sz="2400" b="1" dirty="0">
                <a:solidFill>
                  <a:srgbClr val="FF0000"/>
                </a:solidFill>
                <a:latin typeface="Candara" panose="020E0502030303020204" pitchFamily="34" charset="0"/>
              </a:rPr>
              <a:t>Remember that Scripture will never contradict Scripture. </a:t>
            </a:r>
            <a:r>
              <a:rPr lang="en-US" sz="1600" dirty="0">
                <a:latin typeface="Candara" panose="020E0502030303020204" pitchFamily="34" charset="0"/>
              </a:rPr>
              <a:t>Remember, all Scripture is inspired by God. Therefore, Scripture will never contradict itself. Sometimes, however, you may find it difficult to reconcile two seemingly contradictory truths taught in Scripture, such as the sovereignty of God and the responsibility of man. Don’t take a teaching to an extreme that God doesn’t. Simply humble your heart in faith and believe what God says, even if you can’t fully understand or reconcile it at the moment.</a:t>
            </a:r>
          </a:p>
        </p:txBody>
      </p:sp>
      <p:pic>
        <p:nvPicPr>
          <p:cNvPr id="2" name="Picture 1">
            <a:extLst>
              <a:ext uri="{FF2B5EF4-FFF2-40B4-BE49-F238E27FC236}">
                <a16:creationId xmlns:a16="http://schemas.microsoft.com/office/drawing/2014/main" id="{EC04EF70-0F27-C51B-0060-088F41938E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77349" y="2121369"/>
            <a:ext cx="1256899" cy="4058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6414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B3BC992-4545-E60A-D19D-36E769791748}"/>
              </a:ext>
            </a:extLst>
          </p:cNvPr>
          <p:cNvSpPr txBox="1"/>
          <p:nvPr/>
        </p:nvSpPr>
        <p:spPr>
          <a:xfrm>
            <a:off x="1217271" y="1130894"/>
            <a:ext cx="9757458" cy="5139869"/>
          </a:xfrm>
          <a:prstGeom prst="rect">
            <a:avLst/>
          </a:prstGeom>
          <a:noFill/>
        </p:spPr>
        <p:txBody>
          <a:bodyPr wrap="square">
            <a:spAutoFit/>
          </a:bodyPr>
          <a:lstStyle/>
          <a:p>
            <a:pPr algn="just"/>
            <a:r>
              <a:rPr lang="en-US" sz="2400" b="1" dirty="0">
                <a:solidFill>
                  <a:srgbClr val="FF0000"/>
                </a:solidFill>
                <a:latin typeface="Candara" panose="020E0502030303020204" pitchFamily="34" charset="0"/>
              </a:rPr>
              <a:t>Don’t base your convictions on an obscure passage of Scripture.</a:t>
            </a:r>
            <a:r>
              <a:rPr lang="en-US" sz="1200" b="1" dirty="0">
                <a:solidFill>
                  <a:srgbClr val="FF0000"/>
                </a:solidFill>
                <a:latin typeface="Candara" panose="020E0502030303020204" pitchFamily="34" charset="0"/>
              </a:rPr>
              <a:t> </a:t>
            </a:r>
            <a:r>
              <a:rPr lang="en-US" sz="1600" dirty="0">
                <a:latin typeface="Candara" panose="020E0502030303020204" pitchFamily="34" charset="0"/>
              </a:rPr>
              <a:t>An obscure passage is one in which the meaning is unclear or not easily understood. Because these passages are difficult to understand even when proper principles of interpretation are used, they should not be used as a basis for establishing doctrine. Interpret Scripture literally. </a:t>
            </a:r>
          </a:p>
          <a:p>
            <a:pPr algn="just"/>
            <a:endParaRPr lang="en-US" sz="1600" dirty="0">
              <a:latin typeface="Candara" panose="020E0502030303020204" pitchFamily="34" charset="0"/>
            </a:endParaRPr>
          </a:p>
          <a:p>
            <a:pPr algn="just"/>
            <a:r>
              <a:rPr lang="en-US" sz="2400" b="1" dirty="0">
                <a:solidFill>
                  <a:srgbClr val="FF0000"/>
                </a:solidFill>
                <a:latin typeface="Candara" panose="020E0502030303020204" pitchFamily="34" charset="0"/>
              </a:rPr>
              <a:t>God spoke to us that we might know truth. </a:t>
            </a:r>
            <a:r>
              <a:rPr lang="en-US" sz="1600" dirty="0">
                <a:latin typeface="Candara" panose="020E0502030303020204" pitchFamily="34" charset="0"/>
              </a:rPr>
              <a:t>Therefore, take the Word of God at face value—in its natural, normal sense. Look first for the clear teaching of Scripture, not a hidden meaning. Understand and recognize figures of speech and interpret them accordingly. Consider what is being said in the light of its literary style. For example, you will find more similes and metaphors in poetical and prophetic literature than in historical or biographical books. Interpret portions of Scripture according to their literary style. Some literary styles in the Bible are: Historical—Acts, Exodus; Prophetic—Revelation, Isaiah; Biographical—Luke; Didactic (teaching)—Romans; Poetic—Psalms; Epistle (letter)—2 Timothy; Proverbial—Proverbs Look for the single meaning of the passage. 6 </a:t>
            </a:r>
          </a:p>
          <a:p>
            <a:pPr algn="just"/>
            <a:endParaRPr lang="en-US" sz="1600" dirty="0">
              <a:latin typeface="Candara" panose="020E0502030303020204" pitchFamily="34" charset="0"/>
            </a:endParaRPr>
          </a:p>
          <a:p>
            <a:pPr algn="just"/>
            <a:r>
              <a:rPr lang="en-US" sz="2400" b="1" dirty="0">
                <a:solidFill>
                  <a:srgbClr val="FF0000"/>
                </a:solidFill>
                <a:latin typeface="Candara" panose="020E0502030303020204" pitchFamily="34" charset="0"/>
              </a:rPr>
              <a:t>Always try to understand what the author had in mind when you interpret a portion of the Bible</a:t>
            </a:r>
            <a:r>
              <a:rPr lang="en-US" sz="3200" b="1" dirty="0">
                <a:solidFill>
                  <a:srgbClr val="FF0000"/>
                </a:solidFill>
                <a:latin typeface="Candara" panose="020E0502030303020204" pitchFamily="34" charset="0"/>
              </a:rPr>
              <a:t>. </a:t>
            </a:r>
            <a:r>
              <a:rPr lang="en-US" sz="1600" dirty="0">
                <a:latin typeface="Candara" panose="020E0502030303020204" pitchFamily="34" charset="0"/>
              </a:rPr>
              <a:t>Don’t twist verses to support a meaning that is not clearly taught. Unless the author of a particular book indicates that there is another meaning to what he says, let the passage speak for itself</a:t>
            </a:r>
          </a:p>
        </p:txBody>
      </p:sp>
      <p:sp>
        <p:nvSpPr>
          <p:cNvPr id="2" name="TextBox 1">
            <a:extLst>
              <a:ext uri="{FF2B5EF4-FFF2-40B4-BE49-F238E27FC236}">
                <a16:creationId xmlns:a16="http://schemas.microsoft.com/office/drawing/2014/main" id="{FFFA6C36-A105-D0BA-77B4-601B3CC67482}"/>
              </a:ext>
            </a:extLst>
          </p:cNvPr>
          <p:cNvSpPr txBox="1"/>
          <p:nvPr/>
        </p:nvSpPr>
        <p:spPr>
          <a:xfrm>
            <a:off x="1217270" y="151015"/>
            <a:ext cx="9757457" cy="923330"/>
          </a:xfrm>
          <a:prstGeom prst="rect">
            <a:avLst/>
          </a:prstGeom>
          <a:noFill/>
        </p:spPr>
        <p:txBody>
          <a:bodyPr wrap="square">
            <a:spAutoFit/>
          </a:bodyPr>
          <a:lstStyle/>
          <a:p>
            <a:pPr algn="ctr"/>
            <a:r>
              <a:rPr lang="en-US" b="1" dirty="0">
                <a:latin typeface="Candara" panose="020E0502030303020204" pitchFamily="34" charset="0"/>
              </a:rPr>
              <a:t>While Observation Leads To An Accurate Understanding Of What The Word Of God Says, Interpretation Goes A Step Further And Helps You Understand What It Means. As You Seek To Interpret The Bible Accurately, The Following Guidelines Will Be Helpful:</a:t>
            </a:r>
          </a:p>
        </p:txBody>
      </p:sp>
      <p:pic>
        <p:nvPicPr>
          <p:cNvPr id="4" name="Picture 3">
            <a:extLst>
              <a:ext uri="{FF2B5EF4-FFF2-40B4-BE49-F238E27FC236}">
                <a16:creationId xmlns:a16="http://schemas.microsoft.com/office/drawing/2014/main" id="{50175A12-AAD3-ACA8-1290-B7637879C8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9628" y="1569568"/>
            <a:ext cx="1256899" cy="4058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1344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72CBE94-D059-7187-E712-60E20B972597}"/>
              </a:ext>
            </a:extLst>
          </p:cNvPr>
          <p:cNvSpPr>
            <a:spLocks noGrp="1" noChangeArrowheads="1"/>
          </p:cNvSpPr>
          <p:nvPr>
            <p:ph type="title" idx="4294967295"/>
          </p:nvPr>
        </p:nvSpPr>
        <p:spPr>
          <a:xfrm>
            <a:off x="195367" y="50548"/>
            <a:ext cx="8229600" cy="1143000"/>
          </a:xfrm>
        </p:spPr>
        <p:txBody>
          <a:bodyPr>
            <a:normAutofit/>
          </a:bodyPr>
          <a:lstStyle/>
          <a:p>
            <a:pPr eaLnBrk="1" hangingPunct="1"/>
            <a:r>
              <a:rPr lang="en-US" altLang="en-US" sz="3200" b="1" dirty="0">
                <a:latin typeface="Candara" panose="020E0502030303020204" pitchFamily="34" charset="0"/>
              </a:rPr>
              <a:t>CONTEXT UNVEILED: One or Two More Words on Context</a:t>
            </a:r>
          </a:p>
        </p:txBody>
      </p:sp>
      <p:sp>
        <p:nvSpPr>
          <p:cNvPr id="12291" name="Rectangle 3">
            <a:extLst>
              <a:ext uri="{FF2B5EF4-FFF2-40B4-BE49-F238E27FC236}">
                <a16:creationId xmlns:a16="http://schemas.microsoft.com/office/drawing/2014/main" id="{3A606CC1-3079-0807-F96C-57B2D43234F4}"/>
              </a:ext>
            </a:extLst>
          </p:cNvPr>
          <p:cNvSpPr>
            <a:spLocks noGrp="1" noChangeArrowheads="1"/>
          </p:cNvSpPr>
          <p:nvPr>
            <p:ph type="body" idx="4294967295"/>
          </p:nvPr>
        </p:nvSpPr>
        <p:spPr>
          <a:xfrm>
            <a:off x="3703897" y="971227"/>
            <a:ext cx="6439909" cy="5562600"/>
          </a:xfrm>
        </p:spPr>
        <p:txBody>
          <a:bodyPr>
            <a:normAutofit/>
          </a:bodyPr>
          <a:lstStyle/>
          <a:p>
            <a:pPr algn="just" eaLnBrk="1" hangingPunct="1">
              <a:lnSpc>
                <a:spcPct val="90000"/>
              </a:lnSpc>
              <a:buFont typeface="Wingdings" panose="05000000000000000000" pitchFamily="2" charset="2"/>
              <a:buChar char="Ø"/>
            </a:pPr>
            <a:r>
              <a:rPr lang="en-US" altLang="en-US" sz="2400" b="1" dirty="0">
                <a:solidFill>
                  <a:srgbClr val="008000"/>
                </a:solidFill>
              </a:rPr>
              <a:t>Context</a:t>
            </a:r>
            <a:r>
              <a:rPr lang="en-US" altLang="en-US" sz="2400" dirty="0"/>
              <a:t> is the environment in which something </a:t>
            </a:r>
            <a:r>
              <a:rPr lang="en-US" altLang="en-US" sz="2400" b="1" dirty="0"/>
              <a:t>lives.</a:t>
            </a:r>
          </a:p>
          <a:p>
            <a:pPr algn="just" eaLnBrk="1" hangingPunct="1">
              <a:lnSpc>
                <a:spcPct val="90000"/>
              </a:lnSpc>
              <a:buFont typeface="Wingdings" panose="05000000000000000000" pitchFamily="2" charset="2"/>
              <a:buChar char="Ø"/>
            </a:pPr>
            <a:r>
              <a:rPr lang="en-US" altLang="en-US" sz="2400" b="1" dirty="0">
                <a:solidFill>
                  <a:srgbClr val="008000"/>
                </a:solidFill>
              </a:rPr>
              <a:t>Context</a:t>
            </a:r>
            <a:r>
              <a:rPr lang="en-US" altLang="en-US" sz="2400" dirty="0"/>
              <a:t> is the text that comes </a:t>
            </a:r>
            <a:r>
              <a:rPr lang="en-US" altLang="en-US" sz="2400" b="1" dirty="0"/>
              <a:t>before </a:t>
            </a:r>
            <a:r>
              <a:rPr lang="en-US" altLang="en-US" sz="2400" dirty="0"/>
              <a:t>and </a:t>
            </a:r>
            <a:r>
              <a:rPr lang="en-US" altLang="en-US" sz="2400" b="1" dirty="0"/>
              <a:t>after </a:t>
            </a:r>
            <a:r>
              <a:rPr lang="en-US" altLang="en-US" sz="2400" dirty="0"/>
              <a:t>the Biblical text we are studying. </a:t>
            </a:r>
          </a:p>
          <a:p>
            <a:pPr algn="just" eaLnBrk="1" hangingPunct="1">
              <a:lnSpc>
                <a:spcPct val="90000"/>
              </a:lnSpc>
              <a:buFont typeface="Wingdings" panose="05000000000000000000" pitchFamily="2" charset="2"/>
              <a:buChar char="Ø"/>
            </a:pPr>
            <a:r>
              <a:rPr lang="en-US" altLang="en-US" sz="2400" dirty="0"/>
              <a:t>Any time we break into the middle of a passage, we always need to examine its </a:t>
            </a:r>
            <a:r>
              <a:rPr lang="en-US" altLang="en-US" sz="2400" b="1" dirty="0">
                <a:solidFill>
                  <a:schemeClr val="accent6">
                    <a:lumMod val="75000"/>
                  </a:schemeClr>
                </a:solidFill>
              </a:rPr>
              <a:t>context</a:t>
            </a:r>
            <a:r>
              <a:rPr lang="en-US" altLang="en-US" sz="2400" b="1" dirty="0"/>
              <a:t>.</a:t>
            </a:r>
            <a:r>
              <a:rPr lang="en-US" altLang="en-US" sz="2400" dirty="0"/>
              <a:t> </a:t>
            </a:r>
          </a:p>
          <a:p>
            <a:pPr algn="just" eaLnBrk="1" hangingPunct="1">
              <a:lnSpc>
                <a:spcPct val="90000"/>
              </a:lnSpc>
              <a:buFont typeface="Wingdings" panose="05000000000000000000" pitchFamily="2" charset="2"/>
              <a:buChar char="Ø"/>
            </a:pPr>
            <a:r>
              <a:rPr lang="en-US" altLang="en-US" sz="2400" dirty="0"/>
              <a:t>Always remember that </a:t>
            </a:r>
            <a:r>
              <a:rPr lang="en-US" altLang="en-US" sz="2400" b="1" dirty="0">
                <a:solidFill>
                  <a:srgbClr val="008000"/>
                </a:solidFill>
              </a:rPr>
              <a:t>context</a:t>
            </a:r>
            <a:r>
              <a:rPr lang="en-US" altLang="en-US" sz="2400" dirty="0"/>
              <a:t> is </a:t>
            </a:r>
            <a:r>
              <a:rPr lang="en-US" altLang="en-US" sz="2400" b="1" dirty="0"/>
              <a:t>king </a:t>
            </a:r>
            <a:r>
              <a:rPr lang="en-US" altLang="en-US" sz="2400" dirty="0"/>
              <a:t>in the realm of Biblical interpretation.</a:t>
            </a:r>
          </a:p>
          <a:p>
            <a:pPr algn="just" eaLnBrk="1" hangingPunct="1">
              <a:lnSpc>
                <a:spcPct val="90000"/>
              </a:lnSpc>
              <a:buFont typeface="Wingdings" panose="05000000000000000000" pitchFamily="2" charset="2"/>
              <a:buChar char="Ø"/>
            </a:pPr>
            <a:r>
              <a:rPr lang="en-US" altLang="en-US" sz="2400" dirty="0"/>
              <a:t>A Biblical text taken out of </a:t>
            </a:r>
            <a:r>
              <a:rPr lang="en-US" altLang="en-US" sz="2400" b="1" dirty="0">
                <a:solidFill>
                  <a:srgbClr val="008000"/>
                </a:solidFill>
              </a:rPr>
              <a:t>context</a:t>
            </a:r>
            <a:r>
              <a:rPr lang="en-US" altLang="en-US" sz="2400" dirty="0"/>
              <a:t> can be a dangerous </a:t>
            </a:r>
            <a:r>
              <a:rPr lang="en-US" altLang="en-US" sz="2400" b="1" dirty="0"/>
              <a:t>pretext</a:t>
            </a:r>
            <a:r>
              <a:rPr lang="en-US" altLang="en-US" sz="2400" dirty="0"/>
              <a:t> (= an excuse given to hide real reason for doing something). </a:t>
            </a:r>
          </a:p>
          <a:p>
            <a:pPr algn="just" eaLnBrk="1" hangingPunct="1">
              <a:lnSpc>
                <a:spcPct val="90000"/>
              </a:lnSpc>
              <a:buFont typeface="Wingdings" panose="05000000000000000000" pitchFamily="2" charset="2"/>
              <a:buChar char="Ø"/>
            </a:pPr>
            <a:r>
              <a:rPr lang="en-US" altLang="en-US" sz="2400" dirty="0"/>
              <a:t>Every major </a:t>
            </a:r>
            <a:r>
              <a:rPr lang="en-US" altLang="en-US" sz="2400" b="1" dirty="0"/>
              <a:t>cult </a:t>
            </a:r>
            <a:r>
              <a:rPr lang="en-US" altLang="en-US" sz="2400" dirty="0"/>
              <a:t>is built upon a violation of this basic principle of interpreting Scripture in </a:t>
            </a:r>
            <a:r>
              <a:rPr lang="en-US" altLang="en-US" sz="2400" b="1" dirty="0">
                <a:solidFill>
                  <a:srgbClr val="008000"/>
                </a:solidFill>
              </a:rPr>
              <a:t>context</a:t>
            </a:r>
            <a:r>
              <a:rPr lang="en-US" altLang="en-US" sz="2400" dirty="0"/>
              <a:t>.</a:t>
            </a:r>
          </a:p>
        </p:txBody>
      </p:sp>
      <p:sp>
        <p:nvSpPr>
          <p:cNvPr id="22532" name="Text Box 4">
            <a:extLst>
              <a:ext uri="{FF2B5EF4-FFF2-40B4-BE49-F238E27FC236}">
                <a16:creationId xmlns:a16="http://schemas.microsoft.com/office/drawing/2014/main" id="{D96BB678-0A09-D970-8BD1-F2B4C92F33E3}"/>
              </a:ext>
            </a:extLst>
          </p:cNvPr>
          <p:cNvSpPr txBox="1">
            <a:spLocks noChangeArrowheads="1"/>
          </p:cNvSpPr>
          <p:nvPr/>
        </p:nvSpPr>
        <p:spPr bwMode="auto">
          <a:xfrm>
            <a:off x="4648200" y="775855"/>
            <a:ext cx="243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FF0000"/>
                </a:solidFill>
              </a:rPr>
              <a:t>   </a:t>
            </a:r>
          </a:p>
        </p:txBody>
      </p:sp>
      <p:pic>
        <p:nvPicPr>
          <p:cNvPr id="2" name="Picture 1">
            <a:extLst>
              <a:ext uri="{FF2B5EF4-FFF2-40B4-BE49-F238E27FC236}">
                <a16:creationId xmlns:a16="http://schemas.microsoft.com/office/drawing/2014/main" id="{58B98EBC-A251-CA11-A72E-A2EE974C15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419744" y="1399926"/>
            <a:ext cx="1256899" cy="40581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83777-A436-0E09-5237-6D5FF6CDC935}"/>
              </a:ext>
            </a:extLst>
          </p:cNvPr>
          <p:cNvSpPr>
            <a:spLocks noGrp="1"/>
          </p:cNvSpPr>
          <p:nvPr>
            <p:ph type="title"/>
          </p:nvPr>
        </p:nvSpPr>
        <p:spPr>
          <a:xfrm>
            <a:off x="838200" y="349294"/>
            <a:ext cx="10515600" cy="1325563"/>
          </a:xfrm>
        </p:spPr>
        <p:txBody>
          <a:bodyPr>
            <a:noAutofit/>
          </a:bodyPr>
          <a:lstStyle/>
          <a:p>
            <a:r>
              <a:rPr lang="en-US" sz="6000" b="1" i="0" u="sng" dirty="0">
                <a:solidFill>
                  <a:srgbClr val="FF0000"/>
                </a:solidFill>
                <a:effectLst/>
                <a:latin typeface="Candara" panose="020E0502030303020204" pitchFamily="34" charset="0"/>
              </a:rPr>
              <a:t>APPLICATION </a:t>
            </a:r>
            <a:r>
              <a:rPr lang="en-US" sz="2800" b="1" i="0" dirty="0">
                <a:solidFill>
                  <a:srgbClr val="FF0000"/>
                </a:solidFill>
                <a:effectLst/>
                <a:latin typeface="Candara" panose="020E0502030303020204" pitchFamily="34" charset="0"/>
              </a:rPr>
              <a:t>ANSWERS THE QUESTION:  HOW DOES THE MEANING (TRUTH) OF THIS PASSAGE APPLY TO ME?</a:t>
            </a:r>
            <a:r>
              <a:rPr lang="en-US" sz="2800" b="0" i="0" dirty="0">
                <a:solidFill>
                  <a:srgbClr val="FF0000"/>
                </a:solidFill>
                <a:effectLst/>
                <a:latin typeface="Candara" panose="020E0502030303020204" pitchFamily="34" charset="0"/>
              </a:rPr>
              <a:t> </a:t>
            </a:r>
            <a:endParaRPr lang="en-US" sz="2800" dirty="0">
              <a:solidFill>
                <a:srgbClr val="FF0000"/>
              </a:solidFill>
              <a:latin typeface="Candara" panose="020E0502030303020204" pitchFamily="34" charset="0"/>
            </a:endParaRPr>
          </a:p>
        </p:txBody>
      </p:sp>
      <p:sp>
        <p:nvSpPr>
          <p:cNvPr id="4" name="TextBox 3">
            <a:extLst>
              <a:ext uri="{FF2B5EF4-FFF2-40B4-BE49-F238E27FC236}">
                <a16:creationId xmlns:a16="http://schemas.microsoft.com/office/drawing/2014/main" id="{FEF1B131-7CC3-DC00-72D1-AB59AEE907B1}"/>
              </a:ext>
            </a:extLst>
          </p:cNvPr>
          <p:cNvSpPr txBox="1"/>
          <p:nvPr/>
        </p:nvSpPr>
        <p:spPr>
          <a:xfrm>
            <a:off x="422932" y="2034460"/>
            <a:ext cx="11346136" cy="4093428"/>
          </a:xfrm>
          <a:prstGeom prst="rect">
            <a:avLst/>
          </a:prstGeom>
          <a:noFill/>
        </p:spPr>
        <p:txBody>
          <a:bodyPr wrap="square" rtlCol="0">
            <a:spAutoFit/>
          </a:bodyPr>
          <a:lstStyle/>
          <a:p>
            <a:pPr algn="just"/>
            <a:r>
              <a:rPr lang="en-US" sz="2000" dirty="0">
                <a:latin typeface="Candara" panose="020E0502030303020204" pitchFamily="34" charset="0"/>
              </a:rPr>
              <a:t>Once you know what a passage means, you are not only responsible for putting it into practice in your own life,  but accountable if you don’t.  Ultimately, then the goal of personal Bible study is a transformed life, and a deep and abiding relationship with Jesus Christ.</a:t>
            </a:r>
          </a:p>
          <a:p>
            <a:pPr algn="just"/>
            <a:endParaRPr lang="en-US" sz="2000" dirty="0">
              <a:latin typeface="Candara" panose="020E0502030303020204" pitchFamily="34" charset="0"/>
            </a:endParaRPr>
          </a:p>
          <a:p>
            <a:pPr algn="just"/>
            <a:r>
              <a:rPr lang="en-US" sz="2000" b="0" i="0" dirty="0">
                <a:effectLst/>
                <a:latin typeface="Candara" panose="020E0502030303020204" pitchFamily="34" charset="0"/>
              </a:rPr>
              <a:t>In Bible study, </a:t>
            </a:r>
            <a:r>
              <a:rPr lang="en-US" sz="2000" b="1" i="0" dirty="0">
                <a:effectLst/>
                <a:latin typeface="Candara" panose="020E0502030303020204" pitchFamily="34" charset="0"/>
              </a:rPr>
              <a:t>application</a:t>
            </a:r>
            <a:r>
              <a:rPr lang="en-US" sz="2000" b="0" i="0" dirty="0">
                <a:effectLst/>
                <a:latin typeface="Candara" panose="020E0502030303020204" pitchFamily="34" charset="0"/>
              </a:rPr>
              <a:t> is putting truth you've discovered (through observation and interpretation) to use in your life with the ultimate goal of transformation or life change. Bible study is meant not merely to inform but to transform and renew our mind.</a:t>
            </a:r>
          </a:p>
          <a:p>
            <a:pPr algn="just"/>
            <a:endParaRPr lang="en-US" sz="2000" dirty="0">
              <a:latin typeface="Candara" panose="020E0502030303020204" pitchFamily="34" charset="0"/>
            </a:endParaRPr>
          </a:p>
          <a:p>
            <a:pPr algn="just"/>
            <a:r>
              <a:rPr lang="en-US" sz="2000" i="0" dirty="0">
                <a:effectLst/>
                <a:latin typeface="Candara" panose="020E0502030303020204" pitchFamily="34" charset="0"/>
              </a:rPr>
              <a:t>How does the truth of this passage apply to my life? Note that the question is not "Is this truth relevant to my life?" The truth of God's Word is always relevant to our life. The more honest question is "Am I ready and willing to believe this truth and to apply it in my life?"</a:t>
            </a:r>
          </a:p>
          <a:p>
            <a:pPr algn="just"/>
            <a:endParaRPr lang="en-US" sz="2000" dirty="0">
              <a:latin typeface="Candara" panose="020E0502030303020204" pitchFamily="34" charset="0"/>
            </a:endParaRPr>
          </a:p>
          <a:p>
            <a:pPr algn="just"/>
            <a:endParaRPr lang="en-US" sz="2000" dirty="0">
              <a:latin typeface="Candara" panose="020E0502030303020204" pitchFamily="34" charset="0"/>
            </a:endParaRPr>
          </a:p>
        </p:txBody>
      </p:sp>
      <p:pic>
        <p:nvPicPr>
          <p:cNvPr id="25602" name="Picture 2">
            <a:extLst>
              <a:ext uri="{FF2B5EF4-FFF2-40B4-BE49-F238E27FC236}">
                <a16:creationId xmlns:a16="http://schemas.microsoft.com/office/drawing/2014/main" id="{59F1D62C-9326-8B92-1781-8DF2E00EE4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442" y="6227217"/>
            <a:ext cx="723900" cy="4476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C97B72A-8793-A68A-931A-16335A181561}"/>
              </a:ext>
            </a:extLst>
          </p:cNvPr>
          <p:cNvSpPr txBox="1"/>
          <p:nvPr/>
        </p:nvSpPr>
        <p:spPr>
          <a:xfrm>
            <a:off x="2139696" y="6127888"/>
            <a:ext cx="6108192" cy="646331"/>
          </a:xfrm>
          <a:prstGeom prst="rect">
            <a:avLst/>
          </a:prstGeom>
          <a:noFill/>
        </p:spPr>
        <p:txBody>
          <a:bodyPr wrap="square">
            <a:spAutoFit/>
          </a:bodyPr>
          <a:lstStyle/>
          <a:p>
            <a:r>
              <a:rPr lang="en-US" b="1" i="0" dirty="0">
                <a:solidFill>
                  <a:schemeClr val="bg1"/>
                </a:solidFill>
                <a:effectLst>
                  <a:outerShdw blurRad="38100" dist="38100" dir="2700000" algn="tl">
                    <a:srgbClr val="000000">
                      <a:alpha val="43137"/>
                    </a:srgbClr>
                  </a:outerShdw>
                </a:effectLst>
                <a:latin typeface="roboto" pitchFamily="2" charset="0"/>
              </a:rPr>
              <a:t>The tireless runner is a picture of what Application should look like in each of our lives….</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07181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83777-A436-0E09-5237-6D5FF6CDC935}"/>
              </a:ext>
            </a:extLst>
          </p:cNvPr>
          <p:cNvSpPr>
            <a:spLocks noGrp="1"/>
          </p:cNvSpPr>
          <p:nvPr>
            <p:ph type="title" idx="4294967295"/>
          </p:nvPr>
        </p:nvSpPr>
        <p:spPr>
          <a:xfrm>
            <a:off x="391604" y="183108"/>
            <a:ext cx="9604375" cy="1049337"/>
          </a:xfrm>
        </p:spPr>
        <p:txBody>
          <a:bodyPr>
            <a:noAutofit/>
          </a:bodyPr>
          <a:lstStyle/>
          <a:p>
            <a:r>
              <a:rPr lang="en-US" sz="2800" b="1" i="0" dirty="0">
                <a:solidFill>
                  <a:srgbClr val="000000"/>
                </a:solidFill>
                <a:effectLst/>
                <a:latin typeface="Candara" panose="020E0502030303020204" pitchFamily="34" charset="0"/>
              </a:rPr>
              <a:t>APPLICATION ANSWERS THE QUESTION:  HOW DOES THE MEANING (TRUTH) OF THIS PASSAGE APPLY TO ME?</a:t>
            </a:r>
            <a:r>
              <a:rPr lang="en-US" sz="2800" b="0" i="0" dirty="0">
                <a:solidFill>
                  <a:srgbClr val="000000"/>
                </a:solidFill>
                <a:effectLst/>
                <a:latin typeface="Candara" panose="020E0502030303020204" pitchFamily="34" charset="0"/>
              </a:rPr>
              <a:t> </a:t>
            </a:r>
            <a:endParaRPr lang="en-US" sz="2800" dirty="0">
              <a:latin typeface="Candara" panose="020E0502030303020204" pitchFamily="34" charset="0"/>
            </a:endParaRPr>
          </a:p>
        </p:txBody>
      </p:sp>
      <p:pic>
        <p:nvPicPr>
          <p:cNvPr id="25602" name="Picture 2">
            <a:extLst>
              <a:ext uri="{FF2B5EF4-FFF2-40B4-BE49-F238E27FC236}">
                <a16:creationId xmlns:a16="http://schemas.microsoft.com/office/drawing/2014/main" id="{59F1D62C-9326-8B92-1781-8DF2E00EE4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442" y="6227217"/>
            <a:ext cx="723900" cy="4476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C97B72A-8793-A68A-931A-16335A181561}"/>
              </a:ext>
            </a:extLst>
          </p:cNvPr>
          <p:cNvSpPr txBox="1"/>
          <p:nvPr/>
        </p:nvSpPr>
        <p:spPr>
          <a:xfrm>
            <a:off x="1716293" y="6144341"/>
            <a:ext cx="6108192" cy="646331"/>
          </a:xfrm>
          <a:prstGeom prst="rect">
            <a:avLst/>
          </a:prstGeom>
          <a:noFill/>
        </p:spPr>
        <p:txBody>
          <a:bodyPr wrap="square">
            <a:spAutoFit/>
          </a:bodyPr>
          <a:lstStyle/>
          <a:p>
            <a:r>
              <a:rPr lang="en-US" b="1" i="0" dirty="0">
                <a:solidFill>
                  <a:schemeClr val="bg1"/>
                </a:solidFill>
                <a:effectLst>
                  <a:outerShdw blurRad="38100" dist="38100" dir="2700000" algn="tl">
                    <a:srgbClr val="000000">
                      <a:alpha val="43137"/>
                    </a:srgbClr>
                  </a:outerShdw>
                </a:effectLst>
                <a:latin typeface="roboto" pitchFamily="2" charset="0"/>
              </a:rPr>
              <a:t>The tireless runner is a picture of what Application should look like in each of our lives….</a:t>
            </a:r>
            <a:endParaRPr lang="en-US" b="1" dirty="0">
              <a:solidFill>
                <a:schemeClr val="bg1"/>
              </a:solidFill>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76C0F3BC-AC06-29DB-C65F-BEA122881EF9}"/>
              </a:ext>
            </a:extLst>
          </p:cNvPr>
          <p:cNvSpPr txBox="1"/>
          <p:nvPr/>
        </p:nvSpPr>
        <p:spPr>
          <a:xfrm>
            <a:off x="391604" y="1582340"/>
            <a:ext cx="6960172" cy="4278094"/>
          </a:xfrm>
          <a:prstGeom prst="rect">
            <a:avLst/>
          </a:prstGeom>
          <a:noFill/>
        </p:spPr>
        <p:txBody>
          <a:bodyPr wrap="square">
            <a:spAutoFit/>
          </a:bodyPr>
          <a:lstStyle/>
          <a:p>
            <a:pPr algn="just"/>
            <a:r>
              <a:rPr lang="en-US" sz="2000" b="1" dirty="0">
                <a:solidFill>
                  <a:srgbClr val="FF0000"/>
                </a:solidFill>
                <a:latin typeface="Candara" panose="020E0502030303020204" pitchFamily="34" charset="0"/>
              </a:rPr>
              <a:t>The basis for application is 2 Timothy 3:16</a:t>
            </a:r>
            <a:r>
              <a:rPr lang="en-US" dirty="0">
                <a:latin typeface="Candara" panose="020E0502030303020204" pitchFamily="34" charset="0"/>
              </a:rPr>
              <a:t>,  “All Scripture is inspired by God and profitable (useful, advantageous, helpful,) for teaching, for reproof, for correction, for training in righteousness” (2 Timothy 3:16-17)</a:t>
            </a:r>
          </a:p>
          <a:p>
            <a:pPr algn="just"/>
            <a:endParaRPr lang="en-US" dirty="0">
              <a:latin typeface="Candara" panose="020E0502030303020204" pitchFamily="34" charset="0"/>
            </a:endParaRPr>
          </a:p>
          <a:p>
            <a:pPr algn="just"/>
            <a:r>
              <a:rPr lang="en-US" b="1" dirty="0">
                <a:latin typeface="Candara" panose="020E0502030303020204" pitchFamily="34" charset="0"/>
              </a:rPr>
              <a:t>Teaching</a:t>
            </a:r>
            <a:r>
              <a:rPr lang="en-US" dirty="0">
                <a:latin typeface="Candara" panose="020E0502030303020204" pitchFamily="34" charset="0"/>
              </a:rPr>
              <a:t> shows us what is right. Like a compass, the Bible always points you in the right direction.    (Dt 28:13, 14, Joshua 1:7, 8, 9)</a:t>
            </a:r>
          </a:p>
          <a:p>
            <a:pPr algn="just"/>
            <a:endParaRPr lang="en-US" dirty="0">
              <a:latin typeface="Candara" panose="020E0502030303020204" pitchFamily="34" charset="0"/>
            </a:endParaRPr>
          </a:p>
          <a:p>
            <a:pPr algn="just"/>
            <a:r>
              <a:rPr lang="en-US" b="1" dirty="0">
                <a:latin typeface="Candara" panose="020E0502030303020204" pitchFamily="34" charset="0"/>
              </a:rPr>
              <a:t>Reproof</a:t>
            </a:r>
            <a:r>
              <a:rPr lang="en-US" dirty="0">
                <a:latin typeface="Candara" panose="020E0502030303020204" pitchFamily="34" charset="0"/>
              </a:rPr>
              <a:t> shows us where we are wrong. When we look into the mirror of God's Word, we see ourselves more clearly. (James 1:23, 24, 25+)</a:t>
            </a:r>
          </a:p>
          <a:p>
            <a:pPr algn="just"/>
            <a:endParaRPr lang="en-US" dirty="0">
              <a:latin typeface="Candara" panose="020E0502030303020204" pitchFamily="34" charset="0"/>
            </a:endParaRPr>
          </a:p>
          <a:p>
            <a:pPr algn="just"/>
            <a:r>
              <a:rPr lang="en-US" b="1" dirty="0">
                <a:latin typeface="Candara" panose="020E0502030303020204" pitchFamily="34" charset="0"/>
              </a:rPr>
              <a:t>Correction</a:t>
            </a:r>
            <a:r>
              <a:rPr lang="en-US" dirty="0">
                <a:latin typeface="Candara" panose="020E0502030303020204" pitchFamily="34" charset="0"/>
              </a:rPr>
              <a:t> shows us how to get right.</a:t>
            </a:r>
          </a:p>
          <a:p>
            <a:pPr algn="just"/>
            <a:endParaRPr lang="en-US" dirty="0">
              <a:latin typeface="Candara" panose="020E0502030303020204" pitchFamily="34" charset="0"/>
            </a:endParaRPr>
          </a:p>
          <a:p>
            <a:pPr algn="just"/>
            <a:r>
              <a:rPr lang="en-US" b="1" dirty="0">
                <a:latin typeface="Candara" panose="020E0502030303020204" pitchFamily="34" charset="0"/>
              </a:rPr>
              <a:t>Training</a:t>
            </a:r>
            <a:r>
              <a:rPr lang="en-US" dirty="0">
                <a:latin typeface="Candara" panose="020E0502030303020204" pitchFamily="34" charset="0"/>
              </a:rPr>
              <a:t> in righteousness develops discipline to live right.</a:t>
            </a:r>
          </a:p>
          <a:p>
            <a:endParaRPr lang="en-US" dirty="0"/>
          </a:p>
        </p:txBody>
      </p:sp>
      <p:sp>
        <p:nvSpPr>
          <p:cNvPr id="4" name="TextBox 3">
            <a:extLst>
              <a:ext uri="{FF2B5EF4-FFF2-40B4-BE49-F238E27FC236}">
                <a16:creationId xmlns:a16="http://schemas.microsoft.com/office/drawing/2014/main" id="{5FC6198F-1942-0D7F-458F-7C4E7C981F0A}"/>
              </a:ext>
            </a:extLst>
          </p:cNvPr>
          <p:cNvSpPr txBox="1"/>
          <p:nvPr/>
        </p:nvSpPr>
        <p:spPr>
          <a:xfrm>
            <a:off x="7824485" y="1279509"/>
            <a:ext cx="3730295" cy="4801314"/>
          </a:xfrm>
          <a:prstGeom prst="rect">
            <a:avLst/>
          </a:prstGeom>
          <a:noFill/>
        </p:spPr>
        <p:txBody>
          <a:bodyPr wrap="square">
            <a:spAutoFit/>
          </a:bodyPr>
          <a:lstStyle/>
          <a:p>
            <a:pPr algn="ctr"/>
            <a:r>
              <a:rPr lang="en-US" dirty="0">
                <a:solidFill>
                  <a:schemeClr val="accent1"/>
                </a:solidFill>
                <a:latin typeface="Candara" panose="020E0502030303020204" pitchFamily="34" charset="0"/>
              </a:rPr>
              <a:t>Righteousness in simple terms is whatever God says is right on any subject. The goal is that we live holy, in conformity to God's will in thought, purpose and action and that in so doing we are made adequate and equipped for every good ("God") work, which represents only those works He initiates and empowers. </a:t>
            </a:r>
          </a:p>
          <a:p>
            <a:pPr algn="ctr"/>
            <a:endParaRPr lang="en-US" dirty="0">
              <a:solidFill>
                <a:schemeClr val="accent1"/>
              </a:solidFill>
              <a:latin typeface="Candara" panose="020E0502030303020204" pitchFamily="34" charset="0"/>
            </a:endParaRPr>
          </a:p>
          <a:p>
            <a:pPr algn="ctr"/>
            <a:r>
              <a:rPr lang="en-US" dirty="0">
                <a:solidFill>
                  <a:schemeClr val="accent1"/>
                </a:solidFill>
                <a:latin typeface="Candara" panose="020E0502030303020204" pitchFamily="34" charset="0"/>
              </a:rPr>
              <a:t>We are His workmanship, created in Christ Jesus for good works, which God prepared beforehand, that we should walk in them. </a:t>
            </a:r>
            <a:r>
              <a:rPr lang="en-US" b="1" dirty="0">
                <a:solidFill>
                  <a:schemeClr val="accent1"/>
                </a:solidFill>
                <a:latin typeface="Candara" panose="020E0502030303020204" pitchFamily="34" charset="0"/>
              </a:rPr>
              <a:t>Application brings us into this sphere of abundant life in the Spirit.</a:t>
            </a:r>
          </a:p>
        </p:txBody>
      </p:sp>
    </p:spTree>
    <p:extLst>
      <p:ext uri="{BB962C8B-B14F-4D97-AF65-F5344CB8AC3E}">
        <p14:creationId xmlns:p14="http://schemas.microsoft.com/office/powerpoint/2010/main" val="3178709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F3CB0F1-F701-1715-D728-17AB4F80C9A3}"/>
              </a:ext>
            </a:extLst>
          </p:cNvPr>
          <p:cNvSpPr>
            <a:spLocks noChangeArrowheads="1"/>
          </p:cNvSpPr>
          <p:nvPr/>
        </p:nvSpPr>
        <p:spPr bwMode="auto">
          <a:xfrm>
            <a:off x="2133600" y="915989"/>
            <a:ext cx="7924800"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6000" b="1" dirty="0">
                <a:solidFill>
                  <a:srgbClr val="FF0000"/>
                </a:solidFill>
                <a:effectLst>
                  <a:outerShdw blurRad="38100" dist="38100" dir="2700000" algn="tl">
                    <a:srgbClr val="C0C0C0"/>
                  </a:outerShdw>
                </a:effectLst>
                <a:latin typeface="Arial" panose="020B0604020202020204" pitchFamily="34" charset="0"/>
              </a:rPr>
              <a:t>OBSERVATION</a:t>
            </a:r>
            <a:r>
              <a:rPr lang="en-US" altLang="en-US" sz="4000" b="1" dirty="0">
                <a:latin typeface="Arial" panose="020B0604020202020204" pitchFamily="34" charset="0"/>
              </a:rPr>
              <a:t>, </a:t>
            </a:r>
            <a:r>
              <a:rPr lang="en-US" altLang="en-US" sz="4000" b="1" dirty="0">
                <a:solidFill>
                  <a:schemeClr val="accent2"/>
                </a:solidFill>
                <a:effectLst>
                  <a:outerShdw blurRad="38100" dist="38100" dir="2700000" algn="tl">
                    <a:srgbClr val="C0C0C0"/>
                  </a:outerShdw>
                </a:effectLst>
                <a:latin typeface="Arial" panose="020B0604020202020204" pitchFamily="34" charset="0"/>
              </a:rPr>
              <a:t>interpretation</a:t>
            </a:r>
            <a:r>
              <a:rPr lang="en-US" altLang="en-US" sz="4000" b="1" dirty="0">
                <a:latin typeface="Arial" panose="020B0604020202020204" pitchFamily="34" charset="0"/>
              </a:rPr>
              <a:t>, and </a:t>
            </a:r>
            <a:r>
              <a:rPr lang="en-US" altLang="en-US" sz="4000" b="1" dirty="0">
                <a:solidFill>
                  <a:schemeClr val="folHlink"/>
                </a:solidFill>
                <a:effectLst>
                  <a:outerShdw blurRad="38100" dist="38100" dir="2700000" algn="tl">
                    <a:srgbClr val="C0C0C0"/>
                  </a:outerShdw>
                </a:effectLst>
                <a:latin typeface="Arial" panose="020B0604020202020204" pitchFamily="34" charset="0"/>
              </a:rPr>
              <a:t>application</a:t>
            </a:r>
            <a:r>
              <a:rPr lang="en-US" altLang="en-US" sz="4000" b="1" dirty="0">
                <a:latin typeface="Arial" panose="020B0604020202020204" pitchFamily="34" charset="0"/>
              </a:rPr>
              <a:t> lead to </a:t>
            </a:r>
            <a:r>
              <a:rPr lang="en-US" altLang="en-US" sz="4000" b="1" i="1" u="sng" dirty="0">
                <a:latin typeface="Arial" panose="020B0604020202020204" pitchFamily="34" charset="0"/>
              </a:rPr>
              <a:t>transformation</a:t>
            </a:r>
            <a:r>
              <a:rPr lang="en-US" altLang="en-US" sz="4000" b="1" dirty="0">
                <a:latin typeface="Arial" panose="020B0604020202020204" pitchFamily="34" charset="0"/>
              </a:rPr>
              <a:t>.  This is the goal of our study of the Word of God.  Through it we are changed from glory to glory into the image of the Lord Jesus Christ.</a:t>
            </a:r>
          </a:p>
        </p:txBody>
      </p:sp>
    </p:spTree>
    <p:extLst>
      <p:ext uri="{BB962C8B-B14F-4D97-AF65-F5344CB8AC3E}">
        <p14:creationId xmlns:p14="http://schemas.microsoft.com/office/powerpoint/2010/main" val="4233637230"/>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29725C0-D073-7CC2-1633-7478E697E9AD}"/>
              </a:ext>
            </a:extLst>
          </p:cNvPr>
          <p:cNvSpPr txBox="1"/>
          <p:nvPr/>
        </p:nvSpPr>
        <p:spPr>
          <a:xfrm>
            <a:off x="514864" y="1052862"/>
            <a:ext cx="8143000" cy="5139869"/>
          </a:xfrm>
          <a:prstGeom prst="rect">
            <a:avLst/>
          </a:prstGeom>
          <a:noFill/>
        </p:spPr>
        <p:txBody>
          <a:bodyPr wrap="square">
            <a:spAutoFit/>
          </a:bodyPr>
          <a:lstStyle/>
          <a:p>
            <a:endParaRPr lang="en-US" dirty="0"/>
          </a:p>
          <a:p>
            <a:endParaRPr lang="en-US" b="1" dirty="0"/>
          </a:p>
          <a:p>
            <a:r>
              <a:rPr lang="en-US" b="1" dirty="0"/>
              <a:t>Take some of the things you have observed and turn them into questions.</a:t>
            </a:r>
          </a:p>
          <a:p>
            <a:endParaRPr lang="en-US" dirty="0"/>
          </a:p>
          <a:p>
            <a:pPr marL="285750" indent="-285750">
              <a:buFont typeface="Wingdings" panose="05000000000000000000" pitchFamily="2" charset="2"/>
              <a:buChar char="q"/>
            </a:pPr>
            <a:r>
              <a:rPr lang="en-US" sz="1600" dirty="0"/>
              <a:t>HAVE YOU RECEIVED THE GOSPEL SO AS TO TURN &amp; SERVE GOD?</a:t>
            </a:r>
          </a:p>
          <a:p>
            <a:r>
              <a:rPr lang="en-US" sz="1600" dirty="0"/>
              <a:t>Jesus died on the Cross for your sins and He was raised. If He had not been raised you would not be justified… you'd have no hope. Have you received the gospel as shown by your turn from idols to serve the living &amp; true God (by genuine repentance)?</a:t>
            </a:r>
          </a:p>
          <a:p>
            <a:pPr marL="285750" indent="-285750">
              <a:buFont typeface="Wingdings" panose="05000000000000000000" pitchFamily="2" charset="2"/>
              <a:buChar char="q"/>
            </a:pPr>
            <a:endParaRPr lang="en-US" sz="1600" dirty="0"/>
          </a:p>
          <a:p>
            <a:pPr marL="285750" indent="-285750">
              <a:buFont typeface="Wingdings" panose="05000000000000000000" pitchFamily="2" charset="2"/>
              <a:buChar char="q"/>
            </a:pPr>
            <a:r>
              <a:rPr lang="en-US" sz="1600" dirty="0"/>
              <a:t>DO YOU PRESENT THE GOSPEL WORD, IN POWER, IN THE HOLY SPIRIT, WITH FULL CONVICTION, &amp; BY EXAMPLE - with a lifestyle that others should imitate… one like Christ?</a:t>
            </a:r>
          </a:p>
          <a:p>
            <a:pPr marL="285750" indent="-285750">
              <a:buFont typeface="Wingdings" panose="05000000000000000000" pitchFamily="2" charset="2"/>
              <a:buChar char="q"/>
            </a:pPr>
            <a:endParaRPr lang="en-US" sz="1600" dirty="0"/>
          </a:p>
          <a:p>
            <a:pPr marL="285750" indent="-285750">
              <a:buFont typeface="Wingdings" panose="05000000000000000000" pitchFamily="2" charset="2"/>
              <a:buChar char="q"/>
            </a:pPr>
            <a:r>
              <a:rPr lang="en-US" sz="1600" dirty="0"/>
              <a:t>ARE YOU SOUNDING FORTH THE GOSPEL IN EVERY PLACE THAT YOU GO?</a:t>
            </a:r>
          </a:p>
          <a:p>
            <a:pPr marL="285750" indent="-285750">
              <a:buFont typeface="Wingdings" panose="05000000000000000000" pitchFamily="2" charset="2"/>
              <a:buChar char="q"/>
            </a:pPr>
            <a:endParaRPr lang="en-US" sz="1600" dirty="0"/>
          </a:p>
          <a:p>
            <a:pPr marL="285750" indent="-285750">
              <a:buFont typeface="Wingdings" panose="05000000000000000000" pitchFamily="2" charset="2"/>
              <a:buChar char="q"/>
            </a:pPr>
            <a:r>
              <a:rPr lang="en-US" sz="1600" dirty="0"/>
              <a:t>IS YOUR EARNEST EXPECTATION (YOUR STEADFAST HOPE) OF JESUS' RETURN AFFECTING THE WAY YOU LIVE TODAY? Think back on this last week… did you live each day as if it might be the day the Lord might return?</a:t>
            </a:r>
          </a:p>
          <a:p>
            <a:pPr marL="285750" indent="-285750">
              <a:buFont typeface="Wingdings" panose="05000000000000000000" pitchFamily="2" charset="2"/>
              <a:buChar char="q"/>
            </a:pPr>
            <a:endParaRPr lang="en-US" sz="1600" dirty="0"/>
          </a:p>
          <a:p>
            <a:pPr marL="285750" indent="-285750">
              <a:buFont typeface="Wingdings" panose="05000000000000000000" pitchFamily="2" charset="2"/>
              <a:buChar char="q"/>
            </a:pPr>
            <a:r>
              <a:rPr lang="en-US" sz="1600" dirty="0"/>
              <a:t>DO YOU HAVE A WORK OF FAITH, A LABOR OF LOVE &amp; A STEADFASTNESS OF HOPE THAT IS OBVIOUS TO THOSE AROUND YOU BE THEY BELIEVERS &amp; UNBELIEVERS?</a:t>
            </a:r>
          </a:p>
        </p:txBody>
      </p:sp>
      <p:sp>
        <p:nvSpPr>
          <p:cNvPr id="2" name="Title 1">
            <a:extLst>
              <a:ext uri="{FF2B5EF4-FFF2-40B4-BE49-F238E27FC236}">
                <a16:creationId xmlns:a16="http://schemas.microsoft.com/office/drawing/2014/main" id="{A84D2B3A-E095-EACE-D49D-0A95FDF182D6}"/>
              </a:ext>
            </a:extLst>
          </p:cNvPr>
          <p:cNvSpPr txBox="1">
            <a:spLocks/>
          </p:cNvSpPr>
          <p:nvPr/>
        </p:nvSpPr>
        <p:spPr>
          <a:xfrm>
            <a:off x="391604" y="183108"/>
            <a:ext cx="9604375" cy="10493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0000"/>
                </a:solidFill>
                <a:latin typeface="Candara" panose="020E0502030303020204" pitchFamily="34" charset="0"/>
              </a:rPr>
              <a:t>APPLICATION ANSWERS THE QUESTION:  HOW DOES THE MEANING (TRUTH) OF THIS PASSAGE APPLY TO ME?</a:t>
            </a:r>
            <a:r>
              <a:rPr lang="en-US" sz="2800" dirty="0">
                <a:solidFill>
                  <a:srgbClr val="000000"/>
                </a:solidFill>
                <a:latin typeface="Candara" panose="020E0502030303020204" pitchFamily="34" charset="0"/>
              </a:rPr>
              <a:t> </a:t>
            </a:r>
            <a:endParaRPr lang="en-US" sz="2800" dirty="0">
              <a:latin typeface="Candara" panose="020E0502030303020204" pitchFamily="34" charset="0"/>
            </a:endParaRPr>
          </a:p>
        </p:txBody>
      </p:sp>
      <p:sp>
        <p:nvSpPr>
          <p:cNvPr id="4" name="TextBox 3">
            <a:extLst>
              <a:ext uri="{FF2B5EF4-FFF2-40B4-BE49-F238E27FC236}">
                <a16:creationId xmlns:a16="http://schemas.microsoft.com/office/drawing/2014/main" id="{07E999DF-F7CD-2CD1-E855-D111FD4802F1}"/>
              </a:ext>
            </a:extLst>
          </p:cNvPr>
          <p:cNvSpPr txBox="1"/>
          <p:nvPr/>
        </p:nvSpPr>
        <p:spPr>
          <a:xfrm>
            <a:off x="9227709" y="1635096"/>
            <a:ext cx="1976377" cy="4154984"/>
          </a:xfrm>
          <a:prstGeom prst="rect">
            <a:avLst/>
          </a:prstGeom>
          <a:noFill/>
        </p:spPr>
        <p:txBody>
          <a:bodyPr wrap="square">
            <a:spAutoFit/>
          </a:bodyPr>
          <a:lstStyle/>
          <a:p>
            <a:pPr algn="ctr"/>
            <a:r>
              <a:rPr lang="en-US" sz="2400" b="1" dirty="0">
                <a:solidFill>
                  <a:srgbClr val="FF0000"/>
                </a:solidFill>
                <a:effectLst>
                  <a:outerShdw blurRad="38100" dist="38100" dir="2700000" algn="tl">
                    <a:srgbClr val="000000">
                      <a:alpha val="43137"/>
                    </a:srgbClr>
                  </a:outerShdw>
                </a:effectLst>
              </a:rPr>
              <a:t>This is the goal of all Bible study… you have been confronted with God's Truth, and now you need to respond.</a:t>
            </a:r>
          </a:p>
        </p:txBody>
      </p:sp>
    </p:spTree>
    <p:extLst>
      <p:ext uri="{BB962C8B-B14F-4D97-AF65-F5344CB8AC3E}">
        <p14:creationId xmlns:p14="http://schemas.microsoft.com/office/powerpoint/2010/main" val="42674392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D0F60E-4AFE-70A4-C7CA-1F53B6785871}"/>
              </a:ext>
            </a:extLst>
          </p:cNvPr>
          <p:cNvSpPr txBox="1"/>
          <p:nvPr/>
        </p:nvSpPr>
        <p:spPr>
          <a:xfrm>
            <a:off x="1063719" y="480502"/>
            <a:ext cx="6097554" cy="1477328"/>
          </a:xfrm>
          <a:prstGeom prst="rect">
            <a:avLst/>
          </a:prstGeom>
          <a:noFill/>
          <a:ln>
            <a:solidFill>
              <a:srgbClr val="FFFF00"/>
            </a:solidFill>
          </a:ln>
        </p:spPr>
        <p:txBody>
          <a:bodyPr wrap="square">
            <a:spAutoFit/>
          </a:bodyPr>
          <a:lstStyle/>
          <a:p>
            <a:r>
              <a:rPr lang="en-US" b="1" i="0" dirty="0">
                <a:solidFill>
                  <a:srgbClr val="3F3F3F"/>
                </a:solidFill>
                <a:effectLst/>
                <a:latin typeface="roboto" pitchFamily="2" charset="0"/>
              </a:rPr>
              <a:t>THOUGHT – “just as you know what kind of men we proved to be among you for your sake…”</a:t>
            </a:r>
            <a:r>
              <a:rPr lang="en-US" b="0" i="0" dirty="0">
                <a:solidFill>
                  <a:srgbClr val="3F3F3F"/>
                </a:solidFill>
                <a:effectLst/>
                <a:latin typeface="roboto" pitchFamily="2" charset="0"/>
              </a:rPr>
              <a:t>Does my daily conduct at home, work, school give others an indisputable glimpse into the transforming power of the Gospel of God's grace? </a:t>
            </a:r>
            <a:endParaRPr lang="en-US" dirty="0"/>
          </a:p>
        </p:txBody>
      </p:sp>
      <p:sp>
        <p:nvSpPr>
          <p:cNvPr id="5" name="TextBox 4">
            <a:extLst>
              <a:ext uri="{FF2B5EF4-FFF2-40B4-BE49-F238E27FC236}">
                <a16:creationId xmlns:a16="http://schemas.microsoft.com/office/drawing/2014/main" id="{421C5B95-FD11-75BB-1796-252117E5FBD9}"/>
              </a:ext>
            </a:extLst>
          </p:cNvPr>
          <p:cNvSpPr txBox="1"/>
          <p:nvPr/>
        </p:nvSpPr>
        <p:spPr>
          <a:xfrm>
            <a:off x="5601165" y="2868846"/>
            <a:ext cx="6092686" cy="3693319"/>
          </a:xfrm>
          <a:prstGeom prst="rect">
            <a:avLst/>
          </a:prstGeom>
          <a:noFill/>
          <a:ln>
            <a:solidFill>
              <a:srgbClr val="FFFF00"/>
            </a:solidFill>
          </a:ln>
        </p:spPr>
        <p:txBody>
          <a:bodyPr wrap="square">
            <a:spAutoFit/>
          </a:bodyPr>
          <a:lstStyle/>
          <a:p>
            <a:r>
              <a:rPr lang="en-US" dirty="0"/>
              <a:t>v.7 “</a:t>
            </a:r>
            <a:r>
              <a:rPr lang="en-US" b="1" dirty="0"/>
              <a:t>You became an example” </a:t>
            </a:r>
            <a:r>
              <a:rPr lang="en-US" dirty="0"/>
              <a:t>- It is worth noting that the only church Paul ever called an example was the church at Thessalonica, for he felt it gave a pattern for what churches ought to be both in spiritual growth and ministry. What was their example? They had a work of faith, a labor of love and a steadfastness of hope in our Lord Jesus Christ and manifested joy in the midst of tribulation which undoubtedly was a source of great encouragement to other believers, for often the most powerful testimony of an individual believer or church is during times of trial, pain, and persecution.</a:t>
            </a:r>
          </a:p>
          <a:p>
            <a:endParaRPr lang="en-US" dirty="0"/>
          </a:p>
          <a:p>
            <a:r>
              <a:rPr lang="en-US" b="1" dirty="0"/>
              <a:t>THOUGHT</a:t>
            </a:r>
            <a:r>
              <a:rPr lang="en-US" dirty="0"/>
              <a:t> - How does my church compare to their example? What needs to change to emulate their example?</a:t>
            </a:r>
          </a:p>
        </p:txBody>
      </p:sp>
      <p:sp>
        <p:nvSpPr>
          <p:cNvPr id="7" name="TextBox 6">
            <a:extLst>
              <a:ext uri="{FF2B5EF4-FFF2-40B4-BE49-F238E27FC236}">
                <a16:creationId xmlns:a16="http://schemas.microsoft.com/office/drawing/2014/main" id="{476986C4-B530-B840-69B1-CDEBA28BDA08}"/>
              </a:ext>
            </a:extLst>
          </p:cNvPr>
          <p:cNvSpPr txBox="1"/>
          <p:nvPr/>
        </p:nvSpPr>
        <p:spPr>
          <a:xfrm>
            <a:off x="745981" y="2297459"/>
            <a:ext cx="2290192" cy="3416320"/>
          </a:xfrm>
          <a:prstGeom prst="rect">
            <a:avLst/>
          </a:prstGeom>
          <a:noFill/>
          <a:ln>
            <a:solidFill>
              <a:srgbClr val="FFFF00"/>
            </a:solidFill>
          </a:ln>
        </p:spPr>
        <p:txBody>
          <a:bodyPr wrap="square">
            <a:spAutoFit/>
          </a:bodyPr>
          <a:lstStyle/>
          <a:p>
            <a:r>
              <a:rPr lang="en-US" b="1" i="0" dirty="0">
                <a:solidFill>
                  <a:srgbClr val="3F3F3F"/>
                </a:solidFill>
                <a:effectLst/>
                <a:latin typeface="roboto" pitchFamily="2" charset="0"/>
              </a:rPr>
              <a:t>THOUGHT - Do I have any worthless idols that I am hiding in your heart? </a:t>
            </a:r>
            <a:r>
              <a:rPr lang="en-US" b="0" i="0" dirty="0">
                <a:solidFill>
                  <a:srgbClr val="3F3F3F"/>
                </a:solidFill>
                <a:effectLst/>
                <a:latin typeface="roboto" pitchFamily="2" charset="0"/>
              </a:rPr>
              <a:t>If I do then I must turn to God and confess them one by one so that by His grace and power I am enabled to turn away from them (to repent)?</a:t>
            </a:r>
            <a:endParaRPr lang="en-US" dirty="0"/>
          </a:p>
        </p:txBody>
      </p:sp>
      <p:sp>
        <p:nvSpPr>
          <p:cNvPr id="9" name="TextBox 8">
            <a:extLst>
              <a:ext uri="{FF2B5EF4-FFF2-40B4-BE49-F238E27FC236}">
                <a16:creationId xmlns:a16="http://schemas.microsoft.com/office/drawing/2014/main" id="{0156BE03-DF59-297C-50A9-C0CFAB05E277}"/>
              </a:ext>
            </a:extLst>
          </p:cNvPr>
          <p:cNvSpPr txBox="1"/>
          <p:nvPr/>
        </p:nvSpPr>
        <p:spPr>
          <a:xfrm>
            <a:off x="3231588" y="4149522"/>
            <a:ext cx="2208563" cy="2031325"/>
          </a:xfrm>
          <a:prstGeom prst="rect">
            <a:avLst/>
          </a:prstGeom>
          <a:noFill/>
          <a:ln>
            <a:solidFill>
              <a:srgbClr val="FFFF00"/>
            </a:solidFill>
          </a:ln>
        </p:spPr>
        <p:txBody>
          <a:bodyPr wrap="square">
            <a:spAutoFit/>
          </a:bodyPr>
          <a:lstStyle/>
          <a:p>
            <a:r>
              <a:rPr lang="en-US" b="1" i="0" dirty="0">
                <a:solidFill>
                  <a:srgbClr val="3F3F3F"/>
                </a:solidFill>
                <a:effectLst/>
                <a:latin typeface="roboto" pitchFamily="2" charset="0"/>
              </a:rPr>
              <a:t>THOUGHT - Who am I looking for today?</a:t>
            </a:r>
            <a:r>
              <a:rPr lang="en-US" b="0" i="0" dirty="0">
                <a:solidFill>
                  <a:srgbClr val="3F3F3F"/>
                </a:solidFill>
                <a:effectLst/>
                <a:latin typeface="roboto" pitchFamily="2" charset="0"/>
              </a:rPr>
              <a:t> Remember Jesus could come back today! Am I ready to meet Him in the clouds? </a:t>
            </a:r>
            <a:endParaRPr lang="en-US" dirty="0"/>
          </a:p>
        </p:txBody>
      </p:sp>
      <p:pic>
        <p:nvPicPr>
          <p:cNvPr id="5122" name="Picture 2" descr="Question Mark People One Person Silhouette Pictures, Images and Stock ...">
            <a:extLst>
              <a:ext uri="{FF2B5EF4-FFF2-40B4-BE49-F238E27FC236}">
                <a16:creationId xmlns:a16="http://schemas.microsoft.com/office/drawing/2014/main" id="{4ED48AAC-4E92-83F6-5DC2-03DD129660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4874" y="103208"/>
            <a:ext cx="2605268" cy="260526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She Shall Remain Nameless: On Unnamed Female Narrators">
            <a:extLst>
              <a:ext uri="{FF2B5EF4-FFF2-40B4-BE49-F238E27FC236}">
                <a16:creationId xmlns:a16="http://schemas.microsoft.com/office/drawing/2014/main" id="{77DEA35E-D012-748D-8459-C31CEC3F5B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7397" y="2266224"/>
            <a:ext cx="1170198" cy="1650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1094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634229-CBFA-2CD0-5F8A-28714C063430}"/>
              </a:ext>
            </a:extLst>
          </p:cNvPr>
          <p:cNvSpPr txBox="1"/>
          <p:nvPr/>
        </p:nvSpPr>
        <p:spPr>
          <a:xfrm>
            <a:off x="2663687" y="582067"/>
            <a:ext cx="8507895" cy="5693866"/>
          </a:xfrm>
          <a:prstGeom prst="rect">
            <a:avLst/>
          </a:prstGeom>
          <a:noFill/>
        </p:spPr>
        <p:txBody>
          <a:bodyPr wrap="square">
            <a:spAutoFit/>
          </a:bodyPr>
          <a:lstStyle/>
          <a:p>
            <a:pPr algn="just"/>
            <a:r>
              <a:rPr lang="en-US" sz="2800" b="1" dirty="0">
                <a:solidFill>
                  <a:srgbClr val="FF0000"/>
                </a:solidFill>
                <a:effectLst>
                  <a:outerShdw blurRad="38100" dist="38100" dir="2700000" algn="tl">
                    <a:srgbClr val="000000">
                      <a:alpha val="43137"/>
                    </a:srgbClr>
                  </a:outerShdw>
                </a:effectLst>
                <a:latin typeface="Viner Hand ITC" panose="03070502030502020203" pitchFamily="66" charset="0"/>
              </a:rPr>
              <a:t>Application The first step in application is to find out what the Word of God says on any particular subject through accurate observation and correct interpretation of the text.</a:t>
            </a:r>
          </a:p>
          <a:p>
            <a:pPr algn="just"/>
            <a:endParaRPr lang="en-US" sz="2800" b="1" dirty="0">
              <a:solidFill>
                <a:srgbClr val="FF0000"/>
              </a:solidFill>
              <a:effectLst>
                <a:outerShdw blurRad="38100" dist="38100" dir="2700000" algn="tl">
                  <a:srgbClr val="000000">
                    <a:alpha val="43137"/>
                  </a:srgbClr>
                </a:outerShdw>
              </a:effectLst>
              <a:latin typeface="Viner Hand ITC" panose="03070502030502020203" pitchFamily="66" charset="0"/>
            </a:endParaRPr>
          </a:p>
          <a:p>
            <a:pPr algn="just"/>
            <a:r>
              <a:rPr lang="en-US" sz="2800" b="1" dirty="0">
                <a:solidFill>
                  <a:srgbClr val="FF0000"/>
                </a:solidFill>
                <a:effectLst>
                  <a:outerShdw blurRad="38100" dist="38100" dir="2700000" algn="tl">
                    <a:srgbClr val="000000">
                      <a:alpha val="43137"/>
                    </a:srgbClr>
                  </a:outerShdw>
                </a:effectLst>
                <a:latin typeface="Viner Hand ITC" panose="03070502030502020203" pitchFamily="66" charset="0"/>
              </a:rPr>
              <a:t>Once you understand what the Word of God teaches, you are then obligated before God to accept that truth and to live by it. </a:t>
            </a:r>
          </a:p>
          <a:p>
            <a:pPr algn="just"/>
            <a:endParaRPr lang="en-US" sz="2800" b="1" dirty="0">
              <a:solidFill>
                <a:srgbClr val="FF0000"/>
              </a:solidFill>
              <a:effectLst>
                <a:outerShdw blurRad="38100" dist="38100" dir="2700000" algn="tl">
                  <a:srgbClr val="000000">
                    <a:alpha val="43137"/>
                  </a:srgbClr>
                </a:outerShdw>
              </a:effectLst>
              <a:latin typeface="Viner Hand ITC" panose="03070502030502020203" pitchFamily="66" charset="0"/>
            </a:endParaRPr>
          </a:p>
          <a:p>
            <a:pPr algn="just"/>
            <a:r>
              <a:rPr lang="en-US" sz="2800" b="1" dirty="0">
                <a:solidFill>
                  <a:srgbClr val="FF0000"/>
                </a:solidFill>
                <a:effectLst>
                  <a:outerShdw blurRad="38100" dist="38100" dir="2700000" algn="tl">
                    <a:srgbClr val="000000">
                      <a:alpha val="43137"/>
                    </a:srgbClr>
                  </a:outerShdw>
                </a:effectLst>
                <a:latin typeface="Viner Hand ITC" panose="03070502030502020203" pitchFamily="66" charset="0"/>
              </a:rPr>
              <a:t>Scripture will always teach what is right, show us where we are wrong, how to correct, and train us in right living; so that we are complete, fully equipped for every good work. 2 Timothy 3:16-17</a:t>
            </a:r>
          </a:p>
        </p:txBody>
      </p:sp>
      <p:pic>
        <p:nvPicPr>
          <p:cNvPr id="2" name="Picture 1">
            <a:extLst>
              <a:ext uri="{FF2B5EF4-FFF2-40B4-BE49-F238E27FC236}">
                <a16:creationId xmlns:a16="http://schemas.microsoft.com/office/drawing/2014/main" id="{B27136FD-25A2-19A0-B054-533CB6747A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210183" y="1399926"/>
            <a:ext cx="1256899" cy="4058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6226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F3CB0F1-F701-1715-D728-17AB4F80C9A3}"/>
              </a:ext>
            </a:extLst>
          </p:cNvPr>
          <p:cNvSpPr>
            <a:spLocks noChangeArrowheads="1"/>
          </p:cNvSpPr>
          <p:nvPr/>
        </p:nvSpPr>
        <p:spPr bwMode="auto">
          <a:xfrm>
            <a:off x="2133600" y="915989"/>
            <a:ext cx="7924800"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altLang="en-US" sz="6000" b="1">
                <a:solidFill>
                  <a:srgbClr val="FF0000"/>
                </a:solidFill>
                <a:effectLst>
                  <a:outerShdw blurRad="38100" dist="38100" dir="2700000" algn="tl">
                    <a:srgbClr val="C0C0C0"/>
                  </a:outerShdw>
                </a:effectLst>
                <a:latin typeface="Arial" panose="020B0604020202020204" pitchFamily="34" charset="0"/>
              </a:rPr>
              <a:t>OBSERVATION</a:t>
            </a:r>
            <a:r>
              <a:rPr lang="en-US" altLang="en-US" sz="4000" b="1">
                <a:latin typeface="Arial" panose="020B0604020202020204" pitchFamily="34" charset="0"/>
              </a:rPr>
              <a:t>, </a:t>
            </a:r>
            <a:r>
              <a:rPr lang="en-US" altLang="en-US" sz="4000" b="1">
                <a:solidFill>
                  <a:schemeClr val="accent2"/>
                </a:solidFill>
                <a:effectLst>
                  <a:outerShdw blurRad="38100" dist="38100" dir="2700000" algn="tl">
                    <a:srgbClr val="C0C0C0"/>
                  </a:outerShdw>
                </a:effectLst>
                <a:latin typeface="Arial" panose="020B0604020202020204" pitchFamily="34" charset="0"/>
              </a:rPr>
              <a:t>interpretation</a:t>
            </a:r>
            <a:r>
              <a:rPr lang="en-US" altLang="en-US" sz="4000" b="1">
                <a:latin typeface="Arial" panose="020B0604020202020204" pitchFamily="34" charset="0"/>
              </a:rPr>
              <a:t>, and </a:t>
            </a:r>
            <a:r>
              <a:rPr lang="en-US" altLang="en-US" sz="4000" b="1">
                <a:solidFill>
                  <a:schemeClr val="folHlink"/>
                </a:solidFill>
                <a:effectLst>
                  <a:outerShdw blurRad="38100" dist="38100" dir="2700000" algn="tl">
                    <a:srgbClr val="C0C0C0"/>
                  </a:outerShdw>
                </a:effectLst>
                <a:latin typeface="Arial" panose="020B0604020202020204" pitchFamily="34" charset="0"/>
              </a:rPr>
              <a:t>application</a:t>
            </a:r>
            <a:r>
              <a:rPr lang="en-US" altLang="en-US" sz="4000" b="1">
                <a:latin typeface="Arial" panose="020B0604020202020204" pitchFamily="34" charset="0"/>
              </a:rPr>
              <a:t> lead to </a:t>
            </a:r>
            <a:r>
              <a:rPr lang="en-US" altLang="en-US" sz="4000" b="1" i="1" u="sng">
                <a:latin typeface="Arial" panose="020B0604020202020204" pitchFamily="34" charset="0"/>
              </a:rPr>
              <a:t>transformation</a:t>
            </a:r>
            <a:r>
              <a:rPr lang="en-US" altLang="en-US" sz="4000" b="1">
                <a:latin typeface="Arial" panose="020B0604020202020204" pitchFamily="34" charset="0"/>
              </a:rPr>
              <a:t>.  This is the goal of our study of the Word of God.  Through it we are changed from glory to glory into the image of the Lord Jesus Christ.</a:t>
            </a:r>
          </a:p>
        </p:txBody>
      </p:sp>
    </p:spTree>
    <p:extLst>
      <p:ext uri="{BB962C8B-B14F-4D97-AF65-F5344CB8AC3E}">
        <p14:creationId xmlns:p14="http://schemas.microsoft.com/office/powerpoint/2010/main" val="3810461145"/>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eautiful Butterfly Images. - Oh My Fiesta! in english">
            <a:extLst>
              <a:ext uri="{FF2B5EF4-FFF2-40B4-BE49-F238E27FC236}">
                <a16:creationId xmlns:a16="http://schemas.microsoft.com/office/drawing/2014/main" id="{B913711B-3B98-51D8-8C09-F075BBF055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3266069" cy="263903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Butterfly Wall Stickers Decor,16&quot; 3D Large Butterflies Wall Decals Removable DIY Home Art Decorations for Birthday Party Wedding Kids Room Bedroom">
            <a:extLst>
              <a:ext uri="{FF2B5EF4-FFF2-40B4-BE49-F238E27FC236}">
                <a16:creationId xmlns:a16="http://schemas.microsoft.com/office/drawing/2014/main" id="{1405CD50-9B4A-A44D-ABBE-93991DE61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8644" y="87923"/>
            <a:ext cx="2639038" cy="263903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Tailed Emperor (Underside) | Emperor moth, Moth, Emperor">
            <a:extLst>
              <a:ext uri="{FF2B5EF4-FFF2-40B4-BE49-F238E27FC236}">
                <a16:creationId xmlns:a16="http://schemas.microsoft.com/office/drawing/2014/main" id="{37CE4A59-BBC4-CDF1-C428-712A4C4904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7697" y="-1"/>
            <a:ext cx="2778730" cy="263903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Black and White Dotted Butterfly Stock Image - Image of delicate ...">
            <a:extLst>
              <a:ext uri="{FF2B5EF4-FFF2-40B4-BE49-F238E27FC236}">
                <a16:creationId xmlns:a16="http://schemas.microsoft.com/office/drawing/2014/main" id="{B2DACAA4-E39A-8694-CF77-3605DF4A89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3462823"/>
            <a:ext cx="3266068" cy="2668791"/>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Cethosia hypsea hypsina, verso (The Malay Lacewing), Malaysia ...">
            <a:extLst>
              <a:ext uri="{FF2B5EF4-FFF2-40B4-BE49-F238E27FC236}">
                <a16:creationId xmlns:a16="http://schemas.microsoft.com/office/drawing/2014/main" id="{31A200F8-E511-7E06-A5B3-B900639ABA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6069" y="3462823"/>
            <a:ext cx="2639039" cy="2639039"/>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Royal Metallic Blue Butterfly/ Mountain Blue Butterfly / Papilio ulysses ulysses Male from Indonesia Ceram / Papilionidae image 1">
            <a:extLst>
              <a:ext uri="{FF2B5EF4-FFF2-40B4-BE49-F238E27FC236}">
                <a16:creationId xmlns:a16="http://schemas.microsoft.com/office/drawing/2014/main" id="{20C202AA-E939-747C-F3F4-431CBF6C30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6888" y="3462822"/>
            <a:ext cx="3322332" cy="2668791"/>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Anaea cyanea blue butterfly Peru image 1">
            <a:extLst>
              <a:ext uri="{FF2B5EF4-FFF2-40B4-BE49-F238E27FC236}">
                <a16:creationId xmlns:a16="http://schemas.microsoft.com/office/drawing/2014/main" id="{B215A233-E429-1BDF-8DE9-94151D73F7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56427" y="1"/>
            <a:ext cx="3635573" cy="2639038"/>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Royal Mormon Scarlet Butterfly Red Mormon / Papilio rumanzovia Menelaides deiphobus rumanzovia from the Philippines mounted Papilionidae image 3">
            <a:extLst>
              <a:ext uri="{FF2B5EF4-FFF2-40B4-BE49-F238E27FC236}">
                <a16:creationId xmlns:a16="http://schemas.microsoft.com/office/drawing/2014/main" id="{157E102D-03CA-2BEE-6079-1FB5D66E15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09220" y="3462823"/>
            <a:ext cx="2982780" cy="2639039"/>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The Top 3 Most Notorious Vegetable Pests in Alberta - Salisbury Greenhouse">
            <a:extLst>
              <a:ext uri="{FF2B5EF4-FFF2-40B4-BE49-F238E27FC236}">
                <a16:creationId xmlns:a16="http://schemas.microsoft.com/office/drawing/2014/main" id="{27BD4D77-D67E-4A4F-5FB7-8466E8F5DEC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9497" t="27846" r="21692" b="27846"/>
          <a:stretch/>
        </p:blipFill>
        <p:spPr bwMode="auto">
          <a:xfrm>
            <a:off x="3029757" y="2635353"/>
            <a:ext cx="3869966" cy="811232"/>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descr="Monarch Butterfly Caterpillar Wildlife Print, Fine Art Print, Animal Photo Print, Wall Art, Nature Decor, Flower Art, Butterfly Art image 1">
            <a:extLst>
              <a:ext uri="{FF2B5EF4-FFF2-40B4-BE49-F238E27FC236}">
                <a16:creationId xmlns:a16="http://schemas.microsoft.com/office/drawing/2014/main" id="{47FE1E04-ED3D-E245-DDC0-4861A1369C7A}"/>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2581" t="32864" r="19314" b="42110"/>
          <a:stretch/>
        </p:blipFill>
        <p:spPr bwMode="auto">
          <a:xfrm>
            <a:off x="6899722" y="2635354"/>
            <a:ext cx="5292277" cy="811232"/>
          </a:xfrm>
          <a:prstGeom prst="rect">
            <a:avLst/>
          </a:prstGeom>
          <a:noFill/>
          <a:extLst>
            <a:ext uri="{909E8E84-426E-40DD-AFC4-6F175D3DCCD1}">
              <a14:hiddenFill xmlns:a14="http://schemas.microsoft.com/office/drawing/2010/main">
                <a:solidFill>
                  <a:srgbClr val="FFFFFF"/>
                </a:solidFill>
              </a14:hiddenFill>
            </a:ext>
          </a:extLst>
        </p:spPr>
      </p:pic>
      <p:pic>
        <p:nvPicPr>
          <p:cNvPr id="5146" name="Picture 26" descr="22 Weird and Beautiful Caterpillars | Bored Panda">
            <a:extLst>
              <a:ext uri="{FF2B5EF4-FFF2-40B4-BE49-F238E27FC236}">
                <a16:creationId xmlns:a16="http://schemas.microsoft.com/office/drawing/2014/main" id="{B18CEEAA-D103-B604-D2E3-BB304E0281B6}"/>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9926" t="-65652" r="4357" b="121691"/>
          <a:stretch/>
        </p:blipFill>
        <p:spPr bwMode="auto">
          <a:xfrm>
            <a:off x="3556678" y="2352404"/>
            <a:ext cx="3869966" cy="1528355"/>
          </a:xfrm>
          <a:prstGeom prst="rect">
            <a:avLst/>
          </a:prstGeom>
          <a:noFill/>
          <a:extLst>
            <a:ext uri="{909E8E84-426E-40DD-AFC4-6F175D3DCCD1}">
              <a14:hiddenFill xmlns:a14="http://schemas.microsoft.com/office/drawing/2010/main">
                <a:solidFill>
                  <a:srgbClr val="FFFFFF"/>
                </a:solidFill>
              </a14:hiddenFill>
            </a:ext>
          </a:extLst>
        </p:spPr>
      </p:pic>
      <p:pic>
        <p:nvPicPr>
          <p:cNvPr id="5148" name="Picture 28" descr="22 Weird and Beautiful Caterpillars | Bored Panda">
            <a:extLst>
              <a:ext uri="{FF2B5EF4-FFF2-40B4-BE49-F238E27FC236}">
                <a16:creationId xmlns:a16="http://schemas.microsoft.com/office/drawing/2014/main" id="{A48C4FCD-10E1-ED68-B729-3790E535A52F}"/>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86" t="-2505" r="-384" b="2218"/>
          <a:stretch/>
        </p:blipFill>
        <p:spPr bwMode="auto">
          <a:xfrm>
            <a:off x="1" y="2618761"/>
            <a:ext cx="3033743" cy="8440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5BD0104-9B61-909E-C65B-CEF651C78D46}"/>
              </a:ext>
            </a:extLst>
          </p:cNvPr>
          <p:cNvSpPr txBox="1"/>
          <p:nvPr/>
        </p:nvSpPr>
        <p:spPr>
          <a:xfrm>
            <a:off x="2579077" y="6176354"/>
            <a:ext cx="7033845" cy="646331"/>
          </a:xfrm>
          <a:prstGeom prst="rect">
            <a:avLst/>
          </a:prstGeom>
          <a:noFill/>
        </p:spPr>
        <p:txBody>
          <a:bodyPr wrap="square">
            <a:spAutoFit/>
          </a:bodyPr>
          <a:lstStyle/>
          <a:p>
            <a:pPr algn="ctr"/>
            <a:r>
              <a:rPr lang="en-US" b="1" dirty="0"/>
              <a:t>AND DO NOT BE CONFORMED TO THIS WORLD, BUT BE TRANSFORMED BY THE RENEWING OF YOUR MIND  Ro.2:2</a:t>
            </a:r>
          </a:p>
        </p:txBody>
      </p:sp>
    </p:spTree>
    <p:extLst>
      <p:ext uri="{BB962C8B-B14F-4D97-AF65-F5344CB8AC3E}">
        <p14:creationId xmlns:p14="http://schemas.microsoft.com/office/powerpoint/2010/main" val="35183085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D209FF-681D-4216-9745-A2B1E2BBBE8F}"/>
              </a:ext>
            </a:extLst>
          </p:cNvPr>
          <p:cNvSpPr txBox="1"/>
          <p:nvPr/>
        </p:nvSpPr>
        <p:spPr>
          <a:xfrm>
            <a:off x="1812757" y="230207"/>
            <a:ext cx="6641431" cy="6397585"/>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en-US" sz="2400" b="0" i="0" u="none" strike="noStrike" kern="100" cap="none" spc="0" normalizeH="0" baseline="0" noProof="0" dirty="0">
                <a:ln>
                  <a:noFill/>
                </a:ln>
                <a:solidFill>
                  <a:prstClr val="black"/>
                </a:solidFill>
                <a:effectLst/>
                <a:uLnTx/>
                <a:uFillTx/>
                <a:latin typeface="Copperplate Gothic Bold" panose="020E0705020206020404" pitchFamily="34" charset="0"/>
                <a:ea typeface="Calibri" panose="020F0502020204030204" pitchFamily="34" charset="0"/>
                <a:cs typeface="Calibri" panose="020F0502020204030204" pitchFamily="34" charset="0"/>
              </a:rPr>
              <a:t>IN HIS WORD</a:t>
            </a:r>
            <a:r>
              <a:rPr kumimoji="0" lang="en-US"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He shows me His </a:t>
            </a:r>
            <a:r>
              <a:rPr kumimoji="0" lang="en-US" sz="2400" b="1"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eyes</a:t>
            </a:r>
            <a:r>
              <a:rPr kumimoji="0" lang="en-US"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able to see me in my valleys and on my mountaintops.  I find powerful </a:t>
            </a:r>
            <a:r>
              <a:rPr kumimoji="0" lang="en-US" sz="2400" b="1"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arms</a:t>
            </a:r>
            <a:r>
              <a:rPr kumimoji="0" lang="en-US"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capable of holding me secure in the fiercest of spiritual storms and as gentle to the touch as the breeze upon my face.  I see a </a:t>
            </a:r>
            <a:r>
              <a:rPr kumimoji="0" lang="en-US" sz="2400" b="1"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smile</a:t>
            </a:r>
            <a:r>
              <a:rPr kumimoji="0" lang="en-US"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that welcomes me to green pastures, and to the shadows, and makes all grace abound toward me, </a:t>
            </a:r>
            <a:r>
              <a:rPr kumimoji="0" lang="en-US" sz="2400" b="1"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fingers</a:t>
            </a:r>
            <a:r>
              <a:rPr kumimoji="0" lang="en-US"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that knitted me together in my mother’s womb, and </a:t>
            </a:r>
            <a:r>
              <a:rPr kumimoji="0" lang="en-US" sz="2400" b="1"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hands</a:t>
            </a:r>
            <a:r>
              <a:rPr kumimoji="0" lang="en-US"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that provide me discipline, provision, power and protection through circumstances seen and unseen.  His </a:t>
            </a:r>
            <a:r>
              <a:rPr kumimoji="0" lang="en-US" sz="2400" b="1"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ears</a:t>
            </a:r>
            <a:r>
              <a:rPr kumimoji="0" lang="en-US"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hear my laments and my shouts of praise that are silent to others, and He is always bent in my direction to listen to me. His </a:t>
            </a:r>
            <a:r>
              <a:rPr kumimoji="0" lang="en-US" sz="2400" b="1"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nose</a:t>
            </a:r>
            <a:r>
              <a:rPr kumimoji="0" lang="en-US"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inhales the savor of my sacrifices. He loves me with a </a:t>
            </a:r>
            <a:r>
              <a:rPr kumimoji="0" lang="en-US" sz="2400" b="1" i="0" u="none" strike="noStrike" kern="1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heart</a:t>
            </a:r>
            <a:r>
              <a:rPr kumimoji="0" lang="en-US"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whose desire is toward me. </a:t>
            </a:r>
          </a:p>
        </p:txBody>
      </p:sp>
      <p:sp>
        <p:nvSpPr>
          <p:cNvPr id="5" name="TextBox 4">
            <a:extLst>
              <a:ext uri="{FF2B5EF4-FFF2-40B4-BE49-F238E27FC236}">
                <a16:creationId xmlns:a16="http://schemas.microsoft.com/office/drawing/2014/main" id="{4F706FA8-C3E2-4DFE-72F3-6F8DEB573748}"/>
              </a:ext>
            </a:extLst>
          </p:cNvPr>
          <p:cNvSpPr txBox="1"/>
          <p:nvPr/>
        </p:nvSpPr>
        <p:spPr>
          <a:xfrm>
            <a:off x="8726904" y="460415"/>
            <a:ext cx="2390274" cy="6019918"/>
          </a:xfrm>
          <a:prstGeom prst="rect">
            <a:avLst/>
          </a:prstGeom>
          <a:noFill/>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2400" b="0" i="0" u="sng" strike="noStrike" kern="100" cap="none" spc="0" normalizeH="0" baseline="0" noProof="0" dirty="0">
                <a:ln>
                  <a:noFill/>
                </a:ln>
                <a:solidFill>
                  <a:prstClr val="black"/>
                </a:solidFill>
                <a:effectLst/>
                <a:uLnTx/>
                <a:uFillTx/>
                <a:latin typeface="Viner Hand ITC" panose="03070502030502020203" pitchFamily="66" charset="0"/>
                <a:ea typeface="Calibri" panose="020F0502020204030204" pitchFamily="34" charset="0"/>
                <a:cs typeface="Calibri" panose="020F0502020204030204" pitchFamily="34" charset="0"/>
              </a:rPr>
              <a:t>Perhaps</a:t>
            </a:r>
            <a:r>
              <a:rPr kumimoji="0" lang="en-US" sz="2400" b="0" i="0" u="none" strike="noStrike" kern="100" cap="none" spc="0" normalizeH="0" baseline="0" noProof="0" dirty="0">
                <a:ln>
                  <a:noFill/>
                </a:ln>
                <a:solidFill>
                  <a:prstClr val="black"/>
                </a:solidFill>
                <a:effectLst/>
                <a:uLnTx/>
                <a:uFillTx/>
                <a:latin typeface="Viner Hand ITC" panose="03070502030502020203" pitchFamily="66" charset="0"/>
                <a:ea typeface="Calibri" panose="020F0502020204030204" pitchFamily="34" charset="0"/>
                <a:cs typeface="Calibri" panose="020F0502020204030204" pitchFamily="34" charset="0"/>
              </a:rPr>
              <a:t>, herein lies God’s motive for making Himself known to us.  It is to invite us to know Him intimately, to see Him as ultimately approachable, reachable, touchable, and accessible.</a:t>
            </a:r>
            <a:endParaRPr kumimoji="0" lang="en-US" sz="2400" b="0" i="0" u="none" strike="noStrike" kern="100" cap="none" spc="0" normalizeH="0" baseline="0" noProof="0" dirty="0">
              <a:ln>
                <a:noFill/>
              </a:ln>
              <a:solidFill>
                <a:prstClr val="black"/>
              </a:solidFill>
              <a:effectLst/>
              <a:uLnTx/>
              <a:uFillTx/>
              <a:latin typeface="Viner Hand ITC" panose="03070502030502020203" pitchFamily="66"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B1C5BD1-86B4-43E5-7A88-710957B35250}"/>
              </a:ext>
            </a:extLst>
          </p:cNvPr>
          <p:cNvSpPr txBox="1"/>
          <p:nvPr/>
        </p:nvSpPr>
        <p:spPr>
          <a:xfrm>
            <a:off x="139964" y="657728"/>
            <a:ext cx="865943"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entury Gothic" panose="020B0502020202020204"/>
                <a:ea typeface="+mn-ea"/>
                <a:cs typeface="+mn-cs"/>
              </a:rPr>
              <a:t>God’s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entury Gothic" panose="020B0502020202020204"/>
                <a:ea typeface="+mn-ea"/>
                <a:cs typeface="+mn-cs"/>
              </a:rPr>
              <a:t>Motive</a:t>
            </a:r>
          </a:p>
        </p:txBody>
      </p:sp>
    </p:spTree>
    <p:extLst>
      <p:ext uri="{BB962C8B-B14F-4D97-AF65-F5344CB8AC3E}">
        <p14:creationId xmlns:p14="http://schemas.microsoft.com/office/powerpoint/2010/main" val="5001810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36051-1C7B-B4A9-3CEE-98385910046A}"/>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99BA1CE3-5FA1-1C40-5ACD-8F5382320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371" y="847574"/>
            <a:ext cx="2247900" cy="3124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4AC7AC1-C260-8A10-DA0D-CE24A3572D99}"/>
              </a:ext>
            </a:extLst>
          </p:cNvPr>
          <p:cNvSpPr txBox="1"/>
          <p:nvPr/>
        </p:nvSpPr>
        <p:spPr>
          <a:xfrm>
            <a:off x="-775022" y="3971774"/>
            <a:ext cx="6092686" cy="923330"/>
          </a:xfrm>
          <a:prstGeom prst="rect">
            <a:avLst/>
          </a:prstGeom>
          <a:noFill/>
        </p:spPr>
        <p:txBody>
          <a:bodyPr wrap="square">
            <a:spAutoFit/>
          </a:bodyPr>
          <a:lstStyle/>
          <a:p>
            <a:pPr algn="ctr"/>
            <a:r>
              <a:rPr lang="en-US" b="1" i="0" dirty="0">
                <a:solidFill>
                  <a:srgbClr val="3F3F3F"/>
                </a:solidFill>
                <a:effectLst/>
                <a:latin typeface="roboto" pitchFamily="2" charset="0"/>
              </a:rPr>
              <a:t>REPENT AND BELIEVE</a:t>
            </a:r>
          </a:p>
          <a:p>
            <a:pPr algn="ctr"/>
            <a:r>
              <a:rPr lang="en-US" b="1" i="0" dirty="0">
                <a:solidFill>
                  <a:srgbClr val="3F3F3F"/>
                </a:solidFill>
                <a:effectLst/>
                <a:latin typeface="roboto" pitchFamily="2" charset="0"/>
              </a:rPr>
              <a:t>A PICTURE OF REPENTANCE:</a:t>
            </a:r>
            <a:br>
              <a:rPr lang="en-US" b="1" i="0" dirty="0">
                <a:solidFill>
                  <a:srgbClr val="3F3F3F"/>
                </a:solidFill>
                <a:effectLst/>
                <a:latin typeface="roboto" pitchFamily="2" charset="0"/>
              </a:rPr>
            </a:br>
            <a:r>
              <a:rPr lang="en-US" b="1" i="0" dirty="0">
                <a:solidFill>
                  <a:srgbClr val="3F3F3F"/>
                </a:solidFill>
                <a:effectLst/>
                <a:latin typeface="roboto" pitchFamily="2" charset="0"/>
              </a:rPr>
              <a:t>A TURN FROM THE LIE TO THE TRUTH</a:t>
            </a:r>
            <a:endParaRPr lang="en-US" b="0" i="0" dirty="0">
              <a:solidFill>
                <a:srgbClr val="3F3F3F"/>
              </a:solidFill>
              <a:effectLst/>
              <a:latin typeface="roboto" pitchFamily="2" charset="0"/>
            </a:endParaRPr>
          </a:p>
        </p:txBody>
      </p:sp>
      <p:sp>
        <p:nvSpPr>
          <p:cNvPr id="7" name="TextBox 6">
            <a:extLst>
              <a:ext uri="{FF2B5EF4-FFF2-40B4-BE49-F238E27FC236}">
                <a16:creationId xmlns:a16="http://schemas.microsoft.com/office/drawing/2014/main" id="{1C0FA904-CCCF-DD4D-088D-EE0334A74FFB}"/>
              </a:ext>
            </a:extLst>
          </p:cNvPr>
          <p:cNvSpPr txBox="1"/>
          <p:nvPr/>
        </p:nvSpPr>
        <p:spPr>
          <a:xfrm>
            <a:off x="4343399" y="751344"/>
            <a:ext cx="6420678" cy="5632311"/>
          </a:xfrm>
          <a:prstGeom prst="rect">
            <a:avLst/>
          </a:prstGeom>
          <a:noFill/>
        </p:spPr>
        <p:txBody>
          <a:bodyPr wrap="square">
            <a:spAutoFit/>
          </a:bodyPr>
          <a:lstStyle/>
          <a:p>
            <a:pPr algn="just"/>
            <a:r>
              <a:rPr lang="en-US" b="0" i="0" dirty="0">
                <a:solidFill>
                  <a:srgbClr val="3F3F3F"/>
                </a:solidFill>
                <a:effectLst/>
                <a:latin typeface="roboto" pitchFamily="2" charset="0"/>
              </a:rPr>
              <a:t>The command "</a:t>
            </a:r>
            <a:r>
              <a:rPr lang="en-US" b="1" i="0" u="none" strike="noStrike" dirty="0">
                <a:solidFill>
                  <a:srgbClr val="0442FA"/>
                </a:solidFill>
                <a:effectLst/>
                <a:latin typeface="roboto" pitchFamily="2" charset="0"/>
                <a:hlinkClick r:id="rId3"/>
              </a:rPr>
              <a:t>About Face</a:t>
            </a:r>
            <a:r>
              <a:rPr lang="en-US" b="0" i="0" dirty="0">
                <a:solidFill>
                  <a:srgbClr val="3F3F3F"/>
                </a:solidFill>
                <a:effectLst/>
                <a:latin typeface="roboto" pitchFamily="2" charset="0"/>
              </a:rPr>
              <a:t>" is describes the act of pivoting 180 degrees, especially in a military formation (see diagram above). Another English definition says it is "a reversal of direction, of attitude, behavior, or point of view."  This is a good picture of repentance that Jesus commands. Jesus continues the call to repentance made by John in </a:t>
            </a:r>
            <a:r>
              <a:rPr lang="en-US" b="0" i="0" u="none" strike="noStrike" dirty="0">
                <a:solidFill>
                  <a:srgbClr val="0442FA"/>
                </a:solidFill>
                <a:effectLst/>
                <a:latin typeface="roboto" pitchFamily="2" charset="0"/>
                <a:hlinkClick r:id="rId4"/>
              </a:rPr>
              <a:t>Mark 1:4</a:t>
            </a:r>
            <a:r>
              <a:rPr lang="en-US" b="0" i="0" u="none" strike="noStrike" dirty="0">
                <a:solidFill>
                  <a:srgbClr val="0442FA"/>
                </a:solidFill>
                <a:effectLst/>
                <a:latin typeface="roboto" pitchFamily="2" charset="0"/>
                <a:hlinkClick r:id="rId5"/>
              </a:rPr>
              <a:t>+</a:t>
            </a:r>
            <a:r>
              <a:rPr lang="en-US" b="0" i="0" dirty="0">
                <a:solidFill>
                  <a:srgbClr val="3F3F3F"/>
                </a:solidFill>
                <a:effectLst/>
                <a:latin typeface="roboto" pitchFamily="2" charset="0"/>
              </a:rPr>
              <a:t>. </a:t>
            </a:r>
          </a:p>
          <a:p>
            <a:pPr algn="just"/>
            <a:endParaRPr lang="en-US" b="0" i="0" dirty="0">
              <a:solidFill>
                <a:srgbClr val="3F3F3F"/>
              </a:solidFill>
              <a:effectLst/>
              <a:latin typeface="roboto" pitchFamily="2" charset="0"/>
            </a:endParaRPr>
          </a:p>
          <a:p>
            <a:pPr algn="just"/>
            <a:r>
              <a:rPr lang="en-US" b="1" i="0" dirty="0">
                <a:solidFill>
                  <a:srgbClr val="3F3F3F"/>
                </a:solidFill>
                <a:effectLst/>
                <a:latin typeface="roboto" pitchFamily="2" charset="0"/>
              </a:rPr>
              <a:t>Turned from idols to the living and true God</a:t>
            </a:r>
            <a:r>
              <a:rPr lang="en-US" b="0" i="0" dirty="0">
                <a:solidFill>
                  <a:srgbClr val="3F3F3F"/>
                </a:solidFill>
                <a:effectLst/>
                <a:latin typeface="roboto" pitchFamily="2" charset="0"/>
              </a:rPr>
              <a:t> - It is interesting that in the OT one of the Hebrew words that conveys the abstract idea of idol is "</a:t>
            </a:r>
            <a:r>
              <a:rPr lang="en-US" b="0" i="0" dirty="0" err="1">
                <a:solidFill>
                  <a:srgbClr val="3F3F3F"/>
                </a:solidFill>
                <a:effectLst/>
                <a:latin typeface="roboto" pitchFamily="2" charset="0"/>
              </a:rPr>
              <a:t>awen</a:t>
            </a:r>
            <a:r>
              <a:rPr lang="en-US" b="0" i="0" dirty="0">
                <a:solidFill>
                  <a:srgbClr val="3F3F3F"/>
                </a:solidFill>
                <a:effectLst/>
                <a:latin typeface="roboto" pitchFamily="2" charset="0"/>
              </a:rPr>
              <a:t>" (</a:t>
            </a:r>
            <a:r>
              <a:rPr lang="en-US" b="0" i="0" u="none" strike="noStrike" dirty="0">
                <a:solidFill>
                  <a:srgbClr val="0442FA"/>
                </a:solidFill>
                <a:effectLst/>
                <a:latin typeface="roboto" pitchFamily="2" charset="0"/>
                <a:hlinkClick r:id="rId6"/>
              </a:rPr>
              <a:t>Isa 66:3</a:t>
            </a:r>
            <a:r>
              <a:rPr lang="en-US" b="0" i="0" dirty="0">
                <a:solidFill>
                  <a:srgbClr val="3F3F3F"/>
                </a:solidFill>
                <a:effectLst/>
                <a:latin typeface="roboto" pitchFamily="2" charset="0"/>
              </a:rPr>
              <a:t>) which conveys the idea of emptiness, nothingness, as of breath or vapor! It is that which is vain or false (not true). In short, Paul's readers had repented, turning from belief in "nothing" to belief in the ultimate Truth (</a:t>
            </a:r>
            <a:r>
              <a:rPr lang="en-US" b="0" i="0" u="none" strike="noStrike" dirty="0">
                <a:solidFill>
                  <a:srgbClr val="0442FA"/>
                </a:solidFill>
                <a:effectLst/>
                <a:latin typeface="roboto" pitchFamily="2" charset="0"/>
                <a:hlinkClick r:id="rId7"/>
              </a:rPr>
              <a:t>Jn 14:6</a:t>
            </a:r>
            <a:r>
              <a:rPr lang="en-US" b="0" i="0" dirty="0">
                <a:solidFill>
                  <a:srgbClr val="3F3F3F"/>
                </a:solidFill>
                <a:effectLst/>
                <a:latin typeface="roboto" pitchFamily="2" charset="0"/>
              </a:rPr>
              <a:t>)!</a:t>
            </a:r>
          </a:p>
          <a:p>
            <a:pPr algn="just"/>
            <a:endParaRPr lang="en-US" b="0" i="0" dirty="0">
              <a:solidFill>
                <a:srgbClr val="3F3F3F"/>
              </a:solidFill>
              <a:effectLst/>
              <a:latin typeface="roboto" pitchFamily="2" charset="0"/>
            </a:endParaRPr>
          </a:p>
          <a:p>
            <a:pPr algn="just"/>
            <a:r>
              <a:rPr lang="en-US" b="1" i="0" dirty="0">
                <a:solidFill>
                  <a:srgbClr val="3F3F3F"/>
                </a:solidFill>
                <a:effectLst/>
                <a:latin typeface="roboto" pitchFamily="2" charset="0"/>
              </a:rPr>
              <a:t>To God from idols</a:t>
            </a:r>
            <a:r>
              <a:rPr lang="en-US" b="0" i="0" dirty="0">
                <a:solidFill>
                  <a:srgbClr val="3F3F3F"/>
                </a:solidFill>
                <a:effectLst/>
                <a:latin typeface="roboto" pitchFamily="2" charset="0"/>
              </a:rPr>
              <a:t> - Note the order, as it is not "accidental". First = To God. Then = From idols. When our eyes of faith are opened to see the true and living God, the vain, dead so called gods are seen for the empty unsatisfying worthless created things they are.</a:t>
            </a:r>
          </a:p>
        </p:txBody>
      </p:sp>
    </p:spTree>
    <p:extLst>
      <p:ext uri="{BB962C8B-B14F-4D97-AF65-F5344CB8AC3E}">
        <p14:creationId xmlns:p14="http://schemas.microsoft.com/office/powerpoint/2010/main" val="18930829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81244-08FB-11FF-F6B5-95C750F232E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41329E0-4B97-EB79-567A-3B8B2BA2CF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61026" y="1056869"/>
            <a:ext cx="6325685" cy="4744262"/>
          </a:xfrm>
          <a:prstGeom prst="rect">
            <a:avLst/>
          </a:prstGeom>
        </p:spPr>
      </p:pic>
      <p:sp>
        <p:nvSpPr>
          <p:cNvPr id="4" name="TextBox 3">
            <a:extLst>
              <a:ext uri="{FF2B5EF4-FFF2-40B4-BE49-F238E27FC236}">
                <a16:creationId xmlns:a16="http://schemas.microsoft.com/office/drawing/2014/main" id="{3ED72442-0B44-769E-E01E-5E04F60C8266}"/>
              </a:ext>
            </a:extLst>
          </p:cNvPr>
          <p:cNvSpPr txBox="1"/>
          <p:nvPr/>
        </p:nvSpPr>
        <p:spPr>
          <a:xfrm>
            <a:off x="7214782" y="266157"/>
            <a:ext cx="3625481" cy="2862322"/>
          </a:xfrm>
          <a:prstGeom prst="rect">
            <a:avLst/>
          </a:prstGeom>
          <a:noFill/>
        </p:spPr>
        <p:txBody>
          <a:bodyPr wrap="none" rtlCol="0">
            <a:spAutoFit/>
          </a:bodyPr>
          <a:lstStyle/>
          <a:p>
            <a:pPr algn="ctr"/>
            <a:r>
              <a:rPr lang="en-US" b="1" dirty="0">
                <a:effectLst>
                  <a:outerShdw blurRad="38100" dist="38100" dir="2700000" algn="tl">
                    <a:srgbClr val="000000">
                      <a:alpha val="43137"/>
                    </a:srgbClr>
                  </a:outerShdw>
                </a:effectLst>
              </a:rPr>
              <a:t>THIS IS WHAT A REAL</a:t>
            </a:r>
          </a:p>
          <a:p>
            <a:pPr algn="ctr"/>
            <a:r>
              <a:rPr lang="en-US" b="1" dirty="0">
                <a:effectLst>
                  <a:outerShdw blurRad="38100" dist="38100" dir="2700000" algn="tl">
                    <a:srgbClr val="000000">
                      <a:alpha val="43137"/>
                    </a:srgbClr>
                  </a:outerShdw>
                </a:effectLst>
              </a:rPr>
              <a:t>OBSERVATION WORKSHEET</a:t>
            </a:r>
          </a:p>
          <a:p>
            <a:pPr algn="ctr"/>
            <a:r>
              <a:rPr lang="en-US" b="1" dirty="0">
                <a:effectLst>
                  <a:outerShdw blurRad="38100" dist="38100" dir="2700000" algn="tl">
                    <a:srgbClr val="000000">
                      <a:alpha val="43137"/>
                    </a:srgbClr>
                  </a:outerShdw>
                </a:effectLst>
              </a:rPr>
              <a:t>LOOKS LIKE WHEN YOU ARE </a:t>
            </a:r>
          </a:p>
          <a:p>
            <a:pPr algn="ctr"/>
            <a:r>
              <a:rPr lang="en-US" b="1" dirty="0">
                <a:effectLst>
                  <a:outerShdw blurRad="38100" dist="38100" dir="2700000" algn="tl">
                    <a:srgbClr val="000000">
                      <a:alpha val="43137"/>
                    </a:srgbClr>
                  </a:outerShdw>
                </a:effectLst>
              </a:rPr>
              <a:t>FIINSHED WITH IT!</a:t>
            </a:r>
          </a:p>
          <a:p>
            <a:pPr algn="ctr"/>
            <a:endParaRPr lang="en-US" b="1" dirty="0">
              <a:effectLst>
                <a:outerShdw blurRad="38100" dist="38100" dir="2700000" algn="tl">
                  <a:srgbClr val="000000">
                    <a:alpha val="43137"/>
                  </a:srgbClr>
                </a:outerShdw>
              </a:effectLst>
            </a:endParaRPr>
          </a:p>
          <a:p>
            <a:pPr algn="ctr"/>
            <a:r>
              <a:rPr lang="en-US" b="1" dirty="0">
                <a:effectLst>
                  <a:outerShdw blurRad="38100" dist="38100" dir="2700000" algn="tl">
                    <a:srgbClr val="000000">
                      <a:alpha val="43137"/>
                    </a:srgbClr>
                  </a:outerShdw>
                </a:effectLst>
              </a:rPr>
              <a:t>ALL YOU NEED IS THE TEXT OF</a:t>
            </a:r>
          </a:p>
          <a:p>
            <a:pPr algn="ctr"/>
            <a:r>
              <a:rPr lang="en-US" b="1" dirty="0">
                <a:effectLst>
                  <a:outerShdw blurRad="38100" dist="38100" dir="2700000" algn="tl">
                    <a:srgbClr val="000000">
                      <a:alpha val="43137"/>
                    </a:srgbClr>
                  </a:outerShdw>
                </a:effectLst>
              </a:rPr>
              <a:t>SCRIPTURE, COLORED PENCILS</a:t>
            </a:r>
          </a:p>
          <a:p>
            <a:pPr algn="ctr"/>
            <a:r>
              <a:rPr lang="en-US" b="1" dirty="0">
                <a:effectLst>
                  <a:outerShdw blurRad="38100" dist="38100" dir="2700000" algn="tl">
                    <a:srgbClr val="000000">
                      <a:alpha val="43137"/>
                    </a:srgbClr>
                  </a:outerShdw>
                </a:effectLst>
              </a:rPr>
              <a:t>OR MARKERS, AND SEMI-READABLE</a:t>
            </a:r>
          </a:p>
          <a:p>
            <a:pPr algn="ctr"/>
            <a:r>
              <a:rPr lang="en-US" b="1" dirty="0">
                <a:effectLst>
                  <a:outerShdw blurRad="38100" dist="38100" dir="2700000" algn="tl">
                    <a:srgbClr val="000000">
                      <a:alpha val="43137"/>
                    </a:srgbClr>
                  </a:outerShdw>
                </a:effectLst>
              </a:rPr>
              <a:t>HANDWRITING.</a:t>
            </a:r>
          </a:p>
          <a:p>
            <a:pPr algn="ctr"/>
            <a:endParaRPr lang="en-US" b="1" dirty="0">
              <a:effectLst>
                <a:outerShdw blurRad="38100" dist="38100" dir="2700000" algn="tl">
                  <a:srgbClr val="000000">
                    <a:alpha val="43137"/>
                  </a:srgbClr>
                </a:outerShdw>
              </a:effectLst>
            </a:endParaRPr>
          </a:p>
        </p:txBody>
      </p:sp>
      <p:pic>
        <p:nvPicPr>
          <p:cNvPr id="6146" name="Picture 2" descr="Best Colored Pencil Sets for Aspiring Artists – ARTnews.com">
            <a:extLst>
              <a:ext uri="{FF2B5EF4-FFF2-40B4-BE49-F238E27FC236}">
                <a16:creationId xmlns:a16="http://schemas.microsoft.com/office/drawing/2014/main" id="{7D4386AC-923F-830D-F743-A5AA1FE437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879387"/>
            <a:ext cx="5744118" cy="349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0496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1EADE-1BB4-08A1-C0FD-CED768D478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86681-5962-8D1C-FC10-FB8D870D206B}"/>
              </a:ext>
            </a:extLst>
          </p:cNvPr>
          <p:cNvSpPr>
            <a:spLocks noGrp="1"/>
          </p:cNvSpPr>
          <p:nvPr>
            <p:ph type="title"/>
          </p:nvPr>
        </p:nvSpPr>
        <p:spPr/>
        <p:txBody>
          <a:bodyPr/>
          <a:lstStyle/>
          <a:p>
            <a:endParaRPr lang="en-US"/>
          </a:p>
        </p:txBody>
      </p:sp>
      <p:pic>
        <p:nvPicPr>
          <p:cNvPr id="32770" name="Picture 2" descr="Inductive Bible Study by Joey Asher Tan">
            <a:extLst>
              <a:ext uri="{FF2B5EF4-FFF2-40B4-BE49-F238E27FC236}">
                <a16:creationId xmlns:a16="http://schemas.microsoft.com/office/drawing/2014/main" id="{08A3F953-8FC7-6EFE-9B18-12CFDE2C7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1318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2C9FD-0824-90B5-FCE3-A20C265503A4}"/>
            </a:ext>
          </a:extLst>
        </p:cNvPr>
        <p:cNvGrpSpPr/>
        <p:nvPr/>
      </p:nvGrpSpPr>
      <p:grpSpPr>
        <a:xfrm>
          <a:off x="0" y="0"/>
          <a:ext cx="0" cy="0"/>
          <a:chOff x="0" y="0"/>
          <a:chExt cx="0" cy="0"/>
        </a:xfrm>
      </p:grpSpPr>
      <p:pic>
        <p:nvPicPr>
          <p:cNvPr id="2" name="Picture 1" descr="bd05353_[2]">
            <a:extLst>
              <a:ext uri="{FF2B5EF4-FFF2-40B4-BE49-F238E27FC236}">
                <a16:creationId xmlns:a16="http://schemas.microsoft.com/office/drawing/2014/main" id="{9F7942D9-3AD3-78DA-CC71-4A74A0C74D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796" y="3512077"/>
            <a:ext cx="45466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a:extLst>
              <a:ext uri="{FF2B5EF4-FFF2-40B4-BE49-F238E27FC236}">
                <a16:creationId xmlns:a16="http://schemas.microsoft.com/office/drawing/2014/main" id="{3E6FB38F-A64A-C312-8D3E-2F266E2877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61949">
            <a:off x="5734971" y="629587"/>
            <a:ext cx="2038350" cy="36757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A1EF4FB-01CA-E213-564F-B7772546CF19}"/>
              </a:ext>
            </a:extLst>
          </p:cNvPr>
          <p:cNvSpPr txBox="1"/>
          <p:nvPr/>
        </p:nvSpPr>
        <p:spPr>
          <a:xfrm>
            <a:off x="4944396" y="6020109"/>
            <a:ext cx="6924675" cy="646331"/>
          </a:xfrm>
          <a:prstGeom prst="rect">
            <a:avLst/>
          </a:prstGeom>
          <a:noFill/>
        </p:spPr>
        <p:txBody>
          <a:bodyPr wrap="square" rtlCol="0">
            <a:spAutoFit/>
          </a:bodyPr>
          <a:lstStyle/>
          <a:p>
            <a:r>
              <a:rPr lang="en-US" b="1" dirty="0">
                <a:solidFill>
                  <a:srgbClr val="FF0000"/>
                </a:solidFill>
                <a:latin typeface="Tempus Sans ITC" panose="04020404030D07020202" pitchFamily="82" charset="0"/>
              </a:rPr>
              <a:t>FORGIVE ME IN ADVANCE!</a:t>
            </a:r>
          </a:p>
          <a:p>
            <a:r>
              <a:rPr lang="en-US" b="1" dirty="0">
                <a:solidFill>
                  <a:srgbClr val="FF0000"/>
                </a:solidFill>
                <a:latin typeface="Tempus Sans ITC" panose="04020404030D07020202" pitchFamily="82" charset="0"/>
              </a:rPr>
              <a:t>THE PACE QUICKENS DURING OUR LAST CLASS TOGETHER.</a:t>
            </a:r>
          </a:p>
        </p:txBody>
      </p:sp>
      <p:sp>
        <p:nvSpPr>
          <p:cNvPr id="5" name="Speech Bubble: Rectangle with Corners Rounded 4">
            <a:extLst>
              <a:ext uri="{FF2B5EF4-FFF2-40B4-BE49-F238E27FC236}">
                <a16:creationId xmlns:a16="http://schemas.microsoft.com/office/drawing/2014/main" id="{66AB6B79-B5FB-2F7A-0BED-364E0DD289B7}"/>
              </a:ext>
            </a:extLst>
          </p:cNvPr>
          <p:cNvSpPr/>
          <p:nvPr/>
        </p:nvSpPr>
        <p:spPr>
          <a:xfrm>
            <a:off x="2047875" y="2066925"/>
            <a:ext cx="1600200" cy="1038225"/>
          </a:xfrm>
          <a:prstGeom prst="wedgeRoundRectCallout">
            <a:avLst>
              <a:gd name="adj1" fmla="val -51499"/>
              <a:gd name="adj2" fmla="val 116628"/>
              <a:gd name="adj3" fmla="val 1666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effectLst>
                  <a:outerShdw blurRad="38100" dist="38100" dir="2700000" algn="tl">
                    <a:srgbClr val="000000">
                      <a:alpha val="43137"/>
                    </a:srgbClr>
                  </a:outerShdw>
                </a:effectLst>
              </a:rPr>
              <a:t>I DON’T THIS SAND GLASS MECHANISM IS REFLECTING THE RIGHT TIME</a:t>
            </a:r>
          </a:p>
        </p:txBody>
      </p:sp>
      <p:sp>
        <p:nvSpPr>
          <p:cNvPr id="6" name="Thought Bubble: Cloud 5">
            <a:extLst>
              <a:ext uri="{FF2B5EF4-FFF2-40B4-BE49-F238E27FC236}">
                <a16:creationId xmlns:a16="http://schemas.microsoft.com/office/drawing/2014/main" id="{ED7E1762-7148-6450-F7B4-3E9016A76D95}"/>
              </a:ext>
            </a:extLst>
          </p:cNvPr>
          <p:cNvSpPr/>
          <p:nvPr/>
        </p:nvSpPr>
        <p:spPr>
          <a:xfrm>
            <a:off x="28575" y="1609725"/>
            <a:ext cx="1600200" cy="1495425"/>
          </a:xfrm>
          <a:prstGeom prst="cloudCallout">
            <a:avLst>
              <a:gd name="adj1" fmla="val 45238"/>
              <a:gd name="adj2" fmla="val 7906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effectLst>
                  <a:outerShdw blurRad="38100" dist="38100" dir="2700000" algn="tl">
                    <a:srgbClr val="000000">
                      <a:alpha val="43137"/>
                    </a:srgbClr>
                  </a:outerShdw>
                </a:effectLst>
              </a:rPr>
              <a:t>IT’S GOT TO BE AT LEAST TEN MINUTES OFF</a:t>
            </a:r>
          </a:p>
        </p:txBody>
      </p:sp>
    </p:spTree>
    <p:extLst>
      <p:ext uri="{BB962C8B-B14F-4D97-AF65-F5344CB8AC3E}">
        <p14:creationId xmlns:p14="http://schemas.microsoft.com/office/powerpoint/2010/main" val="2540214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187785-1A9F-5D8C-5EC8-A8B7B78C93C7}"/>
              </a:ext>
            </a:extLst>
          </p:cNvPr>
          <p:cNvSpPr txBox="1"/>
          <p:nvPr/>
        </p:nvSpPr>
        <p:spPr>
          <a:xfrm>
            <a:off x="355600" y="372534"/>
            <a:ext cx="6224140" cy="523220"/>
          </a:xfrm>
          <a:prstGeom prst="rect">
            <a:avLst/>
          </a:prstGeom>
          <a:noFill/>
        </p:spPr>
        <p:txBody>
          <a:bodyPr wrap="none" rtlCol="0">
            <a:spAutoFit/>
          </a:bodyPr>
          <a:lstStyle/>
          <a:p>
            <a:r>
              <a:rPr lang="en-US" sz="2800" b="1" dirty="0">
                <a:latin typeface="Candara" panose="020E0502030303020204" pitchFamily="34" charset="0"/>
              </a:rPr>
              <a:t>INDUCTIVE BIBLE STUDY: IS IT BIBLICAL</a:t>
            </a:r>
          </a:p>
        </p:txBody>
      </p:sp>
      <p:sp>
        <p:nvSpPr>
          <p:cNvPr id="5" name="TextBox 4">
            <a:extLst>
              <a:ext uri="{FF2B5EF4-FFF2-40B4-BE49-F238E27FC236}">
                <a16:creationId xmlns:a16="http://schemas.microsoft.com/office/drawing/2014/main" id="{150823F1-C37B-DC3B-5DBF-1902D8599EEF}"/>
              </a:ext>
            </a:extLst>
          </p:cNvPr>
          <p:cNvSpPr txBox="1"/>
          <p:nvPr/>
        </p:nvSpPr>
        <p:spPr>
          <a:xfrm>
            <a:off x="355600" y="850558"/>
            <a:ext cx="7552267" cy="5178790"/>
          </a:xfrm>
          <a:prstGeom prst="rect">
            <a:avLst/>
          </a:prstGeom>
          <a:noFill/>
        </p:spPr>
        <p:txBody>
          <a:bodyPr wrap="square">
            <a:spAutoFit/>
          </a:bodyPr>
          <a:lstStyle/>
          <a:p>
            <a:pPr marL="0" marR="457200" algn="just">
              <a:lnSpc>
                <a:spcPct val="115000"/>
              </a:lnSpc>
              <a:spcBef>
                <a:spcPts val="200"/>
              </a:spcBef>
              <a:spcAft>
                <a:spcPts val="400"/>
              </a:spcAft>
              <a:tabLst>
                <a:tab pos="3486150" algn="l"/>
                <a:tab pos="3543300" algn="l"/>
              </a:tabLst>
            </a:pPr>
            <a:r>
              <a:rPr lang="en-US" sz="2000" kern="1000" dirty="0">
                <a:effectLst/>
                <a:latin typeface="Candara" panose="020E0502030303020204" pitchFamily="34" charset="0"/>
                <a:ea typeface="Franklin Gothic Book" panose="020B0503020102020204" pitchFamily="34" charset="0"/>
                <a:cs typeface="Franklin Gothic Book" panose="020B0503020102020204" pitchFamily="34" charset="0"/>
              </a:rPr>
              <a:t>In the book of Acts we encounter a group of saints often referred to as the "Bereans" who seem to approach the Scriptures with an inductive mindset.</a:t>
            </a:r>
            <a:r>
              <a:rPr lang="en-US" sz="2000" kern="1000" dirty="0">
                <a:effectLst/>
                <a:latin typeface="Candara" panose="020E0502030303020204" pitchFamily="34" charset="0"/>
                <a:ea typeface="Franklin Gothic Book" panose="020B0503020102020204" pitchFamily="34" charset="0"/>
                <a:cs typeface="Times New Roman" panose="02020603050405020304" pitchFamily="18" charset="0"/>
              </a:rPr>
              <a:t> </a:t>
            </a:r>
            <a:r>
              <a:rPr lang="en-US" sz="2000" kern="1000" dirty="0">
                <a:effectLst/>
                <a:latin typeface="Candara" panose="020E0502030303020204" pitchFamily="34" charset="0"/>
                <a:ea typeface="Franklin Gothic Book" panose="020B0503020102020204" pitchFamily="34" charset="0"/>
                <a:cs typeface="Franklin Gothic Book" panose="020B0503020102020204" pitchFamily="34" charset="0"/>
              </a:rPr>
              <a:t>The Bereans were open to the Truth, but as any good inductive student would do, they searched the scrolls for themselves which may explain why Dr. Luke referred to them as noble-minded.</a:t>
            </a:r>
          </a:p>
          <a:p>
            <a:pPr marL="0" marR="457200" algn="just">
              <a:lnSpc>
                <a:spcPct val="115000"/>
              </a:lnSpc>
              <a:spcBef>
                <a:spcPts val="200"/>
              </a:spcBef>
              <a:spcAft>
                <a:spcPts val="400"/>
              </a:spcAft>
              <a:tabLst>
                <a:tab pos="3486150" algn="l"/>
                <a:tab pos="3543300" algn="l"/>
              </a:tabLst>
            </a:pPr>
            <a:r>
              <a:rPr lang="en-US" sz="2000" kern="1000" dirty="0">
                <a:effectLst/>
                <a:latin typeface="Candara" panose="020E0502030303020204" pitchFamily="34" charset="0"/>
                <a:ea typeface="Franklin Gothic Book" panose="020B0503020102020204" pitchFamily="34" charset="0"/>
                <a:cs typeface="Franklin Gothic Book" panose="020B0503020102020204" pitchFamily="34" charset="0"/>
              </a:rPr>
              <a:t> This Greek word (</a:t>
            </a:r>
            <a:r>
              <a:rPr lang="en-US" sz="2000" kern="1000" dirty="0" err="1">
                <a:effectLst/>
                <a:latin typeface="Candara" panose="020E0502030303020204" pitchFamily="34" charset="0"/>
                <a:ea typeface="Franklin Gothic Book" panose="020B0503020102020204" pitchFamily="34" charset="0"/>
                <a:cs typeface="Franklin Gothic Book" panose="020B0503020102020204" pitchFamily="34" charset="0"/>
              </a:rPr>
              <a:t>eugenes</a:t>
            </a:r>
            <a:r>
              <a:rPr lang="en-US" sz="2000" kern="1000" dirty="0">
                <a:effectLst/>
                <a:latin typeface="Candara" panose="020E0502030303020204" pitchFamily="34" charset="0"/>
                <a:ea typeface="Franklin Gothic Book" panose="020B0503020102020204" pitchFamily="34" charset="0"/>
                <a:cs typeface="Franklin Gothic Book" panose="020B0503020102020204" pitchFamily="34" charset="0"/>
              </a:rPr>
              <a:t>, Strong's # 2104 from </a:t>
            </a:r>
            <a:r>
              <a:rPr lang="en-US" sz="2000" kern="1000" dirty="0" err="1">
                <a:effectLst/>
                <a:latin typeface="Candara" panose="020E0502030303020204" pitchFamily="34" charset="0"/>
                <a:ea typeface="Franklin Gothic Book" panose="020B0503020102020204" pitchFamily="34" charset="0"/>
                <a:cs typeface="Franklin Gothic Book" panose="020B0503020102020204" pitchFamily="34" charset="0"/>
              </a:rPr>
              <a:t>eu</a:t>
            </a:r>
            <a:r>
              <a:rPr lang="en-US" sz="2000" kern="1000" dirty="0">
                <a:effectLst/>
                <a:latin typeface="Candara" panose="020E0502030303020204" pitchFamily="34" charset="0"/>
                <a:ea typeface="Franklin Gothic Book" panose="020B0503020102020204" pitchFamily="34" charset="0"/>
                <a:cs typeface="Franklin Gothic Book" panose="020B0503020102020204" pitchFamily="34" charset="0"/>
              </a:rPr>
              <a:t> = good, well + </a:t>
            </a:r>
            <a:r>
              <a:rPr lang="en-US" sz="2000" kern="1000" dirty="0" err="1">
                <a:effectLst/>
                <a:latin typeface="Candara" panose="020E0502030303020204" pitchFamily="34" charset="0"/>
                <a:ea typeface="Franklin Gothic Book" panose="020B0503020102020204" pitchFamily="34" charset="0"/>
                <a:cs typeface="Franklin Gothic Book" panose="020B0503020102020204" pitchFamily="34" charset="0"/>
              </a:rPr>
              <a:t>génos</a:t>
            </a:r>
            <a:r>
              <a:rPr lang="en-US" sz="2000" kern="1000" dirty="0">
                <a:effectLst/>
                <a:latin typeface="Candara" panose="020E0502030303020204" pitchFamily="34" charset="0"/>
                <a:ea typeface="Franklin Gothic Book" panose="020B0503020102020204" pitchFamily="34" charset="0"/>
                <a:cs typeface="Franklin Gothic Book" panose="020B0503020102020204" pitchFamily="34" charset="0"/>
              </a:rPr>
              <a:t> = race, family) can mean "of noble birth", but in context conveys the idea that these men and women were open-minded, unbiased and characterized by a willingness to learn and evaluate something fairly. </a:t>
            </a:r>
          </a:p>
          <a:p>
            <a:pPr marL="0" marR="457200" algn="just">
              <a:lnSpc>
                <a:spcPct val="115000"/>
              </a:lnSpc>
              <a:spcBef>
                <a:spcPts val="200"/>
              </a:spcBef>
              <a:spcAft>
                <a:spcPts val="400"/>
              </a:spcAft>
              <a:tabLst>
                <a:tab pos="3486150" algn="l"/>
                <a:tab pos="3543300" algn="l"/>
              </a:tabLst>
            </a:pPr>
            <a:r>
              <a:rPr lang="en-US" sz="2000" kern="1000" dirty="0">
                <a:effectLst/>
                <a:latin typeface="Candara" panose="020E0502030303020204" pitchFamily="34" charset="0"/>
                <a:ea typeface="Franklin Gothic Book" panose="020B0503020102020204" pitchFamily="34" charset="0"/>
                <a:cs typeface="Franklin Gothic Book" panose="020B0503020102020204" pitchFamily="34" charset="0"/>
              </a:rPr>
              <a:t>This is the attitude we should have as we begin to explore a passage inductively. The moment we come to a passage and say "I know what this one means", we are in "trouble".</a:t>
            </a:r>
            <a:endParaRPr lang="en-US" sz="2400" kern="1000" dirty="0">
              <a:effectLst/>
              <a:latin typeface="Candara" panose="020E0502030303020204" pitchFamily="34" charset="0"/>
              <a:ea typeface="Franklin Gothic Book" panose="020B05030201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6367F1E-D9C9-D4AF-17F2-1F332C05BCA7}"/>
              </a:ext>
            </a:extLst>
          </p:cNvPr>
          <p:cNvSpPr txBox="1"/>
          <p:nvPr/>
        </p:nvSpPr>
        <p:spPr>
          <a:xfrm>
            <a:off x="7907867" y="1048308"/>
            <a:ext cx="3907366" cy="4801314"/>
          </a:xfrm>
          <a:prstGeom prst="rect">
            <a:avLst/>
          </a:prstGeom>
          <a:solidFill>
            <a:schemeClr val="bg2">
              <a:lumMod val="75000"/>
            </a:schemeClr>
          </a:solidFill>
          <a:ln w="76200">
            <a:solidFill>
              <a:srgbClr val="C00000"/>
            </a:solidFill>
          </a:ln>
        </p:spPr>
        <p:txBody>
          <a:bodyPr wrap="square">
            <a:spAutoFit/>
          </a:bodyPr>
          <a:lstStyle/>
          <a:p>
            <a:pPr algn="just"/>
            <a:r>
              <a:rPr lang="en-US" dirty="0">
                <a:latin typeface="Candara" panose="020E0502030303020204" pitchFamily="34" charset="0"/>
              </a:rPr>
              <a:t>Luke records that as a result of jealousy, the Jews stirred the city of Thessalonica into an uproar which prompted...</a:t>
            </a:r>
          </a:p>
          <a:p>
            <a:pPr algn="just"/>
            <a:endParaRPr lang="en-US" dirty="0">
              <a:latin typeface="Candara" panose="020E0502030303020204" pitchFamily="34" charset="0"/>
            </a:endParaRPr>
          </a:p>
          <a:p>
            <a:pPr algn="ctr"/>
            <a:r>
              <a:rPr lang="en-US" dirty="0">
                <a:latin typeface="Candara" panose="020E0502030303020204" pitchFamily="34" charset="0"/>
              </a:rPr>
              <a:t>the brethren (to) immediately (send) Paul and Silas away by night to Berea and when they arrived, they went into the synagogue of the Jews. Now these (Jews at Berea) were more noble-minded than those (Jews) in Thessalonica, for they received the word with great eagerness, examining ("searched" KJV) the Scriptures daily to see whether these things were so. Therefore (term of conclusion) many of them believed. (Acts 17:10-12)</a:t>
            </a:r>
          </a:p>
        </p:txBody>
      </p:sp>
    </p:spTree>
    <p:extLst>
      <p:ext uri="{BB962C8B-B14F-4D97-AF65-F5344CB8AC3E}">
        <p14:creationId xmlns:p14="http://schemas.microsoft.com/office/powerpoint/2010/main" val="20581112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6E170E-DBE3-EE64-395D-C163A2B7025E}"/>
              </a:ext>
            </a:extLst>
          </p:cNvPr>
          <p:cNvSpPr txBox="1"/>
          <p:nvPr/>
        </p:nvSpPr>
        <p:spPr>
          <a:xfrm>
            <a:off x="557504" y="758899"/>
            <a:ext cx="11115092" cy="5047536"/>
          </a:xfrm>
          <a:prstGeom prst="rect">
            <a:avLst/>
          </a:prstGeom>
          <a:noFill/>
        </p:spPr>
        <p:txBody>
          <a:bodyPr wrap="square">
            <a:spAutoFit/>
          </a:bodyPr>
          <a:lstStyle/>
          <a:p>
            <a:r>
              <a:rPr lang="en-US" sz="1400" b="1" i="0" dirty="0">
                <a:solidFill>
                  <a:srgbClr val="3F3F3F"/>
                </a:solidFill>
                <a:effectLst/>
                <a:latin typeface="Candara" panose="020E0502030303020204" pitchFamily="34" charset="0"/>
              </a:rPr>
              <a:t>v.6 You</a:t>
            </a:r>
            <a:r>
              <a:rPr lang="en-US" sz="1400" b="0" i="0" dirty="0">
                <a:solidFill>
                  <a:srgbClr val="3F3F3F"/>
                </a:solidFill>
                <a:effectLst/>
                <a:latin typeface="Candara" panose="020E0502030303020204" pitchFamily="34" charset="0"/>
              </a:rPr>
              <a:t> is emphatic (first in the Greek sentence) marking the change of subject from the writers to the readers. Paul does not begin with the readers' personal acceptance of the gospel, but with the external manifestation demonstrating that reception.</a:t>
            </a:r>
          </a:p>
          <a:p>
            <a:endParaRPr lang="en-US" sz="1400" dirty="0">
              <a:solidFill>
                <a:srgbClr val="3F3F3F"/>
              </a:solidFill>
              <a:latin typeface="Candara" panose="020E0502030303020204" pitchFamily="34" charset="0"/>
            </a:endParaRPr>
          </a:p>
          <a:p>
            <a:r>
              <a:rPr lang="en-US" sz="1400" b="1" dirty="0">
                <a:latin typeface="Candara" panose="020E0502030303020204" pitchFamily="34" charset="0"/>
              </a:rPr>
              <a:t>v.6 Became </a:t>
            </a:r>
            <a:r>
              <a:rPr lang="en-US" sz="1400" dirty="0">
                <a:latin typeface="Candara" panose="020E0502030303020204" pitchFamily="34" charset="0"/>
              </a:rPr>
              <a:t>(1096) (</a:t>
            </a:r>
            <a:r>
              <a:rPr lang="en-US" sz="1400" dirty="0" err="1">
                <a:latin typeface="Candara" panose="020E0502030303020204" pitchFamily="34" charset="0"/>
              </a:rPr>
              <a:t>ginomai</a:t>
            </a:r>
            <a:r>
              <a:rPr lang="en-US" sz="1400" dirty="0">
                <a:latin typeface="Candara" panose="020E0502030303020204" pitchFamily="34" charset="0"/>
              </a:rPr>
              <a:t>) means to come into existence and the aorist tense indicates a completed action in the past, specifically at the time of their new birth into God's family. A definite, observable change became evident in the Thessalonian's lives. Their conversion had taken place at a point in time and that conversion was not a gradual process but an act (1Th 1:9, 10-note where turned is also aorist tense indicating at a point in time they took a definite turn not just "for the better" but "for the best!".)</a:t>
            </a:r>
          </a:p>
          <a:p>
            <a:endParaRPr lang="en-US" sz="1400" dirty="0">
              <a:latin typeface="Candara" panose="020E0502030303020204" pitchFamily="34" charset="0"/>
            </a:endParaRPr>
          </a:p>
          <a:p>
            <a:r>
              <a:rPr lang="en-US" sz="1400" b="1" dirty="0">
                <a:latin typeface="Candara" panose="020E0502030303020204" pitchFamily="34" charset="0"/>
              </a:rPr>
              <a:t>v.7 So that </a:t>
            </a:r>
            <a:r>
              <a:rPr lang="en-US" sz="1400" dirty="0">
                <a:latin typeface="Candara" panose="020E0502030303020204" pitchFamily="34" charset="0"/>
              </a:rPr>
              <a:t>- Explains purpose or result. In this case it is the result of their Spirit filled lives of joy in a situation one would not expect joy (tribulation). That can only speak of the supernatural power of God in their lives. Who wouldn't want to pattern their lives after such individuals? </a:t>
            </a:r>
          </a:p>
          <a:p>
            <a:endParaRPr lang="en-US" sz="1400" dirty="0">
              <a:latin typeface="Candara" panose="020E0502030303020204" pitchFamily="34" charset="0"/>
            </a:endParaRPr>
          </a:p>
          <a:p>
            <a:r>
              <a:rPr lang="en-US" sz="1400" b="1" dirty="0">
                <a:latin typeface="Candara" panose="020E0502030303020204" pitchFamily="34" charset="0"/>
              </a:rPr>
              <a:t>v.8 For </a:t>
            </a:r>
            <a:r>
              <a:rPr lang="en-US" sz="1400" dirty="0">
                <a:latin typeface="Candara" panose="020E0502030303020204" pitchFamily="34" charset="0"/>
              </a:rPr>
              <a:t>(1063) (gar) signifies an explanation (See discussion of value of observing and interrogating this term of explanation) of something previously stated. It is a good practice when you encounter a "for" at the beginning of a verse to ask "what is the author explaining?". What would Paul be explaining in present context? Clearly he is describing how the Thessalonians became "imitators" and "examples", the information that follows providing the details.</a:t>
            </a:r>
          </a:p>
          <a:p>
            <a:endParaRPr lang="en-US" sz="1400" dirty="0">
              <a:latin typeface="Candara" panose="020E0502030303020204" pitchFamily="34" charset="0"/>
            </a:endParaRPr>
          </a:p>
          <a:p>
            <a:r>
              <a:rPr lang="en-US" sz="1400" b="1" dirty="0">
                <a:latin typeface="Candara" panose="020E0502030303020204" pitchFamily="34" charset="0"/>
              </a:rPr>
              <a:t>v. 8 </a:t>
            </a:r>
            <a:r>
              <a:rPr lang="en-US" sz="1400" dirty="0">
                <a:latin typeface="Candara" panose="020E0502030303020204" pitchFamily="34" charset="0"/>
              </a:rPr>
              <a:t>Sounded forth (1837) (</a:t>
            </a:r>
            <a:r>
              <a:rPr lang="en-US" sz="1400" dirty="0" err="1">
                <a:latin typeface="Candara" panose="020E0502030303020204" pitchFamily="34" charset="0"/>
              </a:rPr>
              <a:t>execheo</a:t>
            </a:r>
            <a:r>
              <a:rPr lang="en-US" sz="1400" dirty="0">
                <a:latin typeface="Candara" panose="020E0502030303020204" pitchFamily="34" charset="0"/>
              </a:rPr>
              <a:t> from ex = out + echo = hold; in </a:t>
            </a:r>
            <a:r>
              <a:rPr lang="en-US" sz="1400" dirty="0" err="1">
                <a:latin typeface="Candara" panose="020E0502030303020204" pitchFamily="34" charset="0"/>
              </a:rPr>
              <a:t>Lxx</a:t>
            </a:r>
            <a:r>
              <a:rPr lang="en-US" sz="1400" dirty="0">
                <a:latin typeface="Candara" panose="020E0502030303020204" pitchFamily="34" charset="0"/>
              </a:rPr>
              <a:t> only in Joel 3:14+) means literally to sound out (the verb is found in ancient secular Greek manuscripts describing the sound of a trumpet or the sound of rolling thunder), reverberating (continuing as if in a series of echoes) or bouncing off objects (in this case the hearts and minds of lost men and women) like an echo. The picture is that of clearly audible, unmistakable proclamation. The perfect tense indicates that their message began at a point in time in the past (their new birth) and continued effects were still reverberating. It had sounded, and still it sounds, reaching far and wide with its penetrating tones. It's sound in fact has reverberated down to our day in their written testimony in this divinely inspired epistle. Now that's reverberation! The perfect tense indicates the abiding effect of the blast; "the blast hangs on the air as the result of the trumpet having been blown." </a:t>
            </a:r>
          </a:p>
        </p:txBody>
      </p:sp>
    </p:spTree>
    <p:extLst>
      <p:ext uri="{BB962C8B-B14F-4D97-AF65-F5344CB8AC3E}">
        <p14:creationId xmlns:p14="http://schemas.microsoft.com/office/powerpoint/2010/main" val="16937979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8A1C03-3F93-5A58-0487-CFB9F224AE3D}"/>
              </a:ext>
            </a:extLst>
          </p:cNvPr>
          <p:cNvSpPr txBox="1"/>
          <p:nvPr/>
        </p:nvSpPr>
        <p:spPr>
          <a:xfrm>
            <a:off x="377687" y="474345"/>
            <a:ext cx="11350487" cy="6124754"/>
          </a:xfrm>
          <a:prstGeom prst="rect">
            <a:avLst/>
          </a:prstGeom>
          <a:noFill/>
        </p:spPr>
        <p:txBody>
          <a:bodyPr wrap="square">
            <a:spAutoFit/>
          </a:bodyPr>
          <a:lstStyle/>
          <a:p>
            <a:r>
              <a:rPr lang="en-US" sz="1400" b="1" dirty="0">
                <a:latin typeface="Candara" panose="020E0502030303020204" pitchFamily="34" charset="0"/>
              </a:rPr>
              <a:t>v.8 Your faith </a:t>
            </a:r>
            <a:r>
              <a:rPr lang="en-US" sz="1400" dirty="0">
                <a:latin typeface="Candara" panose="020E0502030303020204" pitchFamily="34" charset="0"/>
              </a:rPr>
              <a:t>(4102) (</a:t>
            </a:r>
            <a:r>
              <a:rPr lang="en-US" sz="1400" dirty="0" err="1">
                <a:latin typeface="Candara" panose="020E0502030303020204" pitchFamily="34" charset="0"/>
              </a:rPr>
              <a:t>pistis</a:t>
            </a:r>
            <a:r>
              <a:rPr lang="en-US" sz="1400" dirty="0">
                <a:latin typeface="Candara" panose="020E0502030303020204" pitchFamily="34" charset="0"/>
              </a:rPr>
              <a:t>) (the faith of you) The repeated article ("the") in the original Greek makes it clear that their faith is now directed toward the true God and not toward the idols from which they had turned. The Thessalonian saints expressed their fidelity toward God, showing that they had a true belief in God and in the truth which He had revealed by their changed lives.</a:t>
            </a:r>
          </a:p>
          <a:p>
            <a:endParaRPr lang="en-US" sz="1400" dirty="0">
              <a:latin typeface="Candara" panose="020E0502030303020204" pitchFamily="34" charset="0"/>
            </a:endParaRPr>
          </a:p>
          <a:p>
            <a:r>
              <a:rPr lang="en-US" sz="1400" b="1" dirty="0">
                <a:latin typeface="Candara" panose="020E0502030303020204" pitchFamily="34" charset="0"/>
              </a:rPr>
              <a:t>v.8 Toward </a:t>
            </a:r>
            <a:r>
              <a:rPr lang="en-US" sz="1400" dirty="0">
                <a:latin typeface="Candara" panose="020E0502030303020204" pitchFamily="34" charset="0"/>
              </a:rPr>
              <a:t>(4314) is pros, the preposition of direction, indicating forward to, toward," or "facing," and indicates that their faith was directed toward and had as its object the God, the one true God whom they had come to know and serve, in contrast to their former idols. Their faith had experienced a change of direction, bringing them into a face‑to‑face relationship with the living God.</a:t>
            </a:r>
          </a:p>
          <a:p>
            <a:endParaRPr lang="en-US" sz="1400" dirty="0">
              <a:latin typeface="Candara" panose="020E0502030303020204" pitchFamily="34" charset="0"/>
            </a:endParaRPr>
          </a:p>
          <a:p>
            <a:r>
              <a:rPr lang="en-US" sz="1400" b="1" dirty="0">
                <a:latin typeface="Candara" panose="020E0502030303020204" pitchFamily="34" charset="0"/>
              </a:rPr>
              <a:t>v.8 Gone forth </a:t>
            </a:r>
            <a:r>
              <a:rPr lang="en-US" sz="1400" dirty="0">
                <a:latin typeface="Candara" panose="020E0502030303020204" pitchFamily="34" charset="0"/>
              </a:rPr>
              <a:t>(1831) (</a:t>
            </a:r>
            <a:r>
              <a:rPr lang="en-US" sz="1400" dirty="0" err="1">
                <a:latin typeface="Candara" panose="020E0502030303020204" pitchFamily="34" charset="0"/>
              </a:rPr>
              <a:t>exerchomai</a:t>
            </a:r>
            <a:r>
              <a:rPr lang="en-US" sz="1400" dirty="0">
                <a:latin typeface="Candara" panose="020E0502030303020204" pitchFamily="34" charset="0"/>
              </a:rPr>
              <a:t>) means literally to </a:t>
            </a:r>
            <a:r>
              <a:rPr lang="en-US" sz="1400" dirty="0" err="1">
                <a:latin typeface="Candara" panose="020E0502030303020204" pitchFamily="34" charset="0"/>
              </a:rPr>
              <a:t>to</a:t>
            </a:r>
            <a:r>
              <a:rPr lang="en-US" sz="1400" dirty="0">
                <a:latin typeface="Candara" panose="020E0502030303020204" pitchFamily="34" charset="0"/>
              </a:rPr>
              <a:t> go out with the use of the perfect tense (like "sounded forth" above) indicating that the "going forth" was a state of completion and was exerting a continuing effect. This pictures their faith like travelers having gone out in all directions.</a:t>
            </a:r>
          </a:p>
          <a:p>
            <a:endParaRPr lang="en-US" sz="1400" dirty="0">
              <a:latin typeface="Candara" panose="020E0502030303020204" pitchFamily="34" charset="0"/>
            </a:endParaRPr>
          </a:p>
          <a:p>
            <a:r>
              <a:rPr lang="en-US" sz="1400" b="1" dirty="0">
                <a:latin typeface="Candara" panose="020E0502030303020204" pitchFamily="34" charset="0"/>
              </a:rPr>
              <a:t>v.9 You turned </a:t>
            </a:r>
            <a:r>
              <a:rPr lang="en-US" sz="1400" dirty="0">
                <a:latin typeface="Candara" panose="020E0502030303020204" pitchFamily="34" charset="0"/>
              </a:rPr>
              <a:t>(1994) (</a:t>
            </a:r>
            <a:r>
              <a:rPr lang="en-US" sz="1400" dirty="0" err="1">
                <a:latin typeface="Candara" panose="020E0502030303020204" pitchFamily="34" charset="0"/>
              </a:rPr>
              <a:t>epistrepho</a:t>
            </a:r>
            <a:r>
              <a:rPr lang="en-US" sz="1400" dirty="0">
                <a:latin typeface="Candara" panose="020E0502030303020204" pitchFamily="34" charset="0"/>
              </a:rPr>
              <a:t> from epi = motion toward + </a:t>
            </a:r>
            <a:r>
              <a:rPr lang="en-US" sz="1400" dirty="0" err="1">
                <a:latin typeface="Candara" panose="020E0502030303020204" pitchFamily="34" charset="0"/>
              </a:rPr>
              <a:t>strepho</a:t>
            </a:r>
            <a:r>
              <a:rPr lang="en-US" sz="1400" dirty="0">
                <a:latin typeface="Candara" panose="020E0502030303020204" pitchFamily="34" charset="0"/>
              </a:rPr>
              <a:t> = turn) means to turn about, around or toward and then to convert, so that it frequently refers to a sinner’s conversion to God as in the current use.  Turned is aorist tense pointing to a definite crisis experience and indicative mood indicates that such a change had truly taken place. The active voice indicates that the conversion was the consequence of a deliberate choice on their part and was not an act forced upon them. Their turning was voluntary. It was evidence of their faith and love mentioned.</a:t>
            </a:r>
          </a:p>
          <a:p>
            <a:endParaRPr lang="en-US" sz="1400" dirty="0">
              <a:latin typeface="Candara" panose="020E0502030303020204" pitchFamily="34" charset="0"/>
            </a:endParaRPr>
          </a:p>
          <a:p>
            <a:r>
              <a:rPr lang="en-US" sz="1400" b="1" dirty="0">
                <a:latin typeface="Candara" panose="020E0502030303020204" pitchFamily="34" charset="0"/>
              </a:rPr>
              <a:t>v.9 To serve (1398) </a:t>
            </a:r>
            <a:r>
              <a:rPr lang="en-US" sz="1400" dirty="0">
                <a:latin typeface="Candara" panose="020E0502030303020204" pitchFamily="34" charset="0"/>
              </a:rPr>
              <a:t>(</a:t>
            </a:r>
            <a:r>
              <a:rPr lang="en-US" sz="1400" dirty="0" err="1">
                <a:latin typeface="Candara" panose="020E0502030303020204" pitchFamily="34" charset="0"/>
              </a:rPr>
              <a:t>douleuo</a:t>
            </a:r>
            <a:r>
              <a:rPr lang="en-US" sz="1400" dirty="0">
                <a:latin typeface="Candara" panose="020E0502030303020204" pitchFamily="34" charset="0"/>
              </a:rPr>
              <a:t> from </a:t>
            </a:r>
            <a:r>
              <a:rPr lang="en-US" sz="1400" dirty="0" err="1">
                <a:latin typeface="Candara" panose="020E0502030303020204" pitchFamily="34" charset="0"/>
              </a:rPr>
              <a:t>doulos</a:t>
            </a:r>
            <a:r>
              <a:rPr lang="en-US" sz="1400" dirty="0">
                <a:latin typeface="Candara" panose="020E0502030303020204" pitchFamily="34" charset="0"/>
              </a:rPr>
              <a:t> = bondservant in turn from deo = to bind so one who is bound to another) means to be a slave to God and to act accordingly. The present infinitive denotes that it was a life of continual, complete, and wholehearted service to God. The Thessalonians had completely yielded their wills to continuously (present tense) carry out the will of their heavenly Master. A </a:t>
            </a:r>
            <a:r>
              <a:rPr lang="en-US" sz="1400" dirty="0" err="1">
                <a:latin typeface="Candara" panose="020E0502030303020204" pitchFamily="34" charset="0"/>
              </a:rPr>
              <a:t>doulos</a:t>
            </a:r>
            <a:r>
              <a:rPr lang="en-US" sz="1400" dirty="0">
                <a:latin typeface="Candara" panose="020E0502030303020204" pitchFamily="34" charset="0"/>
              </a:rPr>
              <a:t> conveys the idea of one closely bound with his master, belonging to him, obligated and desirous to do his will, in a permanent relation of servitude and having his will be altogether consumed by the will of the master. Doulos and </a:t>
            </a:r>
            <a:r>
              <a:rPr lang="en-US" sz="1400" dirty="0" err="1">
                <a:latin typeface="Candara" panose="020E0502030303020204" pitchFamily="34" charset="0"/>
              </a:rPr>
              <a:t>douleuo</a:t>
            </a:r>
            <a:r>
              <a:rPr lang="en-US" sz="1400" dirty="0">
                <a:latin typeface="Candara" panose="020E0502030303020204" pitchFamily="34" charset="0"/>
              </a:rPr>
              <a:t> emphasize that one is no longer their own but that they have been bought at great price and therefore willingly commit to serve their master whom they love and respect.</a:t>
            </a:r>
          </a:p>
          <a:p>
            <a:endParaRPr lang="en-US" sz="1400" dirty="0">
              <a:latin typeface="Candara" panose="020E0502030303020204" pitchFamily="34" charset="0"/>
            </a:endParaRPr>
          </a:p>
          <a:p>
            <a:r>
              <a:rPr lang="en-US" sz="1400" b="1" dirty="0">
                <a:latin typeface="Candara" panose="020E0502030303020204" pitchFamily="34" charset="0"/>
              </a:rPr>
              <a:t>v.9 Living (2198) </a:t>
            </a:r>
            <a:r>
              <a:rPr lang="en-US" sz="1400" dirty="0">
                <a:latin typeface="Candara" panose="020E0502030303020204" pitchFamily="34" charset="0"/>
              </a:rPr>
              <a:t>(</a:t>
            </a:r>
            <a:r>
              <a:rPr lang="en-US" sz="1400" dirty="0" err="1">
                <a:latin typeface="Candara" panose="020E0502030303020204" pitchFamily="34" charset="0"/>
              </a:rPr>
              <a:t>zao</a:t>
            </a:r>
            <a:r>
              <a:rPr lang="en-US" sz="1400" dirty="0">
                <a:latin typeface="Candara" panose="020E0502030303020204" pitchFamily="34" charset="0"/>
              </a:rPr>
              <a:t>) means to have life and existence as opposed to death and nonexistence. </a:t>
            </a:r>
            <a:r>
              <a:rPr lang="en-US" sz="1400" dirty="0" err="1">
                <a:latin typeface="Candara" panose="020E0502030303020204" pitchFamily="34" charset="0"/>
              </a:rPr>
              <a:t>Zao</a:t>
            </a:r>
            <a:r>
              <a:rPr lang="en-US" sz="1400" dirty="0">
                <a:latin typeface="Candara" panose="020E0502030303020204" pitchFamily="34" charset="0"/>
              </a:rPr>
              <a:t> is in the present tense which is more literally translated "the continuously living God". He is a living God, having life and power in Himself as "the author and preserver of life unto others" and He stands in contrast to the dead idols that are impotent to help their worshipers.</a:t>
            </a:r>
          </a:p>
          <a:p>
            <a:endParaRPr lang="en-US" sz="1400" dirty="0">
              <a:latin typeface="Candara" panose="020E0502030303020204" pitchFamily="34" charset="0"/>
            </a:endParaRPr>
          </a:p>
          <a:p>
            <a:endParaRPr lang="en-US" sz="1400" dirty="0">
              <a:latin typeface="Candara" panose="020E0502030303020204" pitchFamily="34" charset="0"/>
            </a:endParaRPr>
          </a:p>
        </p:txBody>
      </p:sp>
    </p:spTree>
    <p:extLst>
      <p:ext uri="{BB962C8B-B14F-4D97-AF65-F5344CB8AC3E}">
        <p14:creationId xmlns:p14="http://schemas.microsoft.com/office/powerpoint/2010/main" val="26083834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3BEF58-1506-F89C-76FD-62C144AE56FA}"/>
              </a:ext>
            </a:extLst>
          </p:cNvPr>
          <p:cNvSpPr txBox="1"/>
          <p:nvPr/>
        </p:nvSpPr>
        <p:spPr>
          <a:xfrm>
            <a:off x="217714" y="564786"/>
            <a:ext cx="11756572" cy="5728428"/>
          </a:xfrm>
          <a:prstGeom prst="rect">
            <a:avLst/>
          </a:prstGeom>
          <a:noFill/>
        </p:spPr>
        <p:txBody>
          <a:bodyPr wrap="square">
            <a:spAutoFit/>
          </a:bodyPr>
          <a:lstStyle/>
          <a:p>
            <a:pPr marL="0" marR="0" algn="just">
              <a:lnSpc>
                <a:spcPct val="107000"/>
              </a:lnSpc>
              <a:spcBef>
                <a:spcPts val="0"/>
              </a:spcBef>
              <a:spcAft>
                <a:spcPts val="800"/>
              </a:spcAft>
            </a:pPr>
            <a:r>
              <a:rPr lang="en-US" sz="14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v.3 remembering/Bearing in mind</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a:t>
            </a:r>
            <a:r>
              <a:rPr lang="en-US" sz="1400" u="none" strike="noStrike" kern="100" dirty="0">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2"/>
              </a:rPr>
              <a:t>3421</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a:t>
            </a:r>
            <a:r>
              <a:rPr lang="en-US" sz="1400" b="1" u="none" strike="noStrike" kern="100" dirty="0" err="1">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3"/>
              </a:rPr>
              <a:t>mnemoneuo</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from </a:t>
            </a:r>
            <a:r>
              <a:rPr lang="en-US" sz="1400" b="1" u="none" strike="noStrike" kern="100" dirty="0" err="1">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4"/>
              </a:rPr>
              <a:t>mimnesko</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 recall to one's mind) means to keep in mind, exercise memory, call something to mind or recollect. The </a:t>
            </a:r>
            <a:r>
              <a:rPr lang="en-US" sz="1400" b="1" u="none" strike="noStrike" kern="100" dirty="0">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5" tooltip="Continous action, habitual, reflects one's lifestlye, etc"/>
              </a:rPr>
              <a:t>present tense</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signifies that this was their lifestyle. The meaning is not that this memory occupied the missionaries to the exclusion of everything else but rather that their remembrance of it constantly recurred.</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4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v.3 Faith</a:t>
            </a:r>
            <a:r>
              <a:rPr lang="en-US"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u="none" strike="noStrike" kern="100" dirty="0">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6"/>
              </a:rPr>
              <a:t>4102</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a:t>
            </a:r>
            <a:r>
              <a:rPr lang="en-US" sz="1400" b="1" u="none" strike="noStrike" kern="100" dirty="0" err="1">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7"/>
              </a:rPr>
              <a:t>pistis</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is synonymous with trust or belief and is the conviction of the truth of anything, but in Scripture usually speaks of belief respecting man's relationship to God and divine things, generally with the included idea of trust and holy fervor born of faith and joined with it. The faith of the Thessalonians was no mere speculative belief; it was energetic and productive.</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4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v.3 Labor</a:t>
            </a:r>
            <a:r>
              <a:rPr lang="en-US"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a:t>
            </a:r>
            <a:r>
              <a:rPr lang="en-US" sz="1400" u="none" strike="noStrike" kern="100" dirty="0">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8"/>
              </a:rPr>
              <a:t>2873</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a:t>
            </a:r>
            <a:r>
              <a:rPr lang="en-US" sz="1400" b="1" kern="100" dirty="0" err="1">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kopos</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from </a:t>
            </a:r>
            <a:r>
              <a:rPr lang="en-US" sz="1400" b="1" kern="100" dirty="0" err="1">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kopto</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 chop, hew, cut down, strike; figuratively to lament which apparently came from the idea of striking one's breast) </a:t>
            </a:r>
            <a:r>
              <a:rPr lang="en-US" sz="1400" b="1" kern="100" dirty="0" err="1">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Kopos</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referring to labor conveys the sense that the labor involves toil, fatigue, suffering, weariness and sorrow. It thus speaks of an intense effort which can be united with trouble. In short </a:t>
            </a:r>
            <a:r>
              <a:rPr lang="en-US" sz="1400" b="1" kern="100" dirty="0" err="1">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kopos</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conveys the idea of arduous toil involving sweat and fatigue and emphasizes the weariness which follows as a result of the straining of all of one's powers to the utmost.</a:t>
            </a:r>
            <a:r>
              <a:rPr lang="en-US" sz="2000" b="1" kern="100" dirty="0">
                <a:solidFill>
                  <a:srgbClr val="3F3F3F"/>
                </a:solidFill>
                <a:effectLst/>
                <a:latin typeface="Roboto" pitchFamily="2" charset="0"/>
                <a:ea typeface="Calibri" panose="020F0502020204030204" pitchFamily="34" charset="0"/>
                <a:cs typeface="Times New Roman" panose="02020603050405020304" pitchFamily="18" charset="0"/>
              </a:rPr>
              <a:t> </a:t>
            </a:r>
            <a:r>
              <a:rPr lang="en-US" sz="14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Your labor prompted by love</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is the toilsome, laborious activity that is prompted and sustained by love when the going gets hard. </a:t>
            </a:r>
            <a:r>
              <a:rPr lang="en-US" sz="14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Vine</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sums up </a:t>
            </a:r>
            <a:r>
              <a:rPr lang="en-US" sz="14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labor of love</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writing that first in </a:t>
            </a:r>
            <a:r>
              <a:rPr lang="en-US" sz="1400" u="none" strike="noStrike" kern="100" dirty="0">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9"/>
              </a:rPr>
              <a:t>1Th 1:9</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it is expressed as service to God ("to serve a true and living God"). </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4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v.3 Steadfastness</a:t>
            </a:r>
            <a:r>
              <a:rPr lang="en-US"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u="none" strike="noStrike" kern="100" dirty="0">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10"/>
              </a:rPr>
              <a:t>5281</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a:t>
            </a:r>
            <a:r>
              <a:rPr lang="en-US" sz="1400" b="1" u="none" strike="noStrike" kern="100" dirty="0" err="1">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11"/>
              </a:rPr>
              <a:t>hupomone</a:t>
            </a:r>
            <a:r>
              <a:rPr lang="en-US" sz="1400" b="1" u="none" strike="noStrike" kern="100" dirty="0">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11"/>
              </a:rPr>
              <a:t> </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from </a:t>
            </a:r>
            <a:r>
              <a:rPr lang="en-US" sz="1400" b="1" kern="100" dirty="0" err="1">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hupo</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 under + </a:t>
            </a:r>
            <a:r>
              <a:rPr lang="en-US" sz="1400" b="1" kern="100" dirty="0" err="1">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meno</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 abide) is literally abiding under pressure. </a:t>
            </a:r>
            <a:r>
              <a:rPr lang="en-US" sz="14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Trench</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says that </a:t>
            </a:r>
            <a:r>
              <a:rPr lang="en-US" sz="1400" b="1" kern="100" dirty="0" err="1">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hupomone</a:t>
            </a:r>
            <a:r>
              <a:rPr lang="en-US" sz="14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does not mark merely endurance, or even patience, but the perseverance, the brave patience with which the Christian contends against the various hindrances, persecutions, and temptations that befall him in his conflict with the inward and outward world." He adds that </a:t>
            </a:r>
            <a:r>
              <a:rPr lang="en-US" sz="1400" b="1" kern="100" dirty="0" err="1">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hupomone</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is "that temper of spirit in which we accept God's dealings with us as good, and therefore without disputing or resisting. (</a:t>
            </a:r>
            <a:r>
              <a:rPr lang="en-US" sz="1400" u="none" strike="noStrike" kern="100" dirty="0">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12"/>
              </a:rPr>
              <a:t>Trench, R. C. Synonyms of the New Testament. Hendrickson Publishers. 2000</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4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v.3 Hope</a:t>
            </a:r>
            <a:r>
              <a:rPr lang="en-US"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u="none" strike="noStrike" kern="100" dirty="0">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13"/>
              </a:rPr>
              <a:t>1680</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a:t>
            </a:r>
            <a:r>
              <a:rPr lang="en-US" sz="1400" b="1" u="none" strike="noStrike" kern="100" dirty="0" err="1">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14"/>
              </a:rPr>
              <a:t>elpis</a:t>
            </a:r>
            <a:r>
              <a:rPr lang="en-US" sz="1400" b="1" u="none" strike="noStrike" kern="100" dirty="0">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14"/>
              </a:rPr>
              <a:t>) </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is the desire for some good with the expectation of obtaining it. </a:t>
            </a:r>
            <a:r>
              <a:rPr lang="en-US" sz="14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Hope</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in Scripture is the absolute certainty of future good.</a:t>
            </a:r>
            <a:r>
              <a:rPr lang="en-US" sz="2000" b="1" kern="100" dirty="0">
                <a:solidFill>
                  <a:srgbClr val="3F3F3F"/>
                </a:solidFill>
                <a:effectLst/>
                <a:latin typeface="Roboto" pitchFamily="2" charset="0"/>
                <a:ea typeface="Calibri" panose="020F0502020204030204" pitchFamily="34" charset="0"/>
                <a:cs typeface="Times New Roman" panose="02020603050405020304" pitchFamily="18" charset="0"/>
              </a:rPr>
              <a:t> </a:t>
            </a:r>
            <a:r>
              <a:rPr lang="en-US" sz="14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Of hope</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describes the </a:t>
            </a:r>
            <a:r>
              <a:rPr lang="en-US" sz="14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steadfastness</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as being characterized by </a:t>
            </a:r>
            <a:r>
              <a:rPr lang="en-US" sz="14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hope</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inspired by </a:t>
            </a:r>
            <a:r>
              <a:rPr lang="en-US" sz="14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hope</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and sustained by </a:t>
            </a:r>
            <a:r>
              <a:rPr lang="en-US" sz="14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hope</a:t>
            </a:r>
            <a:r>
              <a:rPr lang="en-US" sz="14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in spite of set-backs and difficulties. Where is that hope derived from? From the good news, the Gospel, the truth which turns an upside down world right side up and provides the assurance that true life is far more that this world calls "life". </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60754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B342F6-2116-C8F3-F647-617A71DC349A}"/>
              </a:ext>
            </a:extLst>
          </p:cNvPr>
          <p:cNvSpPr txBox="1"/>
          <p:nvPr/>
        </p:nvSpPr>
        <p:spPr>
          <a:xfrm>
            <a:off x="490330" y="842956"/>
            <a:ext cx="11211339" cy="4832092"/>
          </a:xfrm>
          <a:prstGeom prst="rect">
            <a:avLst/>
          </a:prstGeom>
          <a:noFill/>
        </p:spPr>
        <p:txBody>
          <a:bodyPr wrap="square">
            <a:spAutoFit/>
          </a:bodyPr>
          <a:lstStyle/>
          <a:p>
            <a:r>
              <a:rPr lang="en-US" sz="1400" b="1" i="0" dirty="0">
                <a:solidFill>
                  <a:srgbClr val="3F3F3F"/>
                </a:solidFill>
                <a:effectLst/>
                <a:latin typeface="Candara" panose="020E0502030303020204" pitchFamily="34" charset="0"/>
              </a:rPr>
              <a:t>v.10 Wait</a:t>
            </a:r>
            <a:r>
              <a:rPr lang="en-US" sz="1400" b="0" i="0" dirty="0">
                <a:solidFill>
                  <a:srgbClr val="3F3F3F"/>
                </a:solidFill>
                <a:effectLst/>
                <a:latin typeface="Candara" panose="020E0502030303020204" pitchFamily="34" charset="0"/>
              </a:rPr>
              <a:t> (</a:t>
            </a:r>
            <a:r>
              <a:rPr lang="en-US" sz="1400" b="0" i="0" u="none" strike="noStrike" dirty="0">
                <a:solidFill>
                  <a:srgbClr val="0442FA"/>
                </a:solidFill>
                <a:effectLst/>
                <a:latin typeface="Candara" panose="020E0502030303020204" pitchFamily="34" charset="0"/>
                <a:hlinkClick r:id="rId2"/>
              </a:rPr>
              <a:t>362</a:t>
            </a:r>
            <a:r>
              <a:rPr lang="en-US" sz="1400" b="0" i="0" dirty="0">
                <a:solidFill>
                  <a:srgbClr val="3F3F3F"/>
                </a:solidFill>
                <a:effectLst/>
                <a:latin typeface="Candara" panose="020E0502030303020204" pitchFamily="34" charset="0"/>
              </a:rPr>
              <a:t>) (</a:t>
            </a:r>
            <a:r>
              <a:rPr lang="en-US" sz="1400" b="1" i="0" u="none" strike="noStrike" dirty="0" err="1">
                <a:solidFill>
                  <a:srgbClr val="0442FA"/>
                </a:solidFill>
                <a:effectLst/>
                <a:latin typeface="Candara" panose="020E0502030303020204" pitchFamily="34" charset="0"/>
                <a:hlinkClick r:id="rId3"/>
              </a:rPr>
              <a:t>anameno</a:t>
            </a:r>
            <a:r>
              <a:rPr lang="en-US" sz="1400" b="0" i="0" dirty="0">
                <a:solidFill>
                  <a:srgbClr val="3F3F3F"/>
                </a:solidFill>
                <a:effectLst/>
                <a:latin typeface="Candara" panose="020E0502030303020204" pitchFamily="34" charset="0"/>
              </a:rPr>
              <a:t> from </a:t>
            </a:r>
            <a:r>
              <a:rPr lang="en-US" sz="1400" b="1" i="0" dirty="0">
                <a:solidFill>
                  <a:srgbClr val="3F3F3F"/>
                </a:solidFill>
                <a:effectLst/>
                <a:latin typeface="Candara" panose="020E0502030303020204" pitchFamily="34" charset="0"/>
              </a:rPr>
              <a:t>ana</a:t>
            </a:r>
            <a:r>
              <a:rPr lang="en-US" sz="1400" b="0" i="0" dirty="0">
                <a:solidFill>
                  <a:srgbClr val="3F3F3F"/>
                </a:solidFill>
                <a:effectLst/>
                <a:latin typeface="Candara" panose="020E0502030303020204" pitchFamily="34" charset="0"/>
              </a:rPr>
              <a:t> = upon, </a:t>
            </a:r>
            <a:r>
              <a:rPr lang="en-US" sz="1400" b="1" i="0" dirty="0">
                <a:solidFill>
                  <a:srgbClr val="3F3F3F"/>
                </a:solidFill>
                <a:effectLst/>
                <a:latin typeface="Candara" panose="020E0502030303020204" pitchFamily="34" charset="0"/>
              </a:rPr>
              <a:t>Vine</a:t>
            </a:r>
            <a:r>
              <a:rPr lang="en-US" sz="1400" b="0" i="0" dirty="0">
                <a:solidFill>
                  <a:srgbClr val="3F3F3F"/>
                </a:solidFill>
                <a:effectLst/>
                <a:latin typeface="Candara" panose="020E0502030303020204" pitchFamily="34" charset="0"/>
              </a:rPr>
              <a:t> says ana intensifies meaning of </a:t>
            </a:r>
            <a:r>
              <a:rPr lang="en-US" sz="1400" b="0" i="0" dirty="0" err="1">
                <a:solidFill>
                  <a:srgbClr val="3F3F3F"/>
                </a:solidFill>
                <a:effectLst/>
                <a:latin typeface="Candara" panose="020E0502030303020204" pitchFamily="34" charset="0"/>
              </a:rPr>
              <a:t>meno</a:t>
            </a:r>
            <a:r>
              <a:rPr lang="en-US" sz="1400" b="0" i="0" dirty="0">
                <a:solidFill>
                  <a:srgbClr val="3F3F3F"/>
                </a:solidFill>
                <a:effectLst/>
                <a:latin typeface="Candara" panose="020E0502030303020204" pitchFamily="34" charset="0"/>
              </a:rPr>
              <a:t> + </a:t>
            </a:r>
            <a:r>
              <a:rPr lang="en-US" sz="1400" b="1" i="0" u="none" strike="noStrike" dirty="0" err="1">
                <a:solidFill>
                  <a:srgbClr val="0442FA"/>
                </a:solidFill>
                <a:effectLst/>
                <a:latin typeface="Candara" panose="020E0502030303020204" pitchFamily="34" charset="0"/>
                <a:hlinkClick r:id="rId4"/>
              </a:rPr>
              <a:t>meno</a:t>
            </a:r>
            <a:r>
              <a:rPr lang="en-US" sz="1400" b="1" i="0" dirty="0">
                <a:solidFill>
                  <a:srgbClr val="3F3F3F"/>
                </a:solidFill>
                <a:effectLst/>
                <a:latin typeface="Candara" panose="020E0502030303020204" pitchFamily="34" charset="0"/>
              </a:rPr>
              <a:t> </a:t>
            </a:r>
            <a:r>
              <a:rPr lang="en-US" sz="1400" b="0" i="0" dirty="0">
                <a:solidFill>
                  <a:srgbClr val="3F3F3F"/>
                </a:solidFill>
                <a:effectLst/>
                <a:latin typeface="Candara" panose="020E0502030303020204" pitchFamily="34" charset="0"/>
              </a:rPr>
              <a:t>= abide, remain) conveys the meaning of expectant waiting—sustained, patient, trusting waiting. It pictures an eager looking forward to the coming of one whose arrival was anticipated at any time, waiting for one whose coming is expected. The fact that the saints are actively, eagerly awaiting the Second Coming is a reflection of their steadfastness of hope in (1Th 1:3-). The present tense can be rendered "keep on waiting". Waiting for the return of their Lord and King was their lifestyle, the habit of their life, the truth that colored all their daily activities and afflictions.</a:t>
            </a:r>
          </a:p>
          <a:p>
            <a:endParaRPr lang="en-US" sz="1400" dirty="0">
              <a:solidFill>
                <a:srgbClr val="3F3F3F"/>
              </a:solidFill>
              <a:latin typeface="Candara" panose="020E0502030303020204" pitchFamily="34" charset="0"/>
            </a:endParaRPr>
          </a:p>
          <a:p>
            <a:r>
              <a:rPr lang="en-US" sz="1400" b="1" dirty="0">
                <a:latin typeface="Candara" panose="020E0502030303020204" pitchFamily="34" charset="0"/>
              </a:rPr>
              <a:t>v.10 His Son from heaven </a:t>
            </a:r>
            <a:r>
              <a:rPr lang="en-US" sz="1400" dirty="0">
                <a:latin typeface="Candara" panose="020E0502030303020204" pitchFamily="34" charset="0"/>
              </a:rPr>
              <a:t>- this is the only description of Jesus as the Son of God in the letters to the Thessalonians. Heaven is in the plural here so more literally reads "from the heavens" </a:t>
            </a:r>
          </a:p>
          <a:p>
            <a:endParaRPr lang="en-US" sz="1400" dirty="0">
              <a:latin typeface="Candara" panose="020E0502030303020204" pitchFamily="34" charset="0"/>
            </a:endParaRPr>
          </a:p>
          <a:p>
            <a:r>
              <a:rPr lang="en-US" sz="1400" b="1" dirty="0">
                <a:latin typeface="Candara" panose="020E0502030303020204" pitchFamily="34" charset="0"/>
              </a:rPr>
              <a:t>v.10 Delivers (4506) </a:t>
            </a:r>
            <a:r>
              <a:rPr lang="en-US" sz="1400" dirty="0">
                <a:latin typeface="Candara" panose="020E0502030303020204" pitchFamily="34" charset="0"/>
              </a:rPr>
              <a:t>(</a:t>
            </a:r>
            <a:r>
              <a:rPr lang="en-US" sz="1400" dirty="0" err="1">
                <a:latin typeface="Candara" panose="020E0502030303020204" pitchFamily="34" charset="0"/>
              </a:rPr>
              <a:t>rhuomai</a:t>
            </a:r>
            <a:r>
              <a:rPr lang="en-US" sz="1400" dirty="0">
                <a:latin typeface="Candara" panose="020E0502030303020204" pitchFamily="34" charset="0"/>
              </a:rPr>
              <a:t> from </a:t>
            </a:r>
            <a:r>
              <a:rPr lang="en-US" sz="1400" dirty="0" err="1">
                <a:latin typeface="Candara" panose="020E0502030303020204" pitchFamily="34" charset="0"/>
              </a:rPr>
              <a:t>rhúo</a:t>
            </a:r>
            <a:r>
              <a:rPr lang="en-US" sz="1400" dirty="0">
                <a:latin typeface="Candara" panose="020E0502030303020204" pitchFamily="34" charset="0"/>
              </a:rPr>
              <a:t> = to draw, drag along the ground) (Click in depth study on </a:t>
            </a:r>
            <a:r>
              <a:rPr lang="en-US" sz="1400" dirty="0" err="1">
                <a:latin typeface="Candara" panose="020E0502030303020204" pitchFamily="34" charset="0"/>
              </a:rPr>
              <a:t>rhuomai</a:t>
            </a:r>
            <a:r>
              <a:rPr lang="en-US" sz="1400" dirty="0">
                <a:latin typeface="Candara" panose="020E0502030303020204" pitchFamily="34" charset="0"/>
              </a:rPr>
              <a:t>) means to draw or snatch to oneself (drawing us to Himself!) from danger, evil or an enemy. The thought of deliverance by power is apparently always associated with </a:t>
            </a:r>
            <a:r>
              <a:rPr lang="en-US" sz="1400" dirty="0" err="1">
                <a:latin typeface="Candara" panose="020E0502030303020204" pitchFamily="34" charset="0"/>
              </a:rPr>
              <a:t>rhuomai</a:t>
            </a:r>
            <a:r>
              <a:rPr lang="en-US" sz="1400" dirty="0">
                <a:latin typeface="Candara" panose="020E0502030303020204" pitchFamily="34" charset="0"/>
              </a:rPr>
              <a:t>.</a:t>
            </a:r>
          </a:p>
          <a:p>
            <a:r>
              <a:rPr lang="en-US" sz="1400" dirty="0">
                <a:latin typeface="Candara" panose="020E0502030303020204" pitchFamily="34" charset="0"/>
              </a:rPr>
              <a:t>	</a:t>
            </a:r>
            <a:r>
              <a:rPr lang="en-US" sz="1400" dirty="0" err="1">
                <a:latin typeface="Candara" panose="020E0502030303020204" pitchFamily="34" charset="0"/>
              </a:rPr>
              <a:t>Rhuomai</a:t>
            </a:r>
            <a:r>
              <a:rPr lang="en-US" sz="1400" dirty="0">
                <a:latin typeface="Candara" panose="020E0502030303020204" pitchFamily="34" charset="0"/>
              </a:rPr>
              <a:t> is in the present tense indicating that is our Savior continually delivers us. The tense is not past, “Who delivered us,” namely, by his death (which He did do); nor future, “Who shall deliver us,” (which He will do), but present, “Who delivers us” which emphasizes that in one sense the deliverance is ongoing (we are daily delivered from the power of sin, the lure of the world and the temptation of the devil by our Strong Deliverer! </a:t>
            </a:r>
          </a:p>
          <a:p>
            <a:r>
              <a:rPr lang="en-US" sz="1400" dirty="0">
                <a:latin typeface="Candara" panose="020E0502030303020204" pitchFamily="34" charset="0"/>
              </a:rPr>
              <a:t>	he middle voice is reflexive ("He Himself rescues us") and emphasizes His personal involvement in the rescue. He initiates the and participates in the carrying out of the rescue.</a:t>
            </a:r>
          </a:p>
          <a:p>
            <a:endParaRPr lang="en-US" sz="1400" dirty="0">
              <a:latin typeface="Candara" panose="020E0502030303020204" pitchFamily="34" charset="0"/>
            </a:endParaRPr>
          </a:p>
          <a:p>
            <a:r>
              <a:rPr lang="en-US" sz="1400" b="1" dirty="0">
                <a:latin typeface="Candara" panose="020E0502030303020204" pitchFamily="34" charset="0"/>
              </a:rPr>
              <a:t>v.10 From the wrath to come </a:t>
            </a:r>
            <a:r>
              <a:rPr lang="en-US" sz="1400" dirty="0">
                <a:latin typeface="Candara" panose="020E0502030303020204" pitchFamily="34" charset="0"/>
              </a:rPr>
              <a:t>- Note the significant preposition from (1537) which means out of. Although believers fully recognize the seriousness of God's wrath against sin, they rest in the glorious truth of the gospel that Christ delivers His own from (ek) or out of the coming wrath. Milligan remarks that in either case (whether from or out of) the preposition ek emphasizes the completeness of the deliverance and adds that…He brings us altogether out of the reach of future judgment.</a:t>
            </a:r>
          </a:p>
        </p:txBody>
      </p:sp>
    </p:spTree>
    <p:extLst>
      <p:ext uri="{BB962C8B-B14F-4D97-AF65-F5344CB8AC3E}">
        <p14:creationId xmlns:p14="http://schemas.microsoft.com/office/powerpoint/2010/main" val="39153335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BC81E3-D75A-EE9B-5770-2984C675CDA1}"/>
              </a:ext>
            </a:extLst>
          </p:cNvPr>
          <p:cNvSpPr txBox="1"/>
          <p:nvPr/>
        </p:nvSpPr>
        <p:spPr>
          <a:xfrm>
            <a:off x="622852" y="1356638"/>
            <a:ext cx="10616166" cy="4441088"/>
          </a:xfrm>
          <a:prstGeom prst="rect">
            <a:avLst/>
          </a:prstGeom>
          <a:noFill/>
        </p:spPr>
        <p:txBody>
          <a:bodyPr wrap="square">
            <a:spAutoFit/>
          </a:bodyPr>
          <a:lstStyle/>
          <a:p>
            <a:pPr marL="0" marR="0" algn="just">
              <a:lnSpc>
                <a:spcPct val="107000"/>
              </a:lnSpc>
              <a:spcBef>
                <a:spcPts val="0"/>
              </a:spcBef>
              <a:spcAft>
                <a:spcPts val="800"/>
              </a:spcAft>
            </a:pPr>
            <a:r>
              <a:rPr lang="en-US" sz="18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v.1 Church</a:t>
            </a:r>
            <a:r>
              <a:rPr lang="en-US" sz="18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a:t>
            </a:r>
            <a:r>
              <a:rPr lang="en-US" sz="1800" u="none" strike="noStrike" kern="100" dirty="0">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2"/>
              </a:rPr>
              <a:t>1577</a:t>
            </a:r>
            <a:r>
              <a:rPr lang="en-US" sz="18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a:t>
            </a:r>
            <a:r>
              <a:rPr lang="en-US" sz="1800" b="1" u="none" strike="noStrike" kern="100" dirty="0" err="1">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3"/>
              </a:rPr>
              <a:t>ekklesia</a:t>
            </a:r>
            <a:r>
              <a:rPr lang="en-US" sz="18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a:t>
            </a:r>
            <a:r>
              <a:rPr lang="en-US" sz="18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from </a:t>
            </a:r>
            <a:r>
              <a:rPr lang="en-US" sz="1800" b="1" kern="100" dirty="0" err="1">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ekkaléo</a:t>
            </a:r>
            <a:r>
              <a:rPr lang="en-US" sz="18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 call out in turn from </a:t>
            </a:r>
            <a:r>
              <a:rPr lang="en-US" sz="18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ek</a:t>
            </a:r>
            <a:r>
              <a:rPr lang="en-US" sz="18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 out + </a:t>
            </a:r>
            <a:r>
              <a:rPr lang="en-US" sz="1800" b="1" kern="100" dirty="0" err="1">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kaleo</a:t>
            </a:r>
            <a:r>
              <a:rPr lang="en-US" sz="18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 call, English &gt; ecclesiastical) is literally "the called out ones" or "a company called out".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v.1 W E Vine</a:t>
            </a:r>
            <a:r>
              <a:rPr lang="en-US" sz="18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comments that the preposition </a:t>
            </a:r>
            <a:r>
              <a:rPr lang="en-US" sz="18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in</a:t>
            </a:r>
            <a:r>
              <a:rPr lang="en-US" sz="18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"is frequently used by Paul to express </a:t>
            </a:r>
            <a:r>
              <a:rPr lang="en-US" sz="18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intimacy of union</a:t>
            </a:r>
            <a:r>
              <a:rPr lang="en-US" sz="18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and is not readily explained by any simpler term. Here it introduces the spiritual description and may be paraphrased thus: "in relationship with God, as Father, and with Jesus Christ as Lord. (</a:t>
            </a:r>
            <a:r>
              <a:rPr lang="en-US" sz="1800" u="none" strike="noStrike" kern="100" dirty="0">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4"/>
              </a:rPr>
              <a:t>Collected writings of W. E. Vine</a:t>
            </a:r>
            <a:r>
              <a:rPr lang="en-US" sz="18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v.2 </a:t>
            </a:r>
            <a:r>
              <a:rPr lang="en-US" sz="1800" b="1" kern="100" dirty="0">
                <a:solidFill>
                  <a:srgbClr val="3F3F3F"/>
                </a:solidFill>
                <a:effectLst/>
                <a:highlight>
                  <a:srgbClr val="FFFF00"/>
                </a:highlight>
                <a:latin typeface="Candara" panose="020E0502030303020204" pitchFamily="34" charset="0"/>
                <a:ea typeface="Calibri" panose="020F0502020204030204" pitchFamily="34" charset="0"/>
                <a:cs typeface="Times New Roman" panose="02020603050405020304" pitchFamily="18" charset="0"/>
              </a:rPr>
              <a:t>Always</a:t>
            </a:r>
            <a:r>
              <a:rPr lang="en-US" sz="18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a:t>
            </a:r>
            <a:r>
              <a:rPr lang="en-US" sz="1800" u="none" strike="noStrike" kern="100" dirty="0">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5"/>
              </a:rPr>
              <a:t>3842</a:t>
            </a:r>
            <a:r>
              <a:rPr lang="en-US" sz="18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a:t>
            </a:r>
            <a:r>
              <a:rPr lang="en-US" sz="1800" b="1" kern="100" dirty="0" err="1">
                <a:solidFill>
                  <a:srgbClr val="4472C4"/>
                </a:solidFill>
                <a:effectLst/>
                <a:latin typeface="Candara" panose="020E0502030303020204" pitchFamily="34" charset="0"/>
                <a:ea typeface="Calibri" panose="020F0502020204030204" pitchFamily="34" charset="0"/>
                <a:cs typeface="Times New Roman" panose="02020603050405020304" pitchFamily="18" charset="0"/>
              </a:rPr>
              <a:t>pantote</a:t>
            </a:r>
            <a:r>
              <a:rPr lang="en-US" sz="18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means at all times and all occasions which indicates that their thanksgiving was continual and regularly repeated, not sporadic or occasional.</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v.2 </a:t>
            </a:r>
            <a:r>
              <a:rPr lang="en-US" sz="1800" b="1" kern="100" dirty="0">
                <a:solidFill>
                  <a:srgbClr val="3F3F3F"/>
                </a:solidFill>
                <a:effectLst/>
                <a:highlight>
                  <a:srgbClr val="FFFF00"/>
                </a:highlight>
                <a:latin typeface="Candara" panose="020E0502030303020204" pitchFamily="34" charset="0"/>
                <a:ea typeface="Calibri" panose="020F0502020204030204" pitchFamily="34" charset="0"/>
                <a:cs typeface="Times New Roman" panose="02020603050405020304" pitchFamily="18" charset="0"/>
              </a:rPr>
              <a:t>Making mention</a:t>
            </a:r>
            <a:r>
              <a:rPr lang="en-US" sz="18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a:t>
            </a:r>
            <a:r>
              <a:rPr lang="en-US" sz="1800" u="none" strike="noStrike" kern="100" dirty="0">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6"/>
              </a:rPr>
              <a:t>3417</a:t>
            </a:r>
            <a:r>
              <a:rPr lang="en-US" sz="18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is two separate Greek words which more literally is rendered "making remembrance" and in the </a:t>
            </a:r>
            <a:r>
              <a:rPr lang="en-US" sz="1800" u="none" strike="noStrike" kern="100" dirty="0">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7" tooltip="Continous action, habitual, reflects one's lifestlye, etc"/>
              </a:rPr>
              <a:t>present tense</a:t>
            </a:r>
            <a:r>
              <a:rPr lang="en-US" sz="18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indicates that it was the habit of their life to "pray without ceasing"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v.2 Constantly</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none" strike="noStrike" kern="100" dirty="0">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8"/>
              </a:rPr>
              <a:t>89</a:t>
            </a:r>
            <a:r>
              <a:rPr lang="en-US" sz="18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a:t>
            </a:r>
            <a:r>
              <a:rPr lang="en-US" sz="1800" b="1" u="none" strike="noStrike" kern="100" dirty="0" err="1">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9"/>
              </a:rPr>
              <a:t>adialeiptos</a:t>
            </a:r>
            <a:r>
              <a:rPr lang="en-US" sz="1800" b="1" u="none" strike="noStrike" kern="100" dirty="0">
                <a:solidFill>
                  <a:srgbClr val="0442FA"/>
                </a:solidFill>
                <a:effectLst/>
                <a:latin typeface="Candara" panose="020E0502030303020204" pitchFamily="34" charset="0"/>
                <a:ea typeface="Calibri" panose="020F0502020204030204" pitchFamily="34" charset="0"/>
                <a:cs typeface="Times New Roman" panose="02020603050405020304" pitchFamily="18" charset="0"/>
                <a:hlinkClick r:id="rId9"/>
              </a:rPr>
              <a:t> </a:t>
            </a:r>
            <a:r>
              <a:rPr lang="en-US" sz="18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from </a:t>
            </a:r>
            <a:r>
              <a:rPr lang="en-US" sz="1800" b="1"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a</a:t>
            </a:r>
            <a:r>
              <a:rPr lang="en-US" sz="18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 negative + </a:t>
            </a:r>
            <a:r>
              <a:rPr lang="en-US" sz="1800" b="1" kern="100" dirty="0" err="1">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dialeipô</a:t>
            </a:r>
            <a:r>
              <a:rPr lang="en-US" sz="1800" kern="100" dirty="0">
                <a:solidFill>
                  <a:srgbClr val="3F3F3F"/>
                </a:solidFill>
                <a:effectLst/>
                <a:latin typeface="Candara" panose="020E0502030303020204" pitchFamily="34" charset="0"/>
                <a:ea typeface="Calibri" panose="020F0502020204030204" pitchFamily="34" charset="0"/>
                <a:cs typeface="Times New Roman" panose="02020603050405020304" pitchFamily="18" charset="0"/>
              </a:rPr>
              <a:t> = leave off, cease, leave an interval whether of space or time) means uninterruptedly, without omission, without ceasing and was a word used to describe that which was done continuously.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81180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60ADDDC-30D8-01DD-4328-C7727B3545B1}"/>
              </a:ext>
            </a:extLst>
          </p:cNvPr>
          <p:cNvSpPr>
            <a:spLocks noGrp="1" noChangeArrowheads="1"/>
          </p:cNvSpPr>
          <p:nvPr>
            <p:ph type="title" idx="4294967295"/>
          </p:nvPr>
        </p:nvSpPr>
        <p:spPr>
          <a:xfrm>
            <a:off x="174695" y="3922062"/>
            <a:ext cx="3785689" cy="958064"/>
          </a:xfrm>
          <a:noFill/>
        </p:spPr>
        <p:txBody>
          <a:bodyPr>
            <a:normAutofit/>
          </a:bodyPr>
          <a:lstStyle/>
          <a:p>
            <a:pPr algn="ctr" eaLnBrk="1" hangingPunct="1"/>
            <a:r>
              <a:rPr lang="en-US" altLang="en-US" sz="2000" b="1" dirty="0"/>
              <a:t>DO YOU OBSERVE LIKE </a:t>
            </a:r>
            <a:br>
              <a:rPr lang="en-US" altLang="en-US" sz="2000" b="1" dirty="0"/>
            </a:br>
            <a:r>
              <a:rPr lang="en-US" altLang="en-US" sz="2000" b="1" dirty="0"/>
              <a:t>DR WATSON OR </a:t>
            </a:r>
            <a:br>
              <a:rPr lang="en-US" altLang="en-US" sz="2000" b="1" dirty="0"/>
            </a:br>
            <a:r>
              <a:rPr lang="en-US" altLang="en-US" sz="2000" b="1" dirty="0"/>
              <a:t>SHERLOCK HOLMES?</a:t>
            </a:r>
            <a:endParaRPr lang="en-US" altLang="en-US" sz="2000" dirty="0"/>
          </a:p>
        </p:txBody>
      </p:sp>
      <p:sp>
        <p:nvSpPr>
          <p:cNvPr id="30723" name="Rectangle 3">
            <a:extLst>
              <a:ext uri="{FF2B5EF4-FFF2-40B4-BE49-F238E27FC236}">
                <a16:creationId xmlns:a16="http://schemas.microsoft.com/office/drawing/2014/main" id="{B6442B65-81AA-3CEA-843C-070B53F11EBE}"/>
              </a:ext>
            </a:extLst>
          </p:cNvPr>
          <p:cNvSpPr>
            <a:spLocks noGrp="1" noChangeArrowheads="1"/>
          </p:cNvSpPr>
          <p:nvPr>
            <p:ph type="body" idx="4294967295"/>
          </p:nvPr>
        </p:nvSpPr>
        <p:spPr>
          <a:xfrm>
            <a:off x="4394219" y="999064"/>
            <a:ext cx="7308046" cy="4525962"/>
          </a:xfrm>
        </p:spPr>
        <p:txBody>
          <a:bodyPr>
            <a:normAutofit fontScale="92500" lnSpcReduction="20000"/>
          </a:bodyPr>
          <a:lstStyle/>
          <a:p>
            <a:pPr eaLnBrk="1" hangingPunct="1">
              <a:lnSpc>
                <a:spcPct val="80000"/>
              </a:lnSpc>
            </a:pPr>
            <a:r>
              <a:rPr lang="en-US" altLang="en-US" b="1" dirty="0">
                <a:latin typeface="+mj-lt"/>
              </a:rPr>
              <a:t>Holmes</a:t>
            </a:r>
            <a:r>
              <a:rPr lang="en-US" altLang="en-US" dirty="0">
                <a:latin typeface="+mj-lt"/>
              </a:rPr>
              <a:t>:   </a:t>
            </a:r>
            <a:r>
              <a:rPr lang="en-US" altLang="en-US" b="1" dirty="0">
                <a:latin typeface="+mj-lt"/>
              </a:rPr>
              <a:t>  “You </a:t>
            </a:r>
            <a:r>
              <a:rPr lang="en-US" altLang="en-US" b="1" dirty="0">
                <a:solidFill>
                  <a:srgbClr val="FF0000"/>
                </a:solidFill>
                <a:latin typeface="+mj-lt"/>
              </a:rPr>
              <a:t>see</a:t>
            </a:r>
            <a:r>
              <a:rPr lang="en-US" altLang="en-US" b="1" dirty="0">
                <a:latin typeface="+mj-lt"/>
              </a:rPr>
              <a:t>, but you do not </a:t>
            </a:r>
            <a:r>
              <a:rPr lang="en-US" altLang="en-US" b="1" dirty="0">
                <a:solidFill>
                  <a:srgbClr val="FF0000"/>
                </a:solidFill>
                <a:latin typeface="+mj-lt"/>
              </a:rPr>
              <a:t>observe</a:t>
            </a:r>
            <a:r>
              <a:rPr lang="en-US" altLang="en-US" b="1" dirty="0">
                <a:latin typeface="+mj-lt"/>
              </a:rPr>
              <a:t>. The distinction is clear. For example, you have frequently seen the steps which lead up from the hall to this room.”</a:t>
            </a:r>
            <a:r>
              <a:rPr lang="en-US" altLang="en-US" dirty="0">
                <a:latin typeface="+mj-lt"/>
              </a:rPr>
              <a:t> </a:t>
            </a:r>
          </a:p>
          <a:p>
            <a:pPr eaLnBrk="1" hangingPunct="1">
              <a:lnSpc>
                <a:spcPct val="80000"/>
              </a:lnSpc>
            </a:pPr>
            <a:r>
              <a:rPr lang="en-US" altLang="en-US" b="1" dirty="0">
                <a:solidFill>
                  <a:srgbClr val="008000"/>
                </a:solidFill>
                <a:latin typeface="+mj-lt"/>
              </a:rPr>
              <a:t>Watson</a:t>
            </a:r>
            <a:r>
              <a:rPr lang="en-US" altLang="en-US" dirty="0">
                <a:latin typeface="+mj-lt"/>
              </a:rPr>
              <a:t>:   </a:t>
            </a:r>
            <a:r>
              <a:rPr lang="en-US" altLang="en-US" b="1" dirty="0">
                <a:solidFill>
                  <a:srgbClr val="008000"/>
                </a:solidFill>
                <a:latin typeface="+mj-lt"/>
              </a:rPr>
              <a:t>  “Frequently.”</a:t>
            </a:r>
            <a:r>
              <a:rPr lang="en-US" altLang="en-US" dirty="0">
                <a:latin typeface="+mj-lt"/>
              </a:rPr>
              <a:t> </a:t>
            </a:r>
          </a:p>
          <a:p>
            <a:pPr eaLnBrk="1" hangingPunct="1">
              <a:lnSpc>
                <a:spcPct val="80000"/>
              </a:lnSpc>
            </a:pPr>
            <a:r>
              <a:rPr lang="en-US" altLang="en-US" b="1" dirty="0">
                <a:latin typeface="+mj-lt"/>
              </a:rPr>
              <a:t>Holmes:     “How often?”</a:t>
            </a:r>
            <a:r>
              <a:rPr lang="en-US" altLang="en-US" dirty="0">
                <a:latin typeface="+mj-lt"/>
              </a:rPr>
              <a:t> </a:t>
            </a:r>
          </a:p>
          <a:p>
            <a:pPr eaLnBrk="1" hangingPunct="1">
              <a:lnSpc>
                <a:spcPct val="80000"/>
              </a:lnSpc>
            </a:pPr>
            <a:r>
              <a:rPr lang="en-US" altLang="en-US" b="1" dirty="0">
                <a:solidFill>
                  <a:srgbClr val="008000"/>
                </a:solidFill>
                <a:latin typeface="+mj-lt"/>
              </a:rPr>
              <a:t>Watson</a:t>
            </a:r>
            <a:r>
              <a:rPr lang="en-US" altLang="en-US" dirty="0">
                <a:latin typeface="+mj-lt"/>
              </a:rPr>
              <a:t>:     </a:t>
            </a:r>
            <a:r>
              <a:rPr lang="en-US" altLang="en-US" b="1" dirty="0">
                <a:solidFill>
                  <a:srgbClr val="008000"/>
                </a:solidFill>
                <a:latin typeface="+mj-lt"/>
              </a:rPr>
              <a:t>“Well, some hundreds of times.” </a:t>
            </a:r>
          </a:p>
          <a:p>
            <a:pPr eaLnBrk="1" hangingPunct="1">
              <a:lnSpc>
                <a:spcPct val="80000"/>
              </a:lnSpc>
            </a:pPr>
            <a:r>
              <a:rPr lang="en-US" altLang="en-US" b="1" dirty="0">
                <a:latin typeface="+mj-lt"/>
              </a:rPr>
              <a:t>Holmes:     “Then how many are there?”</a:t>
            </a:r>
            <a:r>
              <a:rPr lang="en-US" altLang="en-US" dirty="0">
                <a:latin typeface="+mj-lt"/>
              </a:rPr>
              <a:t> </a:t>
            </a:r>
          </a:p>
          <a:p>
            <a:pPr eaLnBrk="1" hangingPunct="1">
              <a:lnSpc>
                <a:spcPct val="80000"/>
              </a:lnSpc>
            </a:pPr>
            <a:r>
              <a:rPr lang="en-US" altLang="en-US" b="1" dirty="0">
                <a:solidFill>
                  <a:srgbClr val="008000"/>
                </a:solidFill>
                <a:latin typeface="+mj-lt"/>
              </a:rPr>
              <a:t>Watson</a:t>
            </a:r>
            <a:r>
              <a:rPr lang="en-US" altLang="en-US" dirty="0">
                <a:latin typeface="+mj-lt"/>
              </a:rPr>
              <a:t>:     </a:t>
            </a:r>
            <a:r>
              <a:rPr lang="en-US" altLang="en-US" b="1" dirty="0">
                <a:solidFill>
                  <a:srgbClr val="008000"/>
                </a:solidFill>
                <a:latin typeface="+mj-lt"/>
              </a:rPr>
              <a:t>“How many? I don’t know.”</a:t>
            </a:r>
            <a:r>
              <a:rPr lang="en-US" altLang="en-US" dirty="0">
                <a:latin typeface="+mj-lt"/>
              </a:rPr>
              <a:t> </a:t>
            </a:r>
          </a:p>
          <a:p>
            <a:pPr eaLnBrk="1" hangingPunct="1">
              <a:lnSpc>
                <a:spcPct val="80000"/>
              </a:lnSpc>
            </a:pPr>
            <a:r>
              <a:rPr lang="en-US" altLang="en-US" b="1" dirty="0">
                <a:latin typeface="+mj-lt"/>
              </a:rPr>
              <a:t>Holmes:     “Quite so! You have not </a:t>
            </a:r>
            <a:r>
              <a:rPr lang="en-US" altLang="en-US" b="1" dirty="0">
                <a:solidFill>
                  <a:srgbClr val="FF0000"/>
                </a:solidFill>
                <a:latin typeface="+mj-lt"/>
              </a:rPr>
              <a:t>observed</a:t>
            </a:r>
            <a:r>
              <a:rPr lang="en-US" altLang="en-US" b="1" dirty="0">
                <a:latin typeface="+mj-lt"/>
              </a:rPr>
              <a:t>. And yet you have </a:t>
            </a:r>
            <a:r>
              <a:rPr lang="en-US" altLang="en-US" b="1" dirty="0">
                <a:solidFill>
                  <a:srgbClr val="FF0000"/>
                </a:solidFill>
                <a:latin typeface="+mj-lt"/>
              </a:rPr>
              <a:t>seen</a:t>
            </a:r>
            <a:r>
              <a:rPr lang="en-US" altLang="en-US" b="1" dirty="0">
                <a:latin typeface="+mj-lt"/>
              </a:rPr>
              <a:t>. That is just my point. Now, I know that there are seventeen steps, because I have both </a:t>
            </a:r>
            <a:r>
              <a:rPr lang="en-US" altLang="en-US" b="1" dirty="0">
                <a:solidFill>
                  <a:srgbClr val="FF0000"/>
                </a:solidFill>
                <a:latin typeface="+mj-lt"/>
              </a:rPr>
              <a:t>seen</a:t>
            </a:r>
            <a:r>
              <a:rPr lang="en-US" altLang="en-US" b="1" dirty="0">
                <a:latin typeface="+mj-lt"/>
              </a:rPr>
              <a:t> and </a:t>
            </a:r>
            <a:r>
              <a:rPr lang="en-US" altLang="en-US" b="1" dirty="0">
                <a:solidFill>
                  <a:srgbClr val="FF0000"/>
                </a:solidFill>
                <a:latin typeface="+mj-lt"/>
              </a:rPr>
              <a:t>observed</a:t>
            </a:r>
            <a:r>
              <a:rPr lang="en-US" altLang="en-US" b="1" dirty="0">
                <a:latin typeface="+mj-lt"/>
              </a:rPr>
              <a:t>”</a:t>
            </a:r>
            <a:r>
              <a:rPr lang="en-US" altLang="en-US" dirty="0">
                <a:latin typeface="+mj-lt"/>
              </a:rPr>
              <a:t> </a:t>
            </a:r>
            <a:br>
              <a:rPr lang="en-US" altLang="en-US" dirty="0">
                <a:latin typeface="+mj-lt"/>
              </a:rPr>
            </a:br>
            <a:endParaRPr lang="en-US" altLang="en-US" dirty="0">
              <a:latin typeface="+mj-lt"/>
            </a:endParaRPr>
          </a:p>
        </p:txBody>
      </p:sp>
      <p:pic>
        <p:nvPicPr>
          <p:cNvPr id="10242" name="Picture 2" descr="The Adventures of Sherlock Holmes and Dr. Watson on Behance">
            <a:extLst>
              <a:ext uri="{FF2B5EF4-FFF2-40B4-BE49-F238E27FC236}">
                <a16:creationId xmlns:a16="http://schemas.microsoft.com/office/drawing/2014/main" id="{A4A4EAB3-A2F7-5C12-4A38-3DEAFF27E8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95" y="999064"/>
            <a:ext cx="3785689" cy="29229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9CE0030-4CCC-5961-715A-D7191007E236}"/>
              </a:ext>
            </a:extLst>
          </p:cNvPr>
          <p:cNvSpPr txBox="1"/>
          <p:nvPr/>
        </p:nvSpPr>
        <p:spPr>
          <a:xfrm>
            <a:off x="6780944" y="6654867"/>
            <a:ext cx="6102848" cy="203133"/>
          </a:xfrm>
          <a:prstGeom prst="rect">
            <a:avLst/>
          </a:prstGeom>
          <a:noFill/>
        </p:spPr>
        <p:txBody>
          <a:bodyPr wrap="square">
            <a:spAutoFit/>
          </a:bodyPr>
          <a:lstStyle/>
          <a:p>
            <a:pPr eaLnBrk="1" hangingPunct="1">
              <a:lnSpc>
                <a:spcPct val="80000"/>
              </a:lnSpc>
            </a:pPr>
            <a:r>
              <a:rPr lang="en-US" altLang="en-US" sz="900" b="1" dirty="0"/>
              <a:t>From: “A Scandal in Bohemia” in The Complete Sherlock Holmes [New York: Doubleday, 1927]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07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B702C887-C79C-1285-3442-1C5EED93DC00}"/>
              </a:ext>
            </a:extLst>
          </p:cNvPr>
          <p:cNvSpPr>
            <a:spLocks noGrp="1" noChangeArrowheads="1"/>
          </p:cNvSpPr>
          <p:nvPr>
            <p:ph type="title" idx="4294967295"/>
          </p:nvPr>
        </p:nvSpPr>
        <p:spPr>
          <a:xfrm>
            <a:off x="0" y="274638"/>
            <a:ext cx="8229600" cy="457200"/>
          </a:xfrm>
        </p:spPr>
        <p:txBody>
          <a:bodyPr>
            <a:normAutofit fontScale="90000"/>
          </a:bodyPr>
          <a:lstStyle/>
          <a:p>
            <a:r>
              <a:rPr lang="en-US" altLang="en-US" sz="3600" dirty="0"/>
              <a:t>Professor Agassiz &amp; The </a:t>
            </a:r>
            <a:r>
              <a:rPr lang="en-US" altLang="en-US" sz="3600" dirty="0" err="1"/>
              <a:t>Haemulon</a:t>
            </a:r>
            <a:endParaRPr lang="en-US" altLang="en-US" dirty="0"/>
          </a:p>
        </p:txBody>
      </p:sp>
      <p:sp>
        <p:nvSpPr>
          <p:cNvPr id="4099" name="Content Placeholder 2">
            <a:extLst>
              <a:ext uri="{FF2B5EF4-FFF2-40B4-BE49-F238E27FC236}">
                <a16:creationId xmlns:a16="http://schemas.microsoft.com/office/drawing/2014/main" id="{AC91DE35-6353-6E1B-DDB4-E7678687E192}"/>
              </a:ext>
            </a:extLst>
          </p:cNvPr>
          <p:cNvSpPr>
            <a:spLocks noGrp="1" noChangeArrowheads="1"/>
          </p:cNvSpPr>
          <p:nvPr>
            <p:ph idx="4294967295"/>
          </p:nvPr>
        </p:nvSpPr>
        <p:spPr>
          <a:xfrm>
            <a:off x="0" y="762000"/>
            <a:ext cx="8229600" cy="5821363"/>
          </a:xfrm>
        </p:spPr>
        <p:txBody>
          <a:bodyPr>
            <a:normAutofit/>
          </a:bodyPr>
          <a:lstStyle/>
          <a:p>
            <a:pPr marL="0" indent="0" algn="just">
              <a:buNone/>
            </a:pPr>
            <a:r>
              <a:rPr lang="en-US" altLang="en-US" sz="1400" dirty="0"/>
              <a:t>The essence of the inductive method was aptly illustrated by the experience of a student at Harvard who took a zoology course under professor Louis Agassiz, the renowned nineteenth-century naturalist. For the assignment Agassiz gave the student a pickled fish, a </a:t>
            </a:r>
            <a:r>
              <a:rPr lang="en-US" altLang="en-US" sz="1400" dirty="0" err="1"/>
              <a:t>haemulon</a:t>
            </a:r>
            <a:r>
              <a:rPr lang="en-US" altLang="en-US" sz="1400" dirty="0"/>
              <a:t>, which was to be the sole source of his observations over the next several days. For three full days the student observed the </a:t>
            </a:r>
            <a:r>
              <a:rPr lang="en-US" altLang="en-US" sz="1400" dirty="0" err="1"/>
              <a:t>Haemulon</a:t>
            </a:r>
            <a:r>
              <a:rPr lang="en-US" altLang="en-US" sz="1400" dirty="0"/>
              <a:t> in order to gain a thorough understanding of the fish. And what did Professor Agassiz's advise him to do? </a:t>
            </a:r>
            <a:r>
              <a:rPr lang="en-US" altLang="en-US" sz="1400" b="1" dirty="0"/>
              <a:t>LOOK! LOOK! LOOK! </a:t>
            </a:r>
            <a:r>
              <a:rPr lang="en-US" altLang="en-US" sz="1400" dirty="0"/>
              <a:t>How else would the student master his subject? He was also instructed to draw out what he saw (Cf Marking the Text, Making Lists, Recording observations) for as Agassiz reminded him that the pencil is one of the best eyes!</a:t>
            </a:r>
          </a:p>
          <a:p>
            <a:pPr marL="0" indent="0" algn="just">
              <a:buNone/>
            </a:pPr>
            <a:r>
              <a:rPr lang="en-US" altLang="en-US" sz="1400" dirty="0"/>
              <a:t>Finally, he was instructed to recognize the parts of the </a:t>
            </a:r>
            <a:r>
              <a:rPr lang="en-US" altLang="en-US" sz="1400" dirty="0" err="1"/>
              <a:t>haemulon</a:t>
            </a:r>
            <a:r>
              <a:rPr lang="en-US" altLang="en-US" sz="1400" dirty="0"/>
              <a:t> in their orderly arrangement and relations to each other, for "facts are stupid things until brought into connection with some general law."</a:t>
            </a:r>
          </a:p>
          <a:p>
            <a:pPr marL="0" indent="0" algn="just">
              <a:buNone/>
            </a:pPr>
            <a:r>
              <a:rPr lang="en-US" altLang="en-US" sz="1400" dirty="0"/>
              <a:t>Was Agassiz's inductive method successfully inculcated into his student? By the student's own testimony "To this day, if I attempt [to draw] a fish I can draw nothing but </a:t>
            </a:r>
            <a:r>
              <a:rPr lang="en-US" altLang="en-US" sz="1400" dirty="0" err="1"/>
              <a:t>haemulons</a:t>
            </a:r>
            <a:r>
              <a:rPr lang="en-US" altLang="en-US" sz="1400" dirty="0"/>
              <a:t>."</a:t>
            </a:r>
          </a:p>
          <a:p>
            <a:pPr marL="0" indent="0" algn="just">
              <a:buNone/>
            </a:pPr>
            <a:r>
              <a:rPr lang="en-US" altLang="en-US" sz="1400" dirty="0"/>
              <a:t>Louis Agassiz was once asked “What was your greatest contribution, scientifically?” to which he replied "</a:t>
            </a:r>
            <a:r>
              <a:rPr lang="en-US" altLang="en-US" sz="1400" b="1" dirty="0"/>
              <a:t>I have taught men and women to observe</a:t>
            </a:r>
            <a:r>
              <a:rPr lang="en-US" altLang="en-US" sz="1400" dirty="0"/>
              <a:t>."</a:t>
            </a:r>
          </a:p>
          <a:p>
            <a:pPr marL="0" indent="0" algn="just">
              <a:buNone/>
            </a:pPr>
            <a:r>
              <a:rPr lang="en-US" altLang="en-US" sz="1400" b="1" dirty="0"/>
              <a:t>The ability to correctly observe is a skill which must be perfected by practice and perseverance as illustrated in this "fish story."</a:t>
            </a:r>
          </a:p>
        </p:txBody>
      </p:sp>
      <p:pic>
        <p:nvPicPr>
          <p:cNvPr id="11266" name="Picture 2" descr="&quot;In the Laboratory With Agassiz,&quot; by Samuel H. Scudder">
            <a:extLst>
              <a:ext uri="{FF2B5EF4-FFF2-40B4-BE49-F238E27FC236}">
                <a16:creationId xmlns:a16="http://schemas.microsoft.com/office/drawing/2014/main" id="{75EBA8DC-4D29-BE05-256B-B2F849E86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8557" y="3842204"/>
            <a:ext cx="3372207" cy="189686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The Ambiguous Agassiz | The National Endowment for the Humanities">
            <a:extLst>
              <a:ext uri="{FF2B5EF4-FFF2-40B4-BE49-F238E27FC236}">
                <a16:creationId xmlns:a16="http://schemas.microsoft.com/office/drawing/2014/main" id="{39B15F6C-3582-86E3-8909-6033D0A31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3752" y="243681"/>
            <a:ext cx="2396332"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32B436D-A438-DA37-415E-09649F7E0DE5}"/>
              </a:ext>
            </a:extLst>
          </p:cNvPr>
          <p:cNvSpPr>
            <a:spLocks noGrp="1" noChangeArrowheads="1"/>
          </p:cNvSpPr>
          <p:nvPr>
            <p:ph type="title" idx="4294967295"/>
          </p:nvPr>
        </p:nvSpPr>
        <p:spPr>
          <a:xfrm>
            <a:off x="7924800" y="1521548"/>
            <a:ext cx="3713018" cy="2544762"/>
          </a:xfrm>
        </p:spPr>
        <p:txBody>
          <a:bodyPr>
            <a:normAutofit fontScale="90000"/>
          </a:bodyPr>
          <a:lstStyle/>
          <a:p>
            <a:pPr algn="ctr"/>
            <a:r>
              <a:rPr lang="en-US" altLang="en-US" sz="2800" cap="none" dirty="0"/>
              <a:t>“Bible Code” words are like hinges of a door – enabled by the Spirit, they help “open up” the meaning of the text. In Luke 24:45 Jesus “opened their minds to understand the Scriptures.”</a:t>
            </a:r>
          </a:p>
        </p:txBody>
      </p:sp>
      <p:pic>
        <p:nvPicPr>
          <p:cNvPr id="12290" name="Picture 2" descr="wrought iron strap hinges antique - Google Search | Decorative hinges ...">
            <a:extLst>
              <a:ext uri="{FF2B5EF4-FFF2-40B4-BE49-F238E27FC236}">
                <a16:creationId xmlns:a16="http://schemas.microsoft.com/office/drawing/2014/main" id="{402F17FA-A7A6-D8C0-69BF-AF3E8F3AC7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853" y="734291"/>
            <a:ext cx="7196385" cy="47659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69148B07-FF34-DD6A-3B23-0B1695BBA118}"/>
              </a:ext>
            </a:extLst>
          </p:cNvPr>
          <p:cNvSpPr>
            <a:spLocks noGrp="1" noChangeArrowheads="1"/>
          </p:cNvSpPr>
          <p:nvPr>
            <p:ph type="title"/>
          </p:nvPr>
        </p:nvSpPr>
        <p:spPr>
          <a:noFill/>
        </p:spPr>
        <p:txBody>
          <a:bodyPr>
            <a:normAutofit fontScale="90000"/>
          </a:bodyPr>
          <a:lstStyle/>
          <a:p>
            <a:pPr eaLnBrk="1" hangingPunct="1"/>
            <a:r>
              <a:rPr lang="en-US" altLang="en-US" b="1" dirty="0"/>
              <a:t>DON’T FORGET THE LITTLE CONNECTIVE WORD“AND”</a:t>
            </a:r>
          </a:p>
        </p:txBody>
      </p:sp>
      <p:sp>
        <p:nvSpPr>
          <p:cNvPr id="26630" name="Text Box 4">
            <a:extLst>
              <a:ext uri="{FF2B5EF4-FFF2-40B4-BE49-F238E27FC236}">
                <a16:creationId xmlns:a16="http://schemas.microsoft.com/office/drawing/2014/main" id="{A7227617-7EAB-F710-7B97-6A4560833B44}"/>
              </a:ext>
            </a:extLst>
          </p:cNvPr>
          <p:cNvSpPr txBox="1">
            <a:spLocks noChangeArrowheads="1"/>
          </p:cNvSpPr>
          <p:nvPr/>
        </p:nvSpPr>
        <p:spPr bwMode="auto">
          <a:xfrm>
            <a:off x="609600" y="1470819"/>
            <a:ext cx="8458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a:solidFill>
                  <a:srgbClr val="FF0000"/>
                </a:solidFill>
              </a:rPr>
              <a:t>AND</a:t>
            </a:r>
            <a:r>
              <a:rPr lang="en-US" altLang="en-US" sz="2400" b="1" dirty="0"/>
              <a:t> can be just as crucial &amp; clarifying as “but, </a:t>
            </a:r>
            <a:r>
              <a:rPr lang="en-US" altLang="en-US" sz="2400" b="1" dirty="0" err="1"/>
              <a:t>etc</a:t>
            </a:r>
            <a:r>
              <a:rPr lang="en-US" altLang="en-US" sz="2400" b="1" dirty="0"/>
              <a:t>”</a:t>
            </a:r>
          </a:p>
        </p:txBody>
      </p:sp>
      <p:sp>
        <p:nvSpPr>
          <p:cNvPr id="26632" name="Text Box 4">
            <a:extLst>
              <a:ext uri="{FF2B5EF4-FFF2-40B4-BE49-F238E27FC236}">
                <a16:creationId xmlns:a16="http://schemas.microsoft.com/office/drawing/2014/main" id="{DAABBC07-DCC9-D20E-B2E2-2BB18D33D34D}"/>
              </a:ext>
            </a:extLst>
          </p:cNvPr>
          <p:cNvSpPr txBox="1">
            <a:spLocks noChangeArrowheads="1"/>
          </p:cNvSpPr>
          <p:nvPr/>
        </p:nvSpPr>
        <p:spPr bwMode="auto">
          <a:xfrm>
            <a:off x="1219200" y="3915143"/>
            <a:ext cx="8458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t>Psalm 37:4</a:t>
            </a:r>
            <a:r>
              <a:rPr lang="en-US" altLang="en-US" sz="2400" dirty="0"/>
              <a:t> </a:t>
            </a:r>
            <a:r>
              <a:rPr lang="en-US" altLang="en-US" sz="2400" b="1" dirty="0"/>
              <a:t>Delight yourself in the Lord; </a:t>
            </a:r>
            <a:r>
              <a:rPr lang="en-US" altLang="en-US" sz="2400" b="1" dirty="0">
                <a:solidFill>
                  <a:srgbClr val="FF0000"/>
                </a:solidFill>
              </a:rPr>
              <a:t>AND</a:t>
            </a:r>
            <a:r>
              <a:rPr lang="en-US" altLang="en-US" sz="2400" b="1" dirty="0"/>
              <a:t> He will give you the desires of your heart</a:t>
            </a:r>
          </a:p>
        </p:txBody>
      </p:sp>
      <p:sp>
        <p:nvSpPr>
          <p:cNvPr id="26634" name="Text Box 4">
            <a:extLst>
              <a:ext uri="{FF2B5EF4-FFF2-40B4-BE49-F238E27FC236}">
                <a16:creationId xmlns:a16="http://schemas.microsoft.com/office/drawing/2014/main" id="{52FDB108-E7C8-BC74-0B1F-83C44DF1A3F5}"/>
              </a:ext>
            </a:extLst>
          </p:cNvPr>
          <p:cNvSpPr txBox="1">
            <a:spLocks noChangeArrowheads="1"/>
          </p:cNvSpPr>
          <p:nvPr/>
        </p:nvSpPr>
        <p:spPr bwMode="auto">
          <a:xfrm>
            <a:off x="1219200" y="2291700"/>
            <a:ext cx="845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t>John 15:4</a:t>
            </a:r>
            <a:r>
              <a:rPr lang="en-US" altLang="en-US" sz="2400" dirty="0"/>
              <a:t> </a:t>
            </a:r>
            <a:r>
              <a:rPr lang="en-US" altLang="en-US" sz="2400" b="1" dirty="0"/>
              <a:t>Abide in Me, </a:t>
            </a:r>
            <a:r>
              <a:rPr lang="en-US" altLang="en-US" sz="2400" b="1" dirty="0">
                <a:solidFill>
                  <a:srgbClr val="FF0000"/>
                </a:solidFill>
              </a:rPr>
              <a:t>AND</a:t>
            </a:r>
            <a:r>
              <a:rPr lang="en-US" altLang="en-US" sz="2400" b="1" dirty="0"/>
              <a:t> I in you </a:t>
            </a:r>
          </a:p>
        </p:txBody>
      </p:sp>
      <p:sp>
        <p:nvSpPr>
          <p:cNvPr id="26635" name="Text Box 4">
            <a:extLst>
              <a:ext uri="{FF2B5EF4-FFF2-40B4-BE49-F238E27FC236}">
                <a16:creationId xmlns:a16="http://schemas.microsoft.com/office/drawing/2014/main" id="{15412FD8-941E-5D99-77E5-DDD3DADAB76E}"/>
              </a:ext>
            </a:extLst>
          </p:cNvPr>
          <p:cNvSpPr txBox="1">
            <a:spLocks noChangeArrowheads="1"/>
          </p:cNvSpPr>
          <p:nvPr/>
        </p:nvSpPr>
        <p:spPr bwMode="auto">
          <a:xfrm>
            <a:off x="1219200" y="2916523"/>
            <a:ext cx="8458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t>James 4:8</a:t>
            </a:r>
            <a:r>
              <a:rPr lang="en-US" altLang="en-US" sz="2400" dirty="0"/>
              <a:t> </a:t>
            </a:r>
            <a:r>
              <a:rPr lang="en-US" altLang="en-US" sz="2400" b="1" dirty="0"/>
              <a:t>Draw near to God </a:t>
            </a:r>
            <a:r>
              <a:rPr lang="en-US" altLang="en-US" sz="2400" b="1" dirty="0">
                <a:solidFill>
                  <a:srgbClr val="FF0000"/>
                </a:solidFill>
              </a:rPr>
              <a:t>AND</a:t>
            </a:r>
            <a:r>
              <a:rPr lang="en-US" altLang="en-US" sz="2400" b="1" dirty="0"/>
              <a:t> He will draw near to you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6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3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6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P spid="26632" grpId="0"/>
      <p:bldP spid="26634" grpId="0"/>
      <p:bldP spid="2663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F12021-AA6D-ECC0-273E-B3C479B1904F}"/>
              </a:ext>
            </a:extLst>
          </p:cNvPr>
          <p:cNvSpPr txBox="1"/>
          <p:nvPr/>
        </p:nvSpPr>
        <p:spPr>
          <a:xfrm>
            <a:off x="815008" y="817463"/>
            <a:ext cx="9998766" cy="4801314"/>
          </a:xfrm>
          <a:prstGeom prst="rect">
            <a:avLst/>
          </a:prstGeom>
          <a:noFill/>
        </p:spPr>
        <p:txBody>
          <a:bodyPr wrap="square">
            <a:spAutoFit/>
          </a:bodyPr>
          <a:lstStyle/>
          <a:p>
            <a:r>
              <a:rPr lang="en-US" dirty="0"/>
              <a:t>OBJECTIVES IN STUDYING THIS CHAPTER</a:t>
            </a:r>
          </a:p>
          <a:p>
            <a:r>
              <a:rPr lang="en-US" dirty="0"/>
              <a:t>1) To understand how the virtues of faith, hope, and love should express themselves</a:t>
            </a:r>
          </a:p>
          <a:p>
            <a:r>
              <a:rPr lang="en-US" dirty="0"/>
              <a:t>2) To notice the potential a new congregation has for spreading the good news of the gospel of Christ,</a:t>
            </a:r>
          </a:p>
          <a:p>
            <a:r>
              <a:rPr lang="en-US" dirty="0"/>
              <a:t>and being a positive example to all believers</a:t>
            </a:r>
          </a:p>
          <a:p>
            <a:r>
              <a:rPr lang="en-US" dirty="0"/>
              <a:t>SUMMARY</a:t>
            </a:r>
          </a:p>
          <a:p>
            <a:r>
              <a:rPr lang="en-US" dirty="0"/>
              <a:t>Joined by Silvanus and Timothy who had been with him when the gospel was first preached in</a:t>
            </a:r>
          </a:p>
          <a:p>
            <a:r>
              <a:rPr lang="en-US" dirty="0"/>
              <a:t>Thessalonica, Paul offers his salutation along with a petition for grace and peace. He follows with an</a:t>
            </a:r>
          </a:p>
          <a:p>
            <a:r>
              <a:rPr lang="en-US" dirty="0"/>
              <a:t>expression of thanksgiving for their work of faith, labor of love, and patience of hope, knowing their</a:t>
            </a:r>
          </a:p>
          <a:p>
            <a:r>
              <a:rPr lang="en-US" dirty="0"/>
              <a:t>election by God (1-4).</a:t>
            </a:r>
          </a:p>
          <a:p>
            <a:r>
              <a:rPr lang="en-US" dirty="0"/>
              <a:t>His assurance of their election is bolstered by the manner in which they received the gospel. It had</a:t>
            </a:r>
          </a:p>
          <a:p>
            <a:r>
              <a:rPr lang="en-US" dirty="0"/>
              <a:t>come to them not only in word, but in power, in the Holy Spirit, and in much assurance. Having</a:t>
            </a:r>
          </a:p>
          <a:p>
            <a:r>
              <a:rPr lang="en-US" dirty="0"/>
              <a:t>imitated Paul and the Lord by receiving the word in much affliction and joy, they in turn had become</a:t>
            </a:r>
          </a:p>
          <a:p>
            <a:r>
              <a:rPr lang="en-US" dirty="0"/>
              <a:t>examples to all the believers in Macedonia and Achaia. From them the word had sounded forth in every</a:t>
            </a:r>
          </a:p>
          <a:p>
            <a:r>
              <a:rPr lang="en-US" dirty="0"/>
              <a:t>place, and the news of their own faith toward God had so spread that Paul did not need to tell others</a:t>
            </a:r>
          </a:p>
          <a:p>
            <a:r>
              <a:rPr lang="en-US" dirty="0"/>
              <a:t>about them. Indeed, others were telling Paul of the Thessalonians' conversion from idols to serve the</a:t>
            </a:r>
          </a:p>
          <a:p>
            <a:r>
              <a:rPr lang="en-US" dirty="0"/>
              <a:t>true God, and how they were waiting for the resurrected Jesus to return from heaven who would deliver</a:t>
            </a:r>
          </a:p>
          <a:p>
            <a:r>
              <a:rPr lang="en-US" dirty="0"/>
              <a:t>them from the wrath to come (5-10).</a:t>
            </a:r>
          </a:p>
        </p:txBody>
      </p:sp>
    </p:spTree>
    <p:extLst>
      <p:ext uri="{BB962C8B-B14F-4D97-AF65-F5344CB8AC3E}">
        <p14:creationId xmlns:p14="http://schemas.microsoft.com/office/powerpoint/2010/main" val="2965320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AEB912-8223-7E45-7E40-EAA6F8FD4042}"/>
              </a:ext>
            </a:extLst>
          </p:cNvPr>
          <p:cNvSpPr txBox="1"/>
          <p:nvPr/>
        </p:nvSpPr>
        <p:spPr>
          <a:xfrm>
            <a:off x="642515" y="1601640"/>
            <a:ext cx="8259232" cy="4116961"/>
          </a:xfrm>
          <a:prstGeom prst="rect">
            <a:avLst/>
          </a:prstGeom>
          <a:noFill/>
        </p:spPr>
        <p:txBody>
          <a:bodyPr wrap="square">
            <a:spAutoFit/>
          </a:bodyPr>
          <a:lstStyle/>
          <a:p>
            <a:pPr marL="0" marR="457200" algn="just">
              <a:lnSpc>
                <a:spcPct val="115000"/>
              </a:lnSpc>
              <a:spcBef>
                <a:spcPts val="200"/>
              </a:spcBef>
              <a:spcAft>
                <a:spcPts val="400"/>
              </a:spcAft>
              <a:tabLst>
                <a:tab pos="3486150" algn="l"/>
                <a:tab pos="3543300" algn="l"/>
              </a:tabLst>
            </a:pPr>
            <a:r>
              <a:rPr lang="en-US" sz="2000" kern="1000" dirty="0">
                <a:effectLst/>
                <a:latin typeface="Candara" panose="020E0502030303020204" pitchFamily="34" charset="0"/>
                <a:ea typeface="Franklin Gothic Book" panose="020B0503020102020204" pitchFamily="34" charset="0"/>
                <a:cs typeface="Franklin Gothic Book" panose="020B0503020102020204" pitchFamily="34" charset="0"/>
              </a:rPr>
              <a:t>For the Bereans, God's Spirit along with God's Word was their final "judge" which enabled them to assess the authenticity and accuracy of Paul's "commentary" on the Scriptures! As good Inductive Bible Students the primary goal of the Bereans was to know what "saith the LORD", a goal they achieved by practicing the art and skill of careful observation which led to accurate interpretation.</a:t>
            </a:r>
            <a:endParaRPr lang="en-US" sz="2400" kern="1000" dirty="0">
              <a:effectLst/>
              <a:latin typeface="Candara" panose="020E0502030303020204" pitchFamily="34" charset="0"/>
              <a:ea typeface="Franklin Gothic Book" panose="020B0503020102020204" pitchFamily="34" charset="0"/>
              <a:cs typeface="Times New Roman" panose="02020603050405020304" pitchFamily="18" charset="0"/>
            </a:endParaRPr>
          </a:p>
          <a:p>
            <a:pPr marL="0" marR="457200" algn="just">
              <a:lnSpc>
                <a:spcPct val="115000"/>
              </a:lnSpc>
              <a:spcBef>
                <a:spcPts val="200"/>
              </a:spcBef>
              <a:spcAft>
                <a:spcPts val="400"/>
              </a:spcAft>
              <a:tabLst>
                <a:tab pos="3486150" algn="l"/>
                <a:tab pos="3543300" algn="l"/>
              </a:tabLst>
            </a:pPr>
            <a:r>
              <a:rPr lang="en-US" sz="2000" kern="1000" dirty="0">
                <a:effectLst/>
                <a:latin typeface="Candara" panose="020E0502030303020204" pitchFamily="34" charset="0"/>
                <a:ea typeface="Franklin Gothic Book" panose="020B0503020102020204" pitchFamily="34" charset="0"/>
                <a:cs typeface="Franklin Gothic Book" panose="020B0503020102020204" pitchFamily="34" charset="0"/>
              </a:rPr>
              <a:t> </a:t>
            </a:r>
            <a:endParaRPr lang="en-US" sz="2400" kern="1000" dirty="0">
              <a:effectLst/>
              <a:latin typeface="Candara" panose="020E0502030303020204" pitchFamily="34" charset="0"/>
              <a:ea typeface="Franklin Gothic Book" panose="020B0503020102020204" pitchFamily="34" charset="0"/>
              <a:cs typeface="Times New Roman" panose="02020603050405020304" pitchFamily="18" charset="0"/>
            </a:endParaRPr>
          </a:p>
          <a:p>
            <a:pPr marL="0" marR="457200" algn="just">
              <a:lnSpc>
                <a:spcPct val="115000"/>
              </a:lnSpc>
              <a:spcBef>
                <a:spcPts val="200"/>
              </a:spcBef>
              <a:spcAft>
                <a:spcPts val="400"/>
              </a:spcAft>
              <a:tabLst>
                <a:tab pos="3486150" algn="l"/>
                <a:tab pos="3543300" algn="l"/>
              </a:tabLst>
            </a:pPr>
            <a:r>
              <a:rPr lang="en-US" sz="2000" kern="1000" dirty="0">
                <a:effectLst/>
                <a:latin typeface="Candara" panose="020E0502030303020204" pitchFamily="34" charset="0"/>
                <a:ea typeface="Franklin Gothic Book" panose="020B0503020102020204" pitchFamily="34" charset="0"/>
                <a:cs typeface="Franklin Gothic Book" panose="020B0503020102020204" pitchFamily="34" charset="0"/>
              </a:rPr>
              <a:t>Although the Berean approach is not specifically called "inductive Bible study", I think you will come to agree that their approach to the Scriptures closely parallels the inductive method as you understand it better.</a:t>
            </a:r>
            <a:endParaRPr lang="en-US" sz="2400" kern="1000" dirty="0">
              <a:effectLst/>
              <a:latin typeface="Candara" panose="020E0502030303020204" pitchFamily="34" charset="0"/>
              <a:ea typeface="Franklin Gothic Book" panose="020B05030201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6A81507-C3B3-9B84-3974-67291F3E1935}"/>
              </a:ext>
            </a:extLst>
          </p:cNvPr>
          <p:cNvSpPr txBox="1"/>
          <p:nvPr/>
        </p:nvSpPr>
        <p:spPr>
          <a:xfrm>
            <a:off x="642515" y="496045"/>
            <a:ext cx="6098527" cy="2246769"/>
          </a:xfrm>
          <a:prstGeom prst="rect">
            <a:avLst/>
          </a:prstGeom>
          <a:noFill/>
        </p:spPr>
        <p:txBody>
          <a:bodyPr wrap="square" rtlCol="0">
            <a:spAutoFit/>
          </a:bodyPr>
          <a:lstStyle/>
          <a:p>
            <a:r>
              <a:rPr lang="en-US" sz="2800" b="1" dirty="0">
                <a:latin typeface="Candara" panose="020E0502030303020204" pitchFamily="34" charset="0"/>
              </a:rPr>
              <a:t>INDUCTIVE BIBLE STUDY: IS IT BIBLICAL?</a:t>
            </a:r>
          </a:p>
          <a:p>
            <a:endParaRPr lang="en-US" sz="2800" b="1" dirty="0">
              <a:latin typeface="Candara" panose="020E0502030303020204" pitchFamily="34" charset="0"/>
            </a:endParaRPr>
          </a:p>
          <a:p>
            <a:endParaRPr lang="en-US" sz="2800" b="1" dirty="0">
              <a:latin typeface="Candara" panose="020E0502030303020204" pitchFamily="34" charset="0"/>
            </a:endParaRPr>
          </a:p>
          <a:p>
            <a:endParaRPr lang="en-US" sz="2800" b="1" dirty="0">
              <a:latin typeface="Candara" panose="020E0502030303020204" pitchFamily="34" charset="0"/>
            </a:endParaRPr>
          </a:p>
        </p:txBody>
      </p:sp>
      <p:pic>
        <p:nvPicPr>
          <p:cNvPr id="5" name="Picture 4">
            <a:extLst>
              <a:ext uri="{FF2B5EF4-FFF2-40B4-BE49-F238E27FC236}">
                <a16:creationId xmlns:a16="http://schemas.microsoft.com/office/drawing/2014/main" id="{0E49FC79-305E-776D-9157-BCB79DCF624F}"/>
              </a:ext>
            </a:extLst>
          </p:cNvPr>
          <p:cNvPicPr>
            <a:picLocks noChangeAspect="1"/>
          </p:cNvPicPr>
          <p:nvPr/>
        </p:nvPicPr>
        <p:blipFill>
          <a:blip r:embed="rId2"/>
          <a:stretch>
            <a:fillRect/>
          </a:stretch>
        </p:blipFill>
        <p:spPr>
          <a:xfrm>
            <a:off x="8178799" y="668011"/>
            <a:ext cx="3200400" cy="4800600"/>
          </a:xfrm>
          <a:prstGeom prst="rect">
            <a:avLst/>
          </a:prstGeom>
        </p:spPr>
      </p:pic>
    </p:spTree>
    <p:extLst>
      <p:ext uri="{BB962C8B-B14F-4D97-AF65-F5344CB8AC3E}">
        <p14:creationId xmlns:p14="http://schemas.microsoft.com/office/powerpoint/2010/main" val="34432759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4618A70-234C-5096-CB53-DC6A02D0557F}"/>
              </a:ext>
            </a:extLst>
          </p:cNvPr>
          <p:cNvSpPr txBox="1"/>
          <p:nvPr/>
        </p:nvSpPr>
        <p:spPr>
          <a:xfrm>
            <a:off x="3046344" y="474345"/>
            <a:ext cx="6092686" cy="5078313"/>
          </a:xfrm>
          <a:prstGeom prst="rect">
            <a:avLst/>
          </a:prstGeom>
          <a:noFill/>
        </p:spPr>
        <p:txBody>
          <a:bodyPr wrap="square">
            <a:spAutoFit/>
          </a:bodyPr>
          <a:lstStyle/>
          <a:p>
            <a:r>
              <a:rPr lang="en-US" dirty="0"/>
              <a:t>OUTLINE</a:t>
            </a:r>
          </a:p>
          <a:p>
            <a:r>
              <a:rPr lang="en-US" dirty="0"/>
              <a:t>I. INTRODUCTION (1-4)</a:t>
            </a:r>
          </a:p>
          <a:p>
            <a:r>
              <a:rPr lang="en-US" dirty="0"/>
              <a:t>A. SALUTATION (1)</a:t>
            </a:r>
          </a:p>
          <a:p>
            <a:r>
              <a:rPr lang="en-US" dirty="0"/>
              <a:t>1. From Paul, Silvanus, and Timothy (1a)</a:t>
            </a:r>
          </a:p>
          <a:p>
            <a:r>
              <a:rPr lang="en-US" dirty="0"/>
              <a:t>2. To the church of the Thessalonians in God the Father and the Lord Jesus Christ (1b)</a:t>
            </a:r>
          </a:p>
          <a:p>
            <a:r>
              <a:rPr lang="en-US" dirty="0"/>
              <a:t>3. Grace and peace from God and Jesus (1c)</a:t>
            </a:r>
          </a:p>
          <a:p>
            <a:r>
              <a:rPr lang="en-US" dirty="0"/>
              <a:t>B. THANKSGIVING (2-4)</a:t>
            </a:r>
          </a:p>
          <a:p>
            <a:r>
              <a:rPr lang="en-US" dirty="0"/>
              <a:t>1. Offered to God in their behalf, making mention of them in his prayers (2)</a:t>
            </a:r>
          </a:p>
          <a:p>
            <a:r>
              <a:rPr lang="en-US" dirty="0"/>
              <a:t>2. Mindful always of their:</a:t>
            </a:r>
          </a:p>
          <a:p>
            <a:r>
              <a:rPr lang="en-US" dirty="0"/>
              <a:t>a. Work of faith </a:t>
            </a:r>
          </a:p>
          <a:p>
            <a:r>
              <a:rPr lang="en-US" dirty="0"/>
              <a:t>b. Labor of love </a:t>
            </a:r>
          </a:p>
          <a:p>
            <a:r>
              <a:rPr lang="en-US" dirty="0"/>
              <a:t>c. Patience of hope in the Lord Jesus Christ</a:t>
            </a:r>
          </a:p>
          <a:p>
            <a:r>
              <a:rPr lang="en-US" dirty="0"/>
              <a:t>...in the sight of our God and Father (3)</a:t>
            </a:r>
          </a:p>
          <a:p>
            <a:r>
              <a:rPr lang="en-US" dirty="0"/>
              <a:t>4. Knowing their election by God (4)</a:t>
            </a:r>
          </a:p>
          <a:p>
            <a:r>
              <a:rPr lang="en-US" dirty="0"/>
              <a:t>Mark A. Copeland</a:t>
            </a:r>
          </a:p>
          <a:p>
            <a:r>
              <a:rPr lang="en-US" dirty="0"/>
              <a:t>The First Epistle To The Thessalonians 7</a:t>
            </a:r>
          </a:p>
        </p:txBody>
      </p:sp>
    </p:spTree>
    <p:extLst>
      <p:ext uri="{BB962C8B-B14F-4D97-AF65-F5344CB8AC3E}">
        <p14:creationId xmlns:p14="http://schemas.microsoft.com/office/powerpoint/2010/main" val="26750919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49B73E-CA3A-75B6-8C1F-E699E4DDBC2C}"/>
              </a:ext>
            </a:extLst>
          </p:cNvPr>
          <p:cNvSpPr txBox="1"/>
          <p:nvPr/>
        </p:nvSpPr>
        <p:spPr>
          <a:xfrm>
            <a:off x="781878" y="335845"/>
            <a:ext cx="11251096" cy="6186309"/>
          </a:xfrm>
          <a:prstGeom prst="rect">
            <a:avLst/>
          </a:prstGeom>
          <a:noFill/>
        </p:spPr>
        <p:txBody>
          <a:bodyPr wrap="square">
            <a:spAutoFit/>
          </a:bodyPr>
          <a:lstStyle/>
          <a:p>
            <a:r>
              <a:rPr lang="en-US" dirty="0"/>
              <a:t> II. REFLECTIONS REGARDING THEIR CONDITION (1:5-10)</a:t>
            </a:r>
          </a:p>
          <a:p>
            <a:r>
              <a:rPr lang="en-US" dirty="0"/>
              <a:t> </a:t>
            </a:r>
          </a:p>
          <a:p>
            <a:r>
              <a:rPr lang="en-US" dirty="0"/>
              <a:t>A. THEIR RECEPTION OF THE GOSPEL (5-7)</a:t>
            </a:r>
          </a:p>
          <a:p>
            <a:r>
              <a:rPr lang="en-US" dirty="0"/>
              <a:t>1. The gospel came to them not only in word, but...</a:t>
            </a:r>
          </a:p>
          <a:p>
            <a:r>
              <a:rPr lang="en-US" dirty="0"/>
              <a:t>a. In power</a:t>
            </a:r>
          </a:p>
          <a:p>
            <a:r>
              <a:rPr lang="en-US" dirty="0"/>
              <a:t>b. In the Holy Spirit</a:t>
            </a:r>
          </a:p>
          <a:p>
            <a:r>
              <a:rPr lang="en-US" dirty="0"/>
              <a:t>c. In much assurance</a:t>
            </a:r>
          </a:p>
          <a:p>
            <a:r>
              <a:rPr lang="en-US" dirty="0"/>
              <a:t>...for they knew what kind of men Paul and his companions had been for their sakes while</a:t>
            </a:r>
          </a:p>
          <a:p>
            <a:r>
              <a:rPr lang="en-US" dirty="0"/>
              <a:t>with them (5)</a:t>
            </a:r>
          </a:p>
          <a:p>
            <a:r>
              <a:rPr lang="en-US" dirty="0"/>
              <a:t>2. They had become followers of Paul and of the Lord, having received the word...</a:t>
            </a:r>
          </a:p>
          <a:p>
            <a:r>
              <a:rPr lang="en-US" dirty="0"/>
              <a:t>a. In much affliction (6a)</a:t>
            </a:r>
          </a:p>
          <a:p>
            <a:r>
              <a:rPr lang="en-US" dirty="0"/>
              <a:t>b. With joy of the Holy Spirit (6b)</a:t>
            </a:r>
          </a:p>
          <a:p>
            <a:r>
              <a:rPr lang="en-US" dirty="0"/>
              <a:t>3. They had became examples to the believers in Macedonia and Achaia (7)</a:t>
            </a:r>
          </a:p>
          <a:p>
            <a:endParaRPr lang="en-US" dirty="0"/>
          </a:p>
          <a:p>
            <a:r>
              <a:rPr lang="en-US" dirty="0"/>
              <a:t>B. THEIR REPUTATION IN EVERY PLACE (8-10)</a:t>
            </a:r>
          </a:p>
          <a:p>
            <a:r>
              <a:rPr lang="en-US" dirty="0"/>
              <a:t>1. From them the word of the Lord sounded forth in Macedonia, Achaia, and beyond (8a)</a:t>
            </a:r>
          </a:p>
          <a:p>
            <a:r>
              <a:rPr lang="en-US" dirty="0"/>
              <a:t>2. Their faith toward God had gone out, so Paul did not need to say anything (8b)</a:t>
            </a:r>
          </a:p>
          <a:p>
            <a:r>
              <a:rPr lang="en-US" dirty="0"/>
              <a:t>3. Others were telling Paul...</a:t>
            </a:r>
          </a:p>
          <a:p>
            <a:r>
              <a:rPr lang="en-US" dirty="0"/>
              <a:t>a. What manner of entry Paul had to them (9a)</a:t>
            </a:r>
          </a:p>
          <a:p>
            <a:r>
              <a:rPr lang="en-US" dirty="0"/>
              <a:t>b. How they had turned from idols to serve the living and true God (9b)</a:t>
            </a:r>
          </a:p>
          <a:p>
            <a:r>
              <a:rPr lang="en-US" dirty="0"/>
              <a:t>c. How they were waiting for the resurrected Jesus to return from heaven, who delivers</a:t>
            </a:r>
          </a:p>
          <a:p>
            <a:r>
              <a:rPr lang="en-US" dirty="0"/>
              <a:t>from the wrath to come (10)</a:t>
            </a:r>
          </a:p>
        </p:txBody>
      </p:sp>
    </p:spTree>
    <p:extLst>
      <p:ext uri="{BB962C8B-B14F-4D97-AF65-F5344CB8AC3E}">
        <p14:creationId xmlns:p14="http://schemas.microsoft.com/office/powerpoint/2010/main" val="11988267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E7923-9A7F-81F2-8D64-B53CF583EF5B}"/>
              </a:ext>
            </a:extLst>
          </p:cNvPr>
          <p:cNvSpPr>
            <a:spLocks noGrp="1"/>
          </p:cNvSpPr>
          <p:nvPr>
            <p:ph type="ctrTitle"/>
          </p:nvPr>
        </p:nvSpPr>
        <p:spPr>
          <a:xfrm>
            <a:off x="7361582" y="2870200"/>
            <a:ext cx="3584713" cy="2387600"/>
          </a:xfrm>
        </p:spPr>
        <p:txBody>
          <a:bodyPr>
            <a:normAutofit fontScale="90000"/>
          </a:bodyPr>
          <a:lstStyle/>
          <a:p>
            <a:pPr algn="l"/>
            <a:r>
              <a:rPr lang="en-US" sz="1200" dirty="0"/>
              <a:t>1) What are the main points of this chapter? - Introduction (1-4) - Reflections regarding their condition (5-10) 2) Who joined Paul in the salutation of this epistle? (1) - Silvanus and Timothy 3) How did Paul address the church? (1) - The church of the Thessalonians in God the Father and the Lord Jesus Christ 4) What three things was Paul especially thankful for regarding the Thessalonians? (3) - Their work of faith - Their labor of love - The patience of hope in our Lord Jesus Christ 5) What did Paul know concerning the Thessalonians? (4) - Their election by God 6) How had the gospel come to the Thessalonians? (5) - In Word, in power, in the Holy Spirit, in much assurance7) How had they become followers of Paul and the Lord? (6)</a:t>
            </a:r>
            <a:br>
              <a:rPr lang="en-US" sz="1200" dirty="0"/>
            </a:br>
            <a:r>
              <a:rPr lang="en-US" sz="1200" dirty="0"/>
              <a:t>- By receiving the word in much affliction, with joy of the Holy Spirit</a:t>
            </a:r>
            <a:br>
              <a:rPr lang="en-US" sz="1200" dirty="0"/>
            </a:br>
            <a:r>
              <a:rPr lang="en-US" sz="1200" dirty="0"/>
              <a:t>8) For whom had they became examples? (7)</a:t>
            </a:r>
            <a:br>
              <a:rPr lang="en-US" sz="1200" dirty="0"/>
            </a:br>
            <a:r>
              <a:rPr lang="en-US" sz="1200" dirty="0"/>
              <a:t>- All the believers in Macedonia and Achaia</a:t>
            </a:r>
            <a:br>
              <a:rPr lang="en-US" sz="1200" dirty="0"/>
            </a:br>
            <a:r>
              <a:rPr lang="en-US" sz="1200" dirty="0"/>
              <a:t>9) What two things had sounded forth, or gone out, from the Thessalonians? (8)</a:t>
            </a:r>
            <a:br>
              <a:rPr lang="en-US" sz="1200" dirty="0"/>
            </a:br>
            <a:r>
              <a:rPr lang="en-US" sz="1200" dirty="0"/>
              <a:t>- The word of the Lord</a:t>
            </a:r>
            <a:br>
              <a:rPr lang="en-US" sz="1200" dirty="0"/>
            </a:br>
            <a:r>
              <a:rPr lang="en-US" sz="1200" dirty="0"/>
              <a:t>- Their faith toward God</a:t>
            </a:r>
            <a:br>
              <a:rPr lang="en-US" sz="1200" dirty="0"/>
            </a:br>
            <a:r>
              <a:rPr lang="en-US" sz="1200" dirty="0"/>
              <a:t>10) What two things describe the manner in which they received Paul? (9-10)</a:t>
            </a:r>
            <a:br>
              <a:rPr lang="en-US" sz="1200" dirty="0"/>
            </a:br>
            <a:r>
              <a:rPr lang="en-US" sz="1200" dirty="0"/>
              <a:t>- Their turning from idols to serve the living and true God</a:t>
            </a:r>
            <a:br>
              <a:rPr lang="en-US" sz="1200" dirty="0"/>
            </a:br>
            <a:r>
              <a:rPr lang="en-US" sz="1200" dirty="0"/>
              <a:t>- Their waiting for Jesus from heaven</a:t>
            </a:r>
          </a:p>
        </p:txBody>
      </p:sp>
      <p:sp>
        <p:nvSpPr>
          <p:cNvPr id="3" name="Subtitle 2">
            <a:extLst>
              <a:ext uri="{FF2B5EF4-FFF2-40B4-BE49-F238E27FC236}">
                <a16:creationId xmlns:a16="http://schemas.microsoft.com/office/drawing/2014/main" id="{095DF78C-CC06-3C0F-04D4-8C4AB27B43B0}"/>
              </a:ext>
            </a:extLst>
          </p:cNvPr>
          <p:cNvSpPr>
            <a:spLocks noGrp="1"/>
          </p:cNvSpPr>
          <p:nvPr>
            <p:ph type="subTitle" idx="1"/>
          </p:nvPr>
        </p:nvSpPr>
        <p:spPr/>
        <p:txBody>
          <a:bodyPr/>
          <a:lstStyle/>
          <a:p>
            <a:endParaRPr lang="en-US" dirty="0"/>
          </a:p>
        </p:txBody>
      </p:sp>
      <p:sp>
        <p:nvSpPr>
          <p:cNvPr id="5" name="TextBox 4">
            <a:extLst>
              <a:ext uri="{FF2B5EF4-FFF2-40B4-BE49-F238E27FC236}">
                <a16:creationId xmlns:a16="http://schemas.microsoft.com/office/drawing/2014/main" id="{6F8A2845-B62C-1029-E277-4BB1D143EBB3}"/>
              </a:ext>
            </a:extLst>
          </p:cNvPr>
          <p:cNvSpPr txBox="1"/>
          <p:nvPr/>
        </p:nvSpPr>
        <p:spPr>
          <a:xfrm>
            <a:off x="243510" y="1211322"/>
            <a:ext cx="6092686" cy="4524315"/>
          </a:xfrm>
          <a:prstGeom prst="rect">
            <a:avLst/>
          </a:prstGeom>
          <a:noFill/>
        </p:spPr>
        <p:txBody>
          <a:bodyPr wrap="square">
            <a:spAutoFit/>
          </a:bodyPr>
          <a:lstStyle/>
          <a:p>
            <a:pPr algn="l">
              <a:buFont typeface="+mj-lt"/>
              <a:buAutoNum type="arabicPeriod"/>
            </a:pPr>
            <a:r>
              <a:rPr lang="en-US" sz="1800" b="1" i="0" dirty="0">
                <a:solidFill>
                  <a:srgbClr val="000000"/>
                </a:solidFill>
                <a:effectLst/>
                <a:latin typeface="Arial" panose="020B0604020202020204" pitchFamily="34" charset="0"/>
              </a:rPr>
              <a:t>What are the main points of this chapter?</a:t>
            </a:r>
            <a:endParaRPr lang="en-US" sz="1800" b="0" i="0" dirty="0">
              <a:solidFill>
                <a:srgbClr val="000000"/>
              </a:solidFill>
              <a:effectLst/>
              <a:latin typeface="Arial" panose="020B0604020202020204" pitchFamily="34" charset="0"/>
            </a:endParaRPr>
          </a:p>
          <a:p>
            <a:pPr algn="l">
              <a:buFont typeface="+mj-lt"/>
              <a:buAutoNum type="arabicPeriod"/>
            </a:pPr>
            <a:r>
              <a:rPr lang="en-US" sz="1800" b="1" i="0" dirty="0">
                <a:solidFill>
                  <a:srgbClr val="000000"/>
                </a:solidFill>
                <a:effectLst/>
                <a:latin typeface="Arial" panose="020B0604020202020204" pitchFamily="34" charset="0"/>
              </a:rPr>
              <a:t>Who joined Paul in the salutation of this epistle? (1)</a:t>
            </a:r>
            <a:endParaRPr lang="en-US" sz="1800" b="0" i="0" dirty="0">
              <a:solidFill>
                <a:srgbClr val="000000"/>
              </a:solidFill>
              <a:effectLst/>
              <a:latin typeface="Arial" panose="020B0604020202020204" pitchFamily="34" charset="0"/>
            </a:endParaRPr>
          </a:p>
          <a:p>
            <a:pPr algn="l">
              <a:buFont typeface="+mj-lt"/>
              <a:buAutoNum type="arabicPeriod"/>
            </a:pPr>
            <a:r>
              <a:rPr lang="en-US" sz="1800" b="1" i="0" dirty="0">
                <a:solidFill>
                  <a:srgbClr val="000000"/>
                </a:solidFill>
                <a:effectLst/>
                <a:latin typeface="Arial" panose="020B0604020202020204" pitchFamily="34" charset="0"/>
              </a:rPr>
              <a:t>How did Paul address the church? (1)</a:t>
            </a:r>
            <a:endParaRPr lang="en-US" sz="1800" b="0" i="0" dirty="0">
              <a:solidFill>
                <a:srgbClr val="000000"/>
              </a:solidFill>
              <a:effectLst/>
              <a:latin typeface="Arial" panose="020B0604020202020204" pitchFamily="34" charset="0"/>
            </a:endParaRPr>
          </a:p>
          <a:p>
            <a:pPr algn="l">
              <a:buFont typeface="+mj-lt"/>
              <a:buAutoNum type="arabicPeriod"/>
            </a:pPr>
            <a:r>
              <a:rPr lang="en-US" sz="1800" b="1" i="0" dirty="0">
                <a:solidFill>
                  <a:srgbClr val="000000"/>
                </a:solidFill>
                <a:effectLst/>
                <a:latin typeface="Arial" panose="020B0604020202020204" pitchFamily="34" charset="0"/>
              </a:rPr>
              <a:t>What three things was Paul especially thankful for regarding the Thessalonians? (3)</a:t>
            </a:r>
            <a:endParaRPr lang="en-US" sz="1800" b="0" i="0" dirty="0">
              <a:solidFill>
                <a:srgbClr val="000000"/>
              </a:solidFill>
              <a:effectLst/>
              <a:latin typeface="Arial" panose="020B0604020202020204" pitchFamily="34" charset="0"/>
            </a:endParaRPr>
          </a:p>
          <a:p>
            <a:pPr algn="l">
              <a:buFont typeface="+mj-lt"/>
              <a:buAutoNum type="arabicPeriod"/>
            </a:pPr>
            <a:r>
              <a:rPr lang="en-US" sz="1800" b="1" i="0" dirty="0">
                <a:solidFill>
                  <a:srgbClr val="000000"/>
                </a:solidFill>
                <a:effectLst/>
                <a:latin typeface="Arial" panose="020B0604020202020204" pitchFamily="34" charset="0"/>
              </a:rPr>
              <a:t>What did Paul know concerning the Thessalonians? (4)</a:t>
            </a:r>
            <a:endParaRPr lang="en-US" sz="1800" b="0" i="0" dirty="0">
              <a:solidFill>
                <a:srgbClr val="000000"/>
              </a:solidFill>
              <a:effectLst/>
              <a:latin typeface="Arial" panose="020B0604020202020204" pitchFamily="34" charset="0"/>
            </a:endParaRPr>
          </a:p>
          <a:p>
            <a:pPr algn="l">
              <a:buFont typeface="+mj-lt"/>
              <a:buAutoNum type="arabicPeriod"/>
            </a:pPr>
            <a:r>
              <a:rPr lang="en-US" sz="1800" b="1" i="0" dirty="0">
                <a:solidFill>
                  <a:srgbClr val="000000"/>
                </a:solidFill>
                <a:effectLst/>
                <a:latin typeface="Arial" panose="020B0604020202020204" pitchFamily="34" charset="0"/>
              </a:rPr>
              <a:t>How had the gospel come to the Thessalonians? (5)</a:t>
            </a:r>
            <a:endParaRPr lang="en-US" sz="1800" b="0" i="0" dirty="0">
              <a:solidFill>
                <a:srgbClr val="000000"/>
              </a:solidFill>
              <a:effectLst/>
              <a:latin typeface="Arial" panose="020B0604020202020204" pitchFamily="34" charset="0"/>
            </a:endParaRPr>
          </a:p>
          <a:p>
            <a:pPr algn="l">
              <a:buFont typeface="+mj-lt"/>
              <a:buAutoNum type="arabicPeriod"/>
            </a:pPr>
            <a:r>
              <a:rPr lang="en-US" sz="1800" b="1" i="0" dirty="0">
                <a:solidFill>
                  <a:srgbClr val="000000"/>
                </a:solidFill>
                <a:effectLst/>
                <a:latin typeface="Arial" panose="020B0604020202020204" pitchFamily="34" charset="0"/>
              </a:rPr>
              <a:t>How had they become followers of Paul and the Lord? (6)</a:t>
            </a:r>
            <a:endParaRPr lang="en-US" sz="1800" b="0" i="0" dirty="0">
              <a:solidFill>
                <a:srgbClr val="000000"/>
              </a:solidFill>
              <a:effectLst/>
              <a:latin typeface="Arial" panose="020B0604020202020204" pitchFamily="34" charset="0"/>
            </a:endParaRPr>
          </a:p>
          <a:p>
            <a:pPr algn="l">
              <a:buFont typeface="+mj-lt"/>
              <a:buAutoNum type="arabicPeriod"/>
            </a:pPr>
            <a:r>
              <a:rPr lang="en-US" sz="1800" b="1" i="0" dirty="0">
                <a:solidFill>
                  <a:srgbClr val="000000"/>
                </a:solidFill>
                <a:effectLst/>
                <a:latin typeface="Arial" panose="020B0604020202020204" pitchFamily="34" charset="0"/>
              </a:rPr>
              <a:t>For whom had they became examples? (7)</a:t>
            </a:r>
            <a:endParaRPr lang="en-US" sz="1800" b="0" i="0" dirty="0">
              <a:solidFill>
                <a:srgbClr val="000000"/>
              </a:solidFill>
              <a:effectLst/>
              <a:latin typeface="Arial" panose="020B0604020202020204" pitchFamily="34" charset="0"/>
            </a:endParaRPr>
          </a:p>
          <a:p>
            <a:pPr algn="l">
              <a:buFont typeface="+mj-lt"/>
              <a:buAutoNum type="arabicPeriod"/>
            </a:pPr>
            <a:r>
              <a:rPr lang="en-US" sz="1800" b="1" i="0" dirty="0">
                <a:solidFill>
                  <a:srgbClr val="000000"/>
                </a:solidFill>
                <a:effectLst/>
                <a:latin typeface="Arial" panose="020B0604020202020204" pitchFamily="34" charset="0"/>
              </a:rPr>
              <a:t>What two things had sounded forth, or gone out, from the Thessalonians? (8)</a:t>
            </a:r>
            <a:endParaRPr lang="en-US" sz="1800" b="0" i="0" dirty="0">
              <a:solidFill>
                <a:srgbClr val="000000"/>
              </a:solidFill>
              <a:effectLst/>
              <a:latin typeface="Arial" panose="020B0604020202020204" pitchFamily="34" charset="0"/>
            </a:endParaRPr>
          </a:p>
          <a:p>
            <a:pPr algn="l">
              <a:buFont typeface="+mj-lt"/>
              <a:buAutoNum type="arabicPeriod"/>
            </a:pPr>
            <a:r>
              <a:rPr lang="en-US" sz="1800" b="1" i="0" dirty="0">
                <a:solidFill>
                  <a:srgbClr val="000000"/>
                </a:solidFill>
                <a:effectLst/>
                <a:latin typeface="Arial" panose="020B0604020202020204" pitchFamily="34" charset="0"/>
              </a:rPr>
              <a:t>What two things describe the manner in which they received Paul? (9-10)</a:t>
            </a:r>
            <a:endParaRPr lang="en-US" sz="1800" b="0" i="0" dirty="0">
              <a:solidFill>
                <a:srgbClr val="000000"/>
              </a:solidFill>
              <a:effectLst/>
              <a:latin typeface="Arial" panose="020B0604020202020204" pitchFamily="34" charset="0"/>
            </a:endParaRPr>
          </a:p>
          <a:p>
            <a:pPr algn="l"/>
            <a:r>
              <a:rPr lang="en-US" b="1" i="0" u="none" strike="noStrike" dirty="0">
                <a:solidFill>
                  <a:srgbClr val="FFFFFF"/>
                </a:solidFill>
                <a:effectLst/>
                <a:latin typeface="Arial" panose="020B0604020202020204" pitchFamily="34" charset="0"/>
                <a:hlinkClick r:id="rId2"/>
              </a:rPr>
              <a:t>&lt;&lt; Previous</a:t>
            </a:r>
            <a:r>
              <a:rPr lang="en-US" b="0" i="0" dirty="0">
                <a:solidFill>
                  <a:srgbClr val="000000"/>
                </a:solidFill>
                <a:effectLst/>
                <a:latin typeface="Arial" panose="020B0604020202020204" pitchFamily="34" charset="0"/>
              </a:rPr>
              <a:t> </a:t>
            </a:r>
            <a:r>
              <a:rPr lang="en-US" b="1" i="0" u="none" strike="noStrike" dirty="0">
                <a:solidFill>
                  <a:srgbClr val="FFFFFF"/>
                </a:solidFill>
                <a:effectLst/>
                <a:latin typeface="Arial" panose="020B0604020202020204" pitchFamily="34" charset="0"/>
                <a:hlinkClick r:id="rId3"/>
              </a:rPr>
              <a:t>Index</a:t>
            </a:r>
            <a:r>
              <a:rPr lang="en-US" b="0" i="0" dirty="0">
                <a:solidFill>
                  <a:srgbClr val="000000"/>
                </a:solidFill>
                <a:effectLst/>
                <a:latin typeface="Arial" panose="020B0604020202020204" pitchFamily="34" charset="0"/>
              </a:rPr>
              <a:t> </a:t>
            </a:r>
            <a:r>
              <a:rPr lang="en-US" b="1" i="0" u="none" strike="noStrike" dirty="0">
                <a:solidFill>
                  <a:srgbClr val="FFFFFF"/>
                </a:solidFill>
                <a:effectLst/>
                <a:latin typeface="Arial" panose="020B0604020202020204" pitchFamily="34" charset="0"/>
                <a:hlinkClick r:id="rId4"/>
              </a:rPr>
              <a:t>Next &gt;&gt;</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8823818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98985C-FB06-2335-1F9A-6877000684DD}"/>
              </a:ext>
            </a:extLst>
          </p:cNvPr>
          <p:cNvSpPr txBox="1"/>
          <p:nvPr/>
        </p:nvSpPr>
        <p:spPr>
          <a:xfrm>
            <a:off x="228600" y="343681"/>
            <a:ext cx="11734799" cy="6556860"/>
          </a:xfrm>
          <a:prstGeom prst="rect">
            <a:avLst/>
          </a:prstGeom>
          <a:noFill/>
        </p:spPr>
        <p:txBody>
          <a:bodyPr wrap="square">
            <a:spAutoFit/>
          </a:bodyPr>
          <a:lstStyle/>
          <a:p>
            <a:pPr algn="l">
              <a:lnSpc>
                <a:spcPct val="200000"/>
              </a:lnSpc>
            </a:pPr>
            <a:r>
              <a:rPr lang="en-US" sz="1600" b="1" i="0" dirty="0">
                <a:solidFill>
                  <a:srgbClr val="000000"/>
                </a:solidFill>
                <a:effectLst/>
                <a:latin typeface="system-ui"/>
              </a:rPr>
              <a:t>I Thessalonians</a:t>
            </a:r>
          </a:p>
          <a:p>
            <a:pPr algn="l">
              <a:lnSpc>
                <a:spcPct val="200000"/>
              </a:lnSpc>
            </a:pPr>
            <a:r>
              <a:rPr lang="en-US" sz="1400" b="1" i="0" dirty="0">
                <a:solidFill>
                  <a:srgbClr val="000000"/>
                </a:solidFill>
                <a:effectLst/>
                <a:latin typeface="system-ui"/>
              </a:rPr>
              <a:t>1  </a:t>
            </a:r>
            <a:r>
              <a:rPr lang="en-US" sz="1400" i="0" dirty="0">
                <a:solidFill>
                  <a:srgbClr val="FF0000"/>
                </a:solidFill>
                <a:effectLst/>
                <a:latin typeface="system-ui"/>
              </a:rPr>
              <a:t>(1</a:t>
            </a:r>
            <a:r>
              <a:rPr lang="en-US" sz="1400" b="1" i="0" dirty="0">
                <a:solidFill>
                  <a:srgbClr val="FF0000"/>
                </a:solidFill>
                <a:effectLst/>
                <a:latin typeface="system-ui"/>
              </a:rPr>
              <a:t>)</a:t>
            </a:r>
            <a:r>
              <a:rPr lang="en-US" sz="1400" b="0" i="0" dirty="0">
                <a:solidFill>
                  <a:srgbClr val="000000"/>
                </a:solidFill>
                <a:effectLst/>
                <a:latin typeface="system-ui"/>
              </a:rPr>
              <a:t>Paul, </a:t>
            </a:r>
            <a:r>
              <a:rPr lang="en-US" sz="1400" b="0" i="0" dirty="0">
                <a:solidFill>
                  <a:srgbClr val="FF0000"/>
                </a:solidFill>
                <a:effectLst/>
                <a:latin typeface="system-ui"/>
              </a:rPr>
              <a:t>(2)</a:t>
            </a:r>
            <a:r>
              <a:rPr lang="en-US" sz="1400" b="0" i="0" dirty="0">
                <a:solidFill>
                  <a:srgbClr val="000000"/>
                </a:solidFill>
                <a:effectLst/>
                <a:latin typeface="system-ui"/>
              </a:rPr>
              <a:t>Silvanus, and </a:t>
            </a:r>
            <a:r>
              <a:rPr lang="en-US" sz="1400" b="0" i="0" dirty="0">
                <a:solidFill>
                  <a:srgbClr val="FF0000"/>
                </a:solidFill>
                <a:effectLst/>
                <a:latin typeface="system-ui"/>
              </a:rPr>
              <a:t>(3)</a:t>
            </a:r>
            <a:r>
              <a:rPr lang="en-US" sz="1400" b="0" i="0" dirty="0">
                <a:solidFill>
                  <a:srgbClr val="000000"/>
                </a:solidFill>
                <a:effectLst/>
                <a:latin typeface="system-ui"/>
              </a:rPr>
              <a:t>Timothy,</a:t>
            </a:r>
          </a:p>
          <a:p>
            <a:pPr algn="l">
              <a:lnSpc>
                <a:spcPct val="200000"/>
              </a:lnSpc>
            </a:pPr>
            <a:r>
              <a:rPr lang="en-US" sz="1400" b="0" i="0" dirty="0">
                <a:solidFill>
                  <a:srgbClr val="000000"/>
                </a:solidFill>
                <a:effectLst/>
                <a:latin typeface="system-ui"/>
              </a:rPr>
              <a:t>To the church of the Thessalonians in God the Father and the Lord Jesus Christ: Grace to you and peace.</a:t>
            </a:r>
          </a:p>
          <a:p>
            <a:pPr algn="l">
              <a:lnSpc>
                <a:spcPct val="200000"/>
              </a:lnSpc>
            </a:pPr>
            <a:r>
              <a:rPr lang="en-US" sz="1400" b="1" i="0" baseline="30000" dirty="0">
                <a:solidFill>
                  <a:srgbClr val="000000"/>
                </a:solidFill>
                <a:effectLst/>
                <a:latin typeface="system-ui"/>
              </a:rPr>
              <a:t>2 </a:t>
            </a:r>
            <a:r>
              <a:rPr lang="en-US" sz="1400" b="0" i="0" dirty="0">
                <a:solidFill>
                  <a:srgbClr val="000000"/>
                </a:solidFill>
                <a:effectLst/>
                <a:latin typeface="system-ui"/>
              </a:rPr>
              <a:t>We always give thanks to God for all of you, making mention </a:t>
            </a:r>
            <a:r>
              <a:rPr lang="en-US" sz="1400" b="0" i="1" dirty="0">
                <a:solidFill>
                  <a:srgbClr val="000000"/>
                </a:solidFill>
                <a:effectLst/>
                <a:latin typeface="system-ui"/>
              </a:rPr>
              <a:t>of you</a:t>
            </a:r>
            <a:r>
              <a:rPr lang="en-US" sz="1400" b="0" i="0" dirty="0">
                <a:solidFill>
                  <a:srgbClr val="000000"/>
                </a:solidFill>
                <a:effectLst/>
                <a:latin typeface="system-ui"/>
              </a:rPr>
              <a:t> in our prayers;</a:t>
            </a:r>
          </a:p>
          <a:p>
            <a:pPr algn="l">
              <a:lnSpc>
                <a:spcPct val="200000"/>
              </a:lnSpc>
            </a:pPr>
            <a:r>
              <a:rPr lang="en-US" sz="1400" b="1" i="0" baseline="30000" dirty="0">
                <a:solidFill>
                  <a:srgbClr val="000000"/>
                </a:solidFill>
                <a:effectLst/>
                <a:latin typeface="system-ui"/>
              </a:rPr>
              <a:t>3 </a:t>
            </a:r>
            <a:r>
              <a:rPr lang="en-US" sz="1400" b="0" i="0" dirty="0">
                <a:solidFill>
                  <a:srgbClr val="000000"/>
                </a:solidFill>
                <a:effectLst/>
                <a:latin typeface="system-ui"/>
              </a:rPr>
              <a:t>constantly keeping in mind your </a:t>
            </a:r>
            <a:r>
              <a:rPr lang="en-US" sz="1400" b="0" i="0" dirty="0">
                <a:solidFill>
                  <a:srgbClr val="FF0000"/>
                </a:solidFill>
                <a:effectLst/>
                <a:latin typeface="system-ui"/>
              </a:rPr>
              <a:t>(1)</a:t>
            </a:r>
            <a:r>
              <a:rPr lang="en-US" sz="1400" b="0" i="0" dirty="0">
                <a:solidFill>
                  <a:srgbClr val="000000"/>
                </a:solidFill>
                <a:effectLst/>
                <a:latin typeface="system-ui"/>
              </a:rPr>
              <a:t>work of faith and </a:t>
            </a:r>
            <a:r>
              <a:rPr lang="en-US" sz="1400" b="0" i="0" dirty="0">
                <a:solidFill>
                  <a:srgbClr val="FF0000"/>
                </a:solidFill>
                <a:effectLst/>
                <a:latin typeface="system-ui"/>
              </a:rPr>
              <a:t>(2)</a:t>
            </a:r>
            <a:r>
              <a:rPr lang="en-US" sz="1400" b="0" i="0" dirty="0">
                <a:solidFill>
                  <a:srgbClr val="000000"/>
                </a:solidFill>
                <a:effectLst/>
                <a:latin typeface="system-ui"/>
              </a:rPr>
              <a:t>labor of love and</a:t>
            </a:r>
            <a:r>
              <a:rPr lang="en-US" sz="1400" b="0" i="0" dirty="0">
                <a:solidFill>
                  <a:srgbClr val="FF0000"/>
                </a:solidFill>
                <a:effectLst/>
                <a:latin typeface="system-ui"/>
              </a:rPr>
              <a:t>(3)</a:t>
            </a:r>
            <a:r>
              <a:rPr lang="en-US" sz="1400" b="0" i="0" dirty="0">
                <a:solidFill>
                  <a:srgbClr val="000000"/>
                </a:solidFill>
                <a:effectLst/>
                <a:latin typeface="system-ui"/>
              </a:rPr>
              <a:t> perseverance of hope in our Lord Jesus Christ in the presence of our God and Father,</a:t>
            </a:r>
          </a:p>
          <a:p>
            <a:pPr algn="l">
              <a:lnSpc>
                <a:spcPct val="200000"/>
              </a:lnSpc>
            </a:pPr>
            <a:r>
              <a:rPr lang="en-US" sz="1400" b="1" i="0" baseline="30000" dirty="0">
                <a:solidFill>
                  <a:srgbClr val="000000"/>
                </a:solidFill>
                <a:effectLst/>
                <a:latin typeface="system-ui"/>
              </a:rPr>
              <a:t>4 </a:t>
            </a:r>
            <a:r>
              <a:rPr lang="en-US" sz="1400" b="0" i="0" dirty="0">
                <a:solidFill>
                  <a:srgbClr val="000000"/>
                </a:solidFill>
                <a:effectLst/>
                <a:latin typeface="system-ui"/>
              </a:rPr>
              <a:t>knowing, brothers </a:t>
            </a:r>
            <a:r>
              <a:rPr lang="en-US" sz="1400" b="0" i="1" dirty="0">
                <a:solidFill>
                  <a:srgbClr val="000000"/>
                </a:solidFill>
                <a:effectLst/>
                <a:latin typeface="system-ui"/>
              </a:rPr>
              <a:t>and sisters</a:t>
            </a:r>
            <a:r>
              <a:rPr lang="en-US" sz="1400" b="0" i="0" dirty="0">
                <a:solidFill>
                  <a:srgbClr val="000000"/>
                </a:solidFill>
                <a:effectLst/>
                <a:latin typeface="system-ui"/>
              </a:rPr>
              <a:t>, beloved by God, </a:t>
            </a:r>
            <a:r>
              <a:rPr lang="en-US" sz="1400" b="0" i="1" dirty="0">
                <a:solidFill>
                  <a:srgbClr val="000000"/>
                </a:solidFill>
                <a:effectLst/>
                <a:latin typeface="system-ui"/>
              </a:rPr>
              <a:t>His</a:t>
            </a:r>
            <a:r>
              <a:rPr lang="en-US" sz="1400" b="0" i="0" dirty="0">
                <a:solidFill>
                  <a:srgbClr val="000000"/>
                </a:solidFill>
                <a:effectLst/>
                <a:latin typeface="system-ui"/>
              </a:rPr>
              <a:t> choice of you; </a:t>
            </a:r>
          </a:p>
          <a:p>
            <a:pPr algn="l">
              <a:lnSpc>
                <a:spcPct val="200000"/>
              </a:lnSpc>
            </a:pPr>
            <a:r>
              <a:rPr lang="en-US" sz="1400" b="1" i="0" baseline="30000" dirty="0">
                <a:solidFill>
                  <a:srgbClr val="000000"/>
                </a:solidFill>
                <a:effectLst/>
                <a:latin typeface="system-ui"/>
              </a:rPr>
              <a:t>5 </a:t>
            </a:r>
            <a:r>
              <a:rPr lang="en-US" sz="1400" b="0" i="0" dirty="0">
                <a:solidFill>
                  <a:srgbClr val="000000"/>
                </a:solidFill>
                <a:effectLst/>
                <a:latin typeface="system-ui"/>
              </a:rPr>
              <a:t>for our gospel did not come to you </a:t>
            </a:r>
            <a:r>
              <a:rPr lang="en-US" sz="1400" dirty="0">
                <a:solidFill>
                  <a:srgbClr val="FF0000"/>
                </a:solidFill>
                <a:latin typeface="system-ui"/>
              </a:rPr>
              <a:t>(1)</a:t>
            </a:r>
            <a:r>
              <a:rPr lang="en-US" sz="1400" b="0" i="0" dirty="0">
                <a:solidFill>
                  <a:srgbClr val="000000"/>
                </a:solidFill>
                <a:effectLst/>
                <a:latin typeface="system-ui"/>
              </a:rPr>
              <a:t>in word only, but also </a:t>
            </a:r>
            <a:r>
              <a:rPr lang="en-US" sz="1400" b="0" i="0" dirty="0">
                <a:solidFill>
                  <a:srgbClr val="FF0000"/>
                </a:solidFill>
                <a:effectLst/>
                <a:latin typeface="system-ui"/>
              </a:rPr>
              <a:t>(2)</a:t>
            </a:r>
            <a:r>
              <a:rPr lang="en-US" sz="1400" b="0" i="0" dirty="0">
                <a:solidFill>
                  <a:srgbClr val="000000"/>
                </a:solidFill>
                <a:effectLst/>
                <a:latin typeface="system-ui"/>
              </a:rPr>
              <a:t>in power and </a:t>
            </a:r>
            <a:r>
              <a:rPr lang="en-US" sz="1400" b="0" i="0" dirty="0">
                <a:solidFill>
                  <a:srgbClr val="FF0000"/>
                </a:solidFill>
                <a:effectLst/>
                <a:latin typeface="system-ui"/>
              </a:rPr>
              <a:t>(3)</a:t>
            </a:r>
            <a:r>
              <a:rPr lang="en-US" sz="1400" b="0" i="0" dirty="0">
                <a:solidFill>
                  <a:srgbClr val="000000"/>
                </a:solidFill>
                <a:effectLst/>
                <a:latin typeface="system-ui"/>
              </a:rPr>
              <a:t>in the Holy Spirit and </a:t>
            </a:r>
            <a:r>
              <a:rPr lang="en-US" sz="1400" b="0" i="0" dirty="0">
                <a:solidFill>
                  <a:srgbClr val="FF0000"/>
                </a:solidFill>
                <a:effectLst/>
                <a:latin typeface="system-ui"/>
              </a:rPr>
              <a:t>(4)</a:t>
            </a:r>
            <a:r>
              <a:rPr lang="en-US" sz="1400" b="0" i="0" dirty="0">
                <a:solidFill>
                  <a:srgbClr val="000000"/>
                </a:solidFill>
                <a:effectLst/>
                <a:latin typeface="system-ui"/>
              </a:rPr>
              <a:t>with full conviction; just as you know what kind of men we proved to be among you for your sakes. </a:t>
            </a:r>
          </a:p>
          <a:p>
            <a:pPr algn="l">
              <a:lnSpc>
                <a:spcPct val="200000"/>
              </a:lnSpc>
            </a:pPr>
            <a:r>
              <a:rPr lang="en-US" sz="1400" b="1" i="0" baseline="30000" dirty="0">
                <a:solidFill>
                  <a:srgbClr val="000000"/>
                </a:solidFill>
                <a:effectLst/>
                <a:latin typeface="system-ui"/>
              </a:rPr>
              <a:t>6 </a:t>
            </a:r>
            <a:r>
              <a:rPr lang="en-US" sz="1400" b="0" i="0" dirty="0">
                <a:solidFill>
                  <a:srgbClr val="000000"/>
                </a:solidFill>
                <a:effectLst/>
                <a:latin typeface="system-ui"/>
              </a:rPr>
              <a:t>You also became imitators of us and of the Lord, having received the word during great affliction with the joy of the Holy Spirit, </a:t>
            </a:r>
          </a:p>
          <a:p>
            <a:pPr algn="l">
              <a:lnSpc>
                <a:spcPct val="200000"/>
              </a:lnSpc>
            </a:pPr>
            <a:r>
              <a:rPr lang="en-US" sz="1400" b="1" i="0" baseline="30000" dirty="0">
                <a:solidFill>
                  <a:srgbClr val="000000"/>
                </a:solidFill>
                <a:effectLst/>
                <a:latin typeface="system-ui"/>
              </a:rPr>
              <a:t>7 </a:t>
            </a:r>
            <a:r>
              <a:rPr lang="en-US" sz="1400" b="0" i="0" dirty="0">
                <a:solidFill>
                  <a:srgbClr val="000000"/>
                </a:solidFill>
                <a:effectLst/>
                <a:latin typeface="system-ui"/>
              </a:rPr>
              <a:t>so that you became an example to all the believers in Macedonia and Achaia.</a:t>
            </a:r>
          </a:p>
          <a:p>
            <a:pPr algn="l">
              <a:lnSpc>
                <a:spcPct val="200000"/>
              </a:lnSpc>
            </a:pPr>
            <a:r>
              <a:rPr lang="en-US" sz="1400" b="1" i="0" baseline="30000" dirty="0">
                <a:solidFill>
                  <a:srgbClr val="000000"/>
                </a:solidFill>
                <a:effectLst/>
                <a:latin typeface="system-ui"/>
              </a:rPr>
              <a:t>8 </a:t>
            </a:r>
            <a:r>
              <a:rPr lang="en-US" sz="1400" b="0" i="0" dirty="0">
                <a:solidFill>
                  <a:srgbClr val="000000"/>
                </a:solidFill>
                <a:effectLst/>
                <a:latin typeface="system-ui"/>
              </a:rPr>
              <a:t>For the word of the Lord has sounded forth from you, not only in Macedonia and Achaia, but in every place </a:t>
            </a:r>
            <a:r>
              <a:rPr lang="en-US" sz="1400" b="0" i="1" dirty="0">
                <a:solidFill>
                  <a:srgbClr val="000000"/>
                </a:solidFill>
                <a:effectLst/>
                <a:latin typeface="system-ui"/>
              </a:rPr>
              <a:t>the news of</a:t>
            </a:r>
            <a:r>
              <a:rPr lang="en-US" sz="1400" b="0" i="0" dirty="0">
                <a:solidFill>
                  <a:srgbClr val="000000"/>
                </a:solidFill>
                <a:effectLst/>
                <a:latin typeface="system-ui"/>
              </a:rPr>
              <a:t> your faith toward God has gone out, so that we have no need to say anything.</a:t>
            </a:r>
          </a:p>
          <a:p>
            <a:pPr algn="l">
              <a:lnSpc>
                <a:spcPct val="200000"/>
              </a:lnSpc>
            </a:pPr>
            <a:r>
              <a:rPr lang="en-US" sz="1400" b="1" i="0" baseline="30000" dirty="0">
                <a:solidFill>
                  <a:srgbClr val="000000"/>
                </a:solidFill>
                <a:effectLst/>
                <a:latin typeface="system-ui"/>
              </a:rPr>
              <a:t>9 </a:t>
            </a:r>
            <a:r>
              <a:rPr lang="en-US" sz="1400" b="0" i="0" dirty="0">
                <a:solidFill>
                  <a:srgbClr val="000000"/>
                </a:solidFill>
                <a:effectLst/>
                <a:latin typeface="system-ui"/>
              </a:rPr>
              <a:t>For they themselves report about us as to the kind of reception we had with you, and how you turned to God from idols to serve a living and true God, </a:t>
            </a:r>
          </a:p>
          <a:p>
            <a:pPr algn="l">
              <a:lnSpc>
                <a:spcPct val="200000"/>
              </a:lnSpc>
            </a:pPr>
            <a:r>
              <a:rPr lang="en-US" sz="1400" b="1" i="0" baseline="30000" dirty="0">
                <a:solidFill>
                  <a:srgbClr val="000000"/>
                </a:solidFill>
                <a:effectLst/>
                <a:latin typeface="system-ui"/>
              </a:rPr>
              <a:t>10 </a:t>
            </a:r>
            <a:r>
              <a:rPr lang="en-US" sz="1400" b="0" i="0" dirty="0">
                <a:solidFill>
                  <a:srgbClr val="000000"/>
                </a:solidFill>
                <a:effectLst/>
                <a:latin typeface="system-ui"/>
              </a:rPr>
              <a:t>and to wait for His Son from heaven, whom He raised from the dead, </a:t>
            </a:r>
            <a:r>
              <a:rPr lang="en-US" sz="1400" b="0" i="1" dirty="0">
                <a:solidFill>
                  <a:srgbClr val="000000"/>
                </a:solidFill>
                <a:effectLst/>
                <a:latin typeface="system-ui"/>
              </a:rPr>
              <a:t>that is</a:t>
            </a:r>
            <a:r>
              <a:rPr lang="en-US" sz="1400" b="0" i="0" dirty="0">
                <a:solidFill>
                  <a:srgbClr val="000000"/>
                </a:solidFill>
                <a:effectLst/>
                <a:latin typeface="system-ui"/>
              </a:rPr>
              <a:t>, Jesus who rescues us from the wrath to come.</a:t>
            </a:r>
          </a:p>
        </p:txBody>
      </p:sp>
      <p:sp>
        <p:nvSpPr>
          <p:cNvPr id="6" name="TextBox 5">
            <a:extLst>
              <a:ext uri="{FF2B5EF4-FFF2-40B4-BE49-F238E27FC236}">
                <a16:creationId xmlns:a16="http://schemas.microsoft.com/office/drawing/2014/main" id="{69B048AB-A807-A828-8247-0F7720339882}"/>
              </a:ext>
            </a:extLst>
          </p:cNvPr>
          <p:cNvSpPr txBox="1"/>
          <p:nvPr/>
        </p:nvSpPr>
        <p:spPr>
          <a:xfrm>
            <a:off x="9016913" y="475656"/>
            <a:ext cx="1358064" cy="584775"/>
          </a:xfrm>
          <a:prstGeom prst="rect">
            <a:avLst/>
          </a:prstGeom>
          <a:noFill/>
        </p:spPr>
        <p:txBody>
          <a:bodyPr wrap="none" rtlCol="0">
            <a:spAutoFit/>
          </a:bodyPr>
          <a:lstStyle/>
          <a:p>
            <a:r>
              <a:rPr lang="en-US" b="1" dirty="0">
                <a:solidFill>
                  <a:srgbClr val="FF0000"/>
                </a:solidFill>
                <a:latin typeface="Candara" panose="020E0502030303020204" pitchFamily="34" charset="0"/>
              </a:rPr>
              <a:t>Simple Lists</a:t>
            </a:r>
          </a:p>
          <a:p>
            <a:r>
              <a:rPr lang="en-US" sz="1400" b="1" dirty="0">
                <a:solidFill>
                  <a:srgbClr val="FF0000"/>
                </a:solidFill>
                <a:latin typeface="Candara" panose="020E0502030303020204" pitchFamily="34" charset="0"/>
              </a:rPr>
              <a:t>vv. 1,3,5</a:t>
            </a:r>
          </a:p>
        </p:txBody>
      </p:sp>
    </p:spTree>
    <p:extLst>
      <p:ext uri="{BB962C8B-B14F-4D97-AF65-F5344CB8AC3E}">
        <p14:creationId xmlns:p14="http://schemas.microsoft.com/office/powerpoint/2010/main" val="39284091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98985C-FB06-2335-1F9A-6877000684DD}"/>
              </a:ext>
            </a:extLst>
          </p:cNvPr>
          <p:cNvSpPr txBox="1"/>
          <p:nvPr/>
        </p:nvSpPr>
        <p:spPr>
          <a:xfrm>
            <a:off x="228601" y="343681"/>
            <a:ext cx="3312268" cy="6401753"/>
          </a:xfrm>
          <a:prstGeom prst="rect">
            <a:avLst/>
          </a:prstGeom>
          <a:noFill/>
        </p:spPr>
        <p:txBody>
          <a:bodyPr wrap="square">
            <a:spAutoFit/>
          </a:bodyPr>
          <a:lstStyle/>
          <a:p>
            <a:pPr algn="just"/>
            <a:r>
              <a:rPr lang="en-US" sz="1400" b="1" i="0" dirty="0">
                <a:solidFill>
                  <a:srgbClr val="000000"/>
                </a:solidFill>
                <a:effectLst/>
                <a:latin typeface="system-ui"/>
              </a:rPr>
              <a:t>I Thessalonians</a:t>
            </a:r>
          </a:p>
          <a:p>
            <a:pPr algn="just"/>
            <a:r>
              <a:rPr lang="en-US" sz="1200" b="1" i="0" dirty="0">
                <a:solidFill>
                  <a:srgbClr val="000000"/>
                </a:solidFill>
                <a:effectLst/>
                <a:latin typeface="system-ui"/>
              </a:rPr>
              <a:t>1  </a:t>
            </a:r>
            <a:r>
              <a:rPr lang="en-US" sz="1200" b="0" i="0" dirty="0">
                <a:solidFill>
                  <a:srgbClr val="000000"/>
                </a:solidFill>
                <a:effectLst/>
                <a:latin typeface="system-ui"/>
              </a:rPr>
              <a:t>Paul, Silvanus, and Timothy,</a:t>
            </a:r>
          </a:p>
          <a:p>
            <a:pPr algn="just"/>
            <a:r>
              <a:rPr lang="en-US" sz="1200" b="0" i="0" dirty="0">
                <a:solidFill>
                  <a:srgbClr val="000000"/>
                </a:solidFill>
                <a:effectLst/>
                <a:latin typeface="system-ui"/>
              </a:rPr>
              <a:t>To the church of the Thessalonians in God the Father and the Lord Jesus Christ: Grace to you and peace.</a:t>
            </a:r>
          </a:p>
          <a:p>
            <a:pPr algn="just"/>
            <a:r>
              <a:rPr lang="en-US" sz="1200" b="1" i="0" baseline="30000" dirty="0">
                <a:solidFill>
                  <a:srgbClr val="000000"/>
                </a:solidFill>
                <a:effectLst/>
                <a:latin typeface="system-ui"/>
              </a:rPr>
              <a:t>2 </a:t>
            </a:r>
            <a:r>
              <a:rPr lang="en-US" sz="1200" b="0" i="0" dirty="0">
                <a:solidFill>
                  <a:srgbClr val="000000"/>
                </a:solidFill>
                <a:effectLst/>
                <a:latin typeface="system-ui"/>
              </a:rPr>
              <a:t>We always give thanks to God for all of you, making mention </a:t>
            </a:r>
            <a:r>
              <a:rPr lang="en-US" sz="1200" b="0" i="1" dirty="0">
                <a:solidFill>
                  <a:srgbClr val="000000"/>
                </a:solidFill>
                <a:effectLst/>
                <a:latin typeface="system-ui"/>
              </a:rPr>
              <a:t>of you</a:t>
            </a:r>
            <a:r>
              <a:rPr lang="en-US" sz="1200" b="0" i="0" dirty="0">
                <a:solidFill>
                  <a:srgbClr val="000000"/>
                </a:solidFill>
                <a:effectLst/>
                <a:latin typeface="system-ui"/>
              </a:rPr>
              <a:t> in our prayers;</a:t>
            </a:r>
          </a:p>
          <a:p>
            <a:pPr algn="just"/>
            <a:r>
              <a:rPr lang="en-US" sz="1200" b="1" i="0" baseline="30000" dirty="0">
                <a:solidFill>
                  <a:srgbClr val="000000"/>
                </a:solidFill>
                <a:effectLst/>
                <a:latin typeface="system-ui"/>
              </a:rPr>
              <a:t>3 </a:t>
            </a:r>
            <a:r>
              <a:rPr lang="en-US" sz="1200" b="0" i="0" dirty="0">
                <a:solidFill>
                  <a:srgbClr val="000000"/>
                </a:solidFill>
                <a:effectLst/>
                <a:latin typeface="system-ui"/>
              </a:rPr>
              <a:t>constantly keeping in mind your work of faith and labor of love and perseverance of hope in our Lord Jesus Christ in the presence of our God and Father,</a:t>
            </a:r>
          </a:p>
          <a:p>
            <a:pPr algn="just"/>
            <a:r>
              <a:rPr lang="en-US" sz="1200" b="1" i="0" baseline="30000" dirty="0">
                <a:solidFill>
                  <a:srgbClr val="000000"/>
                </a:solidFill>
                <a:effectLst/>
                <a:latin typeface="system-ui"/>
              </a:rPr>
              <a:t>4 </a:t>
            </a:r>
            <a:r>
              <a:rPr lang="en-US" sz="1200" b="0" i="0" dirty="0">
                <a:solidFill>
                  <a:srgbClr val="000000"/>
                </a:solidFill>
                <a:effectLst/>
                <a:latin typeface="system-ui"/>
              </a:rPr>
              <a:t>knowing, brothers </a:t>
            </a:r>
            <a:r>
              <a:rPr lang="en-US" sz="1200" b="0" i="1" dirty="0">
                <a:solidFill>
                  <a:srgbClr val="000000"/>
                </a:solidFill>
                <a:effectLst/>
                <a:latin typeface="system-ui"/>
              </a:rPr>
              <a:t>and sisters</a:t>
            </a:r>
            <a:r>
              <a:rPr lang="en-US" sz="1200" b="0" i="0" dirty="0">
                <a:solidFill>
                  <a:srgbClr val="000000"/>
                </a:solidFill>
                <a:effectLst/>
                <a:latin typeface="system-ui"/>
              </a:rPr>
              <a:t>, beloved by God, </a:t>
            </a:r>
            <a:r>
              <a:rPr lang="en-US" sz="1200" b="0" i="1" dirty="0">
                <a:solidFill>
                  <a:srgbClr val="000000"/>
                </a:solidFill>
                <a:effectLst/>
                <a:latin typeface="system-ui"/>
              </a:rPr>
              <a:t>His</a:t>
            </a:r>
            <a:r>
              <a:rPr lang="en-US" sz="1200" b="0" i="0" dirty="0">
                <a:solidFill>
                  <a:srgbClr val="000000"/>
                </a:solidFill>
                <a:effectLst/>
                <a:latin typeface="system-ui"/>
              </a:rPr>
              <a:t> choice of you; </a:t>
            </a:r>
          </a:p>
          <a:p>
            <a:pPr algn="just"/>
            <a:r>
              <a:rPr lang="en-US" sz="1200" b="1" i="0" baseline="30000" dirty="0">
                <a:solidFill>
                  <a:srgbClr val="000000"/>
                </a:solidFill>
                <a:effectLst/>
                <a:latin typeface="system-ui"/>
              </a:rPr>
              <a:t>5 </a:t>
            </a:r>
            <a:r>
              <a:rPr lang="en-US" sz="1200" b="0" i="0" dirty="0">
                <a:solidFill>
                  <a:srgbClr val="000000"/>
                </a:solidFill>
                <a:effectLst/>
                <a:latin typeface="system-ui"/>
              </a:rPr>
              <a:t>for our gospel did not come to you in word only, but also in power and in the Holy Spirit and with full conviction; just as you know what kind of men we proved to be among you for your sakes. </a:t>
            </a:r>
          </a:p>
          <a:p>
            <a:pPr algn="just"/>
            <a:r>
              <a:rPr lang="en-US" sz="1200" b="1" i="0" baseline="30000" dirty="0">
                <a:solidFill>
                  <a:srgbClr val="000000"/>
                </a:solidFill>
                <a:effectLst/>
                <a:latin typeface="system-ui"/>
              </a:rPr>
              <a:t>6 </a:t>
            </a:r>
            <a:r>
              <a:rPr lang="en-US" sz="1200" b="0" i="0" dirty="0">
                <a:solidFill>
                  <a:srgbClr val="000000"/>
                </a:solidFill>
                <a:effectLst/>
                <a:latin typeface="system-ui"/>
              </a:rPr>
              <a:t>You also became imitators of us and of the Lord, having received the word during great affliction with the joy of the Holy Spirit, </a:t>
            </a:r>
          </a:p>
          <a:p>
            <a:pPr algn="just"/>
            <a:r>
              <a:rPr lang="en-US" sz="1200" b="1" i="0" baseline="30000" dirty="0">
                <a:solidFill>
                  <a:srgbClr val="000000"/>
                </a:solidFill>
                <a:effectLst/>
                <a:latin typeface="system-ui"/>
              </a:rPr>
              <a:t>7 </a:t>
            </a:r>
            <a:r>
              <a:rPr lang="en-US" sz="1200" b="0" i="0" dirty="0">
                <a:solidFill>
                  <a:srgbClr val="000000"/>
                </a:solidFill>
                <a:effectLst/>
                <a:latin typeface="system-ui"/>
              </a:rPr>
              <a:t>so that you became an example to all the believers in Macedonia and Achaia.</a:t>
            </a:r>
          </a:p>
          <a:p>
            <a:pPr algn="just"/>
            <a:r>
              <a:rPr lang="en-US" sz="1200" b="1" i="0" baseline="30000" dirty="0">
                <a:solidFill>
                  <a:srgbClr val="000000"/>
                </a:solidFill>
                <a:effectLst/>
                <a:latin typeface="system-ui"/>
              </a:rPr>
              <a:t>8 </a:t>
            </a:r>
            <a:r>
              <a:rPr lang="en-US" sz="1200" b="0" i="0" dirty="0">
                <a:solidFill>
                  <a:srgbClr val="000000"/>
                </a:solidFill>
                <a:effectLst/>
                <a:latin typeface="system-ui"/>
              </a:rPr>
              <a:t>For the word of the Lord has sounded forth from you, not only in Macedonia and Achaia, but in every place </a:t>
            </a:r>
            <a:r>
              <a:rPr lang="en-US" sz="1200" b="0" i="1" dirty="0">
                <a:solidFill>
                  <a:srgbClr val="000000"/>
                </a:solidFill>
                <a:effectLst/>
                <a:latin typeface="system-ui"/>
              </a:rPr>
              <a:t>the news of</a:t>
            </a:r>
            <a:r>
              <a:rPr lang="en-US" sz="1200" b="0" i="0" dirty="0">
                <a:solidFill>
                  <a:srgbClr val="000000"/>
                </a:solidFill>
                <a:effectLst/>
                <a:latin typeface="system-ui"/>
              </a:rPr>
              <a:t> your faith toward God has gone out, so that we have no need to say anything.</a:t>
            </a:r>
          </a:p>
          <a:p>
            <a:pPr algn="just"/>
            <a:r>
              <a:rPr lang="en-US" sz="1200" b="1" i="0" baseline="30000" dirty="0">
                <a:solidFill>
                  <a:srgbClr val="000000"/>
                </a:solidFill>
                <a:effectLst/>
                <a:latin typeface="system-ui"/>
              </a:rPr>
              <a:t>9 </a:t>
            </a:r>
            <a:r>
              <a:rPr lang="en-US" sz="1200" b="0" i="0" dirty="0">
                <a:solidFill>
                  <a:srgbClr val="000000"/>
                </a:solidFill>
                <a:effectLst/>
                <a:latin typeface="system-ui"/>
              </a:rPr>
              <a:t>For they themselves report about us as to the kind of reception we had with you, and how you turned to God from idols to serve a living and true God, </a:t>
            </a:r>
          </a:p>
          <a:p>
            <a:pPr algn="just"/>
            <a:r>
              <a:rPr lang="en-US" sz="1200" b="1" i="0" baseline="30000" dirty="0">
                <a:solidFill>
                  <a:srgbClr val="000000"/>
                </a:solidFill>
                <a:effectLst/>
                <a:latin typeface="system-ui"/>
              </a:rPr>
              <a:t>10 </a:t>
            </a:r>
            <a:r>
              <a:rPr lang="en-US" sz="1200" b="0" i="0" dirty="0">
                <a:solidFill>
                  <a:srgbClr val="000000"/>
                </a:solidFill>
                <a:effectLst/>
                <a:latin typeface="system-ui"/>
              </a:rPr>
              <a:t>and to wait for His Son from heaven, whom He raised from the dead, </a:t>
            </a:r>
            <a:r>
              <a:rPr lang="en-US" sz="1200" b="0" i="1" dirty="0">
                <a:solidFill>
                  <a:srgbClr val="000000"/>
                </a:solidFill>
                <a:effectLst/>
                <a:latin typeface="system-ui"/>
              </a:rPr>
              <a:t>that is</a:t>
            </a:r>
            <a:r>
              <a:rPr lang="en-US" sz="1200" b="0" i="0" dirty="0">
                <a:solidFill>
                  <a:srgbClr val="000000"/>
                </a:solidFill>
                <a:effectLst/>
                <a:latin typeface="system-ui"/>
              </a:rPr>
              <a:t>, Jesus who rescues us from the wrath to come.</a:t>
            </a:r>
          </a:p>
        </p:txBody>
      </p:sp>
    </p:spTree>
    <p:extLst>
      <p:ext uri="{BB962C8B-B14F-4D97-AF65-F5344CB8AC3E}">
        <p14:creationId xmlns:p14="http://schemas.microsoft.com/office/powerpoint/2010/main" val="6477756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98985C-FB06-2335-1F9A-6877000684DD}"/>
              </a:ext>
            </a:extLst>
          </p:cNvPr>
          <p:cNvSpPr txBox="1"/>
          <p:nvPr/>
        </p:nvSpPr>
        <p:spPr>
          <a:xfrm>
            <a:off x="228600" y="343681"/>
            <a:ext cx="11734799" cy="6125972"/>
          </a:xfrm>
          <a:prstGeom prst="rect">
            <a:avLst/>
          </a:prstGeom>
          <a:noFill/>
        </p:spPr>
        <p:txBody>
          <a:bodyPr wrap="square">
            <a:spAutoFit/>
          </a:bodyPr>
          <a:lstStyle/>
          <a:p>
            <a:pPr algn="l">
              <a:lnSpc>
                <a:spcPct val="200000"/>
              </a:lnSpc>
            </a:pPr>
            <a:r>
              <a:rPr lang="en-US" sz="1600" b="1" i="0" dirty="0">
                <a:solidFill>
                  <a:srgbClr val="000000"/>
                </a:solidFill>
                <a:effectLst/>
                <a:latin typeface="system-ui"/>
              </a:rPr>
              <a:t>I Thessalonians</a:t>
            </a:r>
          </a:p>
          <a:p>
            <a:pPr algn="l">
              <a:lnSpc>
                <a:spcPct val="200000"/>
              </a:lnSpc>
            </a:pPr>
            <a:r>
              <a:rPr lang="en-US" sz="1400" b="1" i="0" dirty="0">
                <a:solidFill>
                  <a:srgbClr val="000000"/>
                </a:solidFill>
                <a:effectLst/>
                <a:latin typeface="system-ui"/>
              </a:rPr>
              <a:t>1  </a:t>
            </a:r>
            <a:r>
              <a:rPr lang="en-US" sz="1400" b="0" i="0" dirty="0">
                <a:solidFill>
                  <a:srgbClr val="000000"/>
                </a:solidFill>
                <a:effectLst/>
                <a:latin typeface="system-ui"/>
              </a:rPr>
              <a:t>Paul, Silvanus, and Timothy,</a:t>
            </a:r>
          </a:p>
          <a:p>
            <a:pPr algn="l">
              <a:lnSpc>
                <a:spcPct val="200000"/>
              </a:lnSpc>
            </a:pPr>
            <a:r>
              <a:rPr lang="en-US" sz="1400" b="0" i="0" dirty="0">
                <a:solidFill>
                  <a:srgbClr val="000000"/>
                </a:solidFill>
                <a:effectLst/>
                <a:latin typeface="system-ui"/>
              </a:rPr>
              <a:t>To the church of the Thessalonians in God the Father and the Lord Jesus Christ: Grace to you and peace.</a:t>
            </a:r>
          </a:p>
          <a:p>
            <a:pPr algn="l">
              <a:lnSpc>
                <a:spcPct val="200000"/>
              </a:lnSpc>
            </a:pPr>
            <a:r>
              <a:rPr lang="en-US" sz="1400" b="1" i="0" baseline="30000" dirty="0">
                <a:solidFill>
                  <a:srgbClr val="000000"/>
                </a:solidFill>
                <a:effectLst/>
                <a:latin typeface="system-ui"/>
              </a:rPr>
              <a:t>2 </a:t>
            </a:r>
            <a:r>
              <a:rPr lang="en-US" sz="1400" b="0" i="0" dirty="0">
                <a:solidFill>
                  <a:srgbClr val="000000"/>
                </a:solidFill>
                <a:effectLst/>
                <a:latin typeface="system-ui"/>
              </a:rPr>
              <a:t>We always give thanks to God for all of you, making mention </a:t>
            </a:r>
            <a:r>
              <a:rPr lang="en-US" sz="1400" b="0" i="1" dirty="0">
                <a:solidFill>
                  <a:srgbClr val="000000"/>
                </a:solidFill>
                <a:effectLst/>
                <a:latin typeface="system-ui"/>
              </a:rPr>
              <a:t>of you</a:t>
            </a:r>
            <a:r>
              <a:rPr lang="en-US" sz="1400" b="0" i="0" dirty="0">
                <a:solidFill>
                  <a:srgbClr val="000000"/>
                </a:solidFill>
                <a:effectLst/>
                <a:latin typeface="system-ui"/>
              </a:rPr>
              <a:t> in our prayers;</a:t>
            </a:r>
          </a:p>
          <a:p>
            <a:pPr algn="l">
              <a:lnSpc>
                <a:spcPct val="200000"/>
              </a:lnSpc>
            </a:pPr>
            <a:r>
              <a:rPr lang="en-US" sz="1400" b="1" i="0" baseline="30000" dirty="0">
                <a:solidFill>
                  <a:srgbClr val="000000"/>
                </a:solidFill>
                <a:effectLst/>
                <a:latin typeface="system-ui"/>
              </a:rPr>
              <a:t>3 </a:t>
            </a:r>
            <a:r>
              <a:rPr lang="en-US" sz="1400" b="0" i="0" dirty="0">
                <a:solidFill>
                  <a:srgbClr val="000000"/>
                </a:solidFill>
                <a:effectLst/>
                <a:latin typeface="system-ui"/>
              </a:rPr>
              <a:t>constantly keeping in mind your work of faith and labor of love and perseverance of hope in our Lord Jesus Christ in the presence of our God and Father,</a:t>
            </a:r>
          </a:p>
          <a:p>
            <a:pPr algn="l">
              <a:lnSpc>
                <a:spcPct val="200000"/>
              </a:lnSpc>
            </a:pPr>
            <a:r>
              <a:rPr lang="en-US" sz="1400" b="1" i="0" baseline="30000" dirty="0">
                <a:solidFill>
                  <a:srgbClr val="000000"/>
                </a:solidFill>
                <a:effectLst/>
                <a:latin typeface="system-ui"/>
              </a:rPr>
              <a:t>4 </a:t>
            </a:r>
            <a:r>
              <a:rPr lang="en-US" sz="1400" b="0" i="0" dirty="0">
                <a:solidFill>
                  <a:srgbClr val="000000"/>
                </a:solidFill>
                <a:effectLst/>
                <a:latin typeface="system-ui"/>
              </a:rPr>
              <a:t>knowing, brothers </a:t>
            </a:r>
            <a:r>
              <a:rPr lang="en-US" sz="1400" b="0" i="1" dirty="0">
                <a:solidFill>
                  <a:srgbClr val="000000"/>
                </a:solidFill>
                <a:effectLst/>
                <a:latin typeface="system-ui"/>
              </a:rPr>
              <a:t>and sisters</a:t>
            </a:r>
            <a:r>
              <a:rPr lang="en-US" sz="1400" b="0" i="0" dirty="0">
                <a:solidFill>
                  <a:srgbClr val="000000"/>
                </a:solidFill>
                <a:effectLst/>
                <a:latin typeface="system-ui"/>
              </a:rPr>
              <a:t>, beloved by God, </a:t>
            </a:r>
            <a:r>
              <a:rPr lang="en-US" sz="1400" b="0" i="1" dirty="0">
                <a:solidFill>
                  <a:srgbClr val="000000"/>
                </a:solidFill>
                <a:effectLst/>
                <a:latin typeface="system-ui"/>
              </a:rPr>
              <a:t>His</a:t>
            </a:r>
            <a:r>
              <a:rPr lang="en-US" sz="1400" b="0" i="0" dirty="0">
                <a:solidFill>
                  <a:srgbClr val="000000"/>
                </a:solidFill>
                <a:effectLst/>
                <a:latin typeface="system-ui"/>
              </a:rPr>
              <a:t> choice of you; </a:t>
            </a:r>
          </a:p>
          <a:p>
            <a:pPr algn="l">
              <a:lnSpc>
                <a:spcPct val="200000"/>
              </a:lnSpc>
            </a:pPr>
            <a:r>
              <a:rPr lang="en-US" sz="1400" b="1" i="0" baseline="30000" dirty="0">
                <a:solidFill>
                  <a:srgbClr val="000000"/>
                </a:solidFill>
                <a:effectLst/>
                <a:latin typeface="system-ui"/>
              </a:rPr>
              <a:t>5 </a:t>
            </a:r>
            <a:r>
              <a:rPr lang="en-US" sz="1400" b="0" i="0" dirty="0">
                <a:solidFill>
                  <a:srgbClr val="000000"/>
                </a:solidFill>
                <a:effectLst/>
                <a:latin typeface="system-ui"/>
              </a:rPr>
              <a:t>for our gospel did not come to you in word only, but also in power and in the Holy Spirit and with full conviction; just as you know what kind of men we proved to be among you for your sakes. </a:t>
            </a:r>
          </a:p>
          <a:p>
            <a:pPr algn="l">
              <a:lnSpc>
                <a:spcPct val="200000"/>
              </a:lnSpc>
            </a:pPr>
            <a:r>
              <a:rPr lang="en-US" sz="1400" b="1" i="0" baseline="30000" dirty="0">
                <a:solidFill>
                  <a:srgbClr val="000000"/>
                </a:solidFill>
                <a:effectLst/>
                <a:latin typeface="system-ui"/>
              </a:rPr>
              <a:t>6 </a:t>
            </a:r>
            <a:r>
              <a:rPr lang="en-US" sz="1400" b="0" i="0" dirty="0">
                <a:solidFill>
                  <a:srgbClr val="000000"/>
                </a:solidFill>
                <a:effectLst/>
                <a:latin typeface="system-ui"/>
              </a:rPr>
              <a:t>You also became imitators of us and of the Lord, having received the word during great affliction with the joy of the Holy Spirit, </a:t>
            </a:r>
          </a:p>
          <a:p>
            <a:pPr algn="l">
              <a:lnSpc>
                <a:spcPct val="200000"/>
              </a:lnSpc>
            </a:pPr>
            <a:r>
              <a:rPr lang="en-US" sz="1400" b="1" i="0" baseline="30000" dirty="0">
                <a:solidFill>
                  <a:srgbClr val="000000"/>
                </a:solidFill>
                <a:effectLst/>
                <a:latin typeface="system-ui"/>
              </a:rPr>
              <a:t>7 </a:t>
            </a:r>
            <a:r>
              <a:rPr lang="en-US" sz="1400" b="0" i="0" dirty="0">
                <a:solidFill>
                  <a:srgbClr val="000000"/>
                </a:solidFill>
                <a:effectLst/>
                <a:latin typeface="system-ui"/>
              </a:rPr>
              <a:t>so that you became an example to all the believers in Macedonia and Achaia.</a:t>
            </a:r>
          </a:p>
          <a:p>
            <a:pPr algn="l">
              <a:lnSpc>
                <a:spcPct val="200000"/>
              </a:lnSpc>
            </a:pPr>
            <a:r>
              <a:rPr lang="en-US" sz="1400" b="1" i="0" baseline="30000" dirty="0">
                <a:solidFill>
                  <a:srgbClr val="000000"/>
                </a:solidFill>
                <a:effectLst/>
                <a:latin typeface="system-ui"/>
              </a:rPr>
              <a:t>8 </a:t>
            </a:r>
            <a:r>
              <a:rPr lang="en-US" sz="1400" b="0" i="0" dirty="0">
                <a:solidFill>
                  <a:srgbClr val="000000"/>
                </a:solidFill>
                <a:effectLst/>
                <a:latin typeface="system-ui"/>
              </a:rPr>
              <a:t>For the word of the Lord has sounded forth from you, not only in Macedonia and Achaia, but in every place </a:t>
            </a:r>
            <a:r>
              <a:rPr lang="en-US" sz="1400" b="0" i="1" dirty="0">
                <a:solidFill>
                  <a:srgbClr val="000000"/>
                </a:solidFill>
                <a:effectLst/>
                <a:latin typeface="system-ui"/>
              </a:rPr>
              <a:t>the news of</a:t>
            </a:r>
            <a:r>
              <a:rPr lang="en-US" sz="1400" b="0" i="0" dirty="0">
                <a:solidFill>
                  <a:srgbClr val="000000"/>
                </a:solidFill>
                <a:effectLst/>
                <a:latin typeface="system-ui"/>
              </a:rPr>
              <a:t> your faith toward God has gone out, so that we have no need to say anything.</a:t>
            </a:r>
          </a:p>
          <a:p>
            <a:pPr algn="l">
              <a:lnSpc>
                <a:spcPct val="200000"/>
              </a:lnSpc>
            </a:pPr>
            <a:r>
              <a:rPr lang="en-US" sz="1400" b="1" i="0" baseline="30000" dirty="0">
                <a:solidFill>
                  <a:srgbClr val="000000"/>
                </a:solidFill>
                <a:effectLst/>
                <a:latin typeface="system-ui"/>
              </a:rPr>
              <a:t>9 </a:t>
            </a:r>
            <a:r>
              <a:rPr lang="en-US" sz="1400" b="0" i="0" dirty="0">
                <a:solidFill>
                  <a:srgbClr val="000000"/>
                </a:solidFill>
                <a:effectLst/>
                <a:latin typeface="system-ui"/>
              </a:rPr>
              <a:t>For they themselves report about us as to the kind of reception we had with you, and how you turned to God from idols to serve a living and true God, </a:t>
            </a:r>
          </a:p>
          <a:p>
            <a:pPr algn="l">
              <a:lnSpc>
                <a:spcPct val="200000"/>
              </a:lnSpc>
            </a:pPr>
            <a:r>
              <a:rPr lang="en-US" sz="1400" b="1" i="0" baseline="30000" dirty="0">
                <a:solidFill>
                  <a:srgbClr val="000000"/>
                </a:solidFill>
                <a:effectLst/>
                <a:latin typeface="system-ui"/>
              </a:rPr>
              <a:t>10 </a:t>
            </a:r>
            <a:r>
              <a:rPr lang="en-US" sz="1400" b="0" i="0" dirty="0">
                <a:solidFill>
                  <a:srgbClr val="000000"/>
                </a:solidFill>
                <a:effectLst/>
                <a:latin typeface="system-ui"/>
              </a:rPr>
              <a:t>and to wait for His Son from heaven, whom He raised from the dead, </a:t>
            </a:r>
            <a:r>
              <a:rPr lang="en-US" sz="1400" b="0" i="1" dirty="0">
                <a:solidFill>
                  <a:srgbClr val="000000"/>
                </a:solidFill>
                <a:effectLst/>
                <a:latin typeface="system-ui"/>
              </a:rPr>
              <a:t>that is</a:t>
            </a:r>
            <a:r>
              <a:rPr lang="en-US" sz="1400" b="0" i="0" dirty="0">
                <a:solidFill>
                  <a:srgbClr val="000000"/>
                </a:solidFill>
                <a:effectLst/>
                <a:latin typeface="system-ui"/>
              </a:rPr>
              <a:t>, Jesus who rescues us from the wrath to come.</a:t>
            </a:r>
          </a:p>
        </p:txBody>
      </p:sp>
    </p:spTree>
    <p:extLst>
      <p:ext uri="{BB962C8B-B14F-4D97-AF65-F5344CB8AC3E}">
        <p14:creationId xmlns:p14="http://schemas.microsoft.com/office/powerpoint/2010/main" val="12465920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a:extLst>
              <a:ext uri="{FF2B5EF4-FFF2-40B4-BE49-F238E27FC236}">
                <a16:creationId xmlns:a16="http://schemas.microsoft.com/office/drawing/2014/main" id="{72337836-54D9-D428-D0C7-02235C7F8532}"/>
              </a:ext>
            </a:extLst>
          </p:cNvPr>
          <p:cNvSpPr txBox="1">
            <a:spLocks noChangeArrowheads="1"/>
          </p:cNvSpPr>
          <p:nvPr/>
        </p:nvSpPr>
        <p:spPr bwMode="auto">
          <a:xfrm>
            <a:off x="2667000" y="1219200"/>
            <a:ext cx="1828800" cy="914400"/>
          </a:xfrm>
          <a:prstGeom prst="rect">
            <a:avLst/>
          </a:prstGeom>
          <a:solidFill>
            <a:srgbClr val="FFFFFF"/>
          </a:solidFill>
          <a:ln w="9525">
            <a:solidFill>
              <a:srgbClr val="3366FF"/>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br>
              <a:rPr lang="en-US" altLang="en-US" sz="1200" dirty="0"/>
            </a:br>
            <a:r>
              <a:rPr lang="en-US" altLang="en-US" sz="1300" dirty="0">
                <a:solidFill>
                  <a:srgbClr val="FF0000"/>
                </a:solidFill>
                <a:latin typeface="Arial Black" panose="020B0A04020102020204" pitchFamily="34" charset="0"/>
              </a:rPr>
              <a:t>OBSERVATION</a:t>
            </a:r>
            <a:br>
              <a:rPr lang="en-US" altLang="en-US" sz="1200" dirty="0"/>
            </a:br>
            <a:r>
              <a:rPr lang="en-US" altLang="en-US" sz="1200" b="1" dirty="0">
                <a:solidFill>
                  <a:srgbClr val="000080"/>
                </a:solidFill>
              </a:rPr>
              <a:t>What Does The Passage Say?</a:t>
            </a:r>
          </a:p>
          <a:p>
            <a:pPr algn="ctr" eaLnBrk="1" hangingPunct="1">
              <a:spcBef>
                <a:spcPct val="0"/>
              </a:spcBef>
              <a:buFontTx/>
              <a:buNone/>
            </a:pPr>
            <a:endParaRPr lang="en-US" altLang="en-US" sz="1800" dirty="0"/>
          </a:p>
        </p:txBody>
      </p:sp>
      <p:sp>
        <p:nvSpPr>
          <p:cNvPr id="2051" name="Text Box 3">
            <a:extLst>
              <a:ext uri="{FF2B5EF4-FFF2-40B4-BE49-F238E27FC236}">
                <a16:creationId xmlns:a16="http://schemas.microsoft.com/office/drawing/2014/main" id="{4E91158F-3E5E-E731-197B-A9986A1D3FB9}"/>
              </a:ext>
            </a:extLst>
          </p:cNvPr>
          <p:cNvSpPr txBox="1">
            <a:spLocks noChangeArrowheads="1"/>
          </p:cNvSpPr>
          <p:nvPr/>
        </p:nvSpPr>
        <p:spPr bwMode="auto">
          <a:xfrm>
            <a:off x="4572000" y="1447800"/>
            <a:ext cx="533400" cy="457200"/>
          </a:xfrm>
          <a:prstGeom prst="rect">
            <a:avLst/>
          </a:prstGeom>
          <a:solidFill>
            <a:srgbClr val="FFFFFF"/>
          </a:solidFill>
          <a:ln>
            <a:noFill/>
          </a:ln>
          <a:extLst>
            <a:ext uri="{91240B29-F687-4F45-9708-019B960494DF}">
              <a14:hiddenLine xmlns:a14="http://schemas.microsoft.com/office/drawing/2010/main" w="9525">
                <a:solidFill>
                  <a:srgbClr val="3366FF"/>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rgbClr val="3366FF"/>
                </a:solidFill>
                <a:sym typeface="Wingdings 3" panose="05040102010807070707" pitchFamily="18" charset="2"/>
              </a:rPr>
              <a:t></a:t>
            </a:r>
            <a:endParaRPr lang="en-US" altLang="en-US" sz="1800"/>
          </a:p>
        </p:txBody>
      </p:sp>
      <p:sp>
        <p:nvSpPr>
          <p:cNvPr id="68612" name="Text Box 4">
            <a:extLst>
              <a:ext uri="{FF2B5EF4-FFF2-40B4-BE49-F238E27FC236}">
                <a16:creationId xmlns:a16="http://schemas.microsoft.com/office/drawing/2014/main" id="{2385F4A3-1BBA-C469-ED12-0DDB6C1A209F}"/>
              </a:ext>
            </a:extLst>
          </p:cNvPr>
          <p:cNvSpPr txBox="1">
            <a:spLocks noChangeArrowheads="1"/>
          </p:cNvSpPr>
          <p:nvPr/>
        </p:nvSpPr>
        <p:spPr bwMode="auto">
          <a:xfrm>
            <a:off x="5029200" y="1219200"/>
            <a:ext cx="1981200" cy="914400"/>
          </a:xfrm>
          <a:prstGeom prst="rect">
            <a:avLst/>
          </a:prstGeom>
          <a:solidFill>
            <a:srgbClr val="FFFFFF"/>
          </a:solidFill>
          <a:ln w="9525">
            <a:solidFill>
              <a:srgbClr val="3366FF"/>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br>
              <a:rPr lang="en-US" altLang="en-US" sz="800" dirty="0">
                <a:solidFill>
                  <a:srgbClr val="FF0000"/>
                </a:solidFill>
                <a:latin typeface="Arial Black" panose="020B0A04020102020204" pitchFamily="34" charset="0"/>
              </a:rPr>
            </a:br>
            <a:r>
              <a:rPr lang="en-US" altLang="en-US" sz="1300" dirty="0">
                <a:solidFill>
                  <a:srgbClr val="FF0000"/>
                </a:solidFill>
                <a:latin typeface="Arial Black" panose="020B0A04020102020204" pitchFamily="34" charset="0"/>
              </a:rPr>
              <a:t>INTERPRETATION</a:t>
            </a:r>
            <a:br>
              <a:rPr lang="en-US" altLang="en-US" sz="1200" dirty="0"/>
            </a:br>
            <a:r>
              <a:rPr lang="en-US" altLang="en-US" sz="1200" b="1" dirty="0">
                <a:solidFill>
                  <a:srgbClr val="000080"/>
                </a:solidFill>
              </a:rPr>
              <a:t>What Does This Passage Mean?</a:t>
            </a:r>
            <a:endParaRPr lang="en-US" altLang="en-US" sz="1200" dirty="0"/>
          </a:p>
          <a:p>
            <a:pPr eaLnBrk="1" hangingPunct="1">
              <a:spcBef>
                <a:spcPct val="0"/>
              </a:spcBef>
              <a:buFontTx/>
              <a:buNone/>
            </a:pPr>
            <a:endParaRPr lang="en-US" altLang="en-US" sz="1800" dirty="0"/>
          </a:p>
        </p:txBody>
      </p:sp>
      <p:sp>
        <p:nvSpPr>
          <p:cNvPr id="2053" name="Text Box 5">
            <a:extLst>
              <a:ext uri="{FF2B5EF4-FFF2-40B4-BE49-F238E27FC236}">
                <a16:creationId xmlns:a16="http://schemas.microsoft.com/office/drawing/2014/main" id="{DFC98673-827F-B38A-E1BC-D678EB93E781}"/>
              </a:ext>
            </a:extLst>
          </p:cNvPr>
          <p:cNvSpPr txBox="1">
            <a:spLocks noChangeArrowheads="1"/>
          </p:cNvSpPr>
          <p:nvPr/>
        </p:nvSpPr>
        <p:spPr bwMode="auto">
          <a:xfrm>
            <a:off x="7162800" y="1371600"/>
            <a:ext cx="533400" cy="457200"/>
          </a:xfrm>
          <a:prstGeom prst="rect">
            <a:avLst/>
          </a:prstGeom>
          <a:solidFill>
            <a:srgbClr val="FFFFFF"/>
          </a:solidFill>
          <a:ln>
            <a:noFill/>
          </a:ln>
          <a:extLst>
            <a:ext uri="{91240B29-F687-4F45-9708-019B960494DF}">
              <a14:hiddenLine xmlns:a14="http://schemas.microsoft.com/office/drawing/2010/main" w="9525">
                <a:solidFill>
                  <a:srgbClr val="3366FF"/>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rgbClr val="3366FF"/>
                </a:solidFill>
                <a:sym typeface="Wingdings 3" panose="05040102010807070707" pitchFamily="18" charset="2"/>
              </a:rPr>
              <a:t></a:t>
            </a:r>
            <a:endParaRPr lang="en-US" altLang="en-US" sz="1800"/>
          </a:p>
        </p:txBody>
      </p:sp>
      <p:sp>
        <p:nvSpPr>
          <p:cNvPr id="68614" name="Text Box 6">
            <a:extLst>
              <a:ext uri="{FF2B5EF4-FFF2-40B4-BE49-F238E27FC236}">
                <a16:creationId xmlns:a16="http://schemas.microsoft.com/office/drawing/2014/main" id="{F5865609-B5E5-105D-F13C-18BDA9E6AECF}"/>
              </a:ext>
            </a:extLst>
          </p:cNvPr>
          <p:cNvSpPr txBox="1">
            <a:spLocks noChangeArrowheads="1"/>
          </p:cNvSpPr>
          <p:nvPr/>
        </p:nvSpPr>
        <p:spPr bwMode="auto">
          <a:xfrm>
            <a:off x="7772400" y="1219200"/>
            <a:ext cx="1830388" cy="914400"/>
          </a:xfrm>
          <a:prstGeom prst="rect">
            <a:avLst/>
          </a:prstGeom>
          <a:solidFill>
            <a:srgbClr val="FFFFFF"/>
          </a:solidFill>
          <a:ln w="9525">
            <a:solidFill>
              <a:srgbClr val="3366FF"/>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br>
              <a:rPr lang="en-US" altLang="en-US" sz="800" dirty="0">
                <a:solidFill>
                  <a:srgbClr val="FF0000"/>
                </a:solidFill>
                <a:latin typeface="Arial Black" panose="020B0A04020102020204" pitchFamily="34" charset="0"/>
              </a:rPr>
            </a:br>
            <a:r>
              <a:rPr lang="en-US" altLang="en-US" sz="1300" dirty="0">
                <a:solidFill>
                  <a:srgbClr val="FF0000"/>
                </a:solidFill>
                <a:latin typeface="Arial Black" panose="020B0A04020102020204" pitchFamily="34" charset="0"/>
              </a:rPr>
              <a:t>APPLICATION</a:t>
            </a:r>
            <a:br>
              <a:rPr lang="en-US" altLang="en-US" sz="1200" dirty="0"/>
            </a:br>
            <a:r>
              <a:rPr lang="en-US" altLang="en-US" sz="1200" b="1" dirty="0">
                <a:solidFill>
                  <a:srgbClr val="000080"/>
                </a:solidFill>
              </a:rPr>
              <a:t>How Does The Truth Of This Passage Apply To Me</a:t>
            </a:r>
            <a:endParaRPr lang="en-US" altLang="en-US" sz="1800" dirty="0"/>
          </a:p>
        </p:txBody>
      </p:sp>
      <p:sp>
        <p:nvSpPr>
          <p:cNvPr id="2055" name="Text Box 7">
            <a:extLst>
              <a:ext uri="{FF2B5EF4-FFF2-40B4-BE49-F238E27FC236}">
                <a16:creationId xmlns:a16="http://schemas.microsoft.com/office/drawing/2014/main" id="{186047CF-5728-BA2D-1D8E-E39E739EBF2D}"/>
              </a:ext>
            </a:extLst>
          </p:cNvPr>
          <p:cNvSpPr txBox="1">
            <a:spLocks noChangeArrowheads="1"/>
          </p:cNvSpPr>
          <p:nvPr/>
        </p:nvSpPr>
        <p:spPr bwMode="auto">
          <a:xfrm>
            <a:off x="3200400" y="2209800"/>
            <a:ext cx="1905000" cy="1143000"/>
          </a:xfrm>
          <a:prstGeom prst="rect">
            <a:avLst/>
          </a:prstGeom>
          <a:solidFill>
            <a:srgbClr val="FFFFFF"/>
          </a:solidFill>
          <a:ln>
            <a:noFill/>
          </a:ln>
          <a:extLst>
            <a:ext uri="{91240B29-F687-4F45-9708-019B960494DF}">
              <a14:hiddenLine xmlns:a14="http://schemas.microsoft.com/office/drawing/2010/main" w="9525">
                <a:solidFill>
                  <a:srgbClr val="3366FF"/>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br>
              <a:rPr lang="en-US" altLang="en-US" sz="1200"/>
            </a:br>
            <a:r>
              <a:rPr lang="en-US" altLang="en-US" sz="2800">
                <a:solidFill>
                  <a:srgbClr val="3366FF"/>
                </a:solidFill>
                <a:sym typeface="Wingdings 3" panose="05040102010807070707" pitchFamily="18" charset="2"/>
              </a:rPr>
              <a:t></a:t>
            </a:r>
            <a:br>
              <a:rPr lang="en-US" altLang="en-US" sz="2800">
                <a:solidFill>
                  <a:srgbClr val="3366FF"/>
                </a:solidFill>
              </a:rPr>
            </a:br>
            <a:r>
              <a:rPr lang="en-US" altLang="en-US" sz="2800">
                <a:solidFill>
                  <a:srgbClr val="3366FF"/>
                </a:solidFill>
              </a:rPr>
              <a:t>       </a:t>
            </a:r>
            <a:r>
              <a:rPr lang="en-US" altLang="en-US" sz="2800">
                <a:solidFill>
                  <a:srgbClr val="3366FF"/>
                </a:solidFill>
                <a:sym typeface="Wingdings 3" panose="05040102010807070707" pitchFamily="18" charset="2"/>
              </a:rPr>
              <a:t></a:t>
            </a:r>
            <a:endParaRPr lang="en-US" altLang="en-US" sz="2800">
              <a:solidFill>
                <a:srgbClr val="3366FF"/>
              </a:solidFill>
            </a:endParaRPr>
          </a:p>
          <a:p>
            <a:pPr eaLnBrk="1" hangingPunct="1">
              <a:spcBef>
                <a:spcPct val="0"/>
              </a:spcBef>
              <a:buFontTx/>
              <a:buNone/>
            </a:pPr>
            <a:endParaRPr lang="en-US" altLang="en-US" sz="1800"/>
          </a:p>
        </p:txBody>
      </p:sp>
      <p:sp>
        <p:nvSpPr>
          <p:cNvPr id="2056" name="Text Box 8">
            <a:extLst>
              <a:ext uri="{FF2B5EF4-FFF2-40B4-BE49-F238E27FC236}">
                <a16:creationId xmlns:a16="http://schemas.microsoft.com/office/drawing/2014/main" id="{CA246363-331F-0E09-4DFF-1FB7F0C796BC}"/>
              </a:ext>
            </a:extLst>
          </p:cNvPr>
          <p:cNvSpPr txBox="1">
            <a:spLocks noChangeArrowheads="1"/>
          </p:cNvSpPr>
          <p:nvPr/>
        </p:nvSpPr>
        <p:spPr bwMode="auto">
          <a:xfrm>
            <a:off x="5486401" y="2209801"/>
            <a:ext cx="1217613" cy="1255713"/>
          </a:xfrm>
          <a:prstGeom prst="rect">
            <a:avLst/>
          </a:prstGeom>
          <a:solidFill>
            <a:srgbClr val="FFFFFF"/>
          </a:solidFill>
          <a:ln>
            <a:noFill/>
          </a:ln>
          <a:extLst>
            <a:ext uri="{91240B29-F687-4F45-9708-019B960494DF}">
              <a14:hiddenLine xmlns:a14="http://schemas.microsoft.com/office/drawing/2010/main" w="9525">
                <a:solidFill>
                  <a:srgbClr val="3366FF"/>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br>
              <a:rPr lang="en-US" altLang="en-US" sz="1200"/>
            </a:br>
            <a:r>
              <a:rPr lang="en-US" altLang="en-US" sz="2800">
                <a:solidFill>
                  <a:srgbClr val="3366FF"/>
                </a:solidFill>
                <a:sym typeface="Wingdings 3" panose="05040102010807070707" pitchFamily="18" charset="2"/>
              </a:rPr>
              <a:t></a:t>
            </a:r>
            <a:br>
              <a:rPr lang="en-US" altLang="en-US" sz="2800">
                <a:solidFill>
                  <a:srgbClr val="3366FF"/>
                </a:solidFill>
              </a:rPr>
            </a:br>
            <a:r>
              <a:rPr lang="en-US" altLang="en-US" sz="2800">
                <a:solidFill>
                  <a:srgbClr val="3366FF"/>
                </a:solidFill>
                <a:sym typeface="Wingdings 3" panose="05040102010807070707" pitchFamily="18" charset="2"/>
              </a:rPr>
              <a:t></a:t>
            </a:r>
            <a:endParaRPr lang="en-US" altLang="en-US" sz="1800"/>
          </a:p>
        </p:txBody>
      </p:sp>
      <p:sp>
        <p:nvSpPr>
          <p:cNvPr id="2057" name="Text Box 9">
            <a:extLst>
              <a:ext uri="{FF2B5EF4-FFF2-40B4-BE49-F238E27FC236}">
                <a16:creationId xmlns:a16="http://schemas.microsoft.com/office/drawing/2014/main" id="{B3F1D5C1-EB7A-ABC3-8D5C-40EA6DE056A5}"/>
              </a:ext>
            </a:extLst>
          </p:cNvPr>
          <p:cNvSpPr txBox="1">
            <a:spLocks noChangeArrowheads="1"/>
          </p:cNvSpPr>
          <p:nvPr/>
        </p:nvSpPr>
        <p:spPr bwMode="auto">
          <a:xfrm>
            <a:off x="7010400" y="2209801"/>
            <a:ext cx="1373188" cy="1027113"/>
          </a:xfrm>
          <a:prstGeom prst="rect">
            <a:avLst/>
          </a:prstGeom>
          <a:solidFill>
            <a:srgbClr val="FFFFFF"/>
          </a:solidFill>
          <a:ln>
            <a:noFill/>
          </a:ln>
          <a:extLst>
            <a:ext uri="{91240B29-F687-4F45-9708-019B960494DF}">
              <a14:hiddenLine xmlns:a14="http://schemas.microsoft.com/office/drawing/2010/main" w="9525">
                <a:solidFill>
                  <a:srgbClr val="3366FF"/>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br>
              <a:rPr lang="en-US" altLang="en-US" sz="1200"/>
            </a:br>
            <a:r>
              <a:rPr lang="en-US" altLang="en-US" sz="1200"/>
              <a:t>                    </a:t>
            </a:r>
            <a:r>
              <a:rPr lang="en-US" altLang="en-US" sz="2800">
                <a:solidFill>
                  <a:srgbClr val="3366FF"/>
                </a:solidFill>
                <a:sym typeface="Wingdings 3" panose="05040102010807070707" pitchFamily="18" charset="2"/>
              </a:rPr>
              <a:t></a:t>
            </a:r>
            <a:br>
              <a:rPr lang="en-US" altLang="en-US" sz="2800">
                <a:solidFill>
                  <a:srgbClr val="3366FF"/>
                </a:solidFill>
              </a:rPr>
            </a:br>
            <a:r>
              <a:rPr lang="en-US" altLang="en-US" sz="2800">
                <a:solidFill>
                  <a:srgbClr val="3366FF"/>
                </a:solidFill>
                <a:sym typeface="Wingdings 3" panose="05040102010807070707" pitchFamily="18" charset="2"/>
              </a:rPr>
              <a:t></a:t>
            </a:r>
            <a:endParaRPr lang="en-US" altLang="en-US" sz="1800"/>
          </a:p>
        </p:txBody>
      </p:sp>
      <p:sp>
        <p:nvSpPr>
          <p:cNvPr id="68618" name="Text Box 10">
            <a:extLst>
              <a:ext uri="{FF2B5EF4-FFF2-40B4-BE49-F238E27FC236}">
                <a16:creationId xmlns:a16="http://schemas.microsoft.com/office/drawing/2014/main" id="{B8FFF070-6E19-2938-9FC3-5418636346F6}"/>
              </a:ext>
            </a:extLst>
          </p:cNvPr>
          <p:cNvSpPr txBox="1">
            <a:spLocks noChangeArrowheads="1"/>
          </p:cNvSpPr>
          <p:nvPr/>
        </p:nvSpPr>
        <p:spPr bwMode="auto">
          <a:xfrm>
            <a:off x="5181600" y="3271838"/>
            <a:ext cx="1828800" cy="1447800"/>
          </a:xfrm>
          <a:prstGeom prst="rect">
            <a:avLst/>
          </a:prstGeom>
          <a:solidFill>
            <a:srgbClr val="FFFF00"/>
          </a:solidFill>
          <a:ln w="9525">
            <a:solidFill>
              <a:srgbClr val="3366FF"/>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br>
              <a:rPr lang="en-US" altLang="en-US" sz="800">
                <a:solidFill>
                  <a:srgbClr val="FF0000"/>
                </a:solidFill>
                <a:latin typeface="Arial Black" panose="020B0A04020102020204" pitchFamily="34" charset="0"/>
              </a:rPr>
            </a:br>
            <a:r>
              <a:rPr lang="en-US" altLang="en-US" sz="1600">
                <a:solidFill>
                  <a:srgbClr val="FF0000"/>
                </a:solidFill>
                <a:latin typeface="Arial Black" panose="020B0A04020102020204" pitchFamily="34" charset="0"/>
              </a:rPr>
              <a:t>THE GOAL</a:t>
            </a:r>
            <a:br>
              <a:rPr lang="en-US" altLang="en-US" sz="1600">
                <a:solidFill>
                  <a:srgbClr val="FF0000"/>
                </a:solidFill>
                <a:latin typeface="Arial Black" panose="020B0A04020102020204" pitchFamily="34" charset="0"/>
              </a:rPr>
            </a:br>
            <a:r>
              <a:rPr lang="en-US" altLang="en-US" sz="1800" b="1">
                <a:solidFill>
                  <a:srgbClr val="000080"/>
                </a:solidFill>
              </a:rPr>
              <a:t>Changed Lives</a:t>
            </a:r>
            <a:br>
              <a:rPr lang="en-US" altLang="en-US" sz="1800" b="1">
                <a:solidFill>
                  <a:srgbClr val="000080"/>
                </a:solidFill>
              </a:rPr>
            </a:br>
            <a:r>
              <a:rPr lang="en-US" altLang="en-US" sz="1800" b="1">
                <a:solidFill>
                  <a:srgbClr val="000080"/>
                </a:solidFill>
              </a:rPr>
              <a:t>THAT</a:t>
            </a:r>
          </a:p>
          <a:p>
            <a:pPr algn="ctr" eaLnBrk="1" hangingPunct="1">
              <a:spcBef>
                <a:spcPct val="0"/>
              </a:spcBef>
              <a:buFontTx/>
              <a:buNone/>
            </a:pPr>
            <a:endParaRPr lang="en-US" altLang="en-US" sz="1800"/>
          </a:p>
        </p:txBody>
      </p:sp>
      <p:sp>
        <p:nvSpPr>
          <p:cNvPr id="2059" name="Text Box 11">
            <a:extLst>
              <a:ext uri="{FF2B5EF4-FFF2-40B4-BE49-F238E27FC236}">
                <a16:creationId xmlns:a16="http://schemas.microsoft.com/office/drawing/2014/main" id="{910CC7F9-D9C3-9853-C7E7-39D899479796}"/>
              </a:ext>
            </a:extLst>
          </p:cNvPr>
          <p:cNvSpPr txBox="1">
            <a:spLocks noChangeArrowheads="1"/>
          </p:cNvSpPr>
          <p:nvPr/>
        </p:nvSpPr>
        <p:spPr bwMode="auto">
          <a:xfrm>
            <a:off x="2209800" y="1"/>
            <a:ext cx="7848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dirty="0">
                <a:latin typeface="+mj-lt"/>
              </a:rPr>
              <a:t>HOW TO STUDY </a:t>
            </a:r>
            <a:br>
              <a:rPr lang="en-US" altLang="en-US" sz="3600" b="1" dirty="0">
                <a:latin typeface="+mj-lt"/>
              </a:rPr>
            </a:br>
            <a:r>
              <a:rPr lang="en-US" altLang="en-US" sz="3600" b="1" dirty="0">
                <a:latin typeface="+mj-lt"/>
              </a:rPr>
              <a:t>YOUR BIBLE</a:t>
            </a:r>
            <a:endParaRPr lang="en-US" altLang="en-US" sz="1600" dirty="0">
              <a:latin typeface="+mj-lt"/>
            </a:endParaRPr>
          </a:p>
        </p:txBody>
      </p:sp>
      <p:sp>
        <p:nvSpPr>
          <p:cNvPr id="2060" name="Text Box 12">
            <a:extLst>
              <a:ext uri="{FF2B5EF4-FFF2-40B4-BE49-F238E27FC236}">
                <a16:creationId xmlns:a16="http://schemas.microsoft.com/office/drawing/2014/main" id="{C369FA12-242A-2174-F16B-A9C640115531}"/>
              </a:ext>
            </a:extLst>
          </p:cNvPr>
          <p:cNvSpPr txBox="1">
            <a:spLocks noChangeArrowheads="1"/>
          </p:cNvSpPr>
          <p:nvPr/>
        </p:nvSpPr>
        <p:spPr bwMode="auto">
          <a:xfrm>
            <a:off x="1828800" y="5046057"/>
            <a:ext cx="8610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000" b="1" dirty="0">
                <a:latin typeface="+mj-lt"/>
              </a:rPr>
              <a:t>As we all “grow in the grace and knowledge of our Lord and Savior Jesus Christ. To Him be the glory, both now and to the day of eternity. Amen.” (2Peter 3:18)</a:t>
            </a:r>
          </a:p>
          <a:p>
            <a:pPr eaLnBrk="1" hangingPunct="1">
              <a:spcBef>
                <a:spcPct val="50000"/>
              </a:spcBef>
              <a:buFontTx/>
              <a:buNone/>
            </a:pPr>
            <a:endParaRPr lang="en-US" altLang="en-US" sz="2400" b="1" dirty="0"/>
          </a:p>
        </p:txBody>
      </p:sp>
      <p:sp>
        <p:nvSpPr>
          <p:cNvPr id="2061" name="Text Box 13">
            <a:extLst>
              <a:ext uri="{FF2B5EF4-FFF2-40B4-BE49-F238E27FC236}">
                <a16:creationId xmlns:a16="http://schemas.microsoft.com/office/drawing/2014/main" id="{E977F863-465E-1AD3-39EA-26C1BA403AC3}"/>
              </a:ext>
            </a:extLst>
          </p:cNvPr>
          <p:cNvSpPr txBox="1">
            <a:spLocks noChangeArrowheads="1"/>
          </p:cNvSpPr>
          <p:nvPr/>
        </p:nvSpPr>
        <p:spPr bwMode="auto">
          <a:xfrm>
            <a:off x="3641725" y="1027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8623" name="Text Box 15">
            <a:extLst>
              <a:ext uri="{FF2B5EF4-FFF2-40B4-BE49-F238E27FC236}">
                <a16:creationId xmlns:a16="http://schemas.microsoft.com/office/drawing/2014/main" id="{01E4A181-4143-4A8B-F75B-BE091AA8774A}"/>
              </a:ext>
            </a:extLst>
          </p:cNvPr>
          <p:cNvSpPr txBox="1">
            <a:spLocks noChangeArrowheads="1"/>
          </p:cNvSpPr>
          <p:nvPr/>
        </p:nvSpPr>
        <p:spPr bwMode="auto">
          <a:xfrm>
            <a:off x="1905000" y="2286000"/>
            <a:ext cx="2057400" cy="738664"/>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00" b="1" u="sng">
                <a:solidFill>
                  <a:srgbClr val="000080"/>
                </a:solidFill>
              </a:rPr>
              <a:t>OUR GREAT NEED…</a:t>
            </a:r>
            <a:r>
              <a:rPr lang="en-US" altLang="en-US" sz="1400" b="1">
                <a:solidFill>
                  <a:srgbClr val="000080"/>
                </a:solidFill>
              </a:rPr>
              <a:t> </a:t>
            </a:r>
            <a:br>
              <a:rPr lang="en-US" altLang="en-US" sz="1400" b="1">
                <a:solidFill>
                  <a:srgbClr val="000080"/>
                </a:solidFill>
              </a:rPr>
            </a:br>
            <a:r>
              <a:rPr lang="en-US" altLang="en-US" sz="1400" b="1">
                <a:solidFill>
                  <a:srgbClr val="000080"/>
                </a:solidFill>
              </a:rPr>
              <a:t>LEARN </a:t>
            </a:r>
            <a:r>
              <a:rPr lang="en-US" altLang="en-US" sz="1400" b="1" u="sng">
                <a:solidFill>
                  <a:srgbClr val="FF0000"/>
                </a:solidFill>
              </a:rPr>
              <a:t>WHAT</a:t>
            </a:r>
            <a:r>
              <a:rPr lang="en-US" altLang="en-US" sz="1400" b="1">
                <a:solidFill>
                  <a:srgbClr val="000080"/>
                </a:solidFill>
              </a:rPr>
              <a:t> </a:t>
            </a:r>
            <a:br>
              <a:rPr lang="en-US" altLang="en-US" sz="1400" b="1">
                <a:solidFill>
                  <a:srgbClr val="000080"/>
                </a:solidFill>
              </a:rPr>
            </a:br>
            <a:r>
              <a:rPr lang="en-US" altLang="en-US" sz="1400" b="1">
                <a:solidFill>
                  <a:srgbClr val="000080"/>
                </a:solidFill>
              </a:rPr>
              <a:t>TO LOOK FOR</a:t>
            </a:r>
          </a:p>
        </p:txBody>
      </p:sp>
      <p:sp>
        <p:nvSpPr>
          <p:cNvPr id="68624" name="Text Box 16">
            <a:extLst>
              <a:ext uri="{FF2B5EF4-FFF2-40B4-BE49-F238E27FC236}">
                <a16:creationId xmlns:a16="http://schemas.microsoft.com/office/drawing/2014/main" id="{E096F50B-869F-0617-4C6B-5DC6889A1719}"/>
              </a:ext>
            </a:extLst>
          </p:cNvPr>
          <p:cNvSpPr txBox="1">
            <a:spLocks noChangeArrowheads="1"/>
          </p:cNvSpPr>
          <p:nvPr/>
        </p:nvSpPr>
        <p:spPr bwMode="auto">
          <a:xfrm>
            <a:off x="4648200" y="1981200"/>
            <a:ext cx="2895600" cy="4572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200" b="1" u="sng" dirty="0">
                <a:solidFill>
                  <a:srgbClr val="000080"/>
                </a:solidFill>
              </a:rPr>
              <a:t>THE MORE TIME IN OBSERVATION</a:t>
            </a:r>
            <a:r>
              <a:rPr lang="en-US" altLang="en-US" sz="1200" b="1" dirty="0">
                <a:solidFill>
                  <a:srgbClr val="000080"/>
                </a:solidFill>
              </a:rPr>
              <a:t> </a:t>
            </a:r>
            <a:br>
              <a:rPr lang="en-US" altLang="en-US" sz="1200" b="1" dirty="0">
                <a:solidFill>
                  <a:srgbClr val="000080"/>
                </a:solidFill>
              </a:rPr>
            </a:br>
            <a:r>
              <a:rPr lang="en-US" altLang="en-US" sz="1200" b="1" dirty="0">
                <a:solidFill>
                  <a:srgbClr val="000080"/>
                </a:solidFill>
              </a:rPr>
              <a:t>The more accurate the interpretation</a:t>
            </a:r>
          </a:p>
        </p:txBody>
      </p:sp>
      <p:sp>
        <p:nvSpPr>
          <p:cNvPr id="68625" name="Text Box 17">
            <a:extLst>
              <a:ext uri="{FF2B5EF4-FFF2-40B4-BE49-F238E27FC236}">
                <a16:creationId xmlns:a16="http://schemas.microsoft.com/office/drawing/2014/main" id="{FCC573DD-D441-9ABA-C618-3D0B542D9E11}"/>
              </a:ext>
            </a:extLst>
          </p:cNvPr>
          <p:cNvSpPr txBox="1">
            <a:spLocks noChangeArrowheads="1"/>
          </p:cNvSpPr>
          <p:nvPr/>
        </p:nvSpPr>
        <p:spPr bwMode="auto">
          <a:xfrm>
            <a:off x="5181600" y="4267200"/>
            <a:ext cx="1828800" cy="609600"/>
          </a:xfrm>
          <a:prstGeom prst="rect">
            <a:avLst/>
          </a:prstGeom>
          <a:solidFill>
            <a:srgbClr val="FFFF00"/>
          </a:solidFill>
          <a:ln w="9525">
            <a:solidFill>
              <a:srgbClr val="3366FF"/>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br>
              <a:rPr lang="en-US" altLang="en-US" sz="800">
                <a:solidFill>
                  <a:srgbClr val="FF0000"/>
                </a:solidFill>
                <a:latin typeface="Arial Black" panose="020B0A04020102020204" pitchFamily="34" charset="0"/>
              </a:rPr>
            </a:br>
            <a:r>
              <a:rPr lang="en-US" altLang="en-US" sz="1800" b="1">
                <a:solidFill>
                  <a:srgbClr val="000080"/>
                </a:solidFill>
              </a:rPr>
              <a:t>Change Lives</a:t>
            </a:r>
            <a:endParaRPr lang="en-US" altLang="en-US" sz="1800"/>
          </a:p>
        </p:txBody>
      </p:sp>
    </p:spTree>
    <p:extLst>
      <p:ext uri="{BB962C8B-B14F-4D97-AF65-F5344CB8AC3E}">
        <p14:creationId xmlns:p14="http://schemas.microsoft.com/office/powerpoint/2010/main" val="36320235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6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86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86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862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86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8618">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8625">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nimBg="1"/>
      <p:bldP spid="68612" grpId="0" animBg="1"/>
      <p:bldP spid="68614" grpId="0" animBg="1"/>
      <p:bldP spid="2060" grpId="0"/>
      <p:bldP spid="68623" grpId="0" animBg="1"/>
      <p:bldP spid="68624"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0E123F-2C8F-E834-6EE6-A67B06FC5F84}"/>
              </a:ext>
            </a:extLst>
          </p:cNvPr>
          <p:cNvSpPr txBox="1"/>
          <p:nvPr/>
        </p:nvSpPr>
        <p:spPr>
          <a:xfrm>
            <a:off x="3047189" y="889844"/>
            <a:ext cx="6094378" cy="5078313"/>
          </a:xfrm>
          <a:prstGeom prst="rect">
            <a:avLst/>
          </a:prstGeom>
          <a:noFill/>
        </p:spPr>
        <p:txBody>
          <a:bodyPr wrap="square">
            <a:spAutoFit/>
          </a:bodyPr>
          <a:lstStyle/>
          <a:p>
            <a:r>
              <a:rPr lang="en-US" dirty="0"/>
              <a:t>Watch for contrasts and comparisons Contrasts and comparisons use highly descriptive language to make it easier to remember what you’ve learned. For example, Peter compares the devil to a roaring lion in verse 8. Peter also contrasts God’s attitude toward the proud and the humble. Note expressions of time The relationship of events in time often sheds light on the true meaning of the text. Marking them will help you see the sequence or timing of events and lead to accurate interpretation of Scripture. Geographic Locations Often it’s helpful to mark geographical locations, which tell you where an event takes place. Mark terms of conclusion Words such as “therefore,” “thus,” and “for this reason” indicate that a conclusion or summary is being made. Identify chapter themes The theme of a chapter will center on the main person, event, teaching, or subject of that section of Scripture. Themes are often revealed by reviewing the key words and lists you developed. Try to express the theme as briefly as possible, using words found in the text.</a:t>
            </a:r>
          </a:p>
        </p:txBody>
      </p:sp>
    </p:spTree>
    <p:extLst>
      <p:ext uri="{BB962C8B-B14F-4D97-AF65-F5344CB8AC3E}">
        <p14:creationId xmlns:p14="http://schemas.microsoft.com/office/powerpoint/2010/main" val="8625352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98985C-FB06-2335-1F9A-6877000684DD}"/>
              </a:ext>
            </a:extLst>
          </p:cNvPr>
          <p:cNvSpPr txBox="1"/>
          <p:nvPr/>
        </p:nvSpPr>
        <p:spPr>
          <a:xfrm>
            <a:off x="228601" y="172724"/>
            <a:ext cx="5164159" cy="6512552"/>
          </a:xfrm>
          <a:prstGeom prst="rect">
            <a:avLst/>
          </a:prstGeom>
          <a:noFill/>
        </p:spPr>
        <p:txBody>
          <a:bodyPr wrap="square">
            <a:spAutoFit/>
          </a:bodyPr>
          <a:lstStyle/>
          <a:p>
            <a:pPr algn="l">
              <a:lnSpc>
                <a:spcPct val="200000"/>
              </a:lnSpc>
            </a:pPr>
            <a:r>
              <a:rPr lang="en-US" sz="1000" b="1" i="0" dirty="0">
                <a:solidFill>
                  <a:srgbClr val="000000"/>
                </a:solidFill>
                <a:effectLst/>
                <a:latin typeface="Candara" panose="020E0502030303020204" pitchFamily="34" charset="0"/>
              </a:rPr>
              <a:t>I Thessalonians</a:t>
            </a:r>
          </a:p>
          <a:p>
            <a:pPr algn="l">
              <a:lnSpc>
                <a:spcPct val="200000"/>
              </a:lnSpc>
            </a:pPr>
            <a:r>
              <a:rPr lang="en-US" sz="1000" b="1" i="0" dirty="0">
                <a:solidFill>
                  <a:srgbClr val="000000"/>
                </a:solidFill>
                <a:effectLst/>
                <a:latin typeface="Candara" panose="020E0502030303020204" pitchFamily="34" charset="0"/>
              </a:rPr>
              <a:t>1  </a:t>
            </a:r>
            <a:r>
              <a:rPr lang="en-US" sz="1000" b="0" i="0" dirty="0">
                <a:solidFill>
                  <a:srgbClr val="000000"/>
                </a:solidFill>
                <a:effectLst/>
                <a:latin typeface="Candara" panose="020E0502030303020204" pitchFamily="34" charset="0"/>
              </a:rPr>
              <a:t>Paul, Silvanus, and Timothy,</a:t>
            </a:r>
          </a:p>
          <a:p>
            <a:pPr algn="l">
              <a:lnSpc>
                <a:spcPct val="200000"/>
              </a:lnSpc>
            </a:pPr>
            <a:r>
              <a:rPr lang="en-US" sz="1000" b="0" i="0" dirty="0">
                <a:solidFill>
                  <a:srgbClr val="000000"/>
                </a:solidFill>
                <a:effectLst/>
                <a:latin typeface="Candara" panose="020E0502030303020204" pitchFamily="34" charset="0"/>
              </a:rPr>
              <a:t>To the church of the Thessalonians in God the Father and the Lord Jesus Christ: Grace to you and peace.</a:t>
            </a:r>
          </a:p>
          <a:p>
            <a:pPr algn="l">
              <a:lnSpc>
                <a:spcPct val="200000"/>
              </a:lnSpc>
            </a:pPr>
            <a:r>
              <a:rPr lang="en-US" sz="1000" b="1" i="0" baseline="30000" dirty="0">
                <a:solidFill>
                  <a:srgbClr val="000000"/>
                </a:solidFill>
                <a:effectLst/>
                <a:latin typeface="Candara" panose="020E0502030303020204" pitchFamily="34" charset="0"/>
              </a:rPr>
              <a:t>2 </a:t>
            </a:r>
            <a:r>
              <a:rPr lang="en-US" sz="1000" b="0" i="0" dirty="0">
                <a:solidFill>
                  <a:srgbClr val="000000"/>
                </a:solidFill>
                <a:effectLst/>
                <a:latin typeface="Candara" panose="020E0502030303020204" pitchFamily="34" charset="0"/>
              </a:rPr>
              <a:t>We always give thanks to God for all of you, making mention </a:t>
            </a:r>
            <a:r>
              <a:rPr lang="en-US" sz="1000" b="0" i="1" dirty="0">
                <a:solidFill>
                  <a:srgbClr val="000000"/>
                </a:solidFill>
                <a:effectLst/>
                <a:latin typeface="Candara" panose="020E0502030303020204" pitchFamily="34" charset="0"/>
              </a:rPr>
              <a:t>of you</a:t>
            </a:r>
            <a:r>
              <a:rPr lang="en-US" sz="1000" b="0" i="0" dirty="0">
                <a:solidFill>
                  <a:srgbClr val="000000"/>
                </a:solidFill>
                <a:effectLst/>
                <a:latin typeface="Candara" panose="020E0502030303020204" pitchFamily="34" charset="0"/>
              </a:rPr>
              <a:t> in our prayers;</a:t>
            </a:r>
          </a:p>
          <a:p>
            <a:pPr algn="l">
              <a:lnSpc>
                <a:spcPct val="200000"/>
              </a:lnSpc>
            </a:pPr>
            <a:r>
              <a:rPr lang="en-US" sz="1000" b="1" i="0" baseline="30000" dirty="0">
                <a:solidFill>
                  <a:srgbClr val="000000"/>
                </a:solidFill>
                <a:effectLst/>
                <a:latin typeface="Candara" panose="020E0502030303020204" pitchFamily="34" charset="0"/>
              </a:rPr>
              <a:t>3 </a:t>
            </a:r>
            <a:r>
              <a:rPr lang="en-US" sz="1000" b="0" i="0" dirty="0">
                <a:solidFill>
                  <a:srgbClr val="000000"/>
                </a:solidFill>
                <a:effectLst/>
                <a:latin typeface="Candara" panose="020E0502030303020204" pitchFamily="34" charset="0"/>
              </a:rPr>
              <a:t>constantly keeping in mind your work of faith and labor of love and perseverance of hope in our Lord Jesus Christ in the presence of our God and Father,</a:t>
            </a:r>
          </a:p>
          <a:p>
            <a:pPr algn="l">
              <a:lnSpc>
                <a:spcPct val="200000"/>
              </a:lnSpc>
            </a:pPr>
            <a:r>
              <a:rPr lang="en-US" sz="1000" b="1" i="0" baseline="30000" dirty="0">
                <a:solidFill>
                  <a:srgbClr val="000000"/>
                </a:solidFill>
                <a:effectLst/>
                <a:latin typeface="Candara" panose="020E0502030303020204" pitchFamily="34" charset="0"/>
              </a:rPr>
              <a:t>4 </a:t>
            </a:r>
            <a:r>
              <a:rPr lang="en-US" sz="1000" b="0" i="0" dirty="0">
                <a:solidFill>
                  <a:srgbClr val="000000"/>
                </a:solidFill>
                <a:effectLst/>
                <a:latin typeface="Candara" panose="020E0502030303020204" pitchFamily="34" charset="0"/>
              </a:rPr>
              <a:t>knowing, brothers </a:t>
            </a:r>
            <a:r>
              <a:rPr lang="en-US" sz="1000" b="0" i="1" dirty="0">
                <a:solidFill>
                  <a:srgbClr val="000000"/>
                </a:solidFill>
                <a:effectLst/>
                <a:latin typeface="Candara" panose="020E0502030303020204" pitchFamily="34" charset="0"/>
              </a:rPr>
              <a:t>and sisters</a:t>
            </a:r>
            <a:r>
              <a:rPr lang="en-US" sz="1000" b="0" i="0" dirty="0">
                <a:solidFill>
                  <a:srgbClr val="000000"/>
                </a:solidFill>
                <a:effectLst/>
                <a:latin typeface="Candara" panose="020E0502030303020204" pitchFamily="34" charset="0"/>
              </a:rPr>
              <a:t>, beloved by God, </a:t>
            </a:r>
            <a:r>
              <a:rPr lang="en-US" sz="1000" b="0" i="1" dirty="0">
                <a:solidFill>
                  <a:srgbClr val="000000"/>
                </a:solidFill>
                <a:effectLst/>
                <a:latin typeface="Candara" panose="020E0502030303020204" pitchFamily="34" charset="0"/>
              </a:rPr>
              <a:t>His</a:t>
            </a:r>
            <a:r>
              <a:rPr lang="en-US" sz="1000" b="0" i="0" dirty="0">
                <a:solidFill>
                  <a:srgbClr val="000000"/>
                </a:solidFill>
                <a:effectLst/>
                <a:latin typeface="Candara" panose="020E0502030303020204" pitchFamily="34" charset="0"/>
              </a:rPr>
              <a:t> choice of you; </a:t>
            </a:r>
          </a:p>
          <a:p>
            <a:pPr algn="just">
              <a:lnSpc>
                <a:spcPct val="200000"/>
              </a:lnSpc>
            </a:pPr>
            <a:r>
              <a:rPr lang="en-US" sz="1000" b="1" i="0" baseline="30000" dirty="0">
                <a:solidFill>
                  <a:srgbClr val="000000"/>
                </a:solidFill>
                <a:effectLst/>
                <a:latin typeface="Candara" panose="020E0502030303020204" pitchFamily="34" charset="0"/>
              </a:rPr>
              <a:t>5 </a:t>
            </a:r>
            <a:r>
              <a:rPr lang="en-US" sz="1000" b="0" i="0" dirty="0">
                <a:solidFill>
                  <a:srgbClr val="000000"/>
                </a:solidFill>
                <a:effectLst/>
                <a:latin typeface="Candara" panose="020E0502030303020204" pitchFamily="34" charset="0"/>
              </a:rPr>
              <a:t>for our gospel did not come to you in word only, but also in power and in the Holy Spirit and with full conviction; just as you know what kind of men we proved to be among you for your sakes. </a:t>
            </a:r>
          </a:p>
          <a:p>
            <a:pPr algn="l">
              <a:lnSpc>
                <a:spcPct val="200000"/>
              </a:lnSpc>
            </a:pPr>
            <a:r>
              <a:rPr lang="en-US" sz="1000" b="1" i="0" baseline="30000" dirty="0">
                <a:solidFill>
                  <a:srgbClr val="000000"/>
                </a:solidFill>
                <a:effectLst/>
                <a:latin typeface="Candara" panose="020E0502030303020204" pitchFamily="34" charset="0"/>
              </a:rPr>
              <a:t>6 </a:t>
            </a:r>
            <a:r>
              <a:rPr lang="en-US" sz="1000" b="0" i="0" dirty="0">
                <a:solidFill>
                  <a:srgbClr val="000000"/>
                </a:solidFill>
                <a:effectLst/>
                <a:latin typeface="Candara" panose="020E0502030303020204" pitchFamily="34" charset="0"/>
              </a:rPr>
              <a:t>You also became imitators of us and of the Lord, having received the word during great affliction with the joy of the Holy Spirit, </a:t>
            </a:r>
          </a:p>
          <a:p>
            <a:pPr algn="l">
              <a:lnSpc>
                <a:spcPct val="200000"/>
              </a:lnSpc>
            </a:pPr>
            <a:r>
              <a:rPr lang="en-US" sz="1000" b="1" i="0" baseline="30000" dirty="0">
                <a:solidFill>
                  <a:srgbClr val="000000"/>
                </a:solidFill>
                <a:effectLst/>
                <a:latin typeface="Candara" panose="020E0502030303020204" pitchFamily="34" charset="0"/>
              </a:rPr>
              <a:t>7 </a:t>
            </a:r>
            <a:r>
              <a:rPr lang="en-US" sz="1000" b="0" i="0" dirty="0">
                <a:solidFill>
                  <a:srgbClr val="000000"/>
                </a:solidFill>
                <a:effectLst/>
                <a:latin typeface="Candara" panose="020E0502030303020204" pitchFamily="34" charset="0"/>
              </a:rPr>
              <a:t>so that you became an example to all the believers in Macedonia and Achaia.</a:t>
            </a:r>
          </a:p>
          <a:p>
            <a:pPr algn="l">
              <a:lnSpc>
                <a:spcPct val="200000"/>
              </a:lnSpc>
            </a:pPr>
            <a:r>
              <a:rPr lang="en-US" sz="1000" b="1" i="0" baseline="30000" dirty="0">
                <a:solidFill>
                  <a:srgbClr val="000000"/>
                </a:solidFill>
                <a:effectLst/>
                <a:latin typeface="Candara" panose="020E0502030303020204" pitchFamily="34" charset="0"/>
              </a:rPr>
              <a:t>8 </a:t>
            </a:r>
            <a:r>
              <a:rPr lang="en-US" sz="1000" b="0" i="0" dirty="0">
                <a:solidFill>
                  <a:srgbClr val="000000"/>
                </a:solidFill>
                <a:effectLst/>
                <a:latin typeface="Candara" panose="020E0502030303020204" pitchFamily="34" charset="0"/>
              </a:rPr>
              <a:t>For the word of the Lord has sounded forth from you, not only in Macedonia and Achaia, but in every place </a:t>
            </a:r>
            <a:r>
              <a:rPr lang="en-US" sz="1000" b="0" i="1" dirty="0">
                <a:solidFill>
                  <a:srgbClr val="000000"/>
                </a:solidFill>
                <a:effectLst/>
                <a:latin typeface="Candara" panose="020E0502030303020204" pitchFamily="34" charset="0"/>
              </a:rPr>
              <a:t>the news of</a:t>
            </a:r>
            <a:r>
              <a:rPr lang="en-US" sz="1000" b="0" i="0" dirty="0">
                <a:solidFill>
                  <a:srgbClr val="000000"/>
                </a:solidFill>
                <a:effectLst/>
                <a:latin typeface="Candara" panose="020E0502030303020204" pitchFamily="34" charset="0"/>
              </a:rPr>
              <a:t> your faith toward God has gone out, so that we have no need to say anything.</a:t>
            </a:r>
          </a:p>
          <a:p>
            <a:pPr algn="l">
              <a:lnSpc>
                <a:spcPct val="200000"/>
              </a:lnSpc>
            </a:pPr>
            <a:r>
              <a:rPr lang="en-US" sz="1000" b="1" i="0" baseline="30000" dirty="0">
                <a:solidFill>
                  <a:srgbClr val="000000"/>
                </a:solidFill>
                <a:effectLst/>
                <a:latin typeface="Candara" panose="020E0502030303020204" pitchFamily="34" charset="0"/>
              </a:rPr>
              <a:t>9 </a:t>
            </a:r>
            <a:r>
              <a:rPr lang="en-US" sz="1000" b="0" i="0" dirty="0">
                <a:solidFill>
                  <a:srgbClr val="000000"/>
                </a:solidFill>
                <a:effectLst/>
                <a:latin typeface="Candara" panose="020E0502030303020204" pitchFamily="34" charset="0"/>
              </a:rPr>
              <a:t>For they themselves report about us as to the kind of reception we had with you, and how you turned to God from idols to serve a living and true God, </a:t>
            </a:r>
          </a:p>
          <a:p>
            <a:pPr algn="l">
              <a:lnSpc>
                <a:spcPct val="200000"/>
              </a:lnSpc>
            </a:pPr>
            <a:r>
              <a:rPr lang="en-US" sz="1000" b="1" i="0" baseline="30000" dirty="0">
                <a:solidFill>
                  <a:srgbClr val="000000"/>
                </a:solidFill>
                <a:effectLst/>
                <a:latin typeface="Candara" panose="020E0502030303020204" pitchFamily="34" charset="0"/>
              </a:rPr>
              <a:t>10 </a:t>
            </a:r>
            <a:r>
              <a:rPr lang="en-US" sz="1000" b="0" i="0" dirty="0">
                <a:solidFill>
                  <a:srgbClr val="000000"/>
                </a:solidFill>
                <a:effectLst/>
                <a:latin typeface="Candara" panose="020E0502030303020204" pitchFamily="34" charset="0"/>
              </a:rPr>
              <a:t>and to wait for His Son from heaven, whom He raised from the dead, </a:t>
            </a:r>
            <a:r>
              <a:rPr lang="en-US" sz="1000" b="0" i="1" dirty="0">
                <a:solidFill>
                  <a:srgbClr val="000000"/>
                </a:solidFill>
                <a:effectLst/>
                <a:latin typeface="Candara" panose="020E0502030303020204" pitchFamily="34" charset="0"/>
              </a:rPr>
              <a:t>that is</a:t>
            </a:r>
            <a:r>
              <a:rPr lang="en-US" sz="1000" b="0" i="0" dirty="0">
                <a:solidFill>
                  <a:srgbClr val="000000"/>
                </a:solidFill>
                <a:effectLst/>
                <a:latin typeface="Candara" panose="020E0502030303020204" pitchFamily="34" charset="0"/>
              </a:rPr>
              <a:t>, Jesus who rescues us from the wrath to come.</a:t>
            </a:r>
          </a:p>
        </p:txBody>
      </p:sp>
      <p:sp>
        <p:nvSpPr>
          <p:cNvPr id="2" name="TextBox 1">
            <a:extLst>
              <a:ext uri="{FF2B5EF4-FFF2-40B4-BE49-F238E27FC236}">
                <a16:creationId xmlns:a16="http://schemas.microsoft.com/office/drawing/2014/main" id="{6A361182-41C9-0698-E7D3-2190B75281A2}"/>
              </a:ext>
            </a:extLst>
          </p:cNvPr>
          <p:cNvSpPr txBox="1"/>
          <p:nvPr/>
        </p:nvSpPr>
        <p:spPr>
          <a:xfrm>
            <a:off x="7305473" y="475656"/>
            <a:ext cx="2574178" cy="584775"/>
          </a:xfrm>
          <a:prstGeom prst="rect">
            <a:avLst/>
          </a:prstGeom>
          <a:noFill/>
        </p:spPr>
        <p:txBody>
          <a:bodyPr wrap="square" rtlCol="0">
            <a:spAutoFit/>
          </a:bodyPr>
          <a:lstStyle/>
          <a:p>
            <a:r>
              <a:rPr lang="en-US" b="1" dirty="0">
                <a:latin typeface="Candara" panose="020E0502030303020204" pitchFamily="34" charset="0"/>
              </a:rPr>
              <a:t>Key Word: Gospel</a:t>
            </a:r>
          </a:p>
          <a:p>
            <a:r>
              <a:rPr lang="en-US" sz="1400" dirty="0">
                <a:latin typeface="Candara" panose="020E0502030303020204" pitchFamily="34" charset="0"/>
              </a:rPr>
              <a:t>vv. 5,6,8,</a:t>
            </a:r>
          </a:p>
        </p:txBody>
      </p:sp>
      <p:sp>
        <p:nvSpPr>
          <p:cNvPr id="3" name="Action Button: Sound 2">
            <a:hlinkClick r:id="" action="ppaction://noaction" highlightClick="1"/>
            <a:extLst>
              <a:ext uri="{FF2B5EF4-FFF2-40B4-BE49-F238E27FC236}">
                <a16:creationId xmlns:a16="http://schemas.microsoft.com/office/drawing/2014/main" id="{81EB41A2-465F-F8B3-B5DB-EF7EF20A63F0}"/>
              </a:ext>
            </a:extLst>
          </p:cNvPr>
          <p:cNvSpPr/>
          <p:nvPr/>
        </p:nvSpPr>
        <p:spPr>
          <a:xfrm>
            <a:off x="819099" y="2612572"/>
            <a:ext cx="316829" cy="182090"/>
          </a:xfrm>
          <a:prstGeom prst="actionButtonSou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Sound 10">
            <a:hlinkClick r:id="" action="ppaction://noaction" highlightClick="1"/>
            <a:extLst>
              <a:ext uri="{FF2B5EF4-FFF2-40B4-BE49-F238E27FC236}">
                <a16:creationId xmlns:a16="http://schemas.microsoft.com/office/drawing/2014/main" id="{31554748-82C6-CDA4-5A8A-4FBF2340F11F}"/>
              </a:ext>
            </a:extLst>
          </p:cNvPr>
          <p:cNvSpPr/>
          <p:nvPr/>
        </p:nvSpPr>
        <p:spPr>
          <a:xfrm>
            <a:off x="8090290" y="768043"/>
            <a:ext cx="386499" cy="263951"/>
          </a:xfrm>
          <a:prstGeom prst="actionButtonSou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Sound 5">
            <a:hlinkClick r:id="" action="ppaction://noaction" highlightClick="1"/>
            <a:extLst>
              <a:ext uri="{FF2B5EF4-FFF2-40B4-BE49-F238E27FC236}">
                <a16:creationId xmlns:a16="http://schemas.microsoft.com/office/drawing/2014/main" id="{050529FD-10E6-56B4-B1F8-F537D612B6AE}"/>
              </a:ext>
            </a:extLst>
          </p:cNvPr>
          <p:cNvSpPr/>
          <p:nvPr/>
        </p:nvSpPr>
        <p:spPr>
          <a:xfrm>
            <a:off x="781774" y="4429510"/>
            <a:ext cx="316829" cy="182090"/>
          </a:xfrm>
          <a:prstGeom prst="actionButtonSou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Sound 6">
            <a:hlinkClick r:id="" action="ppaction://noaction" highlightClick="1"/>
            <a:extLst>
              <a:ext uri="{FF2B5EF4-FFF2-40B4-BE49-F238E27FC236}">
                <a16:creationId xmlns:a16="http://schemas.microsoft.com/office/drawing/2014/main" id="{9E49F71C-36C8-B7BD-8FCC-A2D353E9B53E}"/>
              </a:ext>
            </a:extLst>
          </p:cNvPr>
          <p:cNvSpPr/>
          <p:nvPr/>
        </p:nvSpPr>
        <p:spPr>
          <a:xfrm>
            <a:off x="4059534" y="3500899"/>
            <a:ext cx="316829" cy="182090"/>
          </a:xfrm>
          <a:prstGeom prst="actionButtonSou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9929DADA-3B21-7529-EB68-2FF9D4145971}"/>
              </a:ext>
            </a:extLst>
          </p:cNvPr>
          <p:cNvGraphicFramePr>
            <a:graphicFrameLocks noGrp="1"/>
          </p:cNvGraphicFramePr>
          <p:nvPr/>
        </p:nvGraphicFramePr>
        <p:xfrm>
          <a:off x="5983258" y="1208954"/>
          <a:ext cx="4214064" cy="2560320"/>
        </p:xfrm>
        <a:graphic>
          <a:graphicData uri="http://schemas.openxmlformats.org/drawingml/2006/table">
            <a:tbl>
              <a:tblPr firstRow="1">
                <a:tableStyleId>{5C22544A-7EE6-4342-B048-85BDC9FD1C3A}</a:tableStyleId>
              </a:tblPr>
              <a:tblGrid>
                <a:gridCol w="2107032">
                  <a:extLst>
                    <a:ext uri="{9D8B030D-6E8A-4147-A177-3AD203B41FA5}">
                      <a16:colId xmlns:a16="http://schemas.microsoft.com/office/drawing/2014/main" val="2847487268"/>
                    </a:ext>
                  </a:extLst>
                </a:gridCol>
                <a:gridCol w="2107032">
                  <a:extLst>
                    <a:ext uri="{9D8B030D-6E8A-4147-A177-3AD203B41FA5}">
                      <a16:colId xmlns:a16="http://schemas.microsoft.com/office/drawing/2014/main" val="1925516052"/>
                    </a:ext>
                  </a:extLst>
                </a:gridCol>
              </a:tblGrid>
              <a:tr h="244626">
                <a:tc>
                  <a:txBody>
                    <a:bodyPr/>
                    <a:lstStyle/>
                    <a:p>
                      <a:r>
                        <a:rPr lang="en-US" sz="1200" dirty="0">
                          <a:latin typeface="Candara" panose="020E0502030303020204" pitchFamily="34" charset="0"/>
                        </a:rPr>
                        <a:t>Verse</a:t>
                      </a:r>
                    </a:p>
                  </a:txBody>
                  <a:tcPr/>
                </a:tc>
                <a:tc>
                  <a:txBody>
                    <a:bodyPr/>
                    <a:lstStyle/>
                    <a:p>
                      <a:r>
                        <a:rPr lang="en-US" sz="1200" dirty="0">
                          <a:latin typeface="Candara" panose="020E0502030303020204" pitchFamily="34" charset="0"/>
                        </a:rPr>
                        <a:t>Gospel</a:t>
                      </a:r>
                    </a:p>
                  </a:txBody>
                  <a:tcPr/>
                </a:tc>
                <a:extLst>
                  <a:ext uri="{0D108BD9-81ED-4DB2-BD59-A6C34878D82A}">
                    <a16:rowId xmlns:a16="http://schemas.microsoft.com/office/drawing/2014/main" val="195196531"/>
                  </a:ext>
                </a:extLst>
              </a:tr>
              <a:tr h="244626">
                <a:tc>
                  <a:txBody>
                    <a:bodyPr/>
                    <a:lstStyle/>
                    <a:p>
                      <a:r>
                        <a:rPr lang="en-US" sz="1200" dirty="0">
                          <a:latin typeface="Candara" panose="020E0502030303020204" pitchFamily="34" charset="0"/>
                        </a:rPr>
                        <a:t>v5</a:t>
                      </a:r>
                    </a:p>
                  </a:txBody>
                  <a:tcPr/>
                </a:tc>
                <a:tc>
                  <a:txBody>
                    <a:bodyPr/>
                    <a:lstStyle/>
                    <a:p>
                      <a:r>
                        <a:rPr lang="en-US" sz="1200" dirty="0">
                          <a:latin typeface="Candara" panose="020E0502030303020204" pitchFamily="34" charset="0"/>
                        </a:rPr>
                        <a:t>did not come to the Thessalonian believers in word only; but also in power and in the Holy Spirit and with full conviction; </a:t>
                      </a:r>
                    </a:p>
                  </a:txBody>
                  <a:tcPr/>
                </a:tc>
                <a:extLst>
                  <a:ext uri="{0D108BD9-81ED-4DB2-BD59-A6C34878D82A}">
                    <a16:rowId xmlns:a16="http://schemas.microsoft.com/office/drawing/2014/main" val="2175222789"/>
                  </a:ext>
                </a:extLst>
              </a:tr>
              <a:tr h="244626">
                <a:tc>
                  <a:txBody>
                    <a:bodyPr/>
                    <a:lstStyle/>
                    <a:p>
                      <a:r>
                        <a:rPr lang="en-US" sz="1200" dirty="0">
                          <a:latin typeface="Candara" panose="020E0502030303020204" pitchFamily="34" charset="0"/>
                        </a:rPr>
                        <a:t>v6 </a:t>
                      </a:r>
                    </a:p>
                  </a:txBody>
                  <a:tcPr/>
                </a:tc>
                <a:tc>
                  <a:txBody>
                    <a:bodyPr/>
                    <a:lstStyle/>
                    <a:p>
                      <a:r>
                        <a:rPr lang="en-US" sz="1200" dirty="0">
                          <a:latin typeface="Candara" panose="020E0502030303020204" pitchFamily="34" charset="0"/>
                        </a:rPr>
                        <a:t>received the gospel during great affliction with the joy of the Holy Spirit</a:t>
                      </a:r>
                    </a:p>
                  </a:txBody>
                  <a:tcPr/>
                </a:tc>
                <a:extLst>
                  <a:ext uri="{0D108BD9-81ED-4DB2-BD59-A6C34878D82A}">
                    <a16:rowId xmlns:a16="http://schemas.microsoft.com/office/drawing/2014/main" val="3992693308"/>
                  </a:ext>
                </a:extLst>
              </a:tr>
              <a:tr h="244626">
                <a:tc>
                  <a:txBody>
                    <a:bodyPr/>
                    <a:lstStyle/>
                    <a:p>
                      <a:r>
                        <a:rPr lang="en-US" sz="1200" dirty="0">
                          <a:latin typeface="Candara" panose="020E0502030303020204" pitchFamily="34" charset="0"/>
                        </a:rPr>
                        <a:t>v8</a:t>
                      </a:r>
                    </a:p>
                  </a:txBody>
                  <a:tcPr/>
                </a:tc>
                <a:tc>
                  <a:txBody>
                    <a:bodyPr/>
                    <a:lstStyle/>
                    <a:p>
                      <a:r>
                        <a:rPr lang="en-US" sz="1200" dirty="0">
                          <a:latin typeface="Candara" panose="020E0502030303020204" pitchFamily="34" charset="0"/>
                        </a:rPr>
                        <a:t>gospel has sounded forth from you, the Thessalonians believers</a:t>
                      </a:r>
                    </a:p>
                  </a:txBody>
                  <a:tcPr/>
                </a:tc>
                <a:extLst>
                  <a:ext uri="{0D108BD9-81ED-4DB2-BD59-A6C34878D82A}">
                    <a16:rowId xmlns:a16="http://schemas.microsoft.com/office/drawing/2014/main" val="497636486"/>
                  </a:ext>
                </a:extLst>
              </a:tr>
            </a:tbl>
          </a:graphicData>
        </a:graphic>
      </p:graphicFrame>
      <p:sp>
        <p:nvSpPr>
          <p:cNvPr id="10" name="Action Button: Sound 9">
            <a:hlinkClick r:id="" action="ppaction://noaction" highlightClick="1"/>
            <a:extLst>
              <a:ext uri="{FF2B5EF4-FFF2-40B4-BE49-F238E27FC236}">
                <a16:creationId xmlns:a16="http://schemas.microsoft.com/office/drawing/2014/main" id="{282A0626-C599-B0B6-A939-524FDF8048D5}"/>
              </a:ext>
            </a:extLst>
          </p:cNvPr>
          <p:cNvSpPr/>
          <p:nvPr/>
        </p:nvSpPr>
        <p:spPr>
          <a:xfrm>
            <a:off x="8786304" y="1208954"/>
            <a:ext cx="461218" cy="250719"/>
          </a:xfrm>
          <a:prstGeom prst="actionButtonSoun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38B5D12-49CA-B842-0A7F-EBD699783D30}"/>
              </a:ext>
            </a:extLst>
          </p:cNvPr>
          <p:cNvSpPr txBox="1"/>
          <p:nvPr/>
        </p:nvSpPr>
        <p:spPr>
          <a:xfrm>
            <a:off x="5556079" y="4219062"/>
            <a:ext cx="6092686" cy="2308324"/>
          </a:xfrm>
          <a:prstGeom prst="rect">
            <a:avLst/>
          </a:prstGeom>
          <a:noFill/>
        </p:spPr>
        <p:txBody>
          <a:bodyPr wrap="square">
            <a:spAutoFit/>
          </a:bodyPr>
          <a:lstStyle/>
          <a:p>
            <a:pPr algn="just"/>
            <a:r>
              <a:rPr lang="en-US" b="0" i="0" dirty="0">
                <a:solidFill>
                  <a:srgbClr val="3F3F3F"/>
                </a:solidFill>
                <a:effectLst/>
                <a:latin typeface="Candara" panose="020E0502030303020204" pitchFamily="34" charset="0"/>
              </a:rPr>
              <a:t>What does the phrase "</a:t>
            </a:r>
            <a:r>
              <a:rPr lang="en-US" b="1" i="0" dirty="0">
                <a:solidFill>
                  <a:srgbClr val="3F3F3F"/>
                </a:solidFill>
                <a:effectLst/>
                <a:latin typeface="Candara" panose="020E0502030303020204" pitchFamily="34" charset="0"/>
              </a:rPr>
              <a:t>the Word of the Lord</a:t>
            </a:r>
            <a:r>
              <a:rPr lang="en-US" b="0" i="0" dirty="0">
                <a:solidFill>
                  <a:srgbClr val="3F3F3F"/>
                </a:solidFill>
                <a:effectLst/>
                <a:latin typeface="Candara" panose="020E0502030303020204" pitchFamily="34" charset="0"/>
              </a:rPr>
              <a:t>" (the Word of which the Lord is the Author) refer to in context? Clearly this is a reference to the Gospel. It can be understood both as that Word of which the Lord is the Author and as the Word with the Lord as the object (e.g., "the gospel of God" and the "gospel of Jesus Christ" are both the Word about God and about Jesus, Who are both the object or focus of the message).</a:t>
            </a:r>
            <a:endParaRPr lang="en-US" dirty="0">
              <a:latin typeface="Candara" panose="020E0502030303020204" pitchFamily="34" charset="0"/>
            </a:endParaRPr>
          </a:p>
        </p:txBody>
      </p:sp>
    </p:spTree>
    <p:extLst>
      <p:ext uri="{BB962C8B-B14F-4D97-AF65-F5344CB8AC3E}">
        <p14:creationId xmlns:p14="http://schemas.microsoft.com/office/powerpoint/2010/main" val="3712579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a:extLst>
              <a:ext uri="{FF2B5EF4-FFF2-40B4-BE49-F238E27FC236}">
                <a16:creationId xmlns:a16="http://schemas.microsoft.com/office/drawing/2014/main" id="{D7863CE8-539E-3B50-5545-A2B271D18E49}"/>
              </a:ext>
            </a:extLst>
          </p:cNvPr>
          <p:cNvSpPr txBox="1">
            <a:spLocks noChangeArrowheads="1"/>
          </p:cNvSpPr>
          <p:nvPr/>
        </p:nvSpPr>
        <p:spPr bwMode="auto">
          <a:xfrm>
            <a:off x="1524000" y="304801"/>
            <a:ext cx="9144000"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b="1" dirty="0">
                <a:solidFill>
                  <a:srgbClr val="FF0000"/>
                </a:solidFill>
                <a:effectLst>
                  <a:outerShdw blurRad="38100" dist="38100" dir="2700000" algn="tl">
                    <a:srgbClr val="C0C0C0"/>
                  </a:outerShdw>
                </a:effectLst>
                <a:latin typeface="Candara" panose="020E0502030303020204" pitchFamily="34" charset="0"/>
              </a:rPr>
              <a:t>INDUCTIVE BIBLE STUDY DEPENDS UPON THE HOLY SPIRIT</a:t>
            </a:r>
          </a:p>
          <a:p>
            <a:endParaRPr lang="en-US" altLang="en-US" sz="2400" b="1" dirty="0">
              <a:solidFill>
                <a:srgbClr val="FF0000"/>
              </a:solidFill>
              <a:effectLst>
                <a:outerShdw blurRad="38100" dist="38100" dir="2700000" algn="tl">
                  <a:srgbClr val="C0C0C0"/>
                </a:outerShdw>
              </a:effectLst>
              <a:latin typeface="Candara" panose="020E0502030303020204" pitchFamily="34" charset="0"/>
            </a:endParaRPr>
          </a:p>
          <a:p>
            <a:pPr algn="ctr"/>
            <a:r>
              <a:rPr lang="en-US" altLang="en-US" sz="2000" b="1" dirty="0">
                <a:latin typeface="Candara" panose="020E0502030303020204" pitchFamily="34" charset="0"/>
              </a:rPr>
              <a:t>The key to inductive Bible Study is the understanding and acceptance that the </a:t>
            </a:r>
            <a:r>
              <a:rPr lang="en-US" altLang="en-US" sz="2000" b="1" u="sng" dirty="0">
                <a:latin typeface="Candara" panose="020E0502030303020204" pitchFamily="34" charset="0"/>
              </a:rPr>
              <a:t>Bible is our primary Source</a:t>
            </a:r>
            <a:r>
              <a:rPr lang="en-US" altLang="en-US" sz="2000" b="1" dirty="0">
                <a:latin typeface="Candara" panose="020E0502030303020204" pitchFamily="34" charset="0"/>
              </a:rPr>
              <a:t> and the </a:t>
            </a:r>
            <a:r>
              <a:rPr lang="en-US" altLang="en-US" sz="2000" b="1" u="sng" dirty="0">
                <a:latin typeface="Candara" panose="020E0502030303020204" pitchFamily="34" charset="0"/>
              </a:rPr>
              <a:t>Holy Spirit our Primary Teacher</a:t>
            </a:r>
          </a:p>
          <a:p>
            <a:pPr algn="ctr"/>
            <a:endParaRPr lang="en-US" altLang="en-US" sz="2000" b="1" u="sng" dirty="0">
              <a:latin typeface="Candara" panose="020E0502030303020204" pitchFamily="34" charset="0"/>
            </a:endParaRPr>
          </a:p>
          <a:p>
            <a:pPr algn="ctr"/>
            <a:r>
              <a:rPr lang="en-US" altLang="en-US" sz="2000" b="1" dirty="0">
                <a:latin typeface="Candara" panose="020E0502030303020204" pitchFamily="34" charset="0"/>
              </a:rPr>
              <a:t>This is an amazing truth – God Himself wants to be our Teacher, John teaches that His Spirit abides in us in order that we might be enable to distinguish truth from error:</a:t>
            </a:r>
          </a:p>
          <a:p>
            <a:endParaRPr lang="en-US" altLang="en-US" sz="2000" b="1" dirty="0">
              <a:latin typeface="Arial" panose="020B0604020202020204" pitchFamily="34" charset="0"/>
            </a:endParaRPr>
          </a:p>
          <a:p>
            <a:pPr algn="ctr"/>
            <a:r>
              <a:rPr lang="en-US" altLang="en-US" sz="3200" dirty="0">
                <a:solidFill>
                  <a:schemeClr val="accent1"/>
                </a:solidFill>
                <a:latin typeface="Monotype Corsiva" panose="03010101010201010101" pitchFamily="66" charset="0"/>
              </a:rPr>
              <a:t>“And as for you, the anointing which you received from Him (in context referring to the Holy Spirit) abides in you, and you have no need to have anyone teach you; but as His anointing teaches you about all things, and is true and is not a lie, and just as it has taught you, you abide in Him.”</a:t>
            </a:r>
          </a:p>
          <a:p>
            <a:pPr algn="ctr"/>
            <a:r>
              <a:rPr lang="en-US" altLang="en-US" b="1" dirty="0">
                <a:solidFill>
                  <a:schemeClr val="accent1"/>
                </a:solidFill>
                <a:latin typeface="Arial" panose="020B0604020202020204" pitchFamily="34" charset="0"/>
              </a:rPr>
              <a:t>I John 2:27</a:t>
            </a:r>
          </a:p>
        </p:txBody>
      </p:sp>
    </p:spTree>
    <p:extLst>
      <p:ext uri="{BB962C8B-B14F-4D97-AF65-F5344CB8AC3E}">
        <p14:creationId xmlns:p14="http://schemas.microsoft.com/office/powerpoint/2010/main" val="124104430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6861</TotalTime>
  <Words>20902</Words>
  <Application>Microsoft Office PowerPoint</Application>
  <PresentationFormat>Widescreen</PresentationFormat>
  <Paragraphs>1100</Paragraphs>
  <Slides>88</Slides>
  <Notes>1</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88</vt:i4>
      </vt:variant>
    </vt:vector>
  </HeadingPairs>
  <TitlesOfParts>
    <vt:vector size="107" baseType="lpstr">
      <vt:lpstr>Arial</vt:lpstr>
      <vt:lpstr>Arial Black</vt:lpstr>
      <vt:lpstr>Calibri</vt:lpstr>
      <vt:lpstr>Calibri Light</vt:lpstr>
      <vt:lpstr>Candara</vt:lpstr>
      <vt:lpstr>Century Gothic</vt:lpstr>
      <vt:lpstr>Copperplate Gothic Bold</vt:lpstr>
      <vt:lpstr>Copperplate Gothic Light</vt:lpstr>
      <vt:lpstr>Monotype Corsiva</vt:lpstr>
      <vt:lpstr>roboto</vt:lpstr>
      <vt:lpstr>roboto</vt:lpstr>
      <vt:lpstr>system-ui</vt:lpstr>
      <vt:lpstr>Tempus Sans ITC</vt:lpstr>
      <vt:lpstr>Viner Hand ITC</vt:lpstr>
      <vt:lpstr>Wingdings</vt:lpstr>
      <vt:lpstr>Wingdings 3</vt:lpstr>
      <vt:lpstr>Wisp</vt:lpstr>
      <vt:lpstr>Office Theme</vt:lpstr>
      <vt:lpstr>1_Wisp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Observation, Interpretation, and Application Relate to Each Other</vt:lpstr>
      <vt:lpstr>PowerPoint Presentation</vt:lpstr>
      <vt:lpstr>OBSERVATION ANSWERS THE QUESTION: WHAT DOES THE PASSAGE SAY?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03 MARK KEY WORDS/PHRASES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CONNECTIVES: CONCLUSION TERMS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INTERPRETATION ANSWERS THE QUESTION:  WHAT DOES THE PASSAGE MEAN?</vt:lpstr>
      <vt:lpstr>PowerPoint Presentation</vt:lpstr>
      <vt:lpstr>PowerPoint Presentation</vt:lpstr>
      <vt:lpstr>PowerPoint Presentation</vt:lpstr>
      <vt:lpstr>PowerPoint Presentation</vt:lpstr>
      <vt:lpstr>CONTEXT UNVEILED: One or Two More Words on Context</vt:lpstr>
      <vt:lpstr>APPLICATION ANSWERS THE QUESTION:  HOW DOES THE MEANING (TRUTH) OF THIS PASSAGE APPLY TO ME? </vt:lpstr>
      <vt:lpstr>APPLICATION ANSWERS THE QUESTION:  HOW DOES THE MEANING (TRUTH) OF THIS PASSAGE APPLY TO 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 YOU OBSERVE LIKE  DR WATSON OR  SHERLOCK HOLMES?</vt:lpstr>
      <vt:lpstr>Professor Agassiz &amp; The Haemulon</vt:lpstr>
      <vt:lpstr>“Bible Code” words are like hinges of a door – enabled by the Spirit, they help “open up” the meaning of the text. In Luke 24:45 Jesus “opened their minds to understand the Scriptures.”</vt:lpstr>
      <vt:lpstr>DON’T FORGET THE LITTLE CONNECTIVE WORD“AND”</vt:lpstr>
      <vt:lpstr>PowerPoint Presentation</vt:lpstr>
      <vt:lpstr>PowerPoint Presentation</vt:lpstr>
      <vt:lpstr>PowerPoint Presentation</vt:lpstr>
      <vt:lpstr>1) What are the main points of this chapter? - Introduction (1-4) - Reflections regarding their condition (5-10) 2) Who joined Paul in the salutation of this epistle? (1) - Silvanus and Timothy 3) How did Paul address the church? (1) - The church of the Thessalonians in God the Father and the Lord Jesus Christ 4) What three things was Paul especially thankful for regarding the Thessalonians? (3) - Their work of faith - Their labor of love - The patience of hope in our Lord Jesus Christ 5) What did Paul know concerning the Thessalonians? (4) - Their election by God 6) How had the gospel come to the Thessalonians? (5) - In Word, in power, in the Holy Spirit, in much assurance7) How had they become followers of Paul and the Lord? (6) - By receiving the word in much affliction, with joy of the Holy Spirit 8) For whom had they became examples? (7) - All the believers in Macedonia and Achaia 9) What two things had sounded forth, or gone out, from the Thessalonians? (8) - The word of the Lord - Their faith toward God 10) What two things describe the manner in which they received Paul? (9-10) - Their turning from idols to serve the living and true God - Their waiting for Jesus from heaven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Ronald Vandiver</dc:creator>
  <cp:lastModifiedBy>Ronald Vandiver</cp:lastModifiedBy>
  <cp:revision>28</cp:revision>
  <dcterms:created xsi:type="dcterms:W3CDTF">2023-11-18T23:45:25Z</dcterms:created>
  <dcterms:modified xsi:type="dcterms:W3CDTF">2024-02-23T01:08:01Z</dcterms:modified>
</cp:coreProperties>
</file>