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8"/>
  </p:notesMasterIdLst>
  <p:sldIdLst>
    <p:sldId id="288" r:id="rId2"/>
    <p:sldId id="258" r:id="rId3"/>
    <p:sldId id="260" r:id="rId4"/>
    <p:sldId id="262" r:id="rId5"/>
    <p:sldId id="263" r:id="rId6"/>
    <p:sldId id="264" r:id="rId7"/>
    <p:sldId id="289" r:id="rId8"/>
    <p:sldId id="285" r:id="rId9"/>
    <p:sldId id="293" r:id="rId10"/>
    <p:sldId id="266" r:id="rId11"/>
    <p:sldId id="269" r:id="rId12"/>
    <p:sldId id="281" r:id="rId13"/>
    <p:sldId id="271" r:id="rId14"/>
    <p:sldId id="272" r:id="rId15"/>
    <p:sldId id="273" r:id="rId16"/>
    <p:sldId id="274" r:id="rId17"/>
    <p:sldId id="275" r:id="rId18"/>
    <p:sldId id="287" r:id="rId19"/>
    <p:sldId id="276" r:id="rId20"/>
    <p:sldId id="290" r:id="rId21"/>
    <p:sldId id="277" r:id="rId22"/>
    <p:sldId id="291" r:id="rId23"/>
    <p:sldId id="280" r:id="rId24"/>
    <p:sldId id="286" r:id="rId25"/>
    <p:sldId id="282" r:id="rId26"/>
    <p:sldId id="283" r:id="rId27"/>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3C15"/>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0" autoAdjust="0"/>
    <p:restoredTop sz="38152" autoAdjust="0"/>
  </p:normalViewPr>
  <p:slideViewPr>
    <p:cSldViewPr snapToGrid="0">
      <p:cViewPr varScale="1">
        <p:scale>
          <a:sx n="47" d="100"/>
          <a:sy n="47" d="100"/>
        </p:scale>
        <p:origin x="3438" y="4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CE6AC-4E0C-4895-AFFD-8642ACC083B8}" type="datetimeFigureOut">
              <a:rPr lang="en-US" smtClean="0"/>
              <a:t>9/23/2024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9B5BF-0561-4FA2-AB0D-3B06CDA522EA}" type="slidenum">
              <a:rPr lang="en-US" smtClean="0"/>
              <a:t>‹#›</a:t>
            </a:fld>
            <a:endParaRPr lang="en-US"/>
          </a:p>
        </p:txBody>
      </p:sp>
    </p:spTree>
    <p:extLst>
      <p:ext uri="{BB962C8B-B14F-4D97-AF65-F5344CB8AC3E}">
        <p14:creationId xmlns:p14="http://schemas.microsoft.com/office/powerpoint/2010/main" val="217917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 as you start*</a:t>
            </a:r>
          </a:p>
          <a:p>
            <a:r>
              <a:rPr lang="en-US" dirty="0"/>
              <a:t>Good morning.  I’d like you imagine a scenario for a moment.</a:t>
            </a:r>
          </a:p>
          <a:p>
            <a:endParaRPr lang="en-US" dirty="0"/>
          </a:p>
          <a:p>
            <a:r>
              <a:rPr lang="en-US" dirty="0"/>
              <a:t>Imagine that you’re at a family gathering over Thanksgiving.</a:t>
            </a:r>
          </a:p>
          <a:p>
            <a:pPr marL="171450" indent="-171450">
              <a:buFont typeface="Arial" panose="020B0604020202020204" pitchFamily="34" charset="0"/>
              <a:buChar char="•"/>
            </a:pPr>
            <a:r>
              <a:rPr lang="en-US" dirty="0"/>
              <a:t>Your whole extended family is there – siblings, aunts, uncles, cousins, and everyone’s having a good time talking.  </a:t>
            </a:r>
          </a:p>
          <a:p>
            <a:pPr marL="628650" lvl="1" indent="-171450">
              <a:buFont typeface="Arial" panose="020B0604020202020204" pitchFamily="34" charset="0"/>
              <a:buChar char="•"/>
            </a:pPr>
            <a:r>
              <a:rPr lang="en-US" dirty="0"/>
              <a:t>Your sister and her husband are Christians, </a:t>
            </a:r>
          </a:p>
          <a:p>
            <a:pPr marL="628650" lvl="1" indent="-171450">
              <a:buFont typeface="Arial" panose="020B0604020202020204" pitchFamily="34" charset="0"/>
              <a:buChar char="•"/>
            </a:pPr>
            <a:r>
              <a:rPr lang="en-US" dirty="0"/>
              <a:t>and their oldest son has is just finishing his first semester at a state university.  </a:t>
            </a:r>
          </a:p>
          <a:p>
            <a:pPr marL="171450" indent="-171450">
              <a:buFont typeface="Arial" panose="020B0604020202020204" pitchFamily="34" charset="0"/>
              <a:buChar char="•"/>
            </a:pPr>
            <a:r>
              <a:rPr lang="en-US" dirty="0"/>
              <a:t>You chat with him a bit, ask him how the semester has been going, </a:t>
            </a:r>
          </a:p>
          <a:p>
            <a:pPr marL="171450" indent="-171450">
              <a:buFont typeface="Arial" panose="020B0604020202020204" pitchFamily="34" charset="0"/>
              <a:buChar char="•"/>
            </a:pPr>
            <a:r>
              <a:rPr lang="en-US" dirty="0"/>
              <a:t>and in the course of the conversation you ask him whether he’s been able to find a good church near the college.  </a:t>
            </a:r>
          </a:p>
          <a:p>
            <a:pPr marL="171450" indent="-171450">
              <a:buFont typeface="Arial" panose="020B0604020202020204" pitchFamily="34" charset="0"/>
              <a:buChar char="•"/>
            </a:pPr>
            <a:r>
              <a:rPr lang="en-US" dirty="0"/>
              <a:t>His expression turns hard, and he raises his voice as he tells you </a:t>
            </a:r>
          </a:p>
          <a:p>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1</a:t>
            </a:fld>
            <a:endParaRPr lang="en-US"/>
          </a:p>
        </p:txBody>
      </p:sp>
    </p:spTree>
    <p:extLst>
      <p:ext uri="{BB962C8B-B14F-4D97-AF65-F5344CB8AC3E}">
        <p14:creationId xmlns:p14="http://schemas.microsoft.com/office/powerpoint/2010/main" val="2147635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The way we’re going to do our sowing is by </a:t>
            </a:r>
            <a:br>
              <a:rPr lang="en-US" b="0" dirty="0"/>
            </a:br>
            <a:r>
              <a:rPr lang="en-US" b="0" dirty="0"/>
              <a:t>ASKING QUESTIONS.  </a:t>
            </a:r>
          </a:p>
          <a:p>
            <a:pPr marL="0" indent="0">
              <a:buFont typeface="Arial" panose="020B0604020202020204" pitchFamily="34" charset="0"/>
              <a:buNone/>
            </a:pPr>
            <a:r>
              <a:rPr lang="en-US" b="0" dirty="0"/>
              <a:t>And the way we do THAT is by using the first and most foundational tactic in this book, a method that Greg </a:t>
            </a:r>
            <a:r>
              <a:rPr lang="en-US" b="0" dirty="0" err="1"/>
              <a:t>Kokul</a:t>
            </a:r>
            <a:r>
              <a:rPr lang="en-US" b="0" dirty="0"/>
              <a:t> calls</a:t>
            </a:r>
          </a:p>
          <a:p>
            <a:pPr marL="0" indent="0">
              <a:buFont typeface="Arial" panose="020B0604020202020204" pitchFamily="34" charset="0"/>
              <a:buNone/>
            </a:pPr>
            <a:r>
              <a:rPr lang="en-US" b="1" dirty="0"/>
              <a:t>*CLICK*</a:t>
            </a:r>
          </a:p>
          <a:p>
            <a:pPr marL="0" indent="0">
              <a:buFont typeface="Arial" panose="020B0604020202020204" pitchFamily="34" charset="0"/>
              <a:buNone/>
            </a:pPr>
            <a:r>
              <a:rPr lang="en-US" b="0" dirty="0"/>
              <a:t>The COLUMBO TACTIC.</a:t>
            </a:r>
          </a:p>
          <a:p>
            <a:endParaRPr lang="en-US" dirty="0"/>
          </a:p>
          <a:p>
            <a:r>
              <a:rPr lang="en-US" dirty="0"/>
              <a:t>How many of you know who Lieutenant Columbo is?  </a:t>
            </a:r>
          </a:p>
          <a:p>
            <a:endParaRPr lang="en-US" dirty="0"/>
          </a:p>
          <a:p>
            <a:r>
              <a:rPr lang="en-US" dirty="0"/>
              <a:t>Lieutenant Columbo was the star of the detective TV show "Columbo" in the 70's and 80’s, </a:t>
            </a:r>
          </a:p>
          <a:p>
            <a:pPr marL="171450" indent="-171450">
              <a:buFont typeface="Arial" panose="020B0604020202020204" pitchFamily="34" charset="0"/>
              <a:buChar char="•"/>
            </a:pPr>
            <a:r>
              <a:rPr lang="en-US" dirty="0"/>
              <a:t>and it was a unique detective show, because the audience got to watch the crime take place at the beginning of the show, so they knew exactly who the criminal was.  </a:t>
            </a:r>
          </a:p>
          <a:p>
            <a:pPr marL="171450" indent="-171450">
              <a:buFont typeface="Arial" panose="020B0604020202020204" pitchFamily="34" charset="0"/>
              <a:buChar char="•"/>
            </a:pPr>
            <a:r>
              <a:rPr lang="en-US" dirty="0"/>
              <a:t>And then this bumbling-detective, Columbo, would come onto the scene, and he looked ridiculous – </a:t>
            </a:r>
          </a:p>
          <a:p>
            <a:pPr marL="628650" lvl="1" indent="-171450">
              <a:buFont typeface="Arial" panose="020B0604020202020204" pitchFamily="34" charset="0"/>
              <a:buChar char="•"/>
            </a:pPr>
            <a:r>
              <a:rPr lang="en-US" dirty="0"/>
              <a:t>always wearing this rumpled raincoat, </a:t>
            </a:r>
          </a:p>
          <a:p>
            <a:pPr marL="628650" lvl="1" indent="-171450">
              <a:buFont typeface="Arial" panose="020B0604020202020204" pitchFamily="34" charset="0"/>
              <a:buChar char="•"/>
            </a:pPr>
            <a:r>
              <a:rPr lang="en-US" dirty="0"/>
              <a:t>always forgetting things,</a:t>
            </a:r>
          </a:p>
          <a:p>
            <a:pPr marL="628650" lvl="1" indent="-171450">
              <a:buFont typeface="Arial" panose="020B0604020202020204" pitchFamily="34" charset="0"/>
              <a:buChar char="•"/>
            </a:pPr>
            <a:r>
              <a:rPr lang="en-US" dirty="0"/>
              <a:t>losing his pencil,</a:t>
            </a:r>
          </a:p>
          <a:p>
            <a:pPr marL="628650" lvl="1" indent="-171450">
              <a:buFont typeface="Arial" panose="020B0604020202020204" pitchFamily="34" charset="0"/>
              <a:buChar char="•"/>
            </a:pPr>
            <a:r>
              <a:rPr lang="en-US" dirty="0"/>
              <a:t>telling stories that would bore you tears.  </a:t>
            </a:r>
          </a:p>
          <a:p>
            <a:pPr marL="171450" lvl="0" indent="-171450">
              <a:buFont typeface="Arial" panose="020B0604020202020204" pitchFamily="34" charset="0"/>
              <a:buChar char="•"/>
            </a:pPr>
            <a:r>
              <a:rPr lang="en-US" dirty="0"/>
              <a:t>And the criminal would relax, because there was no way this guy would ever figure it out.  </a:t>
            </a:r>
          </a:p>
          <a:p>
            <a:endParaRPr lang="en-US" dirty="0"/>
          </a:p>
          <a:p>
            <a:r>
              <a:rPr lang="en-US" dirty="0"/>
              <a:t>And Columbo would look around at a crime scene, and scratch his head, and tell the suspect “You know, something about this bothers me – it’s just these little things that don’t make sense.  You’re a smart guy – can you help me out with this?”</a:t>
            </a:r>
          </a:p>
          <a:p>
            <a:pPr marL="171450" indent="-171450">
              <a:buFont typeface="Arial" panose="020B0604020202020204" pitchFamily="34" charset="0"/>
              <a:buChar char="•"/>
            </a:pPr>
            <a:r>
              <a:rPr lang="en-US" dirty="0"/>
              <a:t>And he’d ask the suspect a question, and then say "Oh, yeah, you're probably right - thanks for the help".  </a:t>
            </a:r>
          </a:p>
          <a:p>
            <a:pPr marL="171450" indent="-171450">
              <a:buFont typeface="Arial" panose="020B0604020202020204" pitchFamily="34" charset="0"/>
              <a:buChar char="•"/>
            </a:pPr>
            <a:r>
              <a:rPr lang="en-US" dirty="0"/>
              <a:t>But then a moment later he'd “oh, sorry just one last question.”  </a:t>
            </a:r>
          </a:p>
          <a:p>
            <a:pPr marL="171450" indent="-171450">
              <a:buFont typeface="Arial" panose="020B0604020202020204" pitchFamily="34" charset="0"/>
              <a:buChar char="•"/>
            </a:pPr>
            <a:r>
              <a:rPr lang="en-US" dirty="0"/>
              <a:t>But then that question would lead to another question , and then another, and another, </a:t>
            </a:r>
          </a:p>
          <a:p>
            <a:pPr marL="171450" indent="-171450">
              <a:buFont typeface="Arial" panose="020B0604020202020204" pitchFamily="34" charset="0"/>
              <a:buChar char="•"/>
            </a:pPr>
            <a:r>
              <a:rPr lang="en-US" dirty="0"/>
              <a:t>until eventually the criminal realized that Columbo was a lot smarter than he looked, and he'd sprung a trap on him and now the jig was up.</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It was a great TV series.</a:t>
            </a:r>
          </a:p>
          <a:p>
            <a:endParaRPr lang="en-US" dirty="0"/>
          </a:p>
          <a:p>
            <a:r>
              <a:rPr lang="en-US" dirty="0"/>
              <a:t>And Greg </a:t>
            </a:r>
            <a:r>
              <a:rPr lang="en-US" dirty="0" err="1"/>
              <a:t>Kokul</a:t>
            </a:r>
            <a:r>
              <a:rPr lang="en-US" dirty="0"/>
              <a:t> says this:</a:t>
            </a:r>
          </a:p>
          <a:p>
            <a:r>
              <a:rPr lang="en-US" b="1" dirty="0"/>
              <a:t>*CLICK – READ*</a:t>
            </a:r>
          </a:p>
          <a:p>
            <a:r>
              <a:rPr lang="en-US" altLang="en-US" sz="1200" kern="0" dirty="0">
                <a:solidFill>
                  <a:srgbClr val="8D3C15"/>
                </a:solidFill>
                <a:latin typeface="Trebuchet MS" pitchFamily="34" charset="0"/>
              </a:rPr>
              <a:t>“The key to the Columbo tactic is to go on the offensive in an inoffensive way with carefully selected questions that advance the conversation. </a:t>
            </a:r>
            <a:r>
              <a:rPr lang="en-US" altLang="en-US" sz="1200" u="sng" kern="0" dirty="0">
                <a:solidFill>
                  <a:srgbClr val="8D3C15"/>
                </a:solidFill>
                <a:latin typeface="Trebuchet MS" pitchFamily="34" charset="0"/>
              </a:rPr>
              <a:t>Never make a statement</a:t>
            </a:r>
            <a:r>
              <a:rPr lang="en-US" altLang="en-US" sz="1200" kern="0" dirty="0">
                <a:solidFill>
                  <a:srgbClr val="8D3C15"/>
                </a:solidFill>
                <a:latin typeface="Trebuchet MS" pitchFamily="34" charset="0"/>
              </a:rPr>
              <a:t>, </a:t>
            </a:r>
            <a:br>
              <a:rPr lang="en-US" altLang="en-US" sz="1200" kern="0" dirty="0">
                <a:solidFill>
                  <a:srgbClr val="8D3C15"/>
                </a:solidFill>
                <a:latin typeface="Trebuchet MS" pitchFamily="34" charset="0"/>
              </a:rPr>
            </a:br>
            <a:r>
              <a:rPr lang="en-US" altLang="en-US" sz="1200" kern="0" dirty="0">
                <a:solidFill>
                  <a:srgbClr val="8D3C15"/>
                </a:solidFill>
                <a:latin typeface="Trebuchet MS" pitchFamily="34" charset="0"/>
              </a:rPr>
              <a:t>at least at first, </a:t>
            </a:r>
            <a:r>
              <a:rPr lang="en-US" altLang="en-US" sz="1200" u="sng" kern="0" dirty="0">
                <a:solidFill>
                  <a:srgbClr val="8D3C15"/>
                </a:solidFill>
                <a:latin typeface="Trebuchet MS" pitchFamily="34" charset="0"/>
              </a:rPr>
              <a:t>when a question will do the job</a:t>
            </a:r>
            <a:r>
              <a:rPr lang="en-US" altLang="en-US" sz="1200" kern="0" dirty="0">
                <a:solidFill>
                  <a:srgbClr val="8D3C15"/>
                </a:solidFill>
                <a:latin typeface="Trebuchet MS" pitchFamily="34" charset="0"/>
              </a:rPr>
              <a:t>.”</a:t>
            </a:r>
            <a:endParaRPr lang="en-US" altLang="en-US" sz="1200" b="1" kern="0" dirty="0">
              <a:solidFill>
                <a:srgbClr val="8D3C15"/>
              </a:solidFill>
              <a:latin typeface="Trebuchet MS" pitchFamily="34" charset="0"/>
            </a:endParaRPr>
          </a:p>
          <a:p>
            <a:endParaRPr lang="en-US" dirty="0"/>
          </a:p>
          <a:p>
            <a:r>
              <a:rPr lang="en-US" b="1" dirty="0"/>
              <a:t>*ADVANCE*</a:t>
            </a:r>
          </a:p>
          <a:p>
            <a:r>
              <a:rPr lang="en-US" b="0" dirty="0"/>
              <a:t>And one of the great things about asking questions instead of making statements is that they keep you safe, in several different ways</a:t>
            </a:r>
          </a:p>
          <a:p>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10</a:t>
            </a:fld>
            <a:endParaRPr lang="en-US"/>
          </a:p>
        </p:txBody>
      </p:sp>
    </p:spTree>
    <p:extLst>
      <p:ext uri="{BB962C8B-B14F-4D97-AF65-F5344CB8AC3E}">
        <p14:creationId xmlns:p14="http://schemas.microsoft.com/office/powerpoint/2010/main" val="41987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dirty="0"/>
              <a:t>** 9:49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u="none" dirty="0"/>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800" b="0" dirty="0"/>
              <a:t>And one of the great things about asking questions instead of making statements is that they keep you safe, in several different ways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800" b="0" dirty="0"/>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800" b="1" dirty="0"/>
              <a:t>*CLICK*</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800" b="0" cap="none" dirty="0">
                <a:latin typeface="Trebuchet MS" panose="020B0603020202020204" pitchFamily="34" charset="0"/>
              </a:rPr>
              <a:t>First of all, questions keep you out of the hot seat, because you have nothing to defend.  If you had made a statement of your own, like “Of course there’s clear evidence God exists” or “I believe Jesus is the only way of salvation”, now you’re on the hook to back your statements up with evidence.  But when you ask a question, the ball is in the other person’s court.</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800" b="0" cap="none" dirty="0">
              <a:latin typeface="Trebuchet MS" panose="020B0603020202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800" b="1" dirty="0"/>
              <a:t>*CLICK*</a:t>
            </a:r>
          </a:p>
          <a:p>
            <a:pPr marL="231775" indent="-231775" algn="l">
              <a:spcBef>
                <a:spcPts val="1200"/>
              </a:spcBef>
              <a:buFont typeface="Arial" panose="020B0604020202020204" pitchFamily="34" charset="0"/>
              <a:buChar char="•"/>
            </a:pPr>
            <a:r>
              <a:rPr lang="en-US" sz="2800" b="0" cap="none" dirty="0">
                <a:latin typeface="Trebuchet MS" panose="020B0603020202020204" pitchFamily="34" charset="0"/>
              </a:rPr>
              <a:t>It also draws the other person out, hopefully in a friendly and engaging way.  Sometimes questions are just used as weapons in a debate – they </a:t>
            </a:r>
            <a:r>
              <a:rPr lang="en-US" sz="2800" b="0" u="sng" cap="none" dirty="0">
                <a:latin typeface="Trebuchet MS" panose="020B0603020202020204" pitchFamily="34" charset="0"/>
              </a:rPr>
              <a:t>can</a:t>
            </a:r>
            <a:r>
              <a:rPr lang="en-US" sz="2800" b="0" cap="none" dirty="0">
                <a:latin typeface="Trebuchet MS" panose="020B0603020202020204" pitchFamily="34" charset="0"/>
              </a:rPr>
              <a:t> be used in sarcastic or belittling or contemptuous way.</a:t>
            </a:r>
          </a:p>
          <a:p>
            <a:pPr marL="231775" indent="-231775" algn="l">
              <a:spcBef>
                <a:spcPts val="1200"/>
              </a:spcBef>
              <a:buFont typeface="Arial" panose="020B0604020202020204" pitchFamily="34" charset="0"/>
              <a:buChar char="•"/>
            </a:pPr>
            <a:r>
              <a:rPr lang="en-US" sz="2800" b="1" cap="none" dirty="0">
                <a:latin typeface="Trebuchet MS" panose="020B0603020202020204" pitchFamily="34" charset="0"/>
              </a:rPr>
              <a:t>*CLICK*  </a:t>
            </a:r>
            <a:r>
              <a:rPr lang="en-US" sz="2800" b="0" cap="none" dirty="0">
                <a:latin typeface="Trebuchet MS" panose="020B0603020202020204" pitchFamily="34" charset="0"/>
              </a:rPr>
              <a:t>But s</a:t>
            </a:r>
            <a:r>
              <a:rPr lang="en-US" sz="2400" dirty="0">
                <a:latin typeface="Trebuchet MS" panose="020B0603020202020204" pitchFamily="34" charset="0"/>
              </a:rPr>
              <a:t>incere questions are flattering when </a:t>
            </a:r>
            <a:r>
              <a:rPr lang="en-US" sz="2400" dirty="0">
                <a:effectLst>
                  <a:outerShdw blurRad="38100" dist="38100" dir="2700000" algn="tl">
                    <a:srgbClr val="000000">
                      <a:alpha val="43137"/>
                    </a:srgbClr>
                  </a:outerShdw>
                </a:effectLst>
                <a:latin typeface="Trebuchet MS" panose="020B0603020202020204" pitchFamily="34" charset="0"/>
              </a:rPr>
              <a:t>they’re a genuine invitation to a person</a:t>
            </a:r>
            <a:r>
              <a:rPr lang="en-US" sz="2400" dirty="0">
                <a:latin typeface="Trebuchet MS" panose="020B0603020202020204" pitchFamily="34" charset="0"/>
              </a:rPr>
              <a:t> to talk about their own views and opinions.  People love being asked about what their opinion is, and if they see you’re genuinely interested in what they have to say, that can defuse hostility right from the start.</a:t>
            </a:r>
          </a:p>
          <a:p>
            <a:pPr marL="688975" lvl="1" indent="-231775">
              <a:spcBef>
                <a:spcPts val="1200"/>
              </a:spcBef>
              <a:buFont typeface="Arial" panose="020B0604020202020204" pitchFamily="34" charset="0"/>
              <a:buChar char="•"/>
            </a:pPr>
            <a:endParaRPr lang="en-US" sz="2400" dirty="0">
              <a:latin typeface="Trebuchet MS" panose="020B0603020202020204" pitchFamily="34" charset="0"/>
            </a:endParaRP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dirty="0"/>
              <a:t>*CLICK*</a:t>
            </a:r>
          </a:p>
          <a:p>
            <a:pPr marL="231775" lvl="0" indent="-231775" algn="l" defTabSz="457200">
              <a:lnSpc>
                <a:spcPct val="100000"/>
              </a:lnSpc>
              <a:spcBef>
                <a:spcPts val="1200"/>
              </a:spcBef>
              <a:buFont typeface="Arial" panose="020B0604020202020204" pitchFamily="34" charset="0"/>
              <a:buChar char="•"/>
            </a:pPr>
            <a:r>
              <a:rPr lang="en-US" sz="2800" b="0" cap="none" dirty="0">
                <a:solidFill>
                  <a:prstClr val="white"/>
                </a:solidFill>
                <a:effectLst/>
                <a:latin typeface="Trebuchet MS" panose="020B0603020202020204" pitchFamily="34" charset="0"/>
                <a:ea typeface="+mn-ea"/>
                <a:cs typeface="+mn-cs"/>
              </a:rPr>
              <a:t>Plus, you get a free education out of it.  Maybe you genuinely don’t know much about the religion or political ideology or worldview this person follows – well, rather than read a book about it, here’s your chance to learn about it firsthand from someone who believes it.</a:t>
            </a:r>
          </a:p>
          <a:p>
            <a:pPr marL="0" lvl="0" indent="0" algn="l" defTabSz="457200">
              <a:lnSpc>
                <a:spcPct val="100000"/>
              </a:lnSpc>
              <a:spcBef>
                <a:spcPts val="1200"/>
              </a:spcBef>
              <a:buFont typeface="Arial" panose="020B0604020202020204" pitchFamily="34" charset="0"/>
              <a:buNone/>
            </a:pPr>
            <a:endParaRPr lang="en-US" sz="2800" b="0" cap="none" dirty="0">
              <a:solidFill>
                <a:prstClr val="white"/>
              </a:solidFill>
              <a:effectLst/>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800" b="1" dirty="0"/>
              <a:t>*CLICK*</a:t>
            </a:r>
            <a:endParaRPr lang="en-US" sz="2800" b="0" cap="none" dirty="0">
              <a:solidFill>
                <a:prstClr val="white"/>
              </a:solidFill>
              <a:effectLst/>
              <a:latin typeface="Trebuchet MS" panose="020B0603020202020204" pitchFamily="34" charset="0"/>
              <a:ea typeface="+mn-ea"/>
              <a:cs typeface="+mn-cs"/>
            </a:endParaRPr>
          </a:p>
          <a:p>
            <a:pPr marL="231775" lvl="0" indent="-231775" algn="l" defTabSz="457200">
              <a:lnSpc>
                <a:spcPct val="100000"/>
              </a:lnSpc>
              <a:spcBef>
                <a:spcPts val="1200"/>
              </a:spcBef>
              <a:buFont typeface="Arial" panose="020B0604020202020204" pitchFamily="34" charset="0"/>
              <a:buChar char="•"/>
            </a:pPr>
            <a:r>
              <a:rPr lang="en-US" sz="2800" b="0" cap="none" dirty="0">
                <a:solidFill>
                  <a:prstClr val="white"/>
                </a:solidFill>
                <a:effectLst/>
                <a:latin typeface="Trebuchet MS" panose="020B0603020202020204" pitchFamily="34" charset="0"/>
                <a:ea typeface="+mn-ea"/>
                <a:cs typeface="+mn-cs"/>
              </a:rPr>
              <a:t>Questions also let you make progress without being pushy.  If the other person makes a statement, and you counter with a statement of your own, and then he pushes back and YOU push back, then conversation can get heated pretty quickly.  But questions let you move the conversation forward without the risk of YOU looking aggressive or overbearing.  </a:t>
            </a:r>
          </a:p>
          <a:p>
            <a:pPr marL="231775" lvl="0" indent="-231775" algn="l" defTabSz="457200">
              <a:lnSpc>
                <a:spcPct val="100000"/>
              </a:lnSpc>
              <a:spcBef>
                <a:spcPts val="1200"/>
              </a:spcBef>
              <a:buFont typeface="Arial" panose="020B0604020202020204" pitchFamily="34" charset="0"/>
              <a:buChar char="•"/>
            </a:pPr>
            <a:endParaRPr lang="en-US" sz="2800" b="0" cap="none" dirty="0">
              <a:solidFill>
                <a:prstClr val="white"/>
              </a:solidFill>
              <a:effectLst/>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800" b="1" dirty="0"/>
              <a:t>*CLICK*</a:t>
            </a:r>
            <a:endParaRPr lang="en-US" sz="2800" b="0" cap="none" dirty="0">
              <a:solidFill>
                <a:prstClr val="white"/>
              </a:solidFill>
              <a:effectLst/>
              <a:latin typeface="Trebuchet MS" panose="020B0603020202020204" pitchFamily="34" charset="0"/>
              <a:ea typeface="+mn-ea"/>
              <a:cs typeface="+mn-cs"/>
            </a:endParaRPr>
          </a:p>
          <a:p>
            <a:pPr marL="231775" lvl="0" indent="-231775" algn="l" defTabSz="457200">
              <a:lnSpc>
                <a:spcPct val="100000"/>
              </a:lnSpc>
              <a:spcBef>
                <a:spcPts val="1200"/>
              </a:spcBef>
              <a:buFont typeface="Arial" panose="020B0604020202020204" pitchFamily="34" charset="0"/>
              <a:buChar char="•"/>
            </a:pPr>
            <a:r>
              <a:rPr lang="en-US" sz="2800" b="0" cap="none" dirty="0">
                <a:solidFill>
                  <a:prstClr val="white"/>
                </a:solidFill>
                <a:effectLst/>
                <a:latin typeface="Trebuchet MS" panose="020B0603020202020204" pitchFamily="34" charset="0"/>
                <a:ea typeface="+mn-ea"/>
                <a:cs typeface="+mn-cs"/>
              </a:rPr>
              <a:t>And finally, questions keep you in the driver’s seat, letting you control which way the conversation goes.</a:t>
            </a:r>
          </a:p>
          <a:p>
            <a:pPr marL="231775" lvl="0" indent="-231775" algn="l" defTabSz="457200">
              <a:lnSpc>
                <a:spcPct val="100000"/>
              </a:lnSpc>
              <a:spcBef>
                <a:spcPts val="1200"/>
              </a:spcBef>
              <a:buFont typeface="Arial" panose="020B0604020202020204" pitchFamily="34" charset="0"/>
              <a:buChar char="•"/>
            </a:pPr>
            <a:endParaRPr lang="en-US" sz="2800" b="0" cap="none" dirty="0">
              <a:solidFill>
                <a:prstClr val="white"/>
              </a:solidFill>
              <a:effectLst/>
              <a:latin typeface="Trebuchet MS" panose="020B0603020202020204" pitchFamily="34" charset="0"/>
              <a:ea typeface="+mn-ea"/>
              <a:cs typeface="+mn-cs"/>
            </a:endParaRPr>
          </a:p>
          <a:p>
            <a:pPr marL="0" lvl="0" indent="0" algn="l" defTabSz="457200">
              <a:lnSpc>
                <a:spcPct val="100000"/>
              </a:lnSpc>
              <a:spcBef>
                <a:spcPts val="1200"/>
              </a:spcBef>
              <a:buFont typeface="Arial" panose="020B0604020202020204" pitchFamily="34" charset="0"/>
              <a:buNone/>
            </a:pPr>
            <a:r>
              <a:rPr lang="en-US" sz="2800" b="0" cap="none" dirty="0">
                <a:solidFill>
                  <a:prstClr val="white"/>
                </a:solidFill>
                <a:effectLst/>
                <a:latin typeface="Trebuchet MS" panose="020B0603020202020204" pitchFamily="34" charset="0"/>
                <a:ea typeface="+mn-ea"/>
                <a:cs typeface="+mn-cs"/>
              </a:rPr>
              <a:t>So this is what the book calls THE COLUMBO TACTIC, the first and most important of all the tactics</a:t>
            </a:r>
          </a:p>
          <a:p>
            <a:pPr marL="0" marR="0" lvl="0" indent="0" algn="l" defTabSz="45720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800" b="1" dirty="0"/>
              <a:t>*ADVANCE*</a:t>
            </a:r>
            <a:endParaRPr lang="en-US" sz="2800" b="0" cap="none" dirty="0">
              <a:solidFill>
                <a:prstClr val="white"/>
              </a:solidFill>
              <a:effectLst/>
              <a:latin typeface="Trebuchet MS" panose="020B0603020202020204" pitchFamily="34" charset="0"/>
              <a:ea typeface="+mn-ea"/>
              <a:cs typeface="+mn-cs"/>
            </a:endParaRPr>
          </a:p>
          <a:p>
            <a:pPr marL="0" lvl="0" indent="0" algn="l" defTabSz="457200">
              <a:lnSpc>
                <a:spcPct val="100000"/>
              </a:lnSpc>
              <a:spcBef>
                <a:spcPts val="1200"/>
              </a:spcBef>
              <a:buFont typeface="Arial" panose="020B0604020202020204" pitchFamily="34" charset="0"/>
              <a:buNone/>
            </a:pPr>
            <a:r>
              <a:rPr lang="en-US" sz="2800" b="0" cap="none" dirty="0">
                <a:solidFill>
                  <a:prstClr val="white"/>
                </a:solidFill>
                <a:effectLst/>
                <a:latin typeface="Trebuchet MS" panose="020B0603020202020204" pitchFamily="34" charset="0"/>
                <a:ea typeface="+mn-ea"/>
                <a:cs typeface="+mn-cs"/>
              </a:rPr>
              <a:t>And we’re going to spend the rest of the class looking at this one tactic, which can be divided up into three parts.</a:t>
            </a:r>
          </a:p>
          <a:p>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11</a:t>
            </a:fld>
            <a:endParaRPr lang="en-US"/>
          </a:p>
        </p:txBody>
      </p:sp>
    </p:spTree>
    <p:extLst>
      <p:ext uri="{BB962C8B-B14F-4D97-AF65-F5344CB8AC3E}">
        <p14:creationId xmlns:p14="http://schemas.microsoft.com/office/powerpoint/2010/main" val="1046585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dirty="0">
                <a:solidFill>
                  <a:prstClr val="white"/>
                </a:solidFill>
                <a:effectLst/>
                <a:latin typeface="Trebuchet MS" panose="020B0603020202020204" pitchFamily="34" charset="0"/>
                <a:ea typeface="+mn-ea"/>
                <a:cs typeface="+mn-cs"/>
              </a:rPr>
              <a:t>And we’re going to spend the rest of the class looking at this one tactic, which can be divided up into three parts.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*CLICK*</a:t>
            </a:r>
            <a:endParaRPr lang="en-US" dirty="0">
              <a:effectLst/>
            </a:endParaRPr>
          </a:p>
          <a:p>
            <a:r>
              <a:rPr lang="en-US" dirty="0"/>
              <a:t>The first part of the Columbo tactic is simply </a:t>
            </a:r>
            <a:r>
              <a:rPr lang="en-US" u="sng" dirty="0"/>
              <a:t>gathering information</a:t>
            </a:r>
            <a:r>
              <a:rPr lang="en-US" dirty="0"/>
              <a:t>, and we’ll look at that in just a moment.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r>
              <a:rPr lang="en-US" dirty="0"/>
              <a:t>After that, the second part of the Columbo tactic is </a:t>
            </a:r>
            <a:r>
              <a:rPr lang="en-US" u="sng" dirty="0"/>
              <a:t>reversing the burden of proof</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r>
              <a:rPr lang="en-US" dirty="0"/>
              <a:t>Finally, the last step is </a:t>
            </a:r>
            <a:r>
              <a:rPr lang="en-US" b="0" u="sng" dirty="0"/>
              <a:t>using </a:t>
            </a:r>
            <a:r>
              <a:rPr lang="en-US" sz="1200" b="0" u="sng"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questions to make a point or expose flawed thinking</a:t>
            </a:r>
            <a:r>
              <a:rPr lang="en-US" sz="1200" b="0" u="none"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 in your opponent.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before we go any further, let me just pause for a moment and say that I’m using the word “</a:t>
            </a:r>
            <a:r>
              <a:rPr lang="en-US" u="sng" dirty="0"/>
              <a:t>opponent</a:t>
            </a:r>
            <a:r>
              <a:rPr lang="en-US" dirty="0"/>
              <a:t>” in this class as a label for the person you’re having a conversation with, just for lack a better word.  Of course, that person isn’t your enemy – it may be a stranger, but it could also be family member or a close friend.  I’m just using the word “opponent” to refer to the person who challenges your faith and worldview.)</a:t>
            </a:r>
          </a:p>
          <a:p>
            <a:endParaRPr lang="en-US" sz="1200" b="0" u="sng"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endParaRPr>
          </a:p>
          <a:p>
            <a:endParaRPr lang="en-US" b="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 for green circles*</a:t>
            </a:r>
            <a:endParaRPr lang="en-US" b="0" u="sng" dirty="0"/>
          </a:p>
          <a:p>
            <a:r>
              <a:rPr lang="en-US" b="0" u="none" dirty="0"/>
              <a:t>Now, unfortunately we’re only going to have time to look at the first two steps in this tactic.  The third one, I’ll touch on just briefly at the end, but it’s a more advanced step in the process.  Again, my hope in this class is that I get you interested enough in what Greg </a:t>
            </a:r>
            <a:r>
              <a:rPr lang="en-US" b="0" u="none" dirty="0" err="1"/>
              <a:t>Kokul</a:t>
            </a:r>
            <a:r>
              <a:rPr lang="en-US" b="0" u="none" dirty="0"/>
              <a:t> writes about that you’ll go get his book and read it for yourself.</a:t>
            </a:r>
          </a:p>
          <a:p>
            <a:endParaRPr lang="en-US" b="0" u="none" dirty="0"/>
          </a:p>
          <a:p>
            <a:r>
              <a:rPr lang="en-US" b="1" u="none" dirty="0"/>
              <a:t>*ADVANCE*</a:t>
            </a:r>
          </a:p>
          <a:p>
            <a:r>
              <a:rPr lang="en-US" b="0" u="none" dirty="0"/>
              <a:t>So let’s take a look now at step number ONE of the Columbo Tactic, </a:t>
            </a:r>
            <a:r>
              <a:rPr lang="en-US" b="0" u="sng" dirty="0"/>
              <a:t>Gathering Information</a:t>
            </a:r>
            <a:endParaRPr lang="en-US" b="0" u="none" dirty="0"/>
          </a:p>
        </p:txBody>
      </p:sp>
      <p:sp>
        <p:nvSpPr>
          <p:cNvPr id="4" name="Slide Number Placeholder 3"/>
          <p:cNvSpPr>
            <a:spLocks noGrp="1"/>
          </p:cNvSpPr>
          <p:nvPr>
            <p:ph type="sldNum" sz="quarter" idx="5"/>
          </p:nvPr>
        </p:nvSpPr>
        <p:spPr/>
        <p:txBody>
          <a:bodyPr/>
          <a:lstStyle/>
          <a:p>
            <a:fld id="{ED59B5BF-0561-4FA2-AB0D-3B06CDA522EA}" type="slidenum">
              <a:rPr lang="en-US" smtClean="0"/>
              <a:t>12</a:t>
            </a:fld>
            <a:endParaRPr lang="en-US"/>
          </a:p>
        </p:txBody>
      </p:sp>
    </p:spTree>
    <p:extLst>
      <p:ext uri="{BB962C8B-B14F-4D97-AF65-F5344CB8AC3E}">
        <p14:creationId xmlns:p14="http://schemas.microsoft.com/office/powerpoint/2010/main" val="3439285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dirty="0"/>
              <a:t>So let’s take a look now at step number ONE of the Columbo Tactic, </a:t>
            </a:r>
            <a:r>
              <a:rPr lang="en-US" b="0" u="sng" dirty="0"/>
              <a:t>Gathering Information</a:t>
            </a:r>
            <a:endParaRPr lang="en-US" b="0" u="none"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is how we’re going to start off when answering the atheist who doesn’t believe in God, or the person who believes all religions are basically the same, or whatever their argument against your faith may be.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Your goal here is </a:t>
            </a:r>
            <a:r>
              <a:rPr lang="en-US" u="sng" dirty="0"/>
              <a:t>not </a:t>
            </a:r>
            <a:r>
              <a:rPr lang="en-US" dirty="0"/>
              <a:t>to </a:t>
            </a:r>
          </a:p>
          <a:p>
            <a:pPr marL="628650" lvl="1" indent="-171450">
              <a:buFont typeface="Arial" panose="020B0604020202020204" pitchFamily="34" charset="0"/>
              <a:buChar char="•"/>
            </a:pPr>
            <a:r>
              <a:rPr lang="en-US" dirty="0"/>
              <a:t>answer the objection, </a:t>
            </a:r>
          </a:p>
          <a:p>
            <a:pPr marL="628650" lvl="1" indent="-171450">
              <a:buFont typeface="Arial" panose="020B0604020202020204" pitchFamily="34" charset="0"/>
              <a:buChar char="•"/>
            </a:pPr>
            <a:r>
              <a:rPr lang="en-US" dirty="0"/>
              <a:t>or to give evidence for Christianity, </a:t>
            </a:r>
          </a:p>
          <a:p>
            <a:pPr marL="628650" lvl="1" indent="-171450">
              <a:buFont typeface="Arial" panose="020B0604020202020204" pitchFamily="34" charset="0"/>
              <a:buChar char="•"/>
            </a:pPr>
            <a:r>
              <a:rPr lang="en-US" dirty="0"/>
              <a:t>or even to share the gospel.  You </a:t>
            </a:r>
            <a:r>
              <a:rPr lang="en-US" u="sng" dirty="0"/>
              <a:t>may</a:t>
            </a:r>
            <a:r>
              <a:rPr lang="en-US" dirty="0"/>
              <a:t> get that opportunity, but in many cases, it would be premature to do that at the start of the conversation.</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Instead, your goal here is just to get the lay of the land, and gather intel on what your opponent’s objection or assertion is.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we’re going to use questions in order to gather information here at the start of the conversation,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0000"/>
                </a:solidFill>
                <a:effectLst/>
                <a:latin typeface="Calibri" panose="020F0502020204030204" pitchFamily="34" charset="0"/>
                <a:ea typeface="+mn-ea"/>
                <a:cs typeface="+mn-cs"/>
              </a:rPr>
              <a:t>*CLICK*</a:t>
            </a:r>
            <a:endParaRPr lang="en-US" dirty="0">
              <a:effectLst/>
            </a:endParaRPr>
          </a:p>
          <a:p>
            <a:pPr marL="0" indent="0">
              <a:buFont typeface="Arial" panose="020B0604020202020204" pitchFamily="34" charset="0"/>
              <a:buNone/>
            </a:pPr>
            <a:r>
              <a:rPr lang="en-US" dirty="0"/>
              <a:t>and the model question that we’re going to start with 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pPr marL="0" indent="0">
              <a:buFont typeface="Arial" panose="020B0604020202020204" pitchFamily="34" charset="0"/>
              <a:buNone/>
            </a:pPr>
            <a:r>
              <a:rPr lang="en-US" b="1" u="sng" dirty="0"/>
              <a:t>“What do you mean by that?”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when the atheist says that religion is just a crutch for weak people, or a girl tells you that Christians shouldn’t say that other religions are wrong, you might say, for example,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rgbClr val="000000"/>
                </a:solidFill>
                <a:effectLst/>
                <a:latin typeface="Calibri" panose="020F0502020204030204" pitchFamily="34" charset="0"/>
                <a:ea typeface="+mn-ea"/>
                <a:cs typeface="+mn-cs"/>
              </a:rPr>
              <a:t>*CLICK* </a:t>
            </a:r>
            <a:r>
              <a:rPr lang="en-US" dirty="0"/>
              <a:t>“I’m a little confused by what you said. What exactly do you mean by that?”  And you pick something in their statement that you’d like them to elaborate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rgbClr val="000000"/>
                </a:solidFill>
                <a:effectLst/>
                <a:latin typeface="Calibri" panose="020F0502020204030204" pitchFamily="34" charset="0"/>
                <a:ea typeface="+mn-ea"/>
                <a:cs typeface="+mn-cs"/>
              </a:rPr>
              <a:t>*CLICK* </a:t>
            </a:r>
            <a:r>
              <a:rPr lang="en-US" dirty="0"/>
              <a:t>“I’m not quite sure I understand you. Can you clear this up for me?” </a:t>
            </a:r>
          </a:p>
          <a:p>
            <a:pPr marL="171450" indent="-171450">
              <a:buFont typeface="Arial" panose="020B0604020202020204" pitchFamily="34" charset="0"/>
              <a:buChar char="•"/>
            </a:pPr>
            <a:r>
              <a:rPr lang="en-US" sz="1200" b="1" kern="1200" dirty="0">
                <a:solidFill>
                  <a:srgbClr val="000000"/>
                </a:solidFill>
                <a:effectLst/>
                <a:latin typeface="Calibri" panose="020F0502020204030204" pitchFamily="34" charset="0"/>
                <a:ea typeface="+mn-ea"/>
                <a:cs typeface="+mn-cs"/>
              </a:rPr>
              <a:t>*CLICK* </a:t>
            </a:r>
            <a:r>
              <a:rPr lang="en-US" dirty="0"/>
              <a:t>What specifically are you getting at in what you said?”</a:t>
            </a:r>
          </a:p>
          <a:p>
            <a:pPr marL="171450" indent="-171450">
              <a:buFont typeface="Arial" panose="020B0604020202020204" pitchFamily="34" charset="0"/>
              <a:buChar char="•"/>
            </a:pPr>
            <a:r>
              <a:rPr lang="en-US" sz="1200" b="1" kern="1200" dirty="0">
                <a:solidFill>
                  <a:srgbClr val="000000"/>
                </a:solidFill>
                <a:effectLst/>
                <a:latin typeface="Calibri" panose="020F0502020204030204" pitchFamily="34" charset="0"/>
                <a:ea typeface="+mn-ea"/>
                <a:cs typeface="+mn-cs"/>
              </a:rPr>
              <a:t>*CLICK* </a:t>
            </a:r>
            <a:r>
              <a:rPr lang="en-US" dirty="0"/>
              <a:t>“How so? Can you give me more detail about what you mean?” </a:t>
            </a:r>
          </a:p>
          <a:p>
            <a:pPr marL="171450" indent="-171450">
              <a:buFont typeface="Arial" panose="020B0604020202020204" pitchFamily="34" charset="0"/>
              <a:buChar char="•"/>
            </a:pPr>
            <a:r>
              <a:rPr lang="en-US" sz="1200" b="1" kern="1200" dirty="0">
                <a:solidFill>
                  <a:srgbClr val="000000"/>
                </a:solidFill>
                <a:effectLst/>
                <a:latin typeface="Calibri" panose="020F0502020204030204" pitchFamily="34" charset="0"/>
                <a:ea typeface="+mn-ea"/>
                <a:cs typeface="+mn-cs"/>
              </a:rPr>
              <a:t>*CLICK* </a:t>
            </a:r>
            <a:r>
              <a:rPr lang="en-US" dirty="0"/>
              <a:t>Or you can simply say, “Tell me more.”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*ADVANCE*</a:t>
            </a:r>
          </a:p>
          <a:p>
            <a:r>
              <a:rPr lang="en-US" dirty="0"/>
              <a:t>Now starting your response with a question like one of these has several advantages:</a:t>
            </a:r>
          </a:p>
        </p:txBody>
      </p:sp>
      <p:sp>
        <p:nvSpPr>
          <p:cNvPr id="4" name="Slide Number Placeholder 3"/>
          <p:cNvSpPr>
            <a:spLocks noGrp="1"/>
          </p:cNvSpPr>
          <p:nvPr>
            <p:ph type="sldNum" sz="quarter" idx="5"/>
          </p:nvPr>
        </p:nvSpPr>
        <p:spPr/>
        <p:txBody>
          <a:bodyPr/>
          <a:lstStyle/>
          <a:p>
            <a:fld id="{ED59B5BF-0561-4FA2-AB0D-3B06CDA522EA}" type="slidenum">
              <a:rPr lang="en-US" smtClean="0"/>
              <a:t>13</a:t>
            </a:fld>
            <a:endParaRPr lang="en-US"/>
          </a:p>
        </p:txBody>
      </p:sp>
    </p:spTree>
    <p:extLst>
      <p:ext uri="{BB962C8B-B14F-4D97-AF65-F5344CB8AC3E}">
        <p14:creationId xmlns:p14="http://schemas.microsoft.com/office/powerpoint/2010/main" val="133658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starting your response with a question like one of these has several advantages.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*CLICK*</a:t>
            </a:r>
          </a:p>
          <a:p>
            <a:pPr marL="0" indent="0">
              <a:buFont typeface="Arial" panose="020B0604020202020204" pitchFamily="34" charset="0"/>
              <a:buNone/>
            </a:pPr>
            <a:r>
              <a:rPr lang="en-US" b="0" dirty="0"/>
              <a:t>First of all, like we’ve said before, it’s a safe entry point into the conversation.  Since you’re the one who’s asking the questions, you’re in the driver’s seat, and you have the ability to steer the conversation in the way you want it to go.</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a:t>
            </a:r>
          </a:p>
          <a:p>
            <a:pPr marL="0" indent="0">
              <a:buFont typeface="Arial" panose="020B0604020202020204" pitchFamily="34" charset="0"/>
              <a:buNone/>
            </a:pPr>
            <a:r>
              <a:rPr lang="en-US" b="0" dirty="0"/>
              <a:t>And now you’ve put the ball back in your opponent’s court.  </a:t>
            </a:r>
            <a:r>
              <a:rPr lang="en-US" b="0" u="sng" dirty="0"/>
              <a:t>You’re not on the hook</a:t>
            </a:r>
            <a:r>
              <a:rPr lang="en-US" b="0" dirty="0"/>
              <a:t> to advance your own </a:t>
            </a:r>
            <a:r>
              <a:rPr lang="en-US" dirty="0"/>
              <a:t>point of view or defend anything.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*CLICK*</a:t>
            </a:r>
          </a:p>
          <a:p>
            <a:pPr marL="0" indent="0">
              <a:buFont typeface="Arial" panose="020B0604020202020204" pitchFamily="34" charset="0"/>
              <a:buNone/>
            </a:pPr>
            <a:r>
              <a:rPr lang="en-US" dirty="0"/>
              <a:t>And asking “what do you mean by that” allows you to get more information and clarification about what your opponent is specifically arguing.</a:t>
            </a:r>
          </a:p>
          <a:p>
            <a:pPr marL="628650" lvl="1" indent="-171450">
              <a:buFont typeface="Arial" panose="020B0604020202020204" pitchFamily="34" charset="0"/>
              <a:buChar char="•"/>
            </a:pPr>
            <a:r>
              <a:rPr lang="en-US" dirty="0"/>
              <a:t>And sometimes it’s not just you who gets more clarification.</a:t>
            </a:r>
          </a:p>
          <a:p>
            <a:pPr marL="1085850" lvl="2" indent="-171450">
              <a:buFont typeface="Arial" panose="020B0604020202020204" pitchFamily="34" charset="0"/>
              <a:buChar char="•"/>
            </a:pPr>
            <a:r>
              <a:rPr lang="en-US" dirty="0"/>
              <a:t>Sometimes, you might ask your question and just get silence back.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maybe your opponent hasn’t fully thought through the point he’s making, either.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could just be a slogan he’s heard from other atheists, or something their college professor said in class, and it sounded good at the time.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Maybe he hasn’t actually thought through how to defend his own position.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Asking this kind of question forces him to be more specific as to what his actual challenge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it turns the conversation into a dialogue, instead of making it a monologue.  If someone says “I don’t believe in God,” and you immediately jump into all kinds of arguments and evidences that prove that God exists, it just turns into a monologue.  Or even worse,  it turns the conversation into </a:t>
            </a:r>
            <a:r>
              <a:rPr lang="en-US" u="sng" dirty="0"/>
              <a:t>two</a:t>
            </a:r>
            <a:r>
              <a:rPr lang="en-US" dirty="0"/>
              <a:t> monologues.  He says what he believes, you say what you believe, he raises his voice and says why all your arguments are wrong, you tell him why all HIS beliefs are wrong, and both of you just end up getting mad at each other. </a:t>
            </a:r>
            <a:br>
              <a:rPr lang="en-US" dirty="0"/>
            </a:br>
            <a:br>
              <a:rPr lang="en-US" dirty="0"/>
            </a:br>
            <a:r>
              <a:rPr lang="en-US" dirty="0"/>
              <a:t>But asking “what do you mean by that?  Can you explain what you believe a bit more?” invites a dialogue.  You’re not getting into the other person’s face and saying “</a:t>
            </a:r>
            <a:r>
              <a:rPr lang="en-US" dirty="0" err="1"/>
              <a:t>Whaddya</a:t>
            </a:r>
            <a:r>
              <a:rPr lang="en-US" dirty="0"/>
              <a:t> mean by that??”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Instead you’re saying, “Hey, I’m interested in what you just said there, but I’m not sure I quite understood everything.  Can you tell me what you mean when you say… &lt;whatever it is they said&gt;”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it’s done with genuine interest, it can cause people to let their guard down.  People like to talk about their own opinions.  And now you’re on your way to a genuine dialogue, not an argument.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b="1" dirty="0"/>
              <a:t>*ADVANCE*</a:t>
            </a:r>
          </a:p>
          <a:p>
            <a:pPr marL="0" indent="0">
              <a:buFont typeface="Arial" panose="020B0604020202020204" pitchFamily="34" charset="0"/>
              <a:buNone/>
            </a:pPr>
            <a:r>
              <a:rPr lang="en-US" b="0" dirty="0"/>
              <a:t>And in the spirit of being genuine with your questions, don’t forget to actually listen to their answers!</a:t>
            </a:r>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14</a:t>
            </a:fld>
            <a:endParaRPr lang="en-US"/>
          </a:p>
        </p:txBody>
      </p:sp>
    </p:spTree>
    <p:extLst>
      <p:ext uri="{BB962C8B-B14F-4D97-AF65-F5344CB8AC3E}">
        <p14:creationId xmlns:p14="http://schemas.microsoft.com/office/powerpoint/2010/main" val="1453563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indent="0">
              <a:buFont typeface="Arial" panose="020B0604020202020204" pitchFamily="34" charset="0"/>
              <a:buNone/>
            </a:pPr>
            <a:r>
              <a:rPr lang="en-US" b="1" dirty="0"/>
              <a:t>*ADVANCE*</a:t>
            </a:r>
          </a:p>
          <a:p>
            <a:pPr marL="0" indent="0">
              <a:buFont typeface="Arial" panose="020B0604020202020204" pitchFamily="34" charset="0"/>
              <a:buNone/>
            </a:pPr>
            <a:r>
              <a:rPr lang="en-US" b="0" dirty="0"/>
              <a:t>And in the spirit of being genuine with your questions, don’t forget to actually listen to their answers!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0000"/>
                </a:solidFill>
                <a:effectLst/>
                <a:latin typeface="Calibri" panose="020F0502020204030204" pitchFamily="34" charset="0"/>
                <a:ea typeface="+mn-ea"/>
                <a:cs typeface="+mn-cs"/>
              </a:rPr>
              <a:t>*CLICK*</a:t>
            </a:r>
            <a:endParaRPr lang="en-US" dirty="0">
              <a:effectLst/>
            </a:endParaRPr>
          </a:p>
          <a:p>
            <a:pPr marL="171450" indent="-171450">
              <a:buFont typeface="Arial" panose="020B0604020202020204" pitchFamily="34" charset="0"/>
              <a:buChar char="•"/>
            </a:pPr>
            <a:r>
              <a:rPr lang="en-US" dirty="0"/>
              <a:t>For one thing, that’s just being courteous.  Nobody likes it when they’re asked a question, but it’s obvious the person asking the question really isn’t interested in what they have to say.</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pPr marL="171450" indent="-171450">
              <a:buFont typeface="Arial" panose="020B0604020202020204" pitchFamily="34" charset="0"/>
              <a:buChar char="•"/>
            </a:pPr>
            <a:r>
              <a:rPr lang="en-US" dirty="0"/>
              <a:t>But also, you don’t want to misrepresent them!  Imagine if the girl on the bus told you “I think all religions are pretty much the same” and you responded by saying “Oh, ok, so I guess according to you, Christians who build hospitals and run food banks and homeless shelters are exactly the same as the kind of Muslims who flew the planes into the Twin Towers and killed 3000 people - is that what you believe?”  </a:t>
            </a:r>
            <a:br>
              <a:rPr lang="en-US" dirty="0"/>
            </a:br>
            <a:endParaRPr lang="en-US" dirty="0"/>
          </a:p>
          <a:p>
            <a:pPr marL="628650" lvl="1" indent="-171450">
              <a:buFont typeface="Arial" panose="020B0604020202020204" pitchFamily="34" charset="0"/>
              <a:buChar char="•"/>
            </a:pPr>
            <a:r>
              <a:rPr lang="en-US" dirty="0"/>
              <a:t>Well no, that’s </a:t>
            </a:r>
            <a:r>
              <a:rPr lang="en-US" u="sng" dirty="0"/>
              <a:t>not </a:t>
            </a:r>
            <a:r>
              <a:rPr lang="en-US" dirty="0"/>
              <a:t>what she believes and not what she were trying to convey.  If you misrepresent her beliefs, and then proceed to attack her on the basis of that misrepresentation, you’re only to make her angry and frustrated, and she won’t have any reason to listen to anything you have to say after that.</a:t>
            </a:r>
            <a:br>
              <a:rPr lang="en-US" dirty="0"/>
            </a:br>
            <a:endParaRPr lang="en-US" dirty="0"/>
          </a:p>
          <a:p>
            <a:pPr marL="628650" lvl="1" indent="-171450">
              <a:buFont typeface="Arial" panose="020B0604020202020204" pitchFamily="34" charset="0"/>
              <a:buChar char="•"/>
            </a:pPr>
            <a:r>
              <a:rPr lang="en-US" dirty="0"/>
              <a:t>So, </a:t>
            </a:r>
            <a:r>
              <a:rPr lang="en-US" u="sng" dirty="0"/>
              <a:t>ask</a:t>
            </a:r>
            <a:r>
              <a:rPr lang="en-US" dirty="0"/>
              <a:t> your questions, but be sure you’re listening to the answers, so that your </a:t>
            </a:r>
            <a:r>
              <a:rPr lang="en-US" dirty="0" err="1"/>
              <a:t>followup</a:t>
            </a:r>
            <a:r>
              <a:rPr lang="en-US" dirty="0"/>
              <a:t> questions demonstrate that you really are trying to understand what they’re saying and represent their point of view accurately.</a:t>
            </a:r>
          </a:p>
          <a:p>
            <a:pPr marL="628650" lvl="1"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pPr marL="171450" indent="-171450">
              <a:buFont typeface="Arial" panose="020B0604020202020204" pitchFamily="34" charset="0"/>
              <a:buChar char="•"/>
            </a:pPr>
            <a:r>
              <a:rPr lang="en-US" dirty="0"/>
              <a:t>And by carefully listening, you may discover more ambiguities or contradictions in their thinking that will present </a:t>
            </a:r>
            <a:r>
              <a:rPr lang="en-US" dirty="0" err="1"/>
              <a:t>followup</a:t>
            </a:r>
            <a:r>
              <a:rPr lang="en-US" dirty="0"/>
              <a:t>-questions for you, where you can say something like “OK, I think I understand the first part of what you’re saying, but this other thing you mentioned isn’t quite clear to me. What did you mean by that?")</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*ADVANCE*</a:t>
            </a:r>
            <a:endParaRPr lang="en-US" dirty="0"/>
          </a:p>
          <a:p>
            <a:pPr marL="0" indent="0">
              <a:buFont typeface="Arial" panose="020B0604020202020204" pitchFamily="34" charset="0"/>
              <a:buNone/>
            </a:pPr>
            <a:r>
              <a:rPr lang="en-US" dirty="0"/>
              <a:t>So that’s step 1 in the Columbo tactic: gathering information.</a:t>
            </a:r>
          </a:p>
          <a:p>
            <a:pPr marL="0" indent="0">
              <a:buFont typeface="Arial" panose="020B0604020202020204" pitchFamily="34" charset="0"/>
              <a:buNone/>
            </a:pPr>
            <a:r>
              <a:rPr lang="en-US" dirty="0"/>
              <a:t>Now, as this conversation is starting out, one thing you should keep in mind is that your opponent </a:t>
            </a:r>
            <a:r>
              <a:rPr lang="en-US" u="sng" dirty="0"/>
              <a:t>may be assuming</a:t>
            </a:r>
            <a:r>
              <a:rPr lang="en-US" dirty="0"/>
              <a:t> that he gets a free ride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15</a:t>
            </a:fld>
            <a:endParaRPr lang="en-US"/>
          </a:p>
        </p:txBody>
      </p:sp>
    </p:spTree>
    <p:extLst>
      <p:ext uri="{BB962C8B-B14F-4D97-AF65-F5344CB8AC3E}">
        <p14:creationId xmlns:p14="http://schemas.microsoft.com/office/powerpoint/2010/main" val="1624678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indent="0">
              <a:buFont typeface="Arial" panose="020B0604020202020204" pitchFamily="34" charset="0"/>
              <a:buNone/>
            </a:pPr>
            <a:r>
              <a:rPr lang="en-US" dirty="0"/>
              <a:t>So that’s step 1 in the Columbo tactic: gathering information.</a:t>
            </a:r>
          </a:p>
          <a:p>
            <a:pPr marL="0" indent="0">
              <a:buFont typeface="Arial" panose="020B0604020202020204" pitchFamily="34" charset="0"/>
              <a:buNone/>
            </a:pPr>
            <a:r>
              <a:rPr lang="en-US" dirty="0"/>
              <a:t>Now, as this conversation is starting out, one thing you should keep in mind is that your opponent </a:t>
            </a:r>
            <a:r>
              <a:rPr lang="en-US" u="sng" dirty="0"/>
              <a:t>may be assuming</a:t>
            </a:r>
            <a:r>
              <a:rPr lang="en-US" dirty="0"/>
              <a:t> that he gets a free ride</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For instance if he says “There </a:t>
            </a:r>
            <a:r>
              <a:rPr lang="en-US" u="sng" dirty="0"/>
              <a:t>is no</a:t>
            </a:r>
            <a:r>
              <a:rPr lang="en-US" dirty="0"/>
              <a:t> God,” he may believe that the burden is now on you to prove him wrong.  (And often we as Christians may respond as if that the burden </a:t>
            </a:r>
            <a:r>
              <a:rPr lang="en-US" u="sng" dirty="0"/>
              <a:t>is</a:t>
            </a:r>
            <a:r>
              <a:rPr lang="en-US" u="none" dirty="0"/>
              <a:t> indeed on us at that point.</a:t>
            </a:r>
            <a:r>
              <a:rPr lang="en-US" dirty="0"/>
              <a:t>)</a:t>
            </a:r>
          </a:p>
          <a:p>
            <a:pPr marL="628650" lvl="1" indent="-171450">
              <a:buFont typeface="Arial" panose="020B0604020202020204" pitchFamily="34" charset="0"/>
              <a:buChar char="•"/>
            </a:pPr>
            <a:r>
              <a:rPr lang="en-US" dirty="0"/>
              <a:t>Or if a girl says “I believe all religions teach fundamentally the same thing”, she may believe that it’s now your responsibility to give a counter-argument.  Otherwise, she wins the debate.</a:t>
            </a:r>
          </a:p>
          <a:p>
            <a:pPr marL="628650" lvl="1"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But that’s backwards.  And this is why it’s so helpful that you’re in the driver’s seat asking the questions.  Because you’re asking questions, you don’t have the burden of proof.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Here’s how Greg </a:t>
            </a:r>
            <a:r>
              <a:rPr lang="en-US" u="none" dirty="0" err="1"/>
              <a:t>Kokul</a:t>
            </a:r>
            <a:r>
              <a:rPr lang="en-US" u="none" dirty="0"/>
              <a:t> puts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none" dirty="0"/>
              <a:t>*CLICK*</a:t>
            </a:r>
            <a:r>
              <a:rPr lang="en-US" u="none" dirty="0"/>
              <a:t> READ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sng" dirty="0"/>
          </a:p>
          <a:p>
            <a:pPr lvl="1" defTabSz="914400" eaLnBrk="0" fontAlgn="base" hangingPunct="0">
              <a:spcBef>
                <a:spcPct val="0"/>
              </a:spcBef>
              <a:spcAft>
                <a:spcPct val="0"/>
              </a:spcAft>
              <a:defRPr/>
            </a:pPr>
            <a:r>
              <a:rPr lang="en-US" altLang="en-US" sz="1200" kern="0" dirty="0">
                <a:solidFill>
                  <a:srgbClr val="8D3C15"/>
                </a:solidFill>
                <a:latin typeface="Trebuchet MS" pitchFamily="34" charset="0"/>
              </a:rPr>
              <a:t>Here is the basic burden of proof rule: </a:t>
            </a:r>
            <a:r>
              <a:rPr lang="en-US" altLang="en-US" sz="1200" u="sng" kern="0" dirty="0">
                <a:solidFill>
                  <a:srgbClr val="8D3C15"/>
                </a:solidFill>
                <a:latin typeface="Trebuchet MS" pitchFamily="34" charset="0"/>
              </a:rPr>
              <a:t>the one who makes the claim bears the burden.</a:t>
            </a:r>
            <a:r>
              <a:rPr lang="en-US" altLang="en-US" sz="1200" kern="0" dirty="0">
                <a:solidFill>
                  <a:srgbClr val="8D3C15"/>
                </a:solidFill>
                <a:latin typeface="Trebuchet MS" pitchFamily="34" charset="0"/>
              </a:rPr>
              <a:t> </a:t>
            </a:r>
            <a:br>
              <a:rPr lang="en-US" altLang="en-US" sz="1200" kern="0" dirty="0">
                <a:solidFill>
                  <a:srgbClr val="8D3C15"/>
                </a:solidFill>
                <a:latin typeface="Trebuchet MS" pitchFamily="34" charset="0"/>
              </a:rPr>
            </a:br>
            <a:endParaRPr lang="en-US" altLang="en-US" sz="1200" kern="0" dirty="0">
              <a:solidFill>
                <a:srgbClr val="8D3C15"/>
              </a:solidFill>
              <a:latin typeface="Trebuchet MS" pitchFamily="34" charset="0"/>
            </a:endParaRPr>
          </a:p>
          <a:p>
            <a:pPr lvl="1" defTabSz="914400" eaLnBrk="0" fontAlgn="base" hangingPunct="0">
              <a:spcBef>
                <a:spcPct val="0"/>
              </a:spcBef>
              <a:spcAft>
                <a:spcPct val="0"/>
              </a:spcAft>
              <a:defRPr/>
            </a:pPr>
            <a:r>
              <a:rPr lang="en-US" altLang="en-US" sz="1200" kern="0" dirty="0">
                <a:solidFill>
                  <a:srgbClr val="8D3C15"/>
                </a:solidFill>
                <a:latin typeface="Trebuchet MS" pitchFamily="34" charset="0"/>
              </a:rPr>
              <a:t>If a critic says something is true, then it’s </a:t>
            </a:r>
            <a:r>
              <a:rPr lang="en-US" altLang="en-US" sz="1200" u="sng" kern="0" dirty="0">
                <a:solidFill>
                  <a:srgbClr val="8D3C15"/>
                </a:solidFill>
                <a:latin typeface="Trebuchet MS" pitchFamily="34" charset="0"/>
              </a:rPr>
              <a:t>his</a:t>
            </a:r>
            <a:r>
              <a:rPr lang="en-US" altLang="en-US" sz="1200" kern="0" dirty="0">
                <a:solidFill>
                  <a:srgbClr val="8D3C15"/>
                </a:solidFill>
                <a:latin typeface="Trebuchet MS" pitchFamily="34" charset="0"/>
              </a:rPr>
              <a:t> obligation to provide reasons why anyone should take his claim seriously.”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Think about the statement “there is no God”.  That’s not an argument.  That’s just an assertion, with no arguments to back it up.  There’s no reason you should give your opponent a free ride, and a pass on having to defend his view.  Or suppose you’re discussing creation vs. evolution with someone and you ask them how life could have originated from non-life, and they say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“Well, it’s possible that in the early days of the earth when there was a primordial soup that certain amino acids were generated by radiation or lightning strikes, and that afterwards organic compounds came together, and that over billions of years molecular self-replication mechanisms developed until the first single-celled organism emerged.  And from that first instance of life, more complex life forms evolved.”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Is that something you now have to refute?  Because that may SOUND scholarly and potentially reasonable… but your opponent has given no evidence whatsoever that that actually took place. If you start your sentence with “It’s possible that… such and such could have happened”, then there’s literally no end of things you can imagine.  But it’s not your job to disprove those stories.  It’s the job of your opponent to give evidence that what he’s saying is true.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So, when you ask your opponent “what do you mean by that”, and they give you back an assertion with no arguments to back it up, don’t give them a free ride.  It’s not your job to step in and start refuting assertions that they haven’t bothered to defend.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So in a case like that, what should do instead?  </a:t>
            </a:r>
          </a:p>
          <a:p>
            <a:pPr marL="0" indent="0" algn="l" rtl="0" eaLnBrk="1" latinLnBrk="0" hangingPunct="1">
              <a:spcBef>
                <a:spcPts val="0"/>
              </a:spcBef>
              <a:spcAft>
                <a:spcPts val="0"/>
              </a:spcAft>
            </a:pPr>
            <a:endParaRPr lang="en-US" sz="1800" b="1" kern="1200" dirty="0">
              <a:solidFill>
                <a:srgbClr val="000000"/>
              </a:solidFill>
              <a:effectLst/>
              <a:latin typeface="Calibri" panose="020F0502020204030204" pitchFamily="34" charset="0"/>
              <a:ea typeface="+mn-ea"/>
              <a:cs typeface="+mn-cs"/>
            </a:endParaRPr>
          </a:p>
          <a:p>
            <a:pPr marL="0" indent="0" algn="l" rtl="0" eaLnBrk="1" latinLnBrk="0" hangingPunct="1">
              <a:spcBef>
                <a:spcPts val="0"/>
              </a:spcBef>
              <a:spcAft>
                <a:spcPts val="0"/>
              </a:spcAft>
            </a:pPr>
            <a:r>
              <a:rPr lang="en-US" sz="1800" b="1" kern="1200" dirty="0">
                <a:solidFill>
                  <a:srgbClr val="000000"/>
                </a:solidFill>
                <a:effectLst/>
                <a:latin typeface="Calibri" panose="020F050202020403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Well, it’s time to go on to step 2 of the Columbo tactic, where you reverse the burden of proof and put it back on them.</a:t>
            </a:r>
          </a:p>
        </p:txBody>
      </p:sp>
      <p:sp>
        <p:nvSpPr>
          <p:cNvPr id="4" name="Slide Number Placeholder 3"/>
          <p:cNvSpPr>
            <a:spLocks noGrp="1"/>
          </p:cNvSpPr>
          <p:nvPr>
            <p:ph type="sldNum" sz="quarter" idx="5"/>
          </p:nvPr>
        </p:nvSpPr>
        <p:spPr/>
        <p:txBody>
          <a:bodyPr/>
          <a:lstStyle/>
          <a:p>
            <a:fld id="{ED59B5BF-0561-4FA2-AB0D-3B06CDA522EA}" type="slidenum">
              <a:rPr lang="en-US" smtClean="0"/>
              <a:t>16</a:t>
            </a:fld>
            <a:endParaRPr lang="en-US"/>
          </a:p>
        </p:txBody>
      </p:sp>
    </p:spTree>
    <p:extLst>
      <p:ext uri="{BB962C8B-B14F-4D97-AF65-F5344CB8AC3E}">
        <p14:creationId xmlns:p14="http://schemas.microsoft.com/office/powerpoint/2010/main" val="19197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it’s time to go on to step 2 of the Columbo tactic, where you reverse the burden of proof and put it back on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also going to have a model question.  </a:t>
            </a:r>
            <a:r>
              <a:rPr lang="en-US" i="1" dirty="0"/>
              <a:t>(*DON’T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Greg </a:t>
            </a:r>
            <a:r>
              <a:rPr lang="en-US" b="0" dirty="0" err="1"/>
              <a:t>Kokul</a:t>
            </a:r>
            <a:r>
              <a:rPr lang="en-US" b="0" dirty="0"/>
              <a:t> says this: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t>So here’s our rule for Columbo #2: No more free rides.  Every time someone makes a contentious claim—and after you get clarification on what he means by his assertion (Columbo #1)—you are going to ask your second Columbo question, </a:t>
            </a:r>
            <a:r>
              <a:rPr lang="en-US" b="1" dirty="0"/>
              <a:t>*CLICK* </a:t>
            </a:r>
            <a:r>
              <a:rPr lang="en-US" b="0" dirty="0"/>
              <a:t>“How did you come to that conclusion?”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this question, just like the first one, can take many forms.  You might ask</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800" b="1" kern="1200" dirty="0">
                <a:solidFill>
                  <a:srgbClr val="000000"/>
                </a:solidFill>
                <a:effectLst/>
                <a:latin typeface="Calibri" panose="020F0502020204030204" pitchFamily="34" charset="0"/>
                <a:ea typeface="+mn-ea"/>
                <a:cs typeface="+mn-cs"/>
              </a:rPr>
              <a:t>*CLICK*</a:t>
            </a:r>
            <a:r>
              <a:rPr lang="en-US" sz="1200" b="1" kern="1200" dirty="0">
                <a:solidFill>
                  <a:srgbClr val="000000"/>
                </a:solidFill>
                <a:effectLst/>
                <a:latin typeface="+mn-lt"/>
                <a:ea typeface="+mn-ea"/>
                <a:cs typeface="+mn-cs"/>
              </a:rPr>
              <a:t>  </a:t>
            </a:r>
            <a:r>
              <a:rPr lang="en-US" sz="1200" dirty="0">
                <a:effectLst>
                  <a:outerShdw blurRad="38100" dist="38100" dir="2700000" algn="tl">
                    <a:srgbClr val="000000">
                      <a:alpha val="43137"/>
                    </a:srgbClr>
                  </a:outerShdw>
                </a:effectLst>
                <a:latin typeface="Trebuchet MS" panose="020B0603020202020204" pitchFamily="34" charset="0"/>
              </a:rPr>
              <a:t>I'm curious - what are you reasons for thinking that?</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800" b="1" kern="1200" dirty="0">
                <a:solidFill>
                  <a:srgbClr val="000000"/>
                </a:solidFill>
                <a:effectLst/>
                <a:latin typeface="Calibri" panose="020F0502020204030204" pitchFamily="34" charset="0"/>
                <a:ea typeface="+mn-ea"/>
                <a:cs typeface="+mn-cs"/>
              </a:rPr>
              <a:t>*CLICK*</a:t>
            </a:r>
            <a:r>
              <a:rPr lang="en-US" sz="1200" b="1" kern="1200" dirty="0">
                <a:solidFill>
                  <a:srgbClr val="000000"/>
                </a:solidFill>
                <a:effectLst/>
                <a:latin typeface="+mn-lt"/>
                <a:ea typeface="+mn-ea"/>
                <a:cs typeface="+mn-cs"/>
              </a:rPr>
              <a:t>  </a:t>
            </a:r>
            <a:r>
              <a:rPr lang="en-US" sz="1200" b="0" kern="1200" dirty="0">
                <a:solidFill>
                  <a:srgbClr val="000000"/>
                </a:solidFill>
                <a:effectLst/>
                <a:latin typeface="+mn-lt"/>
                <a:ea typeface="+mn-ea"/>
                <a:cs typeface="+mn-cs"/>
              </a:rPr>
              <a:t>Or, </a:t>
            </a:r>
            <a:r>
              <a:rPr lang="en-US" sz="1200" dirty="0">
                <a:effectLst>
                  <a:outerShdw blurRad="38100" dist="38100" dir="2700000" algn="tl">
                    <a:srgbClr val="000000">
                      <a:alpha val="43137"/>
                    </a:srgbClr>
                  </a:outerShdw>
                </a:effectLst>
                <a:latin typeface="Trebuchet MS" panose="020B0603020202020204" pitchFamily="34" charset="0"/>
              </a:rPr>
              <a:t>What makes you confident that your view is true?</a:t>
            </a:r>
          </a:p>
          <a:p>
            <a:pPr marL="171450" indent="-171450">
              <a:lnSpc>
                <a:spcPct val="120000"/>
              </a:lnSpc>
              <a:buFont typeface="Arial" panose="020B0604020202020204" pitchFamily="34" charset="0"/>
              <a:buChar char="•"/>
            </a:pPr>
            <a:r>
              <a:rPr lang="en-US" sz="1200" b="1" kern="1200" dirty="0">
                <a:solidFill>
                  <a:srgbClr val="000000"/>
                </a:solidFill>
                <a:effectLst/>
                <a:latin typeface="Calibri" panose="020F0502020204030204" pitchFamily="34" charset="0"/>
                <a:ea typeface="+mn-ea"/>
                <a:cs typeface="+mn-cs"/>
              </a:rPr>
              <a:t>*CLICK*</a:t>
            </a:r>
            <a:r>
              <a:rPr lang="en-US" sz="1000" b="1" kern="1200" dirty="0">
                <a:solidFill>
                  <a:srgbClr val="000000"/>
                </a:solidFill>
                <a:effectLst/>
                <a:latin typeface="+mn-lt"/>
                <a:ea typeface="+mn-ea"/>
                <a:cs typeface="+mn-cs"/>
              </a:rPr>
              <a:t>  </a:t>
            </a:r>
            <a:r>
              <a:rPr lang="en-US" sz="1000" b="0" kern="1200" dirty="0">
                <a:solidFill>
                  <a:srgbClr val="000000"/>
                </a:solidFill>
                <a:effectLst/>
                <a:latin typeface="+mn-lt"/>
                <a:ea typeface="+mn-ea"/>
                <a:cs typeface="+mn-cs"/>
              </a:rPr>
              <a:t>Or, </a:t>
            </a:r>
            <a:r>
              <a:rPr lang="en-US" sz="1200" dirty="0">
                <a:effectLst>
                  <a:outerShdw blurRad="38100" dist="38100" dir="2700000" algn="tl">
                    <a:srgbClr val="000000">
                      <a:alpha val="43137"/>
                    </a:srgbClr>
                  </a:outerShdw>
                </a:effectLst>
                <a:latin typeface="Trebuchet MS" panose="020B0603020202020204" pitchFamily="34" charset="0"/>
              </a:rPr>
              <a:t>How exactly does that work?</a:t>
            </a:r>
          </a:p>
          <a:p>
            <a:pPr marL="171450" indent="-171450">
              <a:lnSpc>
                <a:spcPct val="120000"/>
              </a:lnSpc>
              <a:buFont typeface="Arial" panose="020B0604020202020204" pitchFamily="34" charset="0"/>
              <a:buChar char="•"/>
            </a:pPr>
            <a:r>
              <a:rPr lang="en-US" sz="1200" b="1" kern="1200" dirty="0">
                <a:solidFill>
                  <a:srgbClr val="000000"/>
                </a:solidFill>
                <a:effectLst/>
                <a:latin typeface="Calibri" panose="020F0502020204030204" pitchFamily="34" charset="0"/>
                <a:ea typeface="+mn-ea"/>
                <a:cs typeface="+mn-cs"/>
              </a:rPr>
              <a:t>*CLICK*</a:t>
            </a:r>
            <a:r>
              <a:rPr lang="en-US" sz="1000" b="1" kern="1200" dirty="0">
                <a:solidFill>
                  <a:srgbClr val="000000"/>
                </a:solidFill>
                <a:effectLst/>
                <a:latin typeface="+mn-lt"/>
                <a:ea typeface="+mn-ea"/>
                <a:cs typeface="+mn-cs"/>
              </a:rPr>
              <a:t>  </a:t>
            </a:r>
            <a:r>
              <a:rPr lang="en-US" sz="1000" b="0" kern="1200" dirty="0">
                <a:solidFill>
                  <a:srgbClr val="000000"/>
                </a:solidFill>
                <a:effectLst/>
                <a:latin typeface="+mn-lt"/>
                <a:ea typeface="+mn-ea"/>
                <a:cs typeface="+mn-cs"/>
              </a:rPr>
              <a:t>Or, </a:t>
            </a:r>
            <a:r>
              <a:rPr lang="en-US" sz="1200" dirty="0">
                <a:effectLst>
                  <a:outerShdw blurRad="38100" dist="38100" dir="2700000" algn="tl">
                    <a:srgbClr val="000000">
                      <a:alpha val="43137"/>
                    </a:srgbClr>
                  </a:outerShdw>
                </a:effectLst>
                <a:latin typeface="Trebuchet MS" panose="020B0603020202020204" pitchFamily="34" charset="0"/>
              </a:rPr>
              <a:t>Why do you think that's the way it happened (or the way it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Now at this point, there’s still no pressure on you.  You haven’t stated your own view, so you don’t have to defend anything.  You’re simply now asking the other person to backup what they’re saying with evidence.   </a:t>
            </a:r>
          </a:p>
          <a:p>
            <a:endParaRPr lang="en-US" dirty="0"/>
          </a:p>
          <a:p>
            <a:r>
              <a:rPr lang="en-US" dirty="0"/>
              <a:t>And again, you may discover that their response to this second Columbo question is silence.  There are many, many people who have strong opinions on things who have never actually gone to the effort to formulate reasons </a:t>
            </a:r>
            <a:r>
              <a:rPr lang="en-US" u="sng" dirty="0"/>
              <a:t>why</a:t>
            </a:r>
            <a:r>
              <a:rPr lang="en-US" u="none" dirty="0"/>
              <a:t> they believe that.  Putting the burden of proof back on them, and asking them what evidence they have for their view may very well be the stone in their shoe that will irritate them (in a good way) in the days and weeks to come.</a:t>
            </a:r>
            <a:endParaRPr lang="en-US" dirty="0"/>
          </a:p>
          <a:p>
            <a:endParaRPr lang="en-US" dirty="0"/>
          </a:p>
          <a:p>
            <a:endParaRPr lang="en-US" dirty="0"/>
          </a:p>
          <a:p>
            <a:pPr marL="0" indent="0" algn="l" rtl="0" eaLnBrk="1" latinLnBrk="0" hangingPunct="1">
              <a:spcBef>
                <a:spcPts val="0"/>
              </a:spcBef>
              <a:spcAft>
                <a:spcPts val="0"/>
              </a:spcAft>
            </a:pPr>
            <a:r>
              <a:rPr lang="en-US" sz="1800" b="1" kern="1200" dirty="0">
                <a:solidFill>
                  <a:srgbClr val="000000"/>
                </a:solidFill>
                <a:effectLst/>
                <a:latin typeface="Calibri" panose="020F0502020204030204" pitchFamily="34" charset="0"/>
                <a:ea typeface="+mn-ea"/>
                <a:cs typeface="+mn-cs"/>
              </a:rPr>
              <a:t>*ADVANCE*</a:t>
            </a:r>
            <a:endParaRPr lang="en-US" dirty="0">
              <a:effectLst/>
            </a:endParaRPr>
          </a:p>
          <a:p>
            <a:r>
              <a:rPr lang="en-US" dirty="0"/>
              <a:t>So that’s the first two parts of the Columbo tactic – gathering information, and reversing the burden of proof.  Let’s take them for a test drive now, and see how we might use them in real-life conversations.</a:t>
            </a:r>
          </a:p>
        </p:txBody>
      </p:sp>
      <p:sp>
        <p:nvSpPr>
          <p:cNvPr id="4" name="Slide Number Placeholder 3"/>
          <p:cNvSpPr>
            <a:spLocks noGrp="1"/>
          </p:cNvSpPr>
          <p:nvPr>
            <p:ph type="sldNum" sz="quarter" idx="5"/>
          </p:nvPr>
        </p:nvSpPr>
        <p:spPr/>
        <p:txBody>
          <a:bodyPr/>
          <a:lstStyle/>
          <a:p>
            <a:fld id="{ED59B5BF-0561-4FA2-AB0D-3B06CDA522EA}" type="slidenum">
              <a:rPr lang="en-US" smtClean="0"/>
              <a:t>17</a:t>
            </a:fld>
            <a:endParaRPr lang="en-US"/>
          </a:p>
        </p:txBody>
      </p:sp>
    </p:spTree>
    <p:extLst>
      <p:ext uri="{BB962C8B-B14F-4D97-AF65-F5344CB8AC3E}">
        <p14:creationId xmlns:p14="http://schemas.microsoft.com/office/powerpoint/2010/main" val="916109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AA87C-C38B-C524-C472-93F3F7E67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64EFA-BDEB-C275-66D3-0CF70BEC7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D84B3-89D7-889D-87D8-0A532DAF9370}"/>
              </a:ext>
            </a:extLst>
          </p:cNvPr>
          <p:cNvSpPr>
            <a:spLocks noGrp="1"/>
          </p:cNvSpPr>
          <p:nvPr>
            <p:ph type="body" idx="1"/>
          </p:nvPr>
        </p:nvSpPr>
        <p:spPr/>
        <p:txBody>
          <a:bodyPr/>
          <a:lstStyle/>
          <a:p>
            <a:r>
              <a:rPr lang="en-US" dirty="0"/>
              <a:t>So that’s the first two parts of the Columbo tactic – gathering information, and reversing the burden of proof.  Let’s take them for a test drive now, and see how we might use them in real-life conversations.</a:t>
            </a:r>
          </a:p>
          <a:p>
            <a:r>
              <a:rPr lang="en-US" b="1" dirty="0"/>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Calibri" panose="020F0502020204030204" pitchFamily="34" charset="0"/>
                <a:ea typeface="+mn-ea"/>
                <a:cs typeface="+mn-cs"/>
              </a:rPr>
              <a:t>Let’s revisit the two scenarios we started the class with.  Let’s go first of all back to our family dinner, where your nephew has just announced</a:t>
            </a:r>
          </a:p>
          <a:p>
            <a:endParaRPr lang="en-US" dirty="0"/>
          </a:p>
        </p:txBody>
      </p:sp>
      <p:sp>
        <p:nvSpPr>
          <p:cNvPr id="4" name="Slide Number Placeholder 3">
            <a:extLst>
              <a:ext uri="{FF2B5EF4-FFF2-40B4-BE49-F238E27FC236}">
                <a16:creationId xmlns:a16="http://schemas.microsoft.com/office/drawing/2014/main" id="{99791158-FB29-B58E-4F42-8374BEA81733}"/>
              </a:ext>
            </a:extLst>
          </p:cNvPr>
          <p:cNvSpPr>
            <a:spLocks noGrp="1"/>
          </p:cNvSpPr>
          <p:nvPr>
            <p:ph type="sldNum" sz="quarter" idx="5"/>
          </p:nvPr>
        </p:nvSpPr>
        <p:spPr/>
        <p:txBody>
          <a:bodyPr/>
          <a:lstStyle/>
          <a:p>
            <a:fld id="{ED59B5BF-0561-4FA2-AB0D-3B06CDA522EA}" type="slidenum">
              <a:rPr lang="en-US" smtClean="0"/>
              <a:t>18</a:t>
            </a:fld>
            <a:endParaRPr lang="en-US"/>
          </a:p>
        </p:txBody>
      </p:sp>
    </p:spTree>
    <p:extLst>
      <p:ext uri="{BB962C8B-B14F-4D97-AF65-F5344CB8AC3E}">
        <p14:creationId xmlns:p14="http://schemas.microsoft.com/office/powerpoint/2010/main" val="250675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t>** 10:05-10:09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none" dirty="0"/>
          </a:p>
          <a:p>
            <a:pPr marL="0" marR="0" indent="0" algn="l" rtl="0" eaLnBrk="1" fontAlgn="auto" latinLnBrk="0" hangingPunct="1">
              <a:spcBef>
                <a:spcPts val="0"/>
              </a:spcBef>
              <a:spcAft>
                <a:spcPts val="0"/>
              </a:spcAft>
            </a:pPr>
            <a:r>
              <a:rPr lang="en-US" sz="1800" b="0" kern="1200" dirty="0">
                <a:solidFill>
                  <a:srgbClr val="000000"/>
                </a:solidFill>
                <a:effectLst/>
                <a:latin typeface="Calibri" panose="020F0502020204030204" pitchFamily="34" charset="0"/>
                <a:ea typeface="+mn-ea"/>
                <a:cs typeface="+mn-cs"/>
              </a:rPr>
              <a:t>Let’s revisit the two scenarios we started the class with.  Let’s go first of all back to our family dinner, where your nephew has just announced that he no longer believes in Christianity, or in any religion at 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*CLICK*</a:t>
            </a:r>
          </a:p>
          <a:p>
            <a:pPr marL="0" marR="0" indent="0" algn="l" rtl="0" eaLnBrk="1" fontAlgn="auto" latinLnBrk="0" hangingPunct="1">
              <a:spcBef>
                <a:spcPts val="0"/>
              </a:spcBef>
              <a:spcAft>
                <a:spcPts val="0"/>
              </a:spcAft>
            </a:pPr>
            <a:r>
              <a:rPr lang="en-US" sz="1800" b="0" kern="1200" dirty="0">
                <a:solidFill>
                  <a:srgbClr val="000000"/>
                </a:solidFill>
                <a:effectLst/>
                <a:latin typeface="Calibri" panose="020F0502020204030204" pitchFamily="34" charset="0"/>
                <a:ea typeface="+mn-ea"/>
                <a:cs typeface="+mn-cs"/>
              </a:rPr>
              <a:t>“Believing in God is irrational,” he says.  “There’s no evidence that God exists.”</a:t>
            </a:r>
          </a:p>
          <a:p>
            <a:pPr marL="0" marR="0" indent="0" algn="l" rtl="0" eaLnBrk="1" fontAlgn="auto" latinLnBrk="0" hangingPunct="1">
              <a:spcBef>
                <a:spcPts val="0"/>
              </a:spcBef>
              <a:spcAft>
                <a:spcPts val="0"/>
              </a:spcAft>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pPr>
            <a:r>
              <a:rPr lang="en-US" sz="1800" b="0" kern="1200" dirty="0">
                <a:solidFill>
                  <a:srgbClr val="000000"/>
                </a:solidFill>
                <a:effectLst/>
                <a:latin typeface="Calibri" panose="020F0502020204030204" pitchFamily="34" charset="0"/>
                <a:ea typeface="+mn-ea"/>
                <a:cs typeface="+mn-cs"/>
              </a:rPr>
              <a:t>So, beginning with that statement of 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*CLICK*</a:t>
            </a:r>
          </a:p>
          <a:p>
            <a:pPr marL="0" marR="0" indent="0" algn="l" rtl="0" eaLnBrk="1" fontAlgn="auto" latinLnBrk="0" hangingPunct="1">
              <a:spcBef>
                <a:spcPts val="0"/>
              </a:spcBef>
              <a:spcAft>
                <a:spcPts val="0"/>
              </a:spcAft>
            </a:pPr>
            <a:r>
              <a:rPr lang="en-US" sz="1800" b="0" kern="1200" dirty="0">
                <a:solidFill>
                  <a:srgbClr val="000000"/>
                </a:solidFill>
                <a:effectLst/>
                <a:latin typeface="Calibri" panose="020F0502020204030204" pitchFamily="34" charset="0"/>
                <a:ea typeface="+mn-ea"/>
                <a:cs typeface="+mn-cs"/>
              </a:rPr>
              <a:t>What would be an example of how we could get this dialogue off the ground.   (And this is a question for everyone!  It’s audience participation time!)  How can we get started here?  Let’s not begin by immediately telling him that he’s dead wrong and start pulling out all the evidence we have that God really does exist.  Can you think of a “What do you mean by that” type of question that can help us gather more information or clear up some ambiguities in his statement?</a:t>
            </a:r>
          </a:p>
          <a:p>
            <a:pPr marL="0" marR="0" indent="0" algn="l" rtl="0" eaLnBrk="1" fontAlgn="auto" latinLnBrk="0" hangingPunct="1">
              <a:spcBef>
                <a:spcPts val="0"/>
              </a:spcBef>
              <a:spcAft>
                <a:spcPts val="0"/>
              </a:spcAft>
            </a:pPr>
            <a:endParaRPr lang="en-US" sz="1800" b="0" kern="1200" dirty="0">
              <a:solidFill>
                <a:srgbClr val="000000"/>
              </a:solidFill>
              <a:effectLst/>
              <a:latin typeface="Calibri" panose="020F0502020204030204" pitchFamily="34" charset="0"/>
              <a:ea typeface="+mn-ea"/>
              <a:cs typeface="+mn-cs"/>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Can you tell me what you mean when you say belief in God is irrational?</a:t>
            </a:r>
            <a:br>
              <a:rPr lang="en-US" sz="1800" b="0" kern="1200" dirty="0">
                <a:solidFill>
                  <a:srgbClr val="000000"/>
                </a:solidFill>
                <a:effectLst/>
                <a:latin typeface="Calibri" panose="020F0502020204030204" pitchFamily="34" charset="0"/>
                <a:ea typeface="+mn-ea"/>
                <a:cs typeface="+mn-cs"/>
              </a:rPr>
            </a:br>
            <a:r>
              <a:rPr lang="en-US" sz="1800" b="0" kern="1200" dirty="0">
                <a:solidFill>
                  <a:srgbClr val="000000"/>
                </a:solidFill>
                <a:effectLst/>
                <a:latin typeface="Calibri" panose="020F0502020204030204" pitchFamily="34" charset="0"/>
                <a:ea typeface="+mn-ea"/>
                <a:cs typeface="+mn-cs"/>
              </a:rPr>
              <a:t>(you’re not even asking </a:t>
            </a:r>
            <a:r>
              <a:rPr lang="en-US" sz="1800" b="0" u="sng" kern="1200" dirty="0">
                <a:solidFill>
                  <a:srgbClr val="000000"/>
                </a:solidFill>
                <a:effectLst/>
                <a:latin typeface="Calibri" panose="020F0502020204030204" pitchFamily="34" charset="0"/>
                <a:ea typeface="+mn-ea"/>
                <a:cs typeface="+mn-cs"/>
              </a:rPr>
              <a:t>why</a:t>
            </a:r>
            <a:r>
              <a:rPr lang="en-US" sz="1800" b="0" u="none" kern="1200" dirty="0">
                <a:solidFill>
                  <a:srgbClr val="000000"/>
                </a:solidFill>
                <a:effectLst/>
                <a:latin typeface="Calibri" panose="020F0502020204030204" pitchFamily="34" charset="0"/>
                <a:ea typeface="+mn-ea"/>
                <a:cs typeface="+mn-cs"/>
              </a:rPr>
              <a:t> he thinks belief in God is irrational – at this point you just want to know “what do you mean by the word ‘irrational’?”)</a:t>
            </a:r>
            <a:br>
              <a:rPr lang="en-US" sz="1800" b="0" u="none" kern="1200" dirty="0">
                <a:solidFill>
                  <a:srgbClr val="000000"/>
                </a:solidFill>
                <a:effectLst/>
                <a:latin typeface="Calibri" panose="020F0502020204030204" pitchFamily="34" charset="0"/>
                <a:ea typeface="+mn-ea"/>
                <a:cs typeface="+mn-cs"/>
              </a:rPr>
            </a:br>
            <a:endParaRPr lang="en-US" sz="1800" b="0" kern="1200" dirty="0">
              <a:solidFill>
                <a:srgbClr val="000000"/>
              </a:solidFill>
              <a:effectLst/>
              <a:latin typeface="Calibri" panose="020F0502020204030204" pitchFamily="34" charset="0"/>
              <a:ea typeface="+mn-ea"/>
              <a:cs typeface="+mn-cs"/>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You said there’s no evidence that God exists.  What kind of evidence do you think would be acceptable to demonstrate that God exists?</a:t>
            </a:r>
          </a:p>
          <a:p>
            <a:pPr marL="742950" marR="0" lvl="1"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(before you start offering evidence, you want to know what he finds acceptable, and whether he's consistent with his standards when it comes to other things he also believes)</a:t>
            </a:r>
          </a:p>
          <a:p>
            <a:pPr marL="0" marR="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buFont typeface="Arial" panose="020B0604020202020204" pitchFamily="34" charset="0"/>
              <a:buNone/>
            </a:pPr>
            <a:r>
              <a:rPr lang="en-US" sz="1800" b="1" kern="1200" dirty="0">
                <a:solidFill>
                  <a:srgbClr val="000000"/>
                </a:solidFill>
                <a:effectLst/>
                <a:latin typeface="Calibri" panose="020F0502020204030204" pitchFamily="34" charset="0"/>
                <a:ea typeface="+mn-ea"/>
                <a:cs typeface="+mn-cs"/>
              </a:rPr>
              <a:t>*ADVANCE*</a:t>
            </a: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So let’s assume you ask a question like that and he gives you further details.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kern="1200" dirty="0">
                <a:solidFill>
                  <a:srgbClr val="000000"/>
                </a:solidFill>
                <a:effectLst/>
                <a:latin typeface="Calibri" panose="020F0502020204030204" pitchFamily="34" charset="0"/>
                <a:ea typeface="+mn-ea"/>
                <a:cs typeface="+mn-cs"/>
              </a:rPr>
              <a:t>*CLICK*</a:t>
            </a: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He says “When I say there’s no evidence for God, I mean you can’t see him, hear him, touch him.  And when I say it’s irrational to believe I God, I mean that there’s no REASON you should believe in some all-powerful deity you can’t see or hear.  There’s nothing in the universe whose existence can only be explained by God.  Science is proving that you don’t need God to explain the way the universe works.  People who believe in God have turned off their brains, and rejected science, and they’ve chosen blind faith instead.”</a:t>
            </a:r>
            <a:endParaRPr lang="en-US" sz="2800" b="0" dirty="0">
              <a:effectLst/>
            </a:endParaRPr>
          </a:p>
        </p:txBody>
      </p:sp>
      <p:sp>
        <p:nvSpPr>
          <p:cNvPr id="4" name="Slide Number Placeholder 3"/>
          <p:cNvSpPr>
            <a:spLocks noGrp="1"/>
          </p:cNvSpPr>
          <p:nvPr>
            <p:ph type="sldNum" sz="quarter" idx="5"/>
          </p:nvPr>
        </p:nvSpPr>
        <p:spPr/>
        <p:txBody>
          <a:bodyPr/>
          <a:lstStyle/>
          <a:p>
            <a:fld id="{ED59B5BF-0561-4FA2-AB0D-3B06CDA522EA}" type="slidenum">
              <a:rPr lang="en-US" smtClean="0"/>
              <a:t>19</a:t>
            </a:fld>
            <a:endParaRPr lang="en-US"/>
          </a:p>
        </p:txBody>
      </p:sp>
    </p:spTree>
    <p:extLst>
      <p:ext uri="{BB962C8B-B14F-4D97-AF65-F5344CB8AC3E}">
        <p14:creationId xmlns:p14="http://schemas.microsoft.com/office/powerpoint/2010/main" val="389597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I’d like you imagine a scenario for a moment.  </a:t>
            </a:r>
          </a:p>
          <a:p>
            <a:endParaRPr lang="en-US" dirty="0"/>
          </a:p>
          <a:p>
            <a:r>
              <a:rPr lang="en-US" dirty="0"/>
              <a:t>Imagine that you’re at a family gathering over Thanksgiving.</a:t>
            </a:r>
          </a:p>
          <a:p>
            <a:pPr marL="171450" indent="-171450">
              <a:buFont typeface="Arial" panose="020B0604020202020204" pitchFamily="34" charset="0"/>
              <a:buChar char="•"/>
            </a:pPr>
            <a:r>
              <a:rPr lang="en-US" dirty="0"/>
              <a:t>Your whole extended family is there – siblings, aunts, uncles, cousins, and everyone’s having a good time talking.  </a:t>
            </a:r>
          </a:p>
          <a:p>
            <a:pPr marL="628650" lvl="1" indent="-171450">
              <a:buFont typeface="Arial" panose="020B0604020202020204" pitchFamily="34" charset="0"/>
              <a:buChar char="•"/>
            </a:pPr>
            <a:r>
              <a:rPr lang="en-US" dirty="0"/>
              <a:t>Your sister and her husband are Christians, </a:t>
            </a:r>
          </a:p>
          <a:p>
            <a:pPr marL="628650" lvl="1" indent="-171450">
              <a:buFont typeface="Arial" panose="020B0604020202020204" pitchFamily="34" charset="0"/>
              <a:buChar char="•"/>
            </a:pPr>
            <a:r>
              <a:rPr lang="en-US" dirty="0"/>
              <a:t>and their oldest son has is just finishing his first semester at a state university.  </a:t>
            </a:r>
          </a:p>
          <a:p>
            <a:pPr marL="171450" indent="-171450">
              <a:buFont typeface="Arial" panose="020B0604020202020204" pitchFamily="34" charset="0"/>
              <a:buChar char="•"/>
            </a:pPr>
            <a:r>
              <a:rPr lang="en-US" dirty="0"/>
              <a:t>You chat with him a bit, ask him how the semester has been going, </a:t>
            </a:r>
          </a:p>
          <a:p>
            <a:pPr marL="171450" indent="-171450">
              <a:buFont typeface="Arial" panose="020B0604020202020204" pitchFamily="34" charset="0"/>
              <a:buChar char="•"/>
            </a:pPr>
            <a:r>
              <a:rPr lang="en-US" dirty="0"/>
              <a:t>and in the course of the conversation you ask him whether he’s been able to find a good church near the college.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His expression turns hard, and he raises his voice as he tells you </a:t>
            </a:r>
          </a:p>
          <a:p>
            <a:endParaRPr lang="en-US" dirty="0"/>
          </a:p>
          <a:p>
            <a:r>
              <a:rPr lang="en-US" dirty="0"/>
              <a:t>“No.  I don’t believe that stuff anymore.”  And as you look at him in astonishment, he announces. “College has really been eye-opening for me.  I’ve learned that there’s </a:t>
            </a:r>
            <a:r>
              <a:rPr lang="en-US" u="sng" dirty="0"/>
              <a:t>no evidence</a:t>
            </a:r>
            <a:r>
              <a:rPr lang="en-US" dirty="0"/>
              <a:t> for the existence of God.  The only reason people believe in God is because they can’t handle the real world and they need a crutch to get through life.”</a:t>
            </a:r>
          </a:p>
          <a:p>
            <a:endParaRPr lang="en-US" dirty="0"/>
          </a:p>
          <a:p>
            <a:r>
              <a:rPr lang="en-US" dirty="0"/>
              <a:t>The conversation around you gets quiet.  You can tell that his parents, and in fact indeed everyone sitting nearby are uncomfortable and feeling awkward.  The boy is glaring at you, daring you to respond.  What could you possibly say in a situation like that?</a:t>
            </a:r>
          </a:p>
          <a:p>
            <a:endParaRPr lang="en-US" i="1" dirty="0"/>
          </a:p>
          <a:p>
            <a:r>
              <a:rPr lang="en-US" dirty="0"/>
              <a:t>But let’s put that aside for a moment.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a:t>
            </a:r>
          </a:p>
          <a:p>
            <a:r>
              <a:rPr lang="en-US" dirty="0"/>
              <a:t>And let’s imagine another scenario.</a:t>
            </a:r>
          </a:p>
        </p:txBody>
      </p:sp>
      <p:sp>
        <p:nvSpPr>
          <p:cNvPr id="4" name="Slide Number Placeholder 3"/>
          <p:cNvSpPr>
            <a:spLocks noGrp="1"/>
          </p:cNvSpPr>
          <p:nvPr>
            <p:ph type="sldNum" sz="quarter" idx="5"/>
          </p:nvPr>
        </p:nvSpPr>
        <p:spPr/>
        <p:txBody>
          <a:bodyPr/>
          <a:lstStyle/>
          <a:p>
            <a:fld id="{ED59B5BF-0561-4FA2-AB0D-3B06CDA522EA}" type="slidenum">
              <a:rPr lang="en-US" smtClean="0"/>
              <a:t>2</a:t>
            </a:fld>
            <a:endParaRPr lang="en-US"/>
          </a:p>
        </p:txBody>
      </p:sp>
    </p:spTree>
    <p:extLst>
      <p:ext uri="{BB962C8B-B14F-4D97-AF65-F5344CB8AC3E}">
        <p14:creationId xmlns:p14="http://schemas.microsoft.com/office/powerpoint/2010/main" val="4146414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So let’s assume you ask a question like that and he gives you further details. </a:t>
            </a:r>
          </a:p>
          <a:p>
            <a:pPr marL="0" marR="0" indent="0" algn="l" rtl="0" eaLnBrk="1" fontAlgn="auto" latinLnBrk="0" hangingPunct="1">
              <a:spcBef>
                <a:spcPts val="0"/>
              </a:spcBef>
              <a:spcAft>
                <a:spcPts val="0"/>
              </a:spcAft>
              <a:buFont typeface="Arial" panose="020B0604020202020204" pitchFamily="34" charset="0"/>
              <a:buNone/>
            </a:pPr>
            <a:r>
              <a:rPr lang="en-US" sz="1800" b="1" kern="1200" dirty="0">
                <a:solidFill>
                  <a:srgbClr val="000000"/>
                </a:solidFill>
                <a:effectLst/>
                <a:latin typeface="Calibri" panose="020F0502020204030204" pitchFamily="34" charset="0"/>
                <a:ea typeface="+mn-ea"/>
                <a:cs typeface="+mn-cs"/>
              </a:rPr>
              <a:t>*CLICK*</a:t>
            </a: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He says “When I say there’s no evidence for God, I mean you can’t see him, hear him, touch him.  And it’s irrational - it goes against REASON AND LOGIC to believe in some all-powerful deity you can’t see or hear. Science is proving that you don’t need some kind of “god” to explain the way the universe works.  People who believe in God have turned off their brains, and rejected science, and they’ve chosen blind faith instead.”</a:t>
            </a:r>
          </a:p>
          <a:p>
            <a:pPr marL="0" marR="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Now at this point you might be tempted to launch into refuting his statements, but instead of doing that, let’s go on to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0000"/>
                </a:solidFill>
                <a:effectLst/>
                <a:latin typeface="Calibri" panose="020F0502020204030204" pitchFamily="34" charset="0"/>
                <a:ea typeface="+mn-ea"/>
                <a:cs typeface="+mn-cs"/>
              </a:rPr>
              <a:t>*CLICK*</a:t>
            </a:r>
            <a:endParaRPr lang="en-US" sz="2800" dirty="0">
              <a:effectLst/>
            </a:endParaRP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step 2, reversing the burden of proof.  What kind of “how did you come to that conclusion” statements could you use here?</a:t>
            </a:r>
          </a:p>
          <a:p>
            <a:pPr marL="0" marR="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What is it about a belief in God’s existence that is irrational specifically?</a:t>
            </a:r>
            <a:br>
              <a:rPr lang="en-US" sz="1800" b="0" kern="1200" dirty="0">
                <a:solidFill>
                  <a:srgbClr val="000000"/>
                </a:solidFill>
                <a:effectLst/>
                <a:latin typeface="Calibri" panose="020F0502020204030204" pitchFamily="34" charset="0"/>
                <a:ea typeface="+mn-ea"/>
                <a:cs typeface="+mn-cs"/>
              </a:rPr>
            </a:br>
            <a:r>
              <a:rPr lang="en-US" sz="1800" b="0" kern="1200" dirty="0">
                <a:solidFill>
                  <a:srgbClr val="000000"/>
                </a:solidFill>
                <a:effectLst/>
                <a:latin typeface="Calibri" panose="020F0502020204030204" pitchFamily="34" charset="0"/>
                <a:ea typeface="+mn-ea"/>
                <a:cs typeface="+mn-cs"/>
              </a:rPr>
              <a:t>(here, you want some specifics from him about why he thinks belief in God is nonsensical and irrational, not just generalizations.  What laws of logic are being violated by believing in God?  What makes that an unreasonable idea?)</a:t>
            </a:r>
            <a:br>
              <a:rPr lang="en-US" sz="1800" b="0" kern="1200" dirty="0">
                <a:solidFill>
                  <a:srgbClr val="000000"/>
                </a:solidFill>
                <a:effectLst/>
                <a:latin typeface="Calibri" panose="020F0502020204030204" pitchFamily="34" charset="0"/>
                <a:ea typeface="+mn-ea"/>
                <a:cs typeface="+mn-cs"/>
              </a:rPr>
            </a:br>
            <a:endParaRPr lang="en-US" sz="1800" b="0" kern="1200" dirty="0">
              <a:solidFill>
                <a:srgbClr val="000000"/>
              </a:solidFill>
              <a:effectLst/>
              <a:latin typeface="Calibri" panose="020F0502020204030204" pitchFamily="34" charset="0"/>
              <a:ea typeface="+mn-ea"/>
              <a:cs typeface="+mn-cs"/>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Maybe you go on with,</a:t>
            </a:r>
            <a:br>
              <a:rPr lang="en-US" sz="1800" b="0" kern="1200" dirty="0">
                <a:solidFill>
                  <a:srgbClr val="000000"/>
                </a:solidFill>
                <a:effectLst/>
                <a:latin typeface="Calibri" panose="020F0502020204030204" pitchFamily="34" charset="0"/>
                <a:ea typeface="+mn-ea"/>
                <a:cs typeface="+mn-cs"/>
              </a:rPr>
            </a:br>
            <a:r>
              <a:rPr lang="en-US" sz="1800" b="0" kern="1200" dirty="0">
                <a:solidFill>
                  <a:srgbClr val="000000"/>
                </a:solidFill>
                <a:effectLst/>
                <a:latin typeface="Calibri" panose="020F0502020204030204" pitchFamily="34" charset="0"/>
                <a:ea typeface="+mn-ea"/>
                <a:cs typeface="+mn-cs"/>
              </a:rPr>
              <a:t>how did you come to the conclusion that anyone who believes in God is following a blind faith?  </a:t>
            </a:r>
            <a:br>
              <a:rPr lang="en-US" sz="1800" b="0" kern="1200" dirty="0">
                <a:solidFill>
                  <a:srgbClr val="000000"/>
                </a:solidFill>
                <a:effectLst/>
                <a:latin typeface="Calibri" panose="020F0502020204030204" pitchFamily="34" charset="0"/>
                <a:ea typeface="+mn-ea"/>
                <a:cs typeface="+mn-cs"/>
              </a:rPr>
            </a:br>
            <a:r>
              <a:rPr lang="en-US" sz="1800" b="0" kern="1200" dirty="0">
                <a:solidFill>
                  <a:srgbClr val="000000"/>
                </a:solidFill>
                <a:effectLst/>
                <a:latin typeface="Calibri" panose="020F0502020204030204" pitchFamily="34" charset="0"/>
                <a:ea typeface="+mn-ea"/>
                <a:cs typeface="+mn-cs"/>
              </a:rPr>
              <a:t>(Perhaps you’re wanting to lead him here to the idea that true Christian faith is never presented in the Bible as a blind exercise of the will where you just leap-into-the-dark – biblical faith is a strong confidence based on reasonable, rational conclusions)</a:t>
            </a:r>
            <a:br>
              <a:rPr lang="en-US" sz="1800" b="0" kern="1200" dirty="0">
                <a:solidFill>
                  <a:srgbClr val="000000"/>
                </a:solidFill>
                <a:effectLst/>
                <a:latin typeface="Calibri" panose="020F0502020204030204" pitchFamily="34" charset="0"/>
                <a:ea typeface="+mn-ea"/>
                <a:cs typeface="+mn-cs"/>
              </a:rPr>
            </a:br>
            <a:endParaRPr lang="en-US" sz="1800" b="0" kern="1200" dirty="0">
              <a:solidFill>
                <a:srgbClr val="000000"/>
              </a:solidFill>
              <a:effectLst/>
              <a:latin typeface="Calibri" panose="020F0502020204030204" pitchFamily="34" charset="0"/>
              <a:ea typeface="+mn-ea"/>
              <a:cs typeface="+mn-cs"/>
            </a:endParaRP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So you said there are no arguments for the existence of God.  What arguments have you considered, and what did you find wrong with them?    </a:t>
            </a:r>
            <a:br>
              <a:rPr lang="en-US" sz="1800" b="0" kern="1200" dirty="0">
                <a:solidFill>
                  <a:srgbClr val="000000"/>
                </a:solidFill>
                <a:effectLst/>
                <a:latin typeface="Calibri" panose="020F0502020204030204" pitchFamily="34" charset="0"/>
                <a:ea typeface="+mn-ea"/>
                <a:cs typeface="+mn-cs"/>
              </a:rPr>
            </a:br>
            <a:r>
              <a:rPr lang="en-US" sz="1800" b="0" kern="1200" dirty="0">
                <a:solidFill>
                  <a:srgbClr val="000000"/>
                </a:solidFill>
                <a:effectLst/>
                <a:latin typeface="Calibri" panose="020F0502020204030204" pitchFamily="34" charset="0"/>
                <a:ea typeface="+mn-ea"/>
                <a:cs typeface="+mn-cs"/>
              </a:rPr>
              <a:t>(If the person admits “I don’t really know what those arguments are”, or even worse if he says “there aren’t any”, you can </a:t>
            </a:r>
            <a:r>
              <a:rPr lang="en-US" sz="1800" b="0" kern="1200" dirty="0" err="1">
                <a:solidFill>
                  <a:srgbClr val="000000"/>
                </a:solidFill>
                <a:effectLst/>
                <a:latin typeface="Calibri" panose="020F0502020204030204" pitchFamily="34" charset="0"/>
                <a:ea typeface="+mn-ea"/>
                <a:cs typeface="+mn-cs"/>
              </a:rPr>
              <a:t>followup</a:t>
            </a:r>
            <a:r>
              <a:rPr lang="en-US" sz="1800" b="0" kern="1200" dirty="0">
                <a:solidFill>
                  <a:srgbClr val="000000"/>
                </a:solidFill>
                <a:effectLst/>
                <a:latin typeface="Calibri" panose="020F0502020204030204" pitchFamily="34" charset="0"/>
                <a:ea typeface="+mn-ea"/>
                <a:cs typeface="+mn-cs"/>
              </a:rPr>
              <a:t> with something like “I’m confused.  You seem very confident that there are no arguments for God, but Christians have been making for arguments for God for centuries.  If you haven’t actually looked at their arguments, why should I accept what you say?”)</a:t>
            </a:r>
          </a:p>
          <a:p>
            <a:pPr marL="285750" marR="0" indent="-285750" algn="l" rtl="0" eaLnBrk="1" fontAlgn="auto" latinLnBrk="0" hangingPunct="1">
              <a:spcBef>
                <a:spcPts val="0"/>
              </a:spcBef>
              <a:spcAft>
                <a:spcPts val="0"/>
              </a:spcAft>
              <a:buFont typeface="Arial" panose="020B0604020202020204" pitchFamily="34" charset="0"/>
              <a:buChar char="•"/>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Now one thing to notice is that, up to this point, you’ve been able to steer the conversation in productive ways without talking about your own beliefs.  It may be that you don’t have a clear way in your own mind to explain the reasons why you believe God exists.  Maybe you read some articles on the subject or heard some sermons about it, but in the heat of the moment, nothing’s immediately coming to mind.  But that’s OK – you can ask these questions even if you don’t have a positive case for the existence of God to present.</a:t>
            </a:r>
          </a:p>
          <a:p>
            <a:pPr marL="0" marR="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Now, as you listen to what your opponent says, it may be that some things start coming to mind.  In Columbo step 3, we’ll start using questions to expose specific flaws that you’ve noticed in your opponent’ thinking.  </a:t>
            </a:r>
          </a:p>
          <a:p>
            <a:pPr marL="0" marR="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But if not, that’s OK - at least you can use these first two questions to begin gently pushing back on your opponent, and force him to defend his statements.</a:t>
            </a: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IS belief in God really irrational?  What laws of logic does it violate specifically to believe in a supernatural deity?</a:t>
            </a: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Is it REALLY TRUE that there really isn’t any evidence for the existence of God?  And if you don’t know what kind of evidence Christian’s put forward, how can you be sure that evidence isn’t valid?</a:t>
            </a:r>
          </a:p>
          <a:p>
            <a:pPr marL="285750" marR="0" indent="-285750" algn="l" rtl="0" eaLnBrk="1" fontAlgn="auto" latinLnBrk="0" hangingPunct="1">
              <a:spcBef>
                <a:spcPts val="0"/>
              </a:spcBef>
              <a:spcAft>
                <a:spcPts val="0"/>
              </a:spcAft>
              <a:buFont typeface="Arial" panose="020B0604020202020204" pitchFamily="34" charset="0"/>
              <a:buChar char="•"/>
            </a:pPr>
            <a:r>
              <a:rPr lang="en-US" sz="1800" b="0" kern="1200" dirty="0">
                <a:solidFill>
                  <a:srgbClr val="000000"/>
                </a:solidFill>
                <a:effectLst/>
                <a:latin typeface="Calibri" panose="020F0502020204030204" pitchFamily="34" charset="0"/>
                <a:ea typeface="+mn-ea"/>
                <a:cs typeface="+mn-cs"/>
              </a:rPr>
              <a:t>Are you demanding evidence for God that you don’t demand for other things?  You can’t see atoms.  You can’t see distant galaxies.  You’ve never seen Abraham Lincoln, or Julius Caesar.  If you reject God because you can’t see him or hear him, do you reject the existence of everything and everyone else you can’t see or hear?</a:t>
            </a:r>
          </a:p>
          <a:p>
            <a:pPr marL="742950" marR="0" lvl="1" indent="-285750" algn="l" rtl="0" eaLnBrk="1" fontAlgn="auto" latinLnBrk="0" hangingPunct="1">
              <a:spcBef>
                <a:spcPts val="0"/>
              </a:spcBef>
              <a:spcAft>
                <a:spcPts val="0"/>
              </a:spcAft>
              <a:buFont typeface="Arial" panose="020B0604020202020204" pitchFamily="34" charset="0"/>
              <a:buChar char="•"/>
            </a:pPr>
            <a:endParaRPr lang="en-US" sz="1800" b="0" kern="1200" dirty="0">
              <a:solidFill>
                <a:srgbClr val="000000"/>
              </a:solidFill>
              <a:effectLst/>
              <a:latin typeface="Calibri" panose="020F0502020204030204" pitchFamily="34" charset="0"/>
              <a:ea typeface="+mn-ea"/>
              <a:cs typeface="+mn-cs"/>
            </a:endParaRPr>
          </a:p>
          <a:p>
            <a:pPr marL="0" marR="0" lvl="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So, before you launch into arguments, make things easy on yourself and start with questions.  </a:t>
            </a:r>
          </a:p>
          <a:p>
            <a:pPr marL="0" marR="0" lvl="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0" marR="0" lvl="0" indent="0" algn="l" rtl="0" eaLnBrk="1" fontAlgn="auto" latinLnBrk="0" hangingPunct="1">
              <a:spcBef>
                <a:spcPts val="0"/>
              </a:spcBef>
              <a:spcAft>
                <a:spcPts val="0"/>
              </a:spcAft>
              <a:buFont typeface="Arial" panose="020B0604020202020204" pitchFamily="34" charset="0"/>
              <a:buNone/>
            </a:pPr>
            <a:r>
              <a:rPr lang="en-US" sz="1800" b="1" kern="1200" dirty="0">
                <a:solidFill>
                  <a:srgbClr val="000000"/>
                </a:solidFill>
                <a:effectLst/>
                <a:latin typeface="Calibri" panose="020F0502020204030204" pitchFamily="34" charset="0"/>
                <a:ea typeface="+mn-ea"/>
                <a:cs typeface="+mn-cs"/>
              </a:rPr>
              <a:t>*ADVANCE*</a:t>
            </a:r>
          </a:p>
          <a:p>
            <a:pPr marL="0" marR="0" lvl="0" indent="0" algn="l" rtl="0" eaLnBrk="1" fontAlgn="auto" latinLnBrk="0" hangingPunct="1">
              <a:spcBef>
                <a:spcPts val="0"/>
              </a:spcBef>
              <a:spcAft>
                <a:spcPts val="0"/>
              </a:spcAft>
              <a:buFont typeface="Arial" panose="020B0604020202020204" pitchFamily="34" charset="0"/>
              <a:buNone/>
            </a:pPr>
            <a:r>
              <a:rPr lang="en-US" sz="1800" b="0" kern="1200" dirty="0">
                <a:solidFill>
                  <a:srgbClr val="000000"/>
                </a:solidFill>
                <a:effectLst/>
                <a:latin typeface="Calibri" panose="020F0502020204030204" pitchFamily="34" charset="0"/>
                <a:ea typeface="+mn-ea"/>
                <a:cs typeface="+mn-cs"/>
              </a:rPr>
              <a:t>How about the second scenario we looked at?</a:t>
            </a:r>
          </a:p>
          <a:p>
            <a:pPr marL="0" marR="0" lvl="0" indent="0" algn="l" rtl="0" eaLnBrk="1" fontAlgn="auto" latinLnBrk="0" hangingPunct="1">
              <a:spcBef>
                <a:spcPts val="0"/>
              </a:spcBef>
              <a:spcAft>
                <a:spcPts val="0"/>
              </a:spcAft>
              <a:buFont typeface="Arial" panose="020B0604020202020204" pitchFamily="34" charset="0"/>
              <a:buNone/>
            </a:pPr>
            <a:endParaRPr lang="en-US" sz="1800" b="0" kern="1200" dirty="0">
              <a:solidFill>
                <a:srgbClr val="000000"/>
              </a:solidFill>
              <a:effectLst/>
              <a:latin typeface="Calibri" panose="020F0502020204030204" pitchFamily="34" charset="0"/>
              <a:ea typeface="+mn-ea"/>
              <a:cs typeface="+mn-cs"/>
            </a:endParaRPr>
          </a:p>
          <a:p>
            <a:pPr marL="0" marR="0" indent="0" algn="l" rtl="0" eaLnBrk="1" fontAlgn="auto" latinLnBrk="0" hangingPunct="1">
              <a:spcBef>
                <a:spcPts val="0"/>
              </a:spcBef>
              <a:spcAft>
                <a:spcPts val="0"/>
              </a:spcAft>
            </a:pPr>
            <a:endParaRPr lang="en-US" sz="2800" b="0" dirty="0">
              <a:effectLst/>
            </a:endParaRPr>
          </a:p>
        </p:txBody>
      </p:sp>
      <p:sp>
        <p:nvSpPr>
          <p:cNvPr id="4" name="Slide Number Placeholder 3"/>
          <p:cNvSpPr>
            <a:spLocks noGrp="1"/>
          </p:cNvSpPr>
          <p:nvPr>
            <p:ph type="sldNum" sz="quarter" idx="5"/>
          </p:nvPr>
        </p:nvSpPr>
        <p:spPr/>
        <p:txBody>
          <a:bodyPr/>
          <a:lstStyle/>
          <a:p>
            <a:fld id="{ED59B5BF-0561-4FA2-AB0D-3B06CDA522EA}" type="slidenum">
              <a:rPr lang="en-US" smtClean="0"/>
              <a:t>20</a:t>
            </a:fld>
            <a:endParaRPr lang="en-US"/>
          </a:p>
        </p:txBody>
      </p:sp>
    </p:spTree>
    <p:extLst>
      <p:ext uri="{BB962C8B-B14F-4D97-AF65-F5344CB8AC3E}">
        <p14:creationId xmlns:p14="http://schemas.microsoft.com/office/powerpoint/2010/main" val="3507611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10:12-10:16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Calibri" panose="020F0502020204030204" pitchFamily="34" charset="0"/>
                <a:ea typeface="+mn-ea"/>
                <a:cs typeface="+mn-cs"/>
              </a:rPr>
              <a:t>How about the second scenario we looked at?  So you’re talking with someone on your way to school, and they tell you that they don’t think Christianity is any better than any other religion.  After all, all religions teach about love, and that was Jesus’ main point as well.  We shouldn’t be telling people what to believe.”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br>
              <a:rPr lang="en-US" sz="1200" b="0" kern="1200" dirty="0">
                <a:solidFill>
                  <a:srgbClr val="000000"/>
                </a:solidFill>
                <a:effectLst/>
                <a:latin typeface="Calibri" panose="020F0502020204030204" pitchFamily="34" charset="0"/>
                <a:ea typeface="+mn-ea"/>
                <a:cs typeface="+mn-cs"/>
              </a:rPr>
            </a:br>
            <a:r>
              <a:rPr lang="en-US" sz="1200" b="0" kern="1200" dirty="0">
                <a:solidFill>
                  <a:srgbClr val="000000"/>
                </a:solidFill>
                <a:effectLst/>
                <a:latin typeface="Calibri" panose="020F0502020204030204" pitchFamily="34" charset="0"/>
                <a:ea typeface="+mn-ea"/>
                <a:cs typeface="+mn-cs"/>
              </a:rPr>
              <a:t>How could we start this conversation off?  What’s a good “What do you mean by that” type of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When you say that “all religions teach about love”, what do mean by that?  What type of “love” do they teach?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Can you tell me a little more about what you mean by “the main point of Jesus’ teaching”? What was the central message that Jesus taught?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When you say we shouldn’t tell people what to believe, what do you mean?  Do you mean we shouldn’t try to persuade people that what we believe is right, and they should believe that as well?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Again, at this point you’re just trying to gather details and be clear in your own mind exactly what the other person is saying.  And it may be that you’re forcing the other person to become more clear about what they’re saying in their own mind as well!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*ADVANCE*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So let’s say the person says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“The central message that Jesus taught was stuff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The golden rule, that we should do unto others as we would have them do unto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And to love your neighbor as yourself.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And that we should keep our religion and beliefs to ourselves, not praying out in the streets so that everyone can hear us</a:t>
            </a:r>
          </a:p>
        </p:txBody>
      </p:sp>
      <p:sp>
        <p:nvSpPr>
          <p:cNvPr id="4" name="Slide Number Placeholder 3"/>
          <p:cNvSpPr>
            <a:spLocks noGrp="1"/>
          </p:cNvSpPr>
          <p:nvPr>
            <p:ph type="sldNum" sz="quarter" idx="5"/>
          </p:nvPr>
        </p:nvSpPr>
        <p:spPr/>
        <p:txBody>
          <a:bodyPr/>
          <a:lstStyle/>
          <a:p>
            <a:fld id="{ED59B5BF-0561-4FA2-AB0D-3B06CDA522EA}" type="slidenum">
              <a:rPr lang="en-US" smtClean="0"/>
              <a:t>21</a:t>
            </a:fld>
            <a:endParaRPr lang="en-US"/>
          </a:p>
        </p:txBody>
      </p:sp>
    </p:spTree>
    <p:extLst>
      <p:ext uri="{BB962C8B-B14F-4D97-AF65-F5344CB8AC3E}">
        <p14:creationId xmlns:p14="http://schemas.microsoft.com/office/powerpoint/2010/main" val="2219593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So let’s say the person says “The central message that Jesus taught was stuff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The golden rule, that we should do unto others as we would have them do unto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And to love your neighbor as yourself.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And that we should keep our religion and beliefs to ourselves – like Jesus told people not to be praying out in the streets so that everyone could hear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In the end, I think all religions are telling us to worship God and love each other, and I think they’re all fundamentally the same even if they have some superficial differences, and it’s arrogant of Christians to say that </a:t>
            </a:r>
            <a:r>
              <a:rPr lang="en-US" sz="1200" b="1" kern="1200" dirty="0">
                <a:solidFill>
                  <a:srgbClr val="000000"/>
                </a:solidFill>
                <a:effectLst/>
                <a:latin typeface="Calibri" panose="020F0502020204030204" pitchFamily="34" charset="0"/>
                <a:ea typeface="+mn-ea"/>
                <a:cs typeface="+mn-cs"/>
              </a:rPr>
              <a:t>they’ve</a:t>
            </a:r>
            <a:r>
              <a:rPr lang="en-US" sz="1200" b="0" kern="1200" dirty="0">
                <a:solidFill>
                  <a:srgbClr val="000000"/>
                </a:solidFill>
                <a:effectLst/>
                <a:latin typeface="Calibri" panose="020F0502020204030204" pitchFamily="34" charset="0"/>
                <a:ea typeface="+mn-ea"/>
                <a:cs typeface="+mn-cs"/>
              </a:rPr>
              <a:t> got the </a:t>
            </a:r>
            <a:r>
              <a:rPr lang="en-US" sz="1200" b="0" u="sng" kern="1200" dirty="0">
                <a:solidFill>
                  <a:srgbClr val="000000"/>
                </a:solidFill>
                <a:effectLst/>
                <a:latin typeface="Calibri" panose="020F0502020204030204" pitchFamily="34" charset="0"/>
                <a:ea typeface="+mn-ea"/>
                <a:cs typeface="+mn-cs"/>
              </a:rPr>
              <a:t>only</a:t>
            </a:r>
            <a:r>
              <a:rPr lang="en-US" sz="1200" b="0" kern="1200" dirty="0">
                <a:solidFill>
                  <a:srgbClr val="000000"/>
                </a:solidFill>
                <a:effectLst/>
                <a:latin typeface="Calibri" panose="020F0502020204030204" pitchFamily="34" charset="0"/>
                <a:ea typeface="+mn-ea"/>
                <a:cs typeface="+mn-cs"/>
              </a:rPr>
              <a:t> true religion, and everyone else’s religion is false.  I think all religions contain at least part of the truth, and they may follow different paths but they all lead to God in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Ok, how can we go on to some other questions?   Give me some “how did you come to that conclusion?” questions?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So you said that all religions teach us to love God and love one another.  How much have you studied other religions to determine what their central message is?   (behind this question is the idea that love is NOT a central unifying theme in all religions)</a:t>
            </a:r>
            <a:br>
              <a:rPr lang="en-US" sz="1200" b="0" kern="1200" dirty="0">
                <a:solidFill>
                  <a:srgbClr val="000000"/>
                </a:solidFill>
                <a:effectLst/>
                <a:latin typeface="Calibri" panose="020F0502020204030204" pitchFamily="34" charset="0"/>
                <a:ea typeface="+mn-ea"/>
                <a:cs typeface="+mn-cs"/>
              </a:rPr>
            </a:br>
            <a:endParaRPr lang="en-US" sz="1200" b="0"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So, you said that all religions have similarities and differences… but why would you say that the similarities that religions have to each other are more significant than their differences?  (and you might even go on to say “If you see three pills on the table, and one is a Tylenol, one is an antibiotic, and one of them is an antidepressant like Prozac, would you say “Well, they’re all white pills and oval shaped with numbers stamped on them, so they’re pretty much all the same and it doesn’t matter which one you take”?  No!  The differences between the pills are far more important than their similarities.  Why wouldn’t you say that about religions as well?”</a:t>
            </a:r>
            <a:br>
              <a:rPr lang="en-US" sz="1200" b="0" kern="1200" dirty="0">
                <a:solidFill>
                  <a:srgbClr val="000000"/>
                </a:solidFill>
                <a:effectLst/>
                <a:latin typeface="Calibri" panose="020F0502020204030204" pitchFamily="34" charset="0"/>
                <a:ea typeface="+mn-ea"/>
                <a:cs typeface="+mn-cs"/>
              </a:rPr>
            </a:br>
            <a:endParaRPr lang="en-US" sz="1200" b="0"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You said that Jesus’ message about love was pretty much the same that every other religion teaches.  What was Jesus’ attitude about other religions?  Did he think all religions were equal?</a:t>
            </a:r>
            <a:br>
              <a:rPr lang="en-US" sz="1200" b="0" kern="1200" dirty="0">
                <a:solidFill>
                  <a:srgbClr val="000000"/>
                </a:solidFill>
                <a:effectLst/>
                <a:latin typeface="Calibri" panose="020F0502020204030204" pitchFamily="34" charset="0"/>
                <a:ea typeface="+mn-ea"/>
                <a:cs typeface="+mn-cs"/>
              </a:rPr>
            </a:br>
            <a:endParaRPr lang="en-US" sz="1200" b="0"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000000"/>
                </a:solidFill>
                <a:effectLst/>
                <a:latin typeface="Calibri" panose="020F0502020204030204" pitchFamily="34" charset="0"/>
                <a:ea typeface="+mn-ea"/>
                <a:cs typeface="+mn-cs"/>
              </a:rPr>
              <a:t>If you’re say that we should just be loving people and not telling them what to believe, isn’t that kind of a simplified religion itself?  And if that’s something you believe and something you think others should believe, aren’t you doing exactly what you said people shouldn’t be doing – telling them what to believe?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And again, as this process goes on and they give you more answers and more insight into their beliefs, you may find that other questions occur to you as you begin to see more inconsistencies and confusing things in their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Well, I hope those examples are helpful.  And hopefully it helps you see how this kind of thing doesn’t have to be ugly, or confrontational, but it also keeps you from having to do the hard work in the conversation.  At no point in these three scenarios did we actually launch into an explanation of what we believed.  That may come later, but up to this point, all you’re doing is asking the other person questions, and maybe making them stop and think whether their assertions and beliefs are actually well-founded or not.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Calibri" panose="020F0502020204030204" pitchFamily="34" charset="0"/>
                <a:ea typeface="+mn-ea"/>
                <a:cs typeface="+mn-cs"/>
              </a:rPr>
              <a:t>So, that brings us pretty much to the end of our look at the </a:t>
            </a:r>
            <a:r>
              <a:rPr lang="en-US" sz="1200" b="0" u="none" kern="1200" dirty="0">
                <a:solidFill>
                  <a:srgbClr val="000000"/>
                </a:solidFill>
                <a:effectLst/>
                <a:latin typeface="Calibri" panose="020F0502020204030204" pitchFamily="34" charset="0"/>
                <a:ea typeface="+mn-ea"/>
                <a:cs typeface="+mn-cs"/>
              </a:rPr>
              <a:t>first tactic in the book, The Columbo Tactic.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rgbClr val="000000"/>
                </a:solidFill>
                <a:effectLst/>
                <a:latin typeface="Calibri" panose="020F0502020204030204" pitchFamily="34" charset="0"/>
                <a:ea typeface="+mn-ea"/>
                <a:cs typeface="+mn-cs"/>
              </a:rPr>
              <a:t>*CLICK*</a:t>
            </a:r>
            <a:endParaRPr lang="en-US" b="0"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dirty="0">
                <a:solidFill>
                  <a:srgbClr val="000000"/>
                </a:solidFill>
                <a:effectLst/>
                <a:latin typeface="Calibri" panose="020F0502020204030204" pitchFamily="34" charset="0"/>
                <a:ea typeface="+mn-ea"/>
                <a:cs typeface="+mn-cs"/>
              </a:rPr>
              <a:t>Now, like I mentioned at the start of the class, we’ve only had time today to look at the first two parts of this tactic.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p:txBody>
          <a:bodyPr/>
          <a:lstStyle/>
          <a:p>
            <a:fld id="{ED59B5BF-0561-4FA2-AB0D-3B06CDA522EA}" type="slidenum">
              <a:rPr lang="en-US" smtClean="0"/>
              <a:t>22</a:t>
            </a:fld>
            <a:endParaRPr lang="en-US"/>
          </a:p>
        </p:txBody>
      </p:sp>
    </p:spTree>
    <p:extLst>
      <p:ext uri="{BB962C8B-B14F-4D97-AF65-F5344CB8AC3E}">
        <p14:creationId xmlns:p14="http://schemas.microsoft.com/office/powerpoint/2010/main" val="3646743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10:18-10:22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Calibri" panose="020F0502020204030204" pitchFamily="34" charset="0"/>
                <a:ea typeface="+mn-ea"/>
                <a:cs typeface="+mn-cs"/>
              </a:rPr>
              <a:t>So, that brings us pretty much to the end of our look at the </a:t>
            </a:r>
            <a:r>
              <a:rPr lang="en-US" sz="1200" b="0" u="none" kern="1200" dirty="0">
                <a:solidFill>
                  <a:srgbClr val="000000"/>
                </a:solidFill>
                <a:effectLst/>
                <a:latin typeface="Calibri" panose="020F0502020204030204" pitchFamily="34" charset="0"/>
                <a:ea typeface="+mn-ea"/>
                <a:cs typeface="+mn-cs"/>
              </a:rPr>
              <a:t>first tactic in the book, The Columbo Tactic.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dirty="0">
                <a:solidFill>
                  <a:srgbClr val="000000"/>
                </a:solidFill>
                <a:effectLst/>
                <a:latin typeface="Calibri" panose="020F0502020204030204" pitchFamily="34" charset="0"/>
                <a:ea typeface="+mn-ea"/>
                <a:cs typeface="+mn-cs"/>
              </a:rPr>
              <a:t>Now, like I mentioned at the start of the class, we’ve only had time today to look at the first two parts of this tactic. </a:t>
            </a: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dirty="0">
                <a:solidFill>
                  <a:srgbClr val="000000"/>
                </a:solidFill>
                <a:effectLst/>
                <a:latin typeface="Calibri" panose="020F0502020204030204" pitchFamily="34" charset="0"/>
                <a:ea typeface="+mn-ea"/>
                <a:cs typeface="+mn-cs"/>
              </a:rPr>
              <a:t>So what happens after that?  What happens after you’ve asked some clarifying questions, and have gotten a clearer picture about what your opponent actually believes, and you’ve (hopefully) gotten him to explain how he came to hold those beliefs and why he think’s they’re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dirty="0">
                <a:solidFill>
                  <a:srgbClr val="000000"/>
                </a:solidFill>
                <a:effectLst/>
                <a:latin typeface="Calibri" panose="020F0502020204030204" pitchFamily="34" charset="0"/>
                <a:ea typeface="+mn-ea"/>
                <a:cs typeface="+mn-cs"/>
              </a:rPr>
              <a:t>Now what?  Well, at this point in the conversation, you have a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don’t know how to move it forward, then it’s fine to just let the conversation end.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Maybe your opponent’s arguments sound very convincing, and while you know that he’s wrong based on what the Bible teaches, you can’t quite figure out how to demonstrate that to him, right at this moment on the spot. </a:t>
            </a:r>
          </a:p>
          <a:p>
            <a:pPr marL="628650" lvl="1" indent="-171450">
              <a:buFont typeface="Arial" panose="020B0604020202020204" pitchFamily="34" charset="0"/>
              <a:buChar char="•"/>
            </a:pPr>
            <a:r>
              <a:rPr lang="en-US" dirty="0"/>
              <a:t>Or maybe the things he’s brought up are brand new to you, and you need some time to digest what he’s said.</a:t>
            </a:r>
            <a:br>
              <a:rPr lang="en-US" dirty="0"/>
            </a:br>
            <a:endParaRPr lang="en-US" dirty="0"/>
          </a:p>
          <a:p>
            <a:pPr marL="171450" lvl="0" indent="-171450">
              <a:buFont typeface="Arial" panose="020B0604020202020204" pitchFamily="34" charset="0"/>
              <a:buChar char="•"/>
            </a:pPr>
            <a:r>
              <a:rPr lang="en-US" dirty="0"/>
              <a:t>And that’s ok – it’s OK to let a conversation come to a natural conclusion.  You can treat it as a learning experience for you.  (And maybe you’ve put a stone in their shoe. It may be that God will take something you said and use it for their good, even weeks or months later.)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That’s one option.  Or, you can go on to Columbo step 3, and begin challenging their beliefs by asking more questions – this time, questions that highlight some inconsistency with their thinking, or questions that help them to see some flaw in their reasoning.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This is a more advanced step in the Columbo tactic,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0000"/>
                </a:solidFill>
                <a:effectLst/>
                <a:latin typeface="Calibri" panose="020F0502020204030204" pitchFamily="34" charset="0"/>
                <a:ea typeface="+mn-ea"/>
                <a:cs typeface="+mn-cs"/>
              </a:rPr>
              <a:t>*ADVANCE*</a:t>
            </a:r>
            <a:endParaRPr lang="en-US" dirty="0">
              <a:effectLst/>
            </a:endParaRPr>
          </a:p>
          <a:p>
            <a:pPr marL="0" indent="0">
              <a:buFont typeface="Arial" panose="020B0604020202020204" pitchFamily="34" charset="0"/>
              <a:buNone/>
            </a:pPr>
            <a:r>
              <a:rPr lang="en-US" dirty="0"/>
              <a:t>and like I say, it’s not something we can cover today.  </a:t>
            </a:r>
          </a:p>
        </p:txBody>
      </p:sp>
      <p:sp>
        <p:nvSpPr>
          <p:cNvPr id="4" name="Slide Number Placeholder 3"/>
          <p:cNvSpPr>
            <a:spLocks noGrp="1"/>
          </p:cNvSpPr>
          <p:nvPr>
            <p:ph type="sldNum" sz="quarter" idx="5"/>
          </p:nvPr>
        </p:nvSpPr>
        <p:spPr/>
        <p:txBody>
          <a:bodyPr/>
          <a:lstStyle/>
          <a:p>
            <a:fld id="{ED59B5BF-0561-4FA2-AB0D-3B06CDA522EA}" type="slidenum">
              <a:rPr lang="en-US" smtClean="0"/>
              <a:t>23</a:t>
            </a:fld>
            <a:endParaRPr lang="en-US"/>
          </a:p>
        </p:txBody>
      </p:sp>
    </p:spTree>
    <p:extLst>
      <p:ext uri="{BB962C8B-B14F-4D97-AF65-F5344CB8AC3E}">
        <p14:creationId xmlns:p14="http://schemas.microsoft.com/office/powerpoint/2010/main" val="3249467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10:20-10:24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like I say, it’s not something we can cover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none" kern="1200" dirty="0">
                <a:solidFill>
                  <a:srgbClr val="000000"/>
                </a:solidFill>
                <a:effectLst/>
                <a:latin typeface="Calibri" panose="020F0502020204030204" pitchFamily="34" charset="0"/>
                <a:ea typeface="+mn-ea"/>
                <a:cs typeface="+mn-cs"/>
              </a:rPr>
              <a:t>But I would again encourage you to pick up the book or the DVD to learn more about that step, and also some of the other tactics Greg </a:t>
            </a:r>
            <a:r>
              <a:rPr lang="en-US" sz="1200" b="0" u="none" kern="1200" dirty="0" err="1">
                <a:solidFill>
                  <a:srgbClr val="000000"/>
                </a:solidFill>
                <a:effectLst/>
                <a:latin typeface="Calibri" panose="020F0502020204030204" pitchFamily="34" charset="0"/>
                <a:ea typeface="+mn-ea"/>
                <a:cs typeface="+mn-cs"/>
              </a:rPr>
              <a:t>Kokul</a:t>
            </a:r>
            <a:r>
              <a:rPr lang="en-US" sz="1200" b="0" u="none" kern="1200" dirty="0">
                <a:solidFill>
                  <a:srgbClr val="000000"/>
                </a:solidFill>
                <a:effectLst/>
                <a:latin typeface="Calibri" panose="020F0502020204030204" pitchFamily="34" charset="0"/>
                <a:ea typeface="+mn-ea"/>
                <a:cs typeface="+mn-cs"/>
              </a:rPr>
              <a:t> writes about.  Let me give you just a sample of what else is in the book.   Some of the other tactics include:</a:t>
            </a:r>
            <a:br>
              <a:rPr lang="en-US" sz="1200" b="0" u="none" kern="1200" dirty="0">
                <a:solidFill>
                  <a:srgbClr val="000000"/>
                </a:solidFill>
                <a:effectLst/>
                <a:latin typeface="Calibri" panose="020F0502020204030204" pitchFamily="34" charset="0"/>
                <a:ea typeface="+mn-ea"/>
                <a:cs typeface="+mn-cs"/>
              </a:rPr>
            </a:br>
            <a:endParaRPr lang="en-US" sz="1200" b="0" u="none"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1200" dirty="0">
                <a:solidFill>
                  <a:srgbClr val="000000"/>
                </a:solidFill>
                <a:effectLst/>
                <a:latin typeface="Calibri" panose="020F0502020204030204" pitchFamily="34" charset="0"/>
                <a:ea typeface="+mn-ea"/>
                <a:cs typeface="+mn-cs"/>
              </a:rPr>
              <a:t>*CLICK*</a:t>
            </a:r>
            <a:r>
              <a:rPr lang="en-US" sz="1200" b="0" u="none" kern="1200" dirty="0">
                <a:solidFill>
                  <a:schemeClr val="tx1"/>
                </a:solidFill>
                <a:effectLst/>
                <a:latin typeface="+mn-lt"/>
                <a:ea typeface="+mn-ea"/>
                <a:cs typeface="+mn-cs"/>
              </a:rPr>
              <a:t> </a:t>
            </a:r>
            <a:r>
              <a:rPr lang="en-US" sz="1200" b="0" u="none" kern="1200" dirty="0">
                <a:solidFill>
                  <a:srgbClr val="000000"/>
                </a:solidFill>
                <a:effectLst/>
                <a:latin typeface="Calibri" panose="020F0502020204030204" pitchFamily="34" charset="0"/>
                <a:ea typeface="+mn-ea"/>
                <a:cs typeface="+mn-cs"/>
              </a:rPr>
              <a:t>The Suicide tactic: discovering views that your opponent holds that self-destruct on their own once you examine them</a:t>
            </a:r>
            <a:br>
              <a:rPr lang="en-US" sz="1200" b="0" u="none" kern="1200" dirty="0">
                <a:solidFill>
                  <a:srgbClr val="000000"/>
                </a:solidFill>
                <a:effectLst/>
                <a:latin typeface="Calibri" panose="020F0502020204030204" pitchFamily="34" charset="0"/>
                <a:ea typeface="+mn-ea"/>
                <a:cs typeface="+mn-cs"/>
              </a:rPr>
            </a:br>
            <a:endParaRPr lang="en-US" sz="1200" b="0" u="none"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rgbClr val="000000"/>
                </a:solidFill>
                <a:effectLst/>
                <a:latin typeface="Calibri" panose="020F0502020204030204" pitchFamily="34" charset="0"/>
                <a:ea typeface="+mn-ea"/>
                <a:cs typeface="+mn-cs"/>
              </a:rPr>
              <a:t>*CLICK*</a:t>
            </a:r>
            <a:r>
              <a:rPr lang="en-US" sz="1000" b="0" u="none" kern="1200" dirty="0">
                <a:solidFill>
                  <a:schemeClr val="tx1"/>
                </a:solidFill>
                <a:effectLst/>
                <a:latin typeface="+mn-lt"/>
                <a:ea typeface="+mn-ea"/>
                <a:cs typeface="+mn-cs"/>
              </a:rPr>
              <a:t> </a:t>
            </a:r>
            <a:r>
              <a:rPr lang="en-US" sz="1200" b="0" u="none" kern="1200" dirty="0">
                <a:solidFill>
                  <a:srgbClr val="000000"/>
                </a:solidFill>
                <a:effectLst/>
                <a:latin typeface="Calibri" panose="020F0502020204030204" pitchFamily="34" charset="0"/>
                <a:ea typeface="+mn-ea"/>
                <a:cs typeface="+mn-cs"/>
              </a:rPr>
              <a:t>Sibling rivalry, when someone holds two different views that are self-contradictory.  (These days, that might happen when someone believes a belief that “Women need greater recognition and representation in academia and the corporate world”, and they ALSO believe “It’s impossible to define what a woman is except that a woman is someone who self-identifies as a woman”).  Those views are in conflict with each other, and you can use questions to help expose that rivalry to your opponent.</a:t>
            </a:r>
            <a:br>
              <a:rPr lang="en-US" sz="1200" b="0" u="none" kern="1200" dirty="0">
                <a:solidFill>
                  <a:srgbClr val="000000"/>
                </a:solidFill>
                <a:effectLst/>
                <a:latin typeface="Calibri" panose="020F0502020204030204" pitchFamily="34" charset="0"/>
                <a:ea typeface="+mn-ea"/>
                <a:cs typeface="+mn-cs"/>
              </a:rPr>
            </a:br>
            <a:endParaRPr lang="en-US" sz="1200" b="0" u="none"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rgbClr val="000000"/>
                </a:solidFill>
                <a:effectLst/>
                <a:latin typeface="Calibri" panose="020F0502020204030204" pitchFamily="34" charset="0"/>
                <a:ea typeface="+mn-ea"/>
                <a:cs typeface="+mn-cs"/>
              </a:rPr>
              <a:t>*CLICK*</a:t>
            </a:r>
            <a:r>
              <a:rPr lang="en-US" sz="1000" b="0" u="none" kern="1200" dirty="0">
                <a:solidFill>
                  <a:schemeClr val="tx1"/>
                </a:solidFill>
                <a:effectLst/>
                <a:latin typeface="+mn-lt"/>
                <a:ea typeface="+mn-ea"/>
                <a:cs typeface="+mn-cs"/>
              </a:rPr>
              <a:t> </a:t>
            </a:r>
            <a:r>
              <a:rPr lang="en-US" sz="1200" b="0" u="none" kern="1200" dirty="0">
                <a:solidFill>
                  <a:srgbClr val="000000"/>
                </a:solidFill>
                <a:effectLst/>
                <a:latin typeface="Calibri" panose="020F0502020204030204" pitchFamily="34" charset="0"/>
                <a:ea typeface="+mn-ea"/>
                <a:cs typeface="+mn-cs"/>
              </a:rPr>
              <a:t>Taking the roof off: which is taking your opponent’s belief for a test drive and driving it to its logical conclusion, and seeing if that logical conclusion is bizarre or absurd or offensive, and something your opponent doesn’t want to accept.</a:t>
            </a:r>
            <a:br>
              <a:rPr lang="en-US" sz="1200" b="0" u="none" kern="1200" dirty="0">
                <a:solidFill>
                  <a:srgbClr val="000000"/>
                </a:solidFill>
                <a:effectLst/>
                <a:latin typeface="Calibri" panose="020F0502020204030204" pitchFamily="34" charset="0"/>
                <a:ea typeface="+mn-ea"/>
                <a:cs typeface="+mn-cs"/>
              </a:rPr>
            </a:br>
            <a:endParaRPr lang="en-US" sz="1200" b="0" u="none" kern="1200" dirty="0">
              <a:solidFill>
                <a:srgbClr val="000000"/>
              </a:solidFill>
              <a:effectLst/>
              <a:latin typeface="Calibri" panose="020F0502020204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rgbClr val="000000"/>
                </a:solidFill>
                <a:effectLst/>
                <a:latin typeface="Calibri" panose="020F0502020204030204" pitchFamily="34" charset="0"/>
                <a:ea typeface="+mn-ea"/>
                <a:cs typeface="+mn-cs"/>
              </a:rPr>
              <a:t>*CLICK*</a:t>
            </a:r>
            <a:r>
              <a:rPr lang="en-US" sz="1000" b="0" u="none" kern="1200" dirty="0">
                <a:solidFill>
                  <a:schemeClr val="tx1"/>
                </a:solidFill>
                <a:effectLst/>
                <a:latin typeface="+mn-lt"/>
                <a:ea typeface="+mn-ea"/>
                <a:cs typeface="+mn-cs"/>
              </a:rPr>
              <a:t> </a:t>
            </a:r>
            <a:r>
              <a:rPr lang="en-US" sz="1200" b="0" u="none" kern="1200" dirty="0">
                <a:solidFill>
                  <a:srgbClr val="000000"/>
                </a:solidFill>
                <a:effectLst/>
                <a:latin typeface="Calibri" panose="020F0502020204030204" pitchFamily="34" charset="0"/>
                <a:ea typeface="+mn-ea"/>
                <a:cs typeface="+mn-cs"/>
              </a:rPr>
              <a:t>Steamroller, what to do when someone won’t dialogue with you in good faith but just keeps interrupting, ignoring your points, slamming you with questions without waiting for an answer, etc.  What do you do when someone doesn’t want a discussion – they just want to beat you up with their 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u="none"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And there many others.  This is an easy-to-read book, and I highly recommend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And just before we wrap up this morning, I want to give you one last mini-tactic that Greg </a:t>
            </a:r>
            <a:r>
              <a:rPr lang="en-US" sz="1200" b="0" kern="1200" dirty="0" err="1">
                <a:solidFill>
                  <a:srgbClr val="000000"/>
                </a:solidFill>
                <a:effectLst/>
                <a:latin typeface="Calibri" panose="020F0502020204030204" pitchFamily="34" charset="0"/>
                <a:ea typeface="+mn-ea"/>
                <a:cs typeface="+mn-cs"/>
              </a:rPr>
              <a:t>Kokul</a:t>
            </a:r>
            <a:r>
              <a:rPr lang="en-US" sz="1200" b="0" kern="1200" dirty="0">
                <a:solidFill>
                  <a:srgbClr val="000000"/>
                </a:solidFill>
                <a:effectLst/>
                <a:latin typeface="Calibri" panose="020F0502020204030204" pitchFamily="34" charset="0"/>
                <a:ea typeface="+mn-ea"/>
                <a:cs typeface="+mn-cs"/>
              </a:rPr>
              <a:t> lays out, because this is something that will probably happen at some point if you’re witnessing to someone.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rgbClr val="000000"/>
                </a:solidFill>
                <a:effectLst/>
                <a:latin typeface="Calibri" panose="020F0502020204030204" pitchFamily="34" charset="0"/>
                <a:ea typeface="+mn-ea"/>
                <a:cs typeface="+mn-cs"/>
              </a:rPr>
              <a:t>*ADVANCE*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0000"/>
                </a:solidFill>
                <a:effectLst/>
                <a:latin typeface="Calibri" panose="020F0502020204030204" pitchFamily="34" charset="0"/>
                <a:ea typeface="+mn-ea"/>
                <a:cs typeface="+mn-cs"/>
              </a:rPr>
              <a:t>and that is “what do you do if </a:t>
            </a:r>
            <a:r>
              <a:rPr lang="en-US" sz="1200" b="0" u="sng" kern="1200" dirty="0">
                <a:solidFill>
                  <a:srgbClr val="000000"/>
                </a:solidFill>
                <a:effectLst/>
                <a:latin typeface="Calibri" panose="020F0502020204030204" pitchFamily="34" charset="0"/>
                <a:ea typeface="+mn-ea"/>
                <a:cs typeface="+mn-cs"/>
              </a:rPr>
              <a:t>you’re</a:t>
            </a:r>
            <a:r>
              <a:rPr lang="en-US" sz="1200" b="0" kern="1200" dirty="0">
                <a:solidFill>
                  <a:srgbClr val="000000"/>
                </a:solidFill>
                <a:effectLst/>
                <a:latin typeface="Calibri" panose="020F0502020204030204" pitchFamily="34" charset="0"/>
                <a:ea typeface="+mn-ea"/>
                <a:cs typeface="+mn-cs"/>
              </a:rPr>
              <a:t> in the hotseat”</a:t>
            </a:r>
          </a:p>
        </p:txBody>
      </p:sp>
      <p:sp>
        <p:nvSpPr>
          <p:cNvPr id="4" name="Slide Number Placeholder 3"/>
          <p:cNvSpPr>
            <a:spLocks noGrp="1"/>
          </p:cNvSpPr>
          <p:nvPr>
            <p:ph type="sldNum" sz="quarter" idx="5"/>
          </p:nvPr>
        </p:nvSpPr>
        <p:spPr/>
        <p:txBody>
          <a:bodyPr/>
          <a:lstStyle/>
          <a:p>
            <a:fld id="{ED59B5BF-0561-4FA2-AB0D-3B06CDA522EA}" type="slidenum">
              <a:rPr lang="en-US" smtClean="0"/>
              <a:t>24</a:t>
            </a:fld>
            <a:endParaRPr lang="en-US"/>
          </a:p>
        </p:txBody>
      </p:sp>
    </p:spTree>
    <p:extLst>
      <p:ext uri="{BB962C8B-B14F-4D97-AF65-F5344CB8AC3E}">
        <p14:creationId xmlns:p14="http://schemas.microsoft.com/office/powerpoint/2010/main" val="1611346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10:22-10:26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rgbClr val="000000"/>
                </a:solidFill>
                <a:effectLst/>
                <a:latin typeface="Calibri" panose="020F0502020204030204" pitchFamily="34" charset="0"/>
                <a:ea typeface="+mn-ea"/>
                <a:cs typeface="+mn-cs"/>
              </a:rPr>
              <a:t>and that is “what do you do if </a:t>
            </a:r>
            <a:r>
              <a:rPr lang="en-US" sz="1200" b="0" u="sng" kern="1200" dirty="0">
                <a:solidFill>
                  <a:srgbClr val="000000"/>
                </a:solidFill>
                <a:effectLst/>
                <a:latin typeface="Calibri" panose="020F0502020204030204" pitchFamily="34" charset="0"/>
                <a:ea typeface="+mn-ea"/>
                <a:cs typeface="+mn-cs"/>
              </a:rPr>
              <a:t>you’re</a:t>
            </a:r>
            <a:r>
              <a:rPr lang="en-US" sz="1200" b="0" kern="1200" dirty="0">
                <a:solidFill>
                  <a:srgbClr val="000000"/>
                </a:solidFill>
                <a:effectLst/>
                <a:latin typeface="Calibri" panose="020F0502020204030204" pitchFamily="34" charset="0"/>
                <a:ea typeface="+mn-ea"/>
                <a:cs typeface="+mn-cs"/>
              </a:rPr>
              <a:t> in the hotseat”.  </a:t>
            </a:r>
            <a:endParaRPr lang="en-US" dirty="0"/>
          </a:p>
          <a:p>
            <a:endParaRPr lang="en-US" dirty="0"/>
          </a:p>
          <a:p>
            <a:r>
              <a:rPr lang="en-US" dirty="0"/>
              <a:t>Maybe you’ve been asking questions, but your opponent is coming back with a ton of responses, </a:t>
            </a:r>
          </a:p>
          <a:p>
            <a:r>
              <a:rPr lang="en-US" sz="1800" b="1" kern="1200" dirty="0">
                <a:solidFill>
                  <a:srgbClr val="000000"/>
                </a:solidFill>
                <a:effectLst/>
                <a:latin typeface="Calibri" panose="020F0502020204030204" pitchFamily="34" charset="0"/>
                <a:ea typeface="+mn-ea"/>
                <a:cs typeface="+mn-cs"/>
              </a:rPr>
              <a:t>*CLICK*</a:t>
            </a:r>
            <a:r>
              <a:rPr lang="en-US" sz="1800" b="0" kern="1200" dirty="0">
                <a:solidFill>
                  <a:srgbClr val="000000"/>
                </a:solidFill>
                <a:effectLst/>
                <a:latin typeface="Calibri" panose="020F0502020204030204" pitchFamily="34" charset="0"/>
                <a:ea typeface="+mn-ea"/>
                <a:cs typeface="+mn-cs"/>
              </a:rPr>
              <a:t> </a:t>
            </a:r>
            <a:br>
              <a:rPr lang="en-US" sz="1800" b="0" kern="1200" dirty="0">
                <a:solidFill>
                  <a:srgbClr val="000000"/>
                </a:solidFill>
                <a:effectLst/>
                <a:latin typeface="Calibri" panose="020F0502020204030204" pitchFamily="34" charset="0"/>
                <a:ea typeface="+mn-ea"/>
                <a:cs typeface="+mn-cs"/>
              </a:rPr>
            </a:br>
            <a:r>
              <a:rPr lang="en-US" dirty="0"/>
              <a:t>and he seems very intelligent and educated, and he’s throwing facts at you that you’ve never heard, and you realize you’re in over your head.  Now HE’S in the driver’s seat, not you, and maybe he’s asking YOU questions and making you squirm.  And you’re overwhelmed, and you don’t know how to answer him.  What do you do now?  </a:t>
            </a:r>
          </a:p>
          <a:p>
            <a:endParaRPr lang="en-US" dirty="0"/>
          </a:p>
          <a:p>
            <a:r>
              <a:rPr lang="en-US" dirty="0"/>
              <a:t>Well, here’s a way to get out of the hotseat.  </a:t>
            </a:r>
          </a:p>
          <a:p>
            <a:r>
              <a:rPr lang="en-US" b="1" dirty="0"/>
              <a:t>*CLICK*</a:t>
            </a:r>
          </a:p>
          <a:p>
            <a:r>
              <a:rPr lang="en-US" dirty="0"/>
              <a:t>You immediately shift from PERSUASION mode to FACT-FINDING mode.  Maybe you say something like this:</a:t>
            </a:r>
          </a:p>
          <a:p>
            <a:endParaRPr lang="en-US" dirty="0"/>
          </a:p>
          <a:p>
            <a:r>
              <a:rPr lang="en-US" dirty="0"/>
              <a:t>“Hey, it sounds like you know a lot more about this than I do.  Can you do me a favor?  Let’s go over what you said again, and this time slow down a bit because I really want to understand what you’re saying.  Tell me exactly what you believe, and the reasons for it, and I’ll make some notes (or whatever) so I can be sure that I get it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Now this reverses the situation, and takes the pressure off of you.  You don’t have any obligation anymore to respond to what they were saying – you’ve already admitted “Hey, I’m the dummy here and I need the education”</a:t>
            </a:r>
          </a:p>
          <a:p>
            <a:r>
              <a:rPr lang="en-US" dirty="0"/>
              <a:t>And now, the burden once again is on them to explain to you what they believe, and why they believe it.</a:t>
            </a:r>
          </a:p>
          <a:p>
            <a:endParaRPr lang="en-US" dirty="0"/>
          </a:p>
          <a:p>
            <a:r>
              <a:rPr lang="en-US" dirty="0"/>
              <a:t>And if they do that, and you find that you still can’t see a way forward, and you can’t think of any other questions that can help move the conversation in a fruitful direction,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you can always end the conversation with just</a:t>
            </a:r>
          </a:p>
          <a:p>
            <a:r>
              <a:rPr lang="en-US" dirty="0"/>
              <a:t>“Let me think about it”. </a:t>
            </a:r>
          </a:p>
          <a:p>
            <a:r>
              <a:rPr lang="en-US" dirty="0"/>
              <a:t>And again, you have no obligation to the other person at this point.  You don’t have to answer their challenges, because you’re going to think about it.</a:t>
            </a:r>
          </a:p>
          <a:p>
            <a:endParaRPr lang="en-US" dirty="0"/>
          </a:p>
          <a:p>
            <a:r>
              <a:rPr lang="en-US" dirty="0"/>
              <a:t>And then, later, you can think about what they said and research their facts and their arguments at your own leisure when the pressure is off. </a:t>
            </a:r>
          </a:p>
          <a:p>
            <a:r>
              <a:rPr lang="en-US" dirty="0"/>
              <a:t>And then you’ll be ready for the next time, with more experience under your belt and maybe some new ideas of what to do in the future if you talk to someone raises those arguments and those facts again.</a:t>
            </a:r>
          </a:p>
          <a:p>
            <a:endParaRPr lang="en-US" dirty="0"/>
          </a:p>
          <a:p>
            <a:r>
              <a:rPr lang="en-US" b="1" dirty="0"/>
              <a:t>*ADVANCE*</a:t>
            </a:r>
          </a:p>
          <a:p>
            <a:r>
              <a:rPr lang="en-US" b="0" dirty="0"/>
              <a:t>And that brings us to the end of the class.</a:t>
            </a:r>
          </a:p>
        </p:txBody>
      </p:sp>
      <p:sp>
        <p:nvSpPr>
          <p:cNvPr id="4" name="Slide Number Placeholder 3"/>
          <p:cNvSpPr>
            <a:spLocks noGrp="1"/>
          </p:cNvSpPr>
          <p:nvPr>
            <p:ph type="sldNum" sz="quarter" idx="5"/>
          </p:nvPr>
        </p:nvSpPr>
        <p:spPr/>
        <p:txBody>
          <a:bodyPr/>
          <a:lstStyle/>
          <a:p>
            <a:fld id="{ED59B5BF-0561-4FA2-AB0D-3B06CDA522EA}" type="slidenum">
              <a:rPr lang="en-US" smtClean="0"/>
              <a:t>25</a:t>
            </a:fld>
            <a:endParaRPr lang="en-US"/>
          </a:p>
        </p:txBody>
      </p:sp>
    </p:spTree>
    <p:extLst>
      <p:ext uri="{BB962C8B-B14F-4D97-AF65-F5344CB8AC3E}">
        <p14:creationId xmlns:p14="http://schemas.microsoft.com/office/powerpoint/2010/main" val="2249874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10:24-10:27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that brings us to the end of the class.</a:t>
            </a:r>
          </a:p>
          <a:p>
            <a:endParaRPr lang="en-US" dirty="0"/>
          </a:p>
          <a:p>
            <a:r>
              <a:rPr lang="en-US" dirty="0"/>
              <a:t>We’ve only covered a little bit of the book, and we’ve only just scratched the surface on how we might maneuver in the kinds of witnessing situations we’ve talked about today.</a:t>
            </a:r>
          </a:p>
          <a:p>
            <a:endParaRPr lang="en-US" dirty="0"/>
          </a:p>
          <a:p>
            <a:r>
              <a:rPr lang="en-US" dirty="0"/>
              <a:t>But if you get anything out of the class, remember what we see from the example of Christ and the Samaritan woman.  There is a time for sowing, and a time for harvesting.  Planting season is not when you get the fruit, and someone else may have the pleasure of coming up to a tree was planted long ago and bumping it, and having the fruit drop right into their hand.  But the </a:t>
            </a:r>
            <a:r>
              <a:rPr lang="en-US" dirty="0" err="1"/>
              <a:t>sower</a:t>
            </a:r>
            <a:r>
              <a:rPr lang="en-US" dirty="0"/>
              <a:t> and the harvester both play a critical role in evangelism, and God is pleased by both groups.</a:t>
            </a:r>
          </a:p>
          <a:p>
            <a:endParaRPr lang="en-US" dirty="0"/>
          </a:p>
          <a:p>
            <a:r>
              <a:rPr lang="en-US" dirty="0"/>
              <a:t>Greg </a:t>
            </a:r>
            <a:r>
              <a:rPr lang="en-US" dirty="0" err="1"/>
              <a:t>Kokul</a:t>
            </a:r>
            <a:r>
              <a:rPr lang="en-US" dirty="0"/>
              <a:t> says that he thinks of himself much more as a </a:t>
            </a:r>
            <a:r>
              <a:rPr lang="en-US" dirty="0" err="1"/>
              <a:t>sower</a:t>
            </a:r>
            <a:r>
              <a:rPr lang="en-US" dirty="0"/>
              <a:t> than a harvester, and he believes that’s probably true of most of us as well.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altLang="en-US" sz="1200" kern="0" dirty="0">
                <a:solidFill>
                  <a:srgbClr val="8D3C15"/>
                </a:solidFill>
                <a:latin typeface="Trebuchet MS" pitchFamily="34" charset="0"/>
              </a:rPr>
              <a:t>“All I want to do is put a stone in someone’s shoe.” he says.</a:t>
            </a:r>
            <a:br>
              <a:rPr lang="en-US" altLang="en-US" sz="1200" kern="0" dirty="0">
                <a:solidFill>
                  <a:srgbClr val="8D3C15"/>
                </a:solidFill>
                <a:latin typeface="Trebuchet MS" pitchFamily="34" charset="0"/>
              </a:rPr>
            </a:br>
            <a:r>
              <a:rPr lang="en-US" altLang="en-US" sz="1200" kern="0" dirty="0">
                <a:solidFill>
                  <a:srgbClr val="8D3C15"/>
                </a:solidFill>
                <a:latin typeface="Trebuchet MS" pitchFamily="34" charset="0"/>
              </a:rPr>
              <a:t>“I want to give that person something worth thinking about, something he can’t ignore because it continues to poke at him in a good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u="none" strike="noStrike" kern="0" cap="none" spc="0" normalizeH="0" baseline="0" noProof="0" dirty="0">
              <a:ln>
                <a:noFill/>
              </a:ln>
              <a:solidFill>
                <a:srgbClr val="8D3C15"/>
              </a:solidFill>
              <a:effectLst/>
              <a:uLnTx/>
              <a:uFillTx/>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So remember the two questions that start off the Columbo tactic, and see if they can help you get started.  Asking someone “what do you mean by that” and “how did you come to that conclusion” can be an easy, low-stress way to engage an unbeliever.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u="none" strike="noStrike" kern="0" cap="none" spc="0" normalizeH="0" baseline="0" noProof="0" dirty="0">
              <a:ln>
                <a:noFill/>
              </a:ln>
              <a:solidFill>
                <a:srgbClr val="8D3C15"/>
              </a:solidFill>
              <a:effectLst/>
              <a:uLnTx/>
              <a:uFillTx/>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And if the Holy Spirit is pleased to work in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then that ten minutes you have with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and the simple questions you 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might be one of the things that God uses days later or years later to open their eyes.”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u="none" strike="noStrike" kern="0" cap="none" spc="0" normalizeH="0" baseline="0" noProof="0" dirty="0">
              <a:ln>
                <a:noFill/>
              </a:ln>
              <a:solidFill>
                <a:srgbClr val="8D3C15"/>
              </a:solidFill>
              <a:effectLst/>
              <a:uLnTx/>
              <a:uFillTx/>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And one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in heaven if not sooner: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u="none" strike="noStrike" kern="0" cap="none" spc="0" normalizeH="0" baseline="0" noProof="0" dirty="0">
                <a:ln>
                  <a:noFill/>
                </a:ln>
                <a:solidFill>
                  <a:srgbClr val="8D3C15"/>
                </a:solidFill>
                <a:effectLst/>
                <a:uLnTx/>
                <a:uFillTx/>
                <a:latin typeface="Trebuchet MS" pitchFamily="34" charset="0"/>
              </a:rPr>
              <a:t>you who sowed the seed, even if it was just a small seed in a 10-minute conversation,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u="sng" strike="noStrike" kern="0" cap="none" spc="0" normalizeH="0" baseline="0" noProof="0" dirty="0">
                <a:ln>
                  <a:noFill/>
                </a:ln>
                <a:solidFill>
                  <a:srgbClr val="8D3C15"/>
                </a:solidFill>
                <a:effectLst/>
                <a:uLnTx/>
                <a:uFillTx/>
                <a:latin typeface="Trebuchet MS" pitchFamily="34" charset="0"/>
              </a:rPr>
              <a:t>and</a:t>
            </a:r>
            <a:r>
              <a:rPr kumimoji="0" lang="en-US" altLang="en-US" sz="1200" b="0" u="none" strike="noStrike" kern="0" cap="none" spc="0" normalizeH="0" baseline="0" noProof="0" dirty="0">
                <a:ln>
                  <a:noFill/>
                </a:ln>
                <a:solidFill>
                  <a:srgbClr val="8D3C15"/>
                </a:solidFill>
                <a:effectLst/>
                <a:uLnTx/>
                <a:uFillTx/>
                <a:latin typeface="Trebuchet MS" pitchFamily="34" charset="0"/>
              </a:rPr>
              <a:t> the one who reaped the fruit years later, will be able to rejoice together.</a:t>
            </a:r>
          </a:p>
          <a:p>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26</a:t>
            </a:fld>
            <a:endParaRPr lang="en-US"/>
          </a:p>
        </p:txBody>
      </p:sp>
    </p:spTree>
    <p:extLst>
      <p:ext uri="{BB962C8B-B14F-4D97-AF65-F5344CB8AC3E}">
        <p14:creationId xmlns:p14="http://schemas.microsoft.com/office/powerpoint/2010/main" val="207383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let’s imagine another scenario.  Let’s say that you’re a student yourself, and you’re in a bus on your way from your dorm to your morning classes.  There’s a girl sitting beside you, and she notices that you’ve got a Bible tucked into the front pocket of your bookbag and strikes up a friendly conversation with you.  You ask her if she’s a Christian and she tells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sort of? But not really. I grew up in a Christian home, and, </a:t>
            </a:r>
            <a:r>
              <a:rPr lang="en-US" dirty="0" err="1"/>
              <a:t>y’know</a:t>
            </a:r>
            <a:r>
              <a:rPr lang="en-US" dirty="0"/>
              <a:t>, I think Christianity is fine, and I think Jesus taught a lot of great things.  But I’ve been learning a lot about other religions too.   There’s a couple of Muslim and Hindu girls on my hall, who are really serious about their faith too.  There’s people like that all over campus.  So, who am I to tell them that Christianity is better their religions?  I think the essence of Jesus’s teaching was about love, which is what other religions teach too.  I think people connect to God in lots of different ways, don’t think it’s our place to tell other people how they should live and what they should and shouldn’t believe.”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you’ve only got a few minutes before your bus gets to the center of campus and everyone gets off.  So, with what little time you have, what can you say to that young woman?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welcome to Apologetics Week #4! This is a series of classes that Scott, Dana, Jeff Johnston and I will be teaching on a variety of topics, and I appreciate the introduction Scott has given us to apologetics and worldviews over the last couple of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3</a:t>
            </a:fld>
            <a:endParaRPr lang="en-US"/>
          </a:p>
        </p:txBody>
      </p:sp>
    </p:spTree>
    <p:extLst>
      <p:ext uri="{BB962C8B-B14F-4D97-AF65-F5344CB8AC3E}">
        <p14:creationId xmlns:p14="http://schemas.microsoft.com/office/powerpoint/2010/main" val="400041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welcome to Apologetics Week #4!  This is a series of classes that Scott, Dana, Jeff Johnston and I will be teaching on a variety of topics.  We’ve been talking about the Christian worldview and the authority of God’s word over the last three weeks, and we’re starting now to transition to the practical side of apologetics, answering objections and giving a defense for the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As you can see, we’re just diving straight in today.  This class is going to be a bit unusual.   We’re not going to be spending time a lot of time today answering objections, or giving strategies on how to defend the faith.  We’re going to be talking about something even more fundamental than that.  We’re going to be talking about TACTICS you can use to help guide the conversation in ways you want it to go EVEN IF you don’t have an answer for the objection or arguments your opponent is raising. </a:t>
            </a:r>
          </a:p>
          <a:p>
            <a:endParaRPr lang="en-US" sz="1200" b="1" kern="1200" dirty="0">
              <a:solidFill>
                <a:srgbClr val="000000"/>
              </a:solidFill>
              <a:effectLst/>
              <a:latin typeface="Calibri" panose="020F0502020204030204" pitchFamily="34" charset="0"/>
              <a:ea typeface="+mn-ea"/>
              <a:cs typeface="+mn-cs"/>
            </a:endParaRPr>
          </a:p>
          <a:p>
            <a:r>
              <a:rPr lang="en-US" sz="1200" b="1" kern="1200" dirty="0">
                <a:solidFill>
                  <a:srgbClr val="000000"/>
                </a:solidFill>
                <a:effectLst/>
                <a:latin typeface="Calibri" panose="020F0502020204030204" pitchFamily="34" charset="0"/>
                <a:ea typeface="+mn-ea"/>
                <a:cs typeface="+mn-cs"/>
              </a:rPr>
              <a:t>*CLICK* </a:t>
            </a:r>
            <a:r>
              <a:rPr lang="en-US" dirty="0"/>
              <a:t>And our textbook for the class today is going to be this book, called TACTICS, written by Christian apologist and radio host Greg </a:t>
            </a:r>
            <a:r>
              <a:rPr lang="en-US" dirty="0" err="1"/>
              <a:t>Kokul</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Now most of Christian apologetics is focused on the overall </a:t>
            </a:r>
            <a:r>
              <a:rPr lang="en-US" u="sng" dirty="0"/>
              <a:t>strategy</a:t>
            </a:r>
            <a:r>
              <a:rPr lang="en-US" dirty="0"/>
              <a:t> of promoting the gospel – and rightly so!  </a:t>
            </a:r>
          </a:p>
          <a:p>
            <a:pPr marL="171450" indent="-171450">
              <a:buFont typeface="Arial" panose="020B0604020202020204" pitchFamily="34" charset="0"/>
              <a:buChar char="•"/>
            </a:pPr>
            <a:r>
              <a:rPr lang="en-US" dirty="0"/>
              <a:t>We’re going to have classes this semester talking about the </a:t>
            </a:r>
            <a:r>
              <a:rPr lang="en-US" u="sng" dirty="0"/>
              <a:t>defensive</a:t>
            </a:r>
            <a:r>
              <a:rPr lang="en-US" dirty="0"/>
              <a:t> strategy of apologetics, where you answer questions and challenges that are intended to undermine or disprove Christianity.  </a:t>
            </a:r>
          </a:p>
          <a:p>
            <a:pPr marL="171450" indent="-171450">
              <a:buFont typeface="Arial" panose="020B0604020202020204" pitchFamily="34" charset="0"/>
              <a:buChar char="•"/>
            </a:pPr>
            <a:r>
              <a:rPr lang="en-US" dirty="0"/>
              <a:t>And we’ll be talking about </a:t>
            </a:r>
            <a:r>
              <a:rPr lang="en-US" u="sng" dirty="0"/>
              <a:t>proactive </a:t>
            </a:r>
            <a:r>
              <a:rPr lang="en-US" dirty="0"/>
              <a:t>strategies, where you make a positive case for Christianity.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That’s the strategy of apologetics – the big picture and the overall goal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r>
              <a:rPr lang="en-US" dirty="0"/>
              <a:t>TACTICS, on the other hand, </a:t>
            </a:r>
          </a:p>
          <a:p>
            <a:pPr marL="171450" indent="-171450">
              <a:buFont typeface="Arial" panose="020B0604020202020204" pitchFamily="34" charset="0"/>
              <a:buChar char="•"/>
            </a:pPr>
            <a:r>
              <a:rPr lang="en-US" dirty="0"/>
              <a:t>are the tools you use to </a:t>
            </a:r>
            <a:r>
              <a:rPr lang="en-US" u="sng" dirty="0"/>
              <a:t>accomplish</a:t>
            </a:r>
            <a:r>
              <a:rPr lang="en-US" dirty="0"/>
              <a:t> your strategy, </a:t>
            </a:r>
          </a:p>
          <a:p>
            <a:pPr marL="171450" indent="-171450">
              <a:buFont typeface="Arial" panose="020B0604020202020204" pitchFamily="34" charset="0"/>
              <a:buChar char="•"/>
            </a:pPr>
            <a:r>
              <a:rPr lang="en-US" dirty="0"/>
              <a:t>and to deal with the situation immediately at hand, </a:t>
            </a:r>
          </a:p>
          <a:p>
            <a:pPr marL="171450" indent="-171450">
              <a:buFont typeface="Arial" panose="020B0604020202020204" pitchFamily="34" charset="0"/>
              <a:buChar char="•"/>
            </a:pPr>
            <a:r>
              <a:rPr lang="en-US" dirty="0"/>
              <a:t>so that you can navigate the conversation you’re in and stay in control of it.  </a:t>
            </a:r>
          </a:p>
          <a:p>
            <a:pPr marL="171450" indent="-171450">
              <a:buFont typeface="Arial" panose="020B0604020202020204" pitchFamily="34" charset="0"/>
              <a:buChar char="•"/>
            </a:pPr>
            <a:r>
              <a:rPr lang="en-US" dirty="0"/>
              <a:t>And when I say “stay in control of it”, I’m not talking about using tricks to confuse the other person, or coming up with some “gotcha moments” that you can use to manipulate or humiliate the other person.  Instead, what we’re going to look at today can be summarized with a couple of quotes from Greg </a:t>
            </a:r>
            <a:r>
              <a:rPr lang="en-US" dirty="0" err="1"/>
              <a:t>Kokul</a:t>
            </a:r>
            <a:r>
              <a:rPr lang="en-US" dirty="0"/>
              <a:t>.</a:t>
            </a:r>
          </a:p>
          <a:p>
            <a:endParaRPr lang="en-US" dirty="0"/>
          </a:p>
          <a:p>
            <a:r>
              <a:rPr lang="en-US" dirty="0"/>
              <a:t>He says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going to teach you how to navigate in conversations so that </a:t>
            </a:r>
            <a:r>
              <a:rPr lang="en-US" u="sng" dirty="0"/>
              <a:t>you</a:t>
            </a:r>
            <a:r>
              <a:rPr lang="en-US" dirty="0"/>
              <a:t> stay in control—in a good way—even though your knowledge is limited.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know nothing about answering challenges people raise against what you believe. You may even be a brand-new Christian.  It doesn’t matter. </a:t>
            </a:r>
            <a:r>
              <a:rPr lang="en-US" sz="1200" b="1" kern="1200" dirty="0">
                <a:solidFill>
                  <a:srgbClr val="000000"/>
                </a:solidFill>
                <a:effectLst/>
                <a:latin typeface="Calibri" panose="020F0502020204030204" pitchFamily="34" charset="0"/>
                <a:ea typeface="+mn-ea"/>
                <a:cs typeface="+mn-cs"/>
              </a:rPr>
              <a:t>*CLICK*</a:t>
            </a:r>
            <a:r>
              <a:rPr lang="en-US" dirty="0"/>
              <a:t>  I am going to introduce you to a handful of effective maneuvers—I call them tactics—that will help keep you in the driver’s seat.“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quote comes from Greg </a:t>
            </a:r>
            <a:r>
              <a:rPr lang="en-US" dirty="0" err="1"/>
              <a:t>Kokul’s</a:t>
            </a:r>
            <a:r>
              <a:rPr lang="en-US" dirty="0"/>
              <a:t> book TACTICS.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we’re only going to be able to scratch the surface of the book, and look at the very first tactic that he covers (though it’s foundational to everything else he teaches in the book).  My hope for this class is not that you get everything there is to know about this book, but that by covering just a portion of the book, it will make you say “Hey, that stuff’s pretty interesting, and it’s not nearly as intimidating as I thought!  I wonder what else the book teaches?”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then maybe you’ll go get read the book yourself.  You can get it for $14 off Amazon, plus we have a copy of the book in our library AND ALSO a teaching series on DVD that Greg </a:t>
            </a:r>
            <a:r>
              <a:rPr lang="en-US" dirty="0" err="1"/>
              <a:t>Kokul</a:t>
            </a:r>
            <a:r>
              <a:rPr lang="en-US" dirty="0"/>
              <a:t> did based on the book.  So, if this class piques your interest and you’d like to know more about what’s in the book, and if you’re the first one to the library after church this morning, you can read it for free or get the DVD and watch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before we get going on this class, let’s open with prayer.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mentioned that the tactics Greg </a:t>
            </a:r>
            <a:r>
              <a:rPr lang="en-US" dirty="0" err="1"/>
              <a:t>Kokul</a:t>
            </a:r>
            <a:r>
              <a:rPr lang="en-US" dirty="0"/>
              <a:t> covers in this book are meant to be non-intimidating, the sort of things that anyone can do.  Let me give you a quote from near the start of the book.  </a:t>
            </a:r>
            <a:r>
              <a:rPr lang="en-US" dirty="0" err="1"/>
              <a:t>Kokul</a:t>
            </a:r>
            <a:r>
              <a:rPr lang="en-US" dirty="0"/>
              <a:t> says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4</a:t>
            </a:fld>
            <a:endParaRPr lang="en-US"/>
          </a:p>
        </p:txBody>
      </p:sp>
    </p:spTree>
    <p:extLst>
      <p:ext uri="{BB962C8B-B14F-4D97-AF65-F5344CB8AC3E}">
        <p14:creationId xmlns:p14="http://schemas.microsoft.com/office/powerpoint/2010/main" val="286028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mentioned that the tactics Greg </a:t>
            </a:r>
            <a:r>
              <a:rPr lang="en-US" dirty="0" err="1"/>
              <a:t>Kokul</a:t>
            </a:r>
            <a:r>
              <a:rPr lang="en-US" dirty="0"/>
              <a:t> covers in this book are meant to be non-intimidating, the sort of things that anyone can do.  Let me give you a quote from near the start of the book.  </a:t>
            </a:r>
            <a:r>
              <a:rPr lang="en-US" dirty="0" err="1"/>
              <a:t>Kokul</a:t>
            </a:r>
            <a:r>
              <a:rPr lang="en-US" dirty="0"/>
              <a:t> says this.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"It may surprise you to hear this, but I never set out to convert anyone. My aim is never to win someone to Christ.  I have a more modest goal, one you might consider adopting as your own.</a:t>
            </a:r>
            <a:br>
              <a:rPr lang="en-US" dirty="0"/>
            </a:br>
            <a:r>
              <a:rPr lang="en-US" sz="1800" b="1" kern="1200" dirty="0">
                <a:solidFill>
                  <a:srgbClr val="000000"/>
                </a:solidFill>
                <a:effectLst/>
                <a:latin typeface="Calibri" panose="020F0502020204030204" pitchFamily="34" charset="0"/>
                <a:ea typeface="+mn-ea"/>
                <a:cs typeface="+mn-cs"/>
              </a:rPr>
              <a:t>*CLICK*</a:t>
            </a:r>
            <a:br>
              <a:rPr lang="en-US" sz="1800" b="1" kern="1200" dirty="0">
                <a:solidFill>
                  <a:srgbClr val="000000"/>
                </a:solidFill>
                <a:effectLst/>
                <a:latin typeface="Calibri" panose="020F0502020204030204" pitchFamily="34" charset="0"/>
                <a:ea typeface="+mn-ea"/>
                <a:cs typeface="+mn-cs"/>
              </a:rPr>
            </a:br>
            <a:r>
              <a:rPr lang="en-US" dirty="0"/>
              <a:t>All I want to do is put a stone in someone’s shoe.  I want to give that person something worth thinking about, something he can’t ignore because it continues to poke at him in a good way.</a:t>
            </a:r>
          </a:p>
          <a:p>
            <a:r>
              <a:rPr lang="en-US" dirty="0"/>
              <a:t>    </a:t>
            </a:r>
          </a:p>
          <a:p>
            <a:r>
              <a:rPr lang="en-US" sz="1200" b="1" kern="1200" dirty="0">
                <a:solidFill>
                  <a:srgbClr val="000000"/>
                </a:solidFill>
                <a:effectLst/>
                <a:latin typeface="Calibri" panose="020F0502020204030204" pitchFamily="34" charset="0"/>
                <a:ea typeface="+mn-ea"/>
                <a:cs typeface="+mn-cs"/>
              </a:rPr>
              <a:t>*CLICK* </a:t>
            </a:r>
            <a:endParaRPr lang="en-US" dirty="0"/>
          </a:p>
          <a:p>
            <a:r>
              <a:rPr lang="en-US" dirty="0"/>
              <a:t>“Think of it this way [he goes on].  When a batter gets up to the plate, his goal isn’t to </a:t>
            </a:r>
            <a:r>
              <a:rPr lang="en-US" u="sng" dirty="0"/>
              <a:t>win the ball game</a:t>
            </a:r>
            <a:r>
              <a:rPr lang="en-US" dirty="0"/>
              <a:t>.  That’s an </a:t>
            </a:r>
            <a:r>
              <a:rPr lang="en-US" u="sng" dirty="0"/>
              <a:t>extended</a:t>
            </a:r>
            <a:r>
              <a:rPr lang="en-US" dirty="0"/>
              <a:t> process that takes a </a:t>
            </a:r>
            <a:r>
              <a:rPr lang="en-US" u="sng" dirty="0"/>
              <a:t>team effort</a:t>
            </a:r>
            <a:r>
              <a:rPr lang="en-US" dirty="0"/>
              <a:t>.  He just wants a chance to get a hit.  If he connects, he might get on base and into scoring position.  Or he may drive another batter home even if he never makes it to first.  In the same way, I never try to hit the winning run.  I </a:t>
            </a:r>
            <a:r>
              <a:rPr lang="en-US" u="sng" dirty="0"/>
              <a:t>just</a:t>
            </a:r>
            <a:r>
              <a:rPr lang="en-US" dirty="0"/>
              <a:t> want to get up to bat.  That’s all.“</a:t>
            </a:r>
          </a:p>
          <a:p>
            <a:endParaRPr lang="en-US" dirty="0"/>
          </a:p>
          <a:p>
            <a:r>
              <a:rPr lang="en-US" dirty="0"/>
              <a:t>Now why might that be?  Why is it that it may not be necessary to give a gospel presentation in every conversation we have with an unbeliever?  (POSSIBLE QUESTION TO AUDIENCE) Well, there may be several reasons, but one big reason is that it may not always be the right time to give the gospel.  Think about the conversations that Jesus had with unbelievers.  It’s remarkable how many of them did </a:t>
            </a:r>
            <a:r>
              <a:rPr lang="en-US" u="sng" dirty="0"/>
              <a:t>not</a:t>
            </a:r>
            <a:r>
              <a:rPr lang="en-US" u="none" dirty="0"/>
              <a:t> include a call for them to repent and believe on him.  </a:t>
            </a:r>
          </a:p>
          <a:p>
            <a:pPr marL="171450" indent="-171450">
              <a:buFont typeface="Arial" panose="020B0604020202020204" pitchFamily="34" charset="0"/>
              <a:buChar char="•"/>
            </a:pPr>
            <a:r>
              <a:rPr lang="en-US" u="none" dirty="0"/>
              <a:t>The 10 lepers that he healed, </a:t>
            </a:r>
          </a:p>
          <a:p>
            <a:pPr marL="171450" indent="-171450">
              <a:buFont typeface="Arial" panose="020B0604020202020204" pitchFamily="34" charset="0"/>
              <a:buChar char="•"/>
            </a:pPr>
            <a:r>
              <a:rPr lang="en-US" u="none" dirty="0"/>
              <a:t>the man in the synagogue with a withered hand, </a:t>
            </a:r>
          </a:p>
          <a:p>
            <a:pPr marL="171450" indent="-171450">
              <a:buFont typeface="Arial" panose="020B0604020202020204" pitchFamily="34" charset="0"/>
              <a:buChar char="•"/>
            </a:pPr>
            <a:r>
              <a:rPr lang="en-US" u="none" dirty="0"/>
              <a:t>the lame man at the pool of Bethesda, </a:t>
            </a:r>
          </a:p>
          <a:p>
            <a:pPr marL="171450" indent="-171450">
              <a:buFont typeface="Arial" panose="020B0604020202020204" pitchFamily="34" charset="0"/>
              <a:buChar char="•"/>
            </a:pPr>
            <a:r>
              <a:rPr lang="en-US" u="none" dirty="0"/>
              <a:t>the rich young ruler, </a:t>
            </a:r>
          </a:p>
          <a:p>
            <a:pPr marL="171450" indent="-171450">
              <a:buFont typeface="Arial" panose="020B0604020202020204" pitchFamily="34" charset="0"/>
              <a:buChar char="•"/>
            </a:pPr>
            <a:r>
              <a:rPr lang="en-US" u="none" dirty="0"/>
              <a:t>the lawyer who questioned him about who his neighbor was… </a:t>
            </a:r>
          </a:p>
          <a:p>
            <a:pPr marL="0" indent="0">
              <a:buFont typeface="Arial" panose="020B0604020202020204" pitchFamily="34" charset="0"/>
              <a:buNone/>
            </a:pPr>
            <a:r>
              <a:rPr lang="en-US" u="none" dirty="0"/>
              <a:t>Jesus didn’t give what we would call the “gospel” to any of these men.  Now, did any of them come to faith later?  Well, some of them did, but for most of them, the day that Jesus spoke with them was not their “day of salvation”.</a:t>
            </a:r>
          </a:p>
          <a:p>
            <a:br>
              <a:rPr lang="en-US" u="none" dirty="0"/>
            </a:br>
            <a:r>
              <a:rPr lang="en-US" u="none" dirty="0"/>
              <a:t>Let’s look at something Jesus said to his disciples, in John chapter 4 if you’d like to turn there.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*ADVANCE*</a:t>
            </a:r>
            <a:endParaRPr lang="en-US" dirty="0">
              <a:effectLst/>
            </a:endParaRPr>
          </a:p>
          <a:p>
            <a:r>
              <a:rPr lang="en-US" u="none" dirty="0"/>
              <a:t>This it the passage where Jesus meets the woman at the well, but I’m calling this section “Jesus and the Samaritans”, for reasons that should become clear.  </a:t>
            </a:r>
          </a:p>
        </p:txBody>
      </p:sp>
      <p:sp>
        <p:nvSpPr>
          <p:cNvPr id="4" name="Slide Number Placeholder 3"/>
          <p:cNvSpPr>
            <a:spLocks noGrp="1"/>
          </p:cNvSpPr>
          <p:nvPr>
            <p:ph type="sldNum" sz="quarter" idx="5"/>
          </p:nvPr>
        </p:nvSpPr>
        <p:spPr/>
        <p:txBody>
          <a:bodyPr/>
          <a:lstStyle/>
          <a:p>
            <a:fld id="{ED59B5BF-0561-4FA2-AB0D-3B06CDA522EA}" type="slidenum">
              <a:rPr lang="en-US" smtClean="0"/>
              <a:t>5</a:t>
            </a:fld>
            <a:endParaRPr lang="en-US"/>
          </a:p>
        </p:txBody>
      </p:sp>
    </p:spTree>
    <p:extLst>
      <p:ext uri="{BB962C8B-B14F-4D97-AF65-F5344CB8AC3E}">
        <p14:creationId xmlns:p14="http://schemas.microsoft.com/office/powerpoint/2010/main" val="148721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This it the passage where Jesus meets the woman at the well, but I’m calling this section “Jesus and the Samaritans”, for reasons that should become clear.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r>
              <a:rPr lang="en-US" u="none" dirty="0"/>
              <a:t>You’re all probably familiar with how Jesus spoke to the woman, convicted her of her sins, and identified himself as the Messiah who would save both Jews and Samaritans.  And after that, the woman runs back to her village to tell everyone about Jesus, and it says in verse 30 of John chapter 4, “[the Samaritan people] went out of town and were coming to him.”  </a:t>
            </a:r>
          </a:p>
          <a:p>
            <a:endParaRPr lang="en-US" u="none" dirty="0"/>
          </a:p>
          <a:p>
            <a:r>
              <a:rPr lang="en-US" u="none" dirty="0"/>
              <a:t>And while that’s happening, the disciples talk to Jesus for a few moments, and then picking up in verse 35, Jesus says this:</a:t>
            </a:r>
          </a:p>
          <a:p>
            <a:endParaRPr lang="en-US" u="none" dirty="0"/>
          </a:p>
          <a:p>
            <a:r>
              <a:rPr lang="en-US" i="0" u="none" dirty="0"/>
              <a:t>Do you not say, ‘There are yet four months, then comes the harvest’?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Calibri" panose="020F0502020204030204" pitchFamily="34" charset="0"/>
                <a:ea typeface="+mn-ea"/>
                <a:cs typeface="+mn-cs"/>
              </a:rPr>
              <a:t>*CLICK*</a:t>
            </a:r>
            <a:endParaRPr lang="en-US" dirty="0">
              <a:effectLst/>
            </a:endParaRPr>
          </a:p>
          <a:p>
            <a:r>
              <a:rPr lang="en-US" i="0" u="sng" dirty="0"/>
              <a:t>Look</a:t>
            </a:r>
            <a:r>
              <a:rPr lang="en-US" i="0" u="none" dirty="0"/>
              <a:t>, I tell you, lift up your eyes, and see that the fields are white for harvest. [And here, it’s very possible that Jesus was pointing literally at the people who were coming out of the town to meet him]  Already the one who reaps is receiving wages and gathering fruit for eternal life, so that </a:t>
            </a:r>
            <a:r>
              <a:rPr lang="en-US" i="0" u="none" dirty="0" err="1"/>
              <a:t>sower</a:t>
            </a:r>
            <a:r>
              <a:rPr lang="en-US" i="0" u="none" dirty="0"/>
              <a:t> and reaper may rejoice together. For here the saying holds true, ‘One sows and another reaps.’ I sent you to reap that for which you did not labor. Others have labored, and you have entered into their labor.”</a:t>
            </a:r>
          </a:p>
          <a:p>
            <a:endParaRPr lang="en-US" i="0" u="none" dirty="0"/>
          </a:p>
          <a:p>
            <a:r>
              <a:rPr lang="en-US" b="1" i="0" u="none" dirty="0"/>
              <a:t>*ADVANCE*</a:t>
            </a:r>
          </a:p>
          <a:p>
            <a:r>
              <a:rPr lang="en-US" u="none" dirty="0"/>
              <a:t>Jesus tells us in this passage that there’s a time to sow and a time to reap.  Someone had already sown seeds in the life of this woman – there were things she already knew that Jesus didn’t have to go over with 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D59B5BF-0561-4FA2-AB0D-3B06CDA522EA}" type="slidenum">
              <a:rPr lang="en-US" smtClean="0"/>
              <a:t>6</a:t>
            </a:fld>
            <a:endParaRPr lang="en-US"/>
          </a:p>
        </p:txBody>
      </p:sp>
    </p:spTree>
    <p:extLst>
      <p:ext uri="{BB962C8B-B14F-4D97-AF65-F5344CB8AC3E}">
        <p14:creationId xmlns:p14="http://schemas.microsoft.com/office/powerpoint/2010/main" val="359631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Jesus tells us in this passage that there’s a time to sow and a time to reap.  Someone had already sown seeds in the life of this woman – there were things she already knew that Jesus didn’t have to go over with 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She knew what the Old Testament recorded about Jacob.  She knew that there was a God who deserved to be worshiped.  She had been taught that a Messiah was coming.  So when Jesus tells he that he is the Messiah, the seed comes to life and grows and produces fruit, and the time for harvest arrives.</a:t>
            </a:r>
          </a:p>
          <a:p>
            <a:endParaRPr lang="en-US" i="0" u="none" dirty="0"/>
          </a:p>
          <a:p>
            <a:r>
              <a:rPr lang="en-US" i="0" u="none" dirty="0"/>
              <a:t>And it’s interesting that Jesus says not JUST that there’s a time for sowing and for reaping.  He also says that there are </a:t>
            </a:r>
            <a:r>
              <a:rPr lang="en-US" b="1" i="0" u="none" dirty="0"/>
              <a:t>*CLICK* </a:t>
            </a:r>
            <a:r>
              <a:rPr lang="en-US" i="0" u="none" dirty="0"/>
              <a:t>two different roles that people on his team take: “One sows” he says, “and another reaps”.  </a:t>
            </a:r>
          </a:p>
          <a:p>
            <a:endParaRPr lang="en-US" i="0" u="none" dirty="0"/>
          </a:p>
          <a:p>
            <a:r>
              <a:rPr lang="en-US" i="0" u="none" dirty="0"/>
              <a:t>But the end result is that both the </a:t>
            </a:r>
            <a:r>
              <a:rPr lang="en-US" i="0" u="none" dirty="0" err="1"/>
              <a:t>sower</a:t>
            </a:r>
            <a:r>
              <a:rPr lang="en-US" i="0" u="none" dirty="0"/>
              <a:t> and the reaper will rejoice and both of them will be rewarded.</a:t>
            </a:r>
          </a:p>
          <a:p>
            <a:endParaRPr lang="en-US" i="0" u="none" dirty="0"/>
          </a:p>
          <a:p>
            <a:r>
              <a:rPr lang="en-US" b="1" i="0" u="none" dirty="0"/>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Calibri" panose="020F0502020204030204" pitchFamily="34" charset="0"/>
                <a:ea typeface="+mn-ea"/>
                <a:cs typeface="+mn-cs"/>
              </a:rPr>
              <a:t>At my old house, we used to have a plum tree in our front yard.  And when June or July would roll around, I could walk out to that tree and just bump it with my shoulder, and it would drop a dozen plums.  All of them ripe, all of them ready to make into jam.</a:t>
            </a:r>
          </a:p>
          <a:p>
            <a:endParaRPr lang="en-US" i="0" u="none" dirty="0"/>
          </a:p>
        </p:txBody>
      </p:sp>
      <p:sp>
        <p:nvSpPr>
          <p:cNvPr id="4" name="Slide Number Placeholder 3"/>
          <p:cNvSpPr>
            <a:spLocks noGrp="1"/>
          </p:cNvSpPr>
          <p:nvPr>
            <p:ph type="sldNum" sz="quarter" idx="5"/>
          </p:nvPr>
        </p:nvSpPr>
        <p:spPr/>
        <p:txBody>
          <a:bodyPr/>
          <a:lstStyle/>
          <a:p>
            <a:fld id="{ED59B5BF-0561-4FA2-AB0D-3B06CDA522EA}" type="slidenum">
              <a:rPr lang="en-US" smtClean="0"/>
              <a:t>7</a:t>
            </a:fld>
            <a:endParaRPr lang="en-US"/>
          </a:p>
        </p:txBody>
      </p:sp>
    </p:spTree>
    <p:extLst>
      <p:ext uri="{BB962C8B-B14F-4D97-AF65-F5344CB8AC3E}">
        <p14:creationId xmlns:p14="http://schemas.microsoft.com/office/powerpoint/2010/main" val="3669120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t>** 9:43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000000"/>
                </a:solidFill>
                <a:effectLst/>
                <a:latin typeface="Calibri" panose="020F0502020204030204" pitchFamily="34" charset="0"/>
                <a:ea typeface="+mn-ea"/>
                <a:cs typeface="+mn-cs"/>
              </a:rPr>
              <a:t>At my old house, we used to have a plum tree in our front yard.  And when June or July would roll around, I could walk out to that tree and just bump it with my shoulder, and it would drop a dozen plums.  All of them ripe, all of them ready to make into jam.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000000"/>
                </a:solidFill>
                <a:effectLst/>
                <a:latin typeface="Calibri" panose="020F0502020204030204" pitchFamily="34" charset="0"/>
                <a:ea typeface="+mn-ea"/>
                <a:cs typeface="+mn-cs"/>
              </a:rPr>
              <a:t>But if I had gone up to that tree in May and bumped it, nothing would have happened.  You could see the fruit on the tree, but it wouldn’t have been ripe yet.  It wasn’t time for harvest.  And if I started trying to force the harvest, and grabbed a branch and started shaking it, the fruit that would have dropped to the ground would have been unripe, worthless fruit.  There was no way to force a harvest before harvest time came.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000000"/>
                </a:solidFill>
                <a:effectLst/>
                <a:latin typeface="Calibri" panose="020F0502020204030204" pitchFamily="34" charset="0"/>
                <a:ea typeface="+mn-ea"/>
                <a:cs typeface="+mn-cs"/>
              </a:rPr>
              <a:t>Well, it’s the same with people when it comes to conversion.  </a:t>
            </a:r>
            <a:r>
              <a:rPr lang="en-US" sz="1800" b="0" i="0" u="sng" kern="1200" dirty="0">
                <a:solidFill>
                  <a:srgbClr val="000000"/>
                </a:solidFill>
                <a:effectLst/>
                <a:latin typeface="Calibri" panose="020F0502020204030204" pitchFamily="34" charset="0"/>
                <a:ea typeface="+mn-ea"/>
                <a:cs typeface="+mn-cs"/>
              </a:rPr>
              <a:t>Most</a:t>
            </a:r>
            <a:r>
              <a:rPr lang="en-US" sz="1800" b="0" i="0" kern="1200" dirty="0">
                <a:solidFill>
                  <a:srgbClr val="000000"/>
                </a:solidFill>
                <a:effectLst/>
                <a:latin typeface="Calibri" panose="020F0502020204030204" pitchFamily="34" charset="0"/>
                <a:ea typeface="+mn-ea"/>
                <a:cs typeface="+mn-cs"/>
              </a:rPr>
              <a:t> people are not saved the first time they hear the gospel.  Most of </a:t>
            </a:r>
            <a:r>
              <a:rPr lang="en-US" sz="1800" b="0" i="0" u="sng" kern="1200" dirty="0">
                <a:solidFill>
                  <a:srgbClr val="000000"/>
                </a:solidFill>
                <a:effectLst/>
                <a:latin typeface="Calibri" panose="020F0502020204030204" pitchFamily="34" charset="0"/>
                <a:ea typeface="+mn-ea"/>
                <a:cs typeface="+mn-cs"/>
              </a:rPr>
              <a:t>us</a:t>
            </a:r>
            <a:r>
              <a:rPr lang="en-US" sz="1800" b="0" i="0" u="none" kern="1200" dirty="0">
                <a:solidFill>
                  <a:srgbClr val="000000"/>
                </a:solidFill>
                <a:effectLst/>
                <a:latin typeface="Calibri" panose="020F0502020204030204" pitchFamily="34" charset="0"/>
                <a:ea typeface="+mn-ea"/>
                <a:cs typeface="+mn-cs"/>
              </a:rPr>
              <a:t> weren’t converted the first time we heard the gospel… or the second… or the tenth.  For</a:t>
            </a:r>
            <a:r>
              <a:rPr lang="en-US" sz="1800" b="0" i="0" kern="1200" dirty="0">
                <a:solidFill>
                  <a:srgbClr val="000000"/>
                </a:solidFill>
                <a:effectLst/>
                <a:latin typeface="Calibri" panose="020F0502020204030204" pitchFamily="34" charset="0"/>
                <a:ea typeface="+mn-ea"/>
                <a:cs typeface="+mn-cs"/>
              </a:rPr>
              <a:t> some of us there may have been </a:t>
            </a:r>
            <a:r>
              <a:rPr lang="en-US" sz="1800" b="0" i="0" u="sng" kern="1200" dirty="0">
                <a:solidFill>
                  <a:srgbClr val="000000"/>
                </a:solidFill>
                <a:effectLst/>
                <a:latin typeface="Calibri" panose="020F0502020204030204" pitchFamily="34" charset="0"/>
                <a:ea typeface="+mn-ea"/>
                <a:cs typeface="+mn-cs"/>
              </a:rPr>
              <a:t>years</a:t>
            </a:r>
            <a:r>
              <a:rPr lang="en-US" sz="1800" b="0" i="0" kern="1200" dirty="0">
                <a:solidFill>
                  <a:srgbClr val="000000"/>
                </a:solidFill>
                <a:effectLst/>
                <a:latin typeface="Calibri" panose="020F0502020204030204" pitchFamily="34" charset="0"/>
                <a:ea typeface="+mn-ea"/>
                <a:cs typeface="+mn-cs"/>
              </a:rPr>
              <a:t> of sowing in our lives – maybe from parents, or pastors, or Sunday school teachers, or maybe your coach, or your teammates, or your friends.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000000"/>
                </a:solidFill>
                <a:effectLst/>
                <a:latin typeface="Calibri" panose="020F0502020204030204" pitchFamily="34" charset="0"/>
                <a:ea typeface="+mn-ea"/>
                <a:cs typeface="+mn-cs"/>
              </a:rPr>
              <a:t>And you never paid much attention to any of that.  But then one day someone says something about Jesus, or you remember something about Jesus you heard long ago., and it hits you in a way it never had before.  All that sowing and watering from dozens of people finally produces growth, and then a season for harvesting 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000000"/>
                </a:solidFill>
                <a:effectLst/>
                <a:latin typeface="Calibri" panose="020F0502020204030204" pitchFamily="34" charset="0"/>
                <a:ea typeface="+mn-ea"/>
                <a:cs typeface="+mn-cs"/>
              </a:rPr>
              <a:t>So it would be a mistake (and this is where we get back to the central point of this class) for you to think that if all you did was put a stone in someone’s shoe and gave them just a little something to think about during a conversation even though you didn’t answer all their objections or give a full gospel presentation… it would be a mistake to think that you had failed in your witnessing.  Not at all!  Here’s what Greg </a:t>
            </a:r>
            <a:r>
              <a:rPr lang="en-US" sz="1800" b="0" i="0" kern="1200" dirty="0" err="1">
                <a:solidFill>
                  <a:srgbClr val="000000"/>
                </a:solidFill>
                <a:effectLst/>
                <a:latin typeface="Calibri" panose="020F0502020204030204" pitchFamily="34" charset="0"/>
                <a:ea typeface="+mn-ea"/>
                <a:cs typeface="+mn-cs"/>
              </a:rPr>
              <a:t>Kokul</a:t>
            </a:r>
            <a:r>
              <a:rPr lang="en-US" sz="1800" b="0" i="0" kern="1200" dirty="0">
                <a:solidFill>
                  <a:srgbClr val="000000"/>
                </a:solidFill>
                <a:effectLst/>
                <a:latin typeface="Calibri" panose="020F0502020204030204" pitchFamily="34" charset="0"/>
                <a:ea typeface="+mn-ea"/>
                <a:cs typeface="+mn-cs"/>
              </a:rPr>
              <a:t> says: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Calibri" panose="020F0502020204030204" pitchFamily="34" charset="0"/>
                <a:ea typeface="+mn-ea"/>
                <a:cs typeface="+mn-cs"/>
              </a:rPr>
              <a:t>*CLICK*</a:t>
            </a:r>
            <a:endParaRPr lang="en-US" sz="18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000000"/>
                </a:solidFill>
                <a:effectLst/>
                <a:latin typeface="Calibri" panose="020F0502020204030204" pitchFamily="34" charset="0"/>
                <a:ea typeface="+mn-ea"/>
                <a:cs typeface="+mn-cs"/>
              </a:rPr>
              <a:t>“Since the harvesting is easy when the fruit is ripe, and since the lion’s share of the labor is in the gardening, I suspect we need more gardeners than harvesters. That means there </a:t>
            </a:r>
            <a:r>
              <a:rPr lang="en-US" sz="1800" b="0" i="0" u="sng" kern="1200" dirty="0">
                <a:solidFill>
                  <a:srgbClr val="000000"/>
                </a:solidFill>
                <a:effectLst/>
                <a:latin typeface="Calibri" panose="020F0502020204030204" pitchFamily="34" charset="0"/>
                <a:ea typeface="+mn-ea"/>
                <a:cs typeface="+mn-cs"/>
              </a:rPr>
              <a:t>is</a:t>
            </a:r>
            <a:r>
              <a:rPr lang="en-US" sz="1800" b="0" i="0" u="none" kern="1200" dirty="0">
                <a:solidFill>
                  <a:srgbClr val="000000"/>
                </a:solidFill>
                <a:effectLst/>
                <a:latin typeface="Calibri" panose="020F0502020204030204" pitchFamily="34" charset="0"/>
                <a:ea typeface="+mn-ea"/>
                <a:cs typeface="+mn-cs"/>
              </a:rPr>
              <a:t> </a:t>
            </a:r>
            <a:r>
              <a:rPr lang="en-US" sz="1800" b="0" i="0" kern="1200" dirty="0">
                <a:solidFill>
                  <a:srgbClr val="000000"/>
                </a:solidFill>
                <a:effectLst/>
                <a:latin typeface="Calibri" panose="020F0502020204030204" pitchFamily="34" charset="0"/>
                <a:ea typeface="+mn-ea"/>
                <a:cs typeface="+mn-cs"/>
              </a:rPr>
              <a:t>a place for you, even if you do not fancy yourself a good [harvester]. I am convinced [he goes on] that most Christians—including me—are not harvesters. Instead, we are ordinary gardeners, tending the field so others can bring in the crop in due season. Some Christians, aware of their difficulty in harvesting, get discouraged and never go into the field at all. If this describes you, then you need to know it’s okay to sow, even if you don’t reap. There’d be no harvest at all without </a:t>
            </a:r>
            <a:r>
              <a:rPr lang="en-US" sz="1800" b="0" i="0" kern="1200" dirty="0" err="1">
                <a:solidFill>
                  <a:srgbClr val="000000"/>
                </a:solidFill>
                <a:effectLst/>
                <a:latin typeface="Calibri" panose="020F0502020204030204" pitchFamily="34" charset="0"/>
                <a:ea typeface="+mn-ea"/>
                <a:cs typeface="+mn-cs"/>
              </a:rPr>
              <a:t>sowers</a:t>
            </a:r>
            <a:r>
              <a:rPr lang="en-US" sz="1800" b="0" i="0" kern="1200" dirty="0">
                <a:solidFill>
                  <a:srgbClr val="000000"/>
                </a:solidFill>
                <a:effectLst/>
                <a:latin typeface="Calibri" panose="020F0502020204030204" pitchFamily="34" charset="0"/>
                <a:ea typeface="+mn-ea"/>
                <a:cs typeface="+mn-cs"/>
              </a:rPr>
              <a:t> like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kern="1200" dirty="0">
                <a:solidFill>
                  <a:srgbClr val="000000"/>
                </a:solidFill>
                <a:effectLst/>
                <a:latin typeface="Calibri" panose="020F0502020204030204" pitchFamily="34" charset="0"/>
                <a:ea typeface="+mn-ea"/>
                <a:cs typeface="+mn-cs"/>
              </a:rPr>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kern="1200" dirty="0">
                <a:solidFill>
                  <a:srgbClr val="000000"/>
                </a:solidFill>
                <a:effectLst/>
                <a:latin typeface="Calibri" panose="020F0502020204030204" pitchFamily="34" charset="0"/>
                <a:ea typeface="+mn-ea"/>
                <a:cs typeface="+mn-cs"/>
              </a:rPr>
              <a:t>So, not every conversation with an unbeliever will lead to a conversion - maybe not even a presentation of the gospel.  Sometimes what’s needed is just some sowing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p:txBody>
      </p:sp>
      <p:sp>
        <p:nvSpPr>
          <p:cNvPr id="4" name="Slide Number Placeholder 3"/>
          <p:cNvSpPr>
            <a:spLocks noGrp="1"/>
          </p:cNvSpPr>
          <p:nvPr>
            <p:ph type="sldNum" sz="quarter" idx="5"/>
          </p:nvPr>
        </p:nvSpPr>
        <p:spPr/>
        <p:txBody>
          <a:bodyPr/>
          <a:lstStyle/>
          <a:p>
            <a:fld id="{ED59B5BF-0561-4FA2-AB0D-3B06CDA522EA}" type="slidenum">
              <a:rPr lang="en-US" smtClean="0"/>
              <a:t>8</a:t>
            </a:fld>
            <a:endParaRPr lang="en-US"/>
          </a:p>
        </p:txBody>
      </p:sp>
    </p:spTree>
    <p:extLst>
      <p:ext uri="{BB962C8B-B14F-4D97-AF65-F5344CB8AC3E}">
        <p14:creationId xmlns:p14="http://schemas.microsoft.com/office/powerpoint/2010/main" val="138039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9:46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a:solidFill>
                  <a:srgbClr val="000000"/>
                </a:solidFill>
                <a:effectLst/>
                <a:latin typeface="Calibri" panose="020F0502020204030204" pitchFamily="34" charset="0"/>
                <a:ea typeface="+mn-ea"/>
                <a:cs typeface="+mn-cs"/>
              </a:rPr>
              <a:t>So, not every conversation with an unbeliever will lead to a conversion – it may not even a presentation of the gospel.  Sometimes what’s needed is just some sowing work.</a:t>
            </a:r>
          </a:p>
          <a:p>
            <a:pPr marL="0" indent="0">
              <a:buFont typeface="Arial" panose="020B0604020202020204" pitchFamily="34" charset="0"/>
              <a:buNone/>
            </a:pPr>
            <a:r>
              <a:rPr lang="en-US" b="1" dirty="0"/>
              <a:t>*CLICK*</a:t>
            </a:r>
          </a:p>
          <a:p>
            <a:pPr marL="0" indent="0">
              <a:buFont typeface="Arial" panose="020B0604020202020204" pitchFamily="34" charset="0"/>
              <a:buNone/>
            </a:pPr>
            <a:r>
              <a:rPr lang="en-US" b="0" dirty="0"/>
              <a:t>But that still leaves us in a tough spot sometimes.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we have situations like the ones I described earlier, how can we go about sowing?  How do we put a stone in someone’s shoe?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After all, you may only have limited amount of time to answer, and you may never see these people again.</a:t>
            </a:r>
          </a:p>
          <a:p>
            <a:pPr marL="171450" indent="-171450">
              <a:buFont typeface="Arial" panose="020B0604020202020204" pitchFamily="34" charset="0"/>
              <a:buChar char="•"/>
            </a:pPr>
            <a:r>
              <a:rPr lang="en-US" dirty="0"/>
              <a:t>And you want to be gracious in your response </a:t>
            </a:r>
            <a:r>
              <a:rPr lang="en-US" b="1" dirty="0"/>
              <a:t>*CLICK*</a:t>
            </a:r>
            <a:r>
              <a:rPr lang="en-US" b="0" dirty="0"/>
              <a:t> as Colossians 4:5-6 says </a:t>
            </a:r>
            <a:r>
              <a:rPr lang="en-US" b="1" dirty="0"/>
              <a:t>(READ)</a:t>
            </a:r>
            <a:r>
              <a:rPr lang="en-US" b="0" dirty="0"/>
              <a:t>.  You want to speak in a way that’s productive, and maybe even challenging, and yet courteous and friendly.</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Well here’s what Greg </a:t>
            </a:r>
            <a:r>
              <a:rPr lang="en-US" b="0" dirty="0" err="1"/>
              <a:t>Kokul</a:t>
            </a:r>
            <a:r>
              <a:rPr lang="en-US" b="0" dirty="0"/>
              <a:t> says:</a:t>
            </a:r>
          </a:p>
          <a:p>
            <a:pPr lvl="0" defTabSz="914400" eaLnBrk="0" fontAlgn="base" hangingPunct="0">
              <a:spcBef>
                <a:spcPct val="0"/>
              </a:spcBef>
              <a:spcAft>
                <a:spcPct val="0"/>
              </a:spcAft>
              <a:defRPr/>
            </a:pPr>
            <a:r>
              <a:rPr lang="en-US" b="1" dirty="0"/>
              <a:t>*CLICK – READ*  “</a:t>
            </a:r>
            <a:r>
              <a:rPr lang="en-US" altLang="en-US" sz="1200" kern="0" dirty="0">
                <a:solidFill>
                  <a:srgbClr val="8D3C15"/>
                </a:solidFill>
                <a:latin typeface="Trebuchet MS" pitchFamily="34" charset="0"/>
              </a:rPr>
              <a:t>“What if I told you there was an easy escape from the challenge that each situation presents, a way to minimize the awkwardness and engage the other person productively and gracefully?   What if you had a simple plan in place that would guide you in your next move?”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Well, we’re going to spend the rest of our class looking at that plan that’ll get us started.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The way we’re going to do our sowing</a:t>
            </a:r>
          </a:p>
          <a:p>
            <a:pPr marL="0" indent="0">
              <a:buFont typeface="Arial" panose="020B0604020202020204" pitchFamily="34" charset="0"/>
              <a:buNone/>
            </a:pPr>
            <a:r>
              <a:rPr lang="en-US" b="1" dirty="0"/>
              <a:t>*ADVANCE*</a:t>
            </a:r>
          </a:p>
          <a:p>
            <a:pPr marL="0" indent="0">
              <a:buFont typeface="Arial" panose="020B0604020202020204" pitchFamily="34" charset="0"/>
              <a:buNone/>
            </a:pPr>
            <a:r>
              <a:rPr lang="en-US" b="0" dirty="0"/>
              <a:t>is by ASKING QUESTIONS.</a:t>
            </a:r>
          </a:p>
          <a:p>
            <a:pPr marL="0" indent="0">
              <a:buFont typeface="Arial" panose="020B0604020202020204" pitchFamily="34" charset="0"/>
              <a:buNone/>
            </a:pPr>
            <a:r>
              <a:rPr lang="en-US" b="0" dirty="0"/>
              <a:t>And the way we do THAT is using the first and most foundational tactic in this book, a method that Greg </a:t>
            </a:r>
            <a:r>
              <a:rPr lang="en-US" b="0" dirty="0" err="1"/>
              <a:t>Kokul</a:t>
            </a:r>
            <a:r>
              <a:rPr lang="en-US" b="0" dirty="0"/>
              <a:t> calls</a:t>
            </a:r>
          </a:p>
          <a:p>
            <a:pPr marL="0" indent="0">
              <a:buFont typeface="Arial" panose="020B0604020202020204" pitchFamily="34" charset="0"/>
              <a:buNone/>
            </a:pPr>
            <a:r>
              <a:rPr lang="en-US" b="0" dirty="0"/>
              <a:t>*CLICK*</a:t>
            </a:r>
          </a:p>
          <a:p>
            <a:pPr marL="0" indent="0">
              <a:buFont typeface="Arial" panose="020B0604020202020204" pitchFamily="34" charset="0"/>
              <a:buNone/>
            </a:pPr>
            <a:r>
              <a:rPr lang="en-US" b="0" dirty="0"/>
              <a:t>The COLUMBO TACTIC.</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ED59B5BF-0561-4FA2-AB0D-3B06CDA522EA}" type="slidenum">
              <a:rPr lang="en-US" smtClean="0"/>
              <a:t>9</a:t>
            </a:fld>
            <a:endParaRPr lang="en-US"/>
          </a:p>
        </p:txBody>
      </p:sp>
    </p:spTree>
    <p:extLst>
      <p:ext uri="{BB962C8B-B14F-4D97-AF65-F5344CB8AC3E}">
        <p14:creationId xmlns:p14="http://schemas.microsoft.com/office/powerpoint/2010/main" val="148831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2" y="935302"/>
            <a:ext cx="6751097" cy="1989667"/>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196452" y="3001698"/>
            <a:ext cx="6751097"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5242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3574477"/>
            <a:ext cx="7775673" cy="682796"/>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517768"/>
            <a:ext cx="7775673" cy="2816446"/>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4257273"/>
            <a:ext cx="7774499" cy="568727"/>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7042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508001"/>
            <a:ext cx="7765322" cy="2854049"/>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7" y="3504017"/>
            <a:ext cx="7765321" cy="1326822"/>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8392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508000"/>
            <a:ext cx="6977064" cy="2494087"/>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008360"/>
            <a:ext cx="6564224" cy="355677"/>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5" y="3504018"/>
            <a:ext cx="7765322" cy="132198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627459" y="612701"/>
            <a:ext cx="457200" cy="48731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993467" y="2476744"/>
            <a:ext cx="457200" cy="487313"/>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558558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1772452"/>
            <a:ext cx="7766495" cy="209319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3875463"/>
            <a:ext cx="7765322" cy="950537"/>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7786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508000"/>
            <a:ext cx="7765322" cy="1104636"/>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740266"/>
            <a:ext cx="2474217" cy="686088"/>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2426353"/>
            <a:ext cx="2474217" cy="239964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3658" y="1740267"/>
            <a:ext cx="2473919" cy="686087"/>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3659" y="2426353"/>
            <a:ext cx="2474866" cy="239964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40267"/>
            <a:ext cx="2468408" cy="686087"/>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82260" y="2426353"/>
            <a:ext cx="2468408" cy="239964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7884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508000"/>
            <a:ext cx="7765322" cy="1104636"/>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496583"/>
            <a:ext cx="2474216" cy="480218"/>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819015" y="1915823"/>
            <a:ext cx="2205038" cy="1270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7" y="3976801"/>
            <a:ext cx="2474216" cy="84919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26" y="3496583"/>
            <a:ext cx="2474237" cy="480218"/>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915823"/>
            <a:ext cx="2197894" cy="1270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976800"/>
            <a:ext cx="2475252" cy="84919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80067" y="3496583"/>
            <a:ext cx="2467425" cy="480218"/>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114603" y="1915823"/>
            <a:ext cx="2199085" cy="1270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973" y="3976801"/>
            <a:ext cx="2470694" cy="84919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0108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22106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08000"/>
            <a:ext cx="1906993" cy="43180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508000"/>
            <a:ext cx="5744029" cy="4318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262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794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547689"/>
            <a:ext cx="7300134" cy="2377281"/>
          </a:xfrm>
        </p:spPr>
        <p:txBody>
          <a:bodyPr anchor="b">
            <a:normAutofit/>
          </a:bodyPr>
          <a:lstStyle>
            <a:lvl1pPr>
              <a:defRPr sz="2550"/>
            </a:lvl1pPr>
          </a:lstStyle>
          <a:p>
            <a:r>
              <a:rPr lang="en-US"/>
              <a:t>Click to edit Master title style</a:t>
            </a:r>
            <a:endParaRPr lang="en-US" dirty="0"/>
          </a:p>
        </p:txBody>
      </p:sp>
      <p:sp>
        <p:nvSpPr>
          <p:cNvPr id="3" name="Text Placeholder 2"/>
          <p:cNvSpPr>
            <a:spLocks noGrp="1"/>
          </p:cNvSpPr>
          <p:nvPr>
            <p:ph type="body" idx="1"/>
          </p:nvPr>
        </p:nvSpPr>
        <p:spPr>
          <a:xfrm>
            <a:off x="921933" y="3001699"/>
            <a:ext cx="7300134" cy="1250156"/>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848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508000"/>
            <a:ext cx="7765321" cy="11052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1740266"/>
            <a:ext cx="3829503" cy="3085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1740266"/>
            <a:ext cx="3820616" cy="3085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100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508000"/>
            <a:ext cx="7765321"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354" y="1740267"/>
            <a:ext cx="3659399" cy="686593"/>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85346" y="2426860"/>
            <a:ext cx="3830406" cy="2399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1502" y="1740267"/>
            <a:ext cx="3649166" cy="686593"/>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26860"/>
            <a:ext cx="3821518" cy="2399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38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078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998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508000"/>
            <a:ext cx="2949178" cy="1968500"/>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08548" y="508000"/>
            <a:ext cx="4642119" cy="43180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476500"/>
            <a:ext cx="2949178" cy="234949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734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508000"/>
            <a:ext cx="4447330" cy="1968500"/>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3" y="632401"/>
            <a:ext cx="2441517" cy="406919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5" y="2476500"/>
            <a:ext cx="4451213" cy="234950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2007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508000"/>
            <a:ext cx="7765321" cy="11052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46720"/>
            <a:ext cx="7765322" cy="30792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4902730"/>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smtClean="0"/>
              <a:pPr/>
              <a:t>9/23/2024</a:t>
            </a:fld>
            <a:endParaRPr lang="en-US" dirty="0"/>
          </a:p>
        </p:txBody>
      </p:sp>
      <p:sp>
        <p:nvSpPr>
          <p:cNvPr id="5" name="Footer Placeholder 4"/>
          <p:cNvSpPr>
            <a:spLocks noGrp="1"/>
          </p:cNvSpPr>
          <p:nvPr>
            <p:ph type="ftr" sz="quarter" idx="3"/>
          </p:nvPr>
        </p:nvSpPr>
        <p:spPr>
          <a:xfrm>
            <a:off x="685346" y="4902730"/>
            <a:ext cx="5004649" cy="30427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85509" y="4902730"/>
            <a:ext cx="565159" cy="304271"/>
          </a:xfrm>
          <a:prstGeom prst="rect">
            <a:avLst/>
          </a:prstGeom>
        </p:spPr>
        <p:txBody>
          <a:bodyPr vert="horz" lIns="91440" tIns="45720" rIns="91440" bIns="45720" rtlCol="0" anchor="ctr"/>
          <a:lstStyle>
            <a:lvl1pPr algn="r">
              <a:defRPr sz="750">
                <a:solidFill>
                  <a:schemeClr val="tx1">
                    <a:tint val="75000"/>
                  </a:schemeClr>
                </a:solidFill>
              </a:defRPr>
            </a:lvl1pPr>
          </a:lstStyle>
          <a:p>
            <a:fld id="{6D22F896-40B5-4ADD-8801-0D06FADFA095}" type="slidenum">
              <a:rPr lang="en-US" smtClean="0"/>
              <a:pPr/>
              <a:t>‹#›</a:t>
            </a:fld>
            <a:endParaRPr lang="en-US" dirty="0"/>
          </a:p>
        </p:txBody>
      </p:sp>
      <p:sp>
        <p:nvSpPr>
          <p:cNvPr id="8" name="TextBox 7">
            <a:extLst>
              <a:ext uri="{FF2B5EF4-FFF2-40B4-BE49-F238E27FC236}">
                <a16:creationId xmlns:a16="http://schemas.microsoft.com/office/drawing/2014/main" id="{3404C26D-6E55-D327-FEF7-54EE4AB2472F}"/>
              </a:ext>
            </a:extLst>
          </p:cNvPr>
          <p:cNvSpPr txBox="1"/>
          <p:nvPr>
            <p:extLst>
              <p:ext uri="{1162E1C5-73C7-4A58-AE30-91384D911F3F}">
                <p184:classification xmlns:p184="http://schemas.microsoft.com/office/powerpoint/2018/4/main" val="ftr"/>
              </p:ext>
            </p:extLst>
          </p:nvPr>
        </p:nvSpPr>
        <p:spPr>
          <a:xfrm>
            <a:off x="63500" y="5636260"/>
            <a:ext cx="6350" cy="15240"/>
          </a:xfrm>
          <a:prstGeom prst="rect">
            <a:avLst/>
          </a:prstGeom>
        </p:spPr>
        <p:txBody>
          <a:bodyPr horzOverflow="overflow" lIns="0" tIns="0" rIns="0" bIns="0">
            <a:spAutoFit/>
          </a:bodyPr>
          <a:lstStyle/>
          <a:p>
            <a:pPr algn="l"/>
            <a:r>
              <a:rPr lang="en-US" sz="10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94105088"/>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effectLst>
            <a:outerShdw blurRad="50800" dist="38100" dir="2700000" algn="tl" rotWithShape="0">
              <a:srgbClr val="000000">
                <a:alpha val="48000"/>
              </a:srgbClr>
            </a:outerShdw>
          </a:effectLst>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effectLst>
            <a:outerShdw blurRad="50800" dist="38100" dir="2700000" algn="tl" rotWithShape="0">
              <a:srgbClr val="000000">
                <a:alpha val="48000"/>
              </a:srgbClr>
            </a:outerShdw>
          </a:effectLst>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A2D313-29C7-AD6B-1FC4-F334477A1F13}"/>
              </a:ext>
            </a:extLst>
          </p:cNvPr>
          <p:cNvSpPr txBox="1">
            <a:spLocks/>
          </p:cNvSpPr>
          <p:nvPr/>
        </p:nvSpPr>
        <p:spPr>
          <a:xfrm>
            <a:off x="3223345" y="95865"/>
            <a:ext cx="2697308" cy="627302"/>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sz="3600" u="sng" spc="200" dirty="0">
                <a:effectLst>
                  <a:outerShdw blurRad="38100" dist="38100" dir="2700000" algn="tl">
                    <a:srgbClr val="000000">
                      <a:alpha val="43137"/>
                    </a:srgbClr>
                  </a:outerShdw>
                </a:effectLst>
                <a:latin typeface="Trebuchet MS" panose="020B0603020202020204" pitchFamily="34" charset="0"/>
              </a:rPr>
              <a:t>TACTICS</a:t>
            </a:r>
          </a:p>
        </p:txBody>
      </p:sp>
      <p:sp>
        <p:nvSpPr>
          <p:cNvPr id="7" name="Subtitle 2">
            <a:extLst>
              <a:ext uri="{FF2B5EF4-FFF2-40B4-BE49-F238E27FC236}">
                <a16:creationId xmlns:a16="http://schemas.microsoft.com/office/drawing/2014/main" id="{0CF54693-C70C-492F-3F85-6EBF5200F28C}"/>
              </a:ext>
            </a:extLst>
          </p:cNvPr>
          <p:cNvSpPr txBox="1">
            <a:spLocks/>
          </p:cNvSpPr>
          <p:nvPr/>
        </p:nvSpPr>
        <p:spPr>
          <a:xfrm>
            <a:off x="876523" y="4557252"/>
            <a:ext cx="7390953" cy="1268857"/>
          </a:xfrm>
          <a:prstGeom prst="rect">
            <a:avLst/>
          </a:prstGeom>
        </p:spPr>
        <p:txBody>
          <a:bodyPr vert="horz" lIns="68580" tIns="34290" rIns="68580" bIns="3429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0000"/>
              </a:lnSpc>
              <a:buNone/>
            </a:pPr>
            <a:r>
              <a:rPr lang="en-US" sz="3200" dirty="0">
                <a:effectLst>
                  <a:outerShdw blurRad="38100" dist="38100" dir="2700000" algn="tl">
                    <a:srgbClr val="000000">
                      <a:alpha val="43137"/>
                    </a:srgbClr>
                  </a:outerShdw>
                </a:effectLst>
                <a:latin typeface="Trebuchet MS" panose="020B0603020202020204" pitchFamily="34" charset="0"/>
              </a:rPr>
              <a:t>A Gameplan for Discussing</a:t>
            </a:r>
            <a:br>
              <a:rPr lang="en-US" sz="3200" dirty="0">
                <a:effectLst>
                  <a:outerShdw blurRad="38100" dist="38100" dir="2700000" algn="tl">
                    <a:srgbClr val="000000">
                      <a:alpha val="43137"/>
                    </a:srgbClr>
                  </a:outerShdw>
                </a:effectLst>
                <a:latin typeface="Trebuchet MS" panose="020B0603020202020204" pitchFamily="34" charset="0"/>
              </a:rPr>
            </a:br>
            <a:r>
              <a:rPr lang="en-US" sz="3200" dirty="0">
                <a:effectLst>
                  <a:outerShdw blurRad="38100" dist="38100" dir="2700000" algn="tl">
                    <a:srgbClr val="000000">
                      <a:alpha val="43137"/>
                    </a:srgbClr>
                  </a:outerShdw>
                </a:effectLst>
                <a:latin typeface="Trebuchet MS" panose="020B0603020202020204" pitchFamily="34" charset="0"/>
              </a:rPr>
              <a:t>Your Christian Convictions</a:t>
            </a:r>
          </a:p>
        </p:txBody>
      </p:sp>
      <p:pic>
        <p:nvPicPr>
          <p:cNvPr id="3" name="Picture 2" descr="A group of people sitting at a table">
            <a:extLst>
              <a:ext uri="{FF2B5EF4-FFF2-40B4-BE49-F238E27FC236}">
                <a16:creationId xmlns:a16="http://schemas.microsoft.com/office/drawing/2014/main" id="{979E7DFE-0BDF-A38B-72C3-B9F7A64F5BD8}"/>
              </a:ext>
            </a:extLst>
          </p:cNvPr>
          <p:cNvPicPr>
            <a:picLocks noChangeAspect="1"/>
          </p:cNvPicPr>
          <p:nvPr/>
        </p:nvPicPr>
        <p:blipFill>
          <a:blip r:embed="rId3"/>
          <a:stretch>
            <a:fillRect/>
          </a:stretch>
        </p:blipFill>
        <p:spPr>
          <a:xfrm>
            <a:off x="1867260" y="863274"/>
            <a:ext cx="5409478" cy="3605981"/>
          </a:xfrm>
          <a:prstGeom prst="rect">
            <a:avLst/>
          </a:prstGeom>
        </p:spPr>
      </p:pic>
    </p:spTree>
    <p:extLst>
      <p:ext uri="{BB962C8B-B14F-4D97-AF65-F5344CB8AC3E}">
        <p14:creationId xmlns:p14="http://schemas.microsoft.com/office/powerpoint/2010/main" val="3814243315"/>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4E6BD1-3E6C-8611-80CA-4CDA22D0860E}"/>
              </a:ext>
            </a:extLst>
          </p:cNvPr>
          <p:cNvSpPr txBox="1"/>
          <p:nvPr/>
        </p:nvSpPr>
        <p:spPr>
          <a:xfrm>
            <a:off x="96256" y="72004"/>
            <a:ext cx="439535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The Columbo Tactic</a:t>
            </a:r>
            <a:r>
              <a:rPr lang="en-US" sz="3600" dirty="0">
                <a:solidFill>
                  <a:schemeClr val="accent6">
                    <a:lumMod val="40000"/>
                    <a:lumOff val="60000"/>
                  </a:schemeClr>
                </a:solidFill>
                <a:effectLst>
                  <a:outerShdw blurRad="38100" dist="38100" dir="2700000" algn="tl">
                    <a:srgbClr val="000000">
                      <a:alpha val="43137"/>
                    </a:srgbClr>
                  </a:outerShdw>
                </a:effectLst>
                <a:latin typeface="Trebuchet MS" panose="020B0603020202020204" pitchFamily="34" charset="0"/>
              </a:rPr>
              <a:t>:</a:t>
            </a:r>
            <a:endPar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ndParaRPr>
          </a:p>
        </p:txBody>
      </p:sp>
      <p:pic>
        <p:nvPicPr>
          <p:cNvPr id="3" name="Picture 2">
            <a:extLst>
              <a:ext uri="{FF2B5EF4-FFF2-40B4-BE49-F238E27FC236}">
                <a16:creationId xmlns:a16="http://schemas.microsoft.com/office/drawing/2014/main" id="{530CE763-F899-ADB0-BC5E-81DBB537B99C}"/>
              </a:ext>
            </a:extLst>
          </p:cNvPr>
          <p:cNvPicPr>
            <a:picLocks noChangeAspect="1"/>
          </p:cNvPicPr>
          <p:nvPr/>
        </p:nvPicPr>
        <p:blipFill>
          <a:blip r:embed="rId3"/>
          <a:stretch>
            <a:fillRect/>
          </a:stretch>
        </p:blipFill>
        <p:spPr>
          <a:xfrm>
            <a:off x="4572000" y="819934"/>
            <a:ext cx="4293944" cy="4680101"/>
          </a:xfrm>
          <a:prstGeom prst="rect">
            <a:avLst/>
          </a:prstGeom>
        </p:spPr>
      </p:pic>
      <p:sp>
        <p:nvSpPr>
          <p:cNvPr id="2" name="TextBox 1">
            <a:extLst>
              <a:ext uri="{FF2B5EF4-FFF2-40B4-BE49-F238E27FC236}">
                <a16:creationId xmlns:a16="http://schemas.microsoft.com/office/drawing/2014/main" id="{75836E26-9494-1593-CCE0-F5C9B97739F6}"/>
              </a:ext>
            </a:extLst>
          </p:cNvPr>
          <p:cNvSpPr txBox="1"/>
          <p:nvPr/>
        </p:nvSpPr>
        <p:spPr>
          <a:xfrm>
            <a:off x="96256" y="511508"/>
            <a:ext cx="439535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Asking Questions</a:t>
            </a:r>
          </a:p>
        </p:txBody>
      </p:sp>
      <p:pic>
        <p:nvPicPr>
          <p:cNvPr id="4" name="Picture 3">
            <a:extLst>
              <a:ext uri="{FF2B5EF4-FFF2-40B4-BE49-F238E27FC236}">
                <a16:creationId xmlns:a16="http://schemas.microsoft.com/office/drawing/2014/main" id="{A9C26DA9-0826-F362-30BD-2A8F711ACACC}"/>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a14:imgEffect>
                  </a14:imgLayer>
                </a14:imgProps>
              </a:ext>
            </a:extLst>
          </a:blip>
          <a:stretch>
            <a:fillRect/>
          </a:stretch>
        </p:blipFill>
        <p:spPr>
          <a:xfrm>
            <a:off x="278056" y="1348375"/>
            <a:ext cx="4031231" cy="11603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12B0BF7-C694-7582-BF83-AC19754E7B79}"/>
              </a:ext>
            </a:extLst>
          </p:cNvPr>
          <p:cNvSpPr txBox="1"/>
          <p:nvPr/>
        </p:nvSpPr>
        <p:spPr>
          <a:xfrm>
            <a:off x="289560" y="2699269"/>
            <a:ext cx="4031231" cy="2677656"/>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r>
              <a:rPr lang="en-US" altLang="en-US" sz="2100" kern="0" dirty="0">
                <a:solidFill>
                  <a:srgbClr val="8D3C15"/>
                </a:solidFill>
                <a:latin typeface="Trebuchet MS" pitchFamily="34" charset="0"/>
              </a:rPr>
              <a:t>“The key to the Columbo tactic is to go on the offensive in an inoffensive way with carefully selected questions that advance the conversation. </a:t>
            </a:r>
            <a:r>
              <a:rPr lang="en-US" altLang="en-US" sz="2100" u="sng" kern="0" dirty="0">
                <a:solidFill>
                  <a:srgbClr val="8D3C15"/>
                </a:solidFill>
                <a:latin typeface="Trebuchet MS" pitchFamily="34" charset="0"/>
              </a:rPr>
              <a:t>Never make a statement</a:t>
            </a:r>
            <a:r>
              <a:rPr lang="en-US" altLang="en-US" sz="2100" kern="0" dirty="0">
                <a:solidFill>
                  <a:srgbClr val="8D3C15"/>
                </a:solidFill>
                <a:latin typeface="Trebuchet MS" pitchFamily="34" charset="0"/>
              </a:rPr>
              <a:t>, </a:t>
            </a:r>
            <a:br>
              <a:rPr lang="en-US" altLang="en-US" sz="2100" kern="0" dirty="0">
                <a:solidFill>
                  <a:srgbClr val="8D3C15"/>
                </a:solidFill>
                <a:latin typeface="Trebuchet MS" pitchFamily="34" charset="0"/>
              </a:rPr>
            </a:br>
            <a:r>
              <a:rPr lang="en-US" altLang="en-US" sz="2100" kern="0" dirty="0">
                <a:solidFill>
                  <a:srgbClr val="8D3C15"/>
                </a:solidFill>
                <a:latin typeface="Trebuchet MS" pitchFamily="34" charset="0"/>
              </a:rPr>
              <a:t>at least at first, </a:t>
            </a:r>
            <a:r>
              <a:rPr lang="en-US" altLang="en-US" sz="2100" u="sng" kern="0" dirty="0">
                <a:solidFill>
                  <a:srgbClr val="8D3C15"/>
                </a:solidFill>
                <a:latin typeface="Trebuchet MS" pitchFamily="34" charset="0"/>
              </a:rPr>
              <a:t>when a question will do the job</a:t>
            </a:r>
            <a:r>
              <a:rPr lang="en-US" altLang="en-US" sz="2100" kern="0" dirty="0">
                <a:solidFill>
                  <a:srgbClr val="8D3C15"/>
                </a:solidFill>
                <a:latin typeface="Trebuchet MS" pitchFamily="34" charset="0"/>
              </a:rPr>
              <a:t>.”</a:t>
            </a:r>
          </a:p>
        </p:txBody>
      </p:sp>
    </p:spTree>
    <p:extLst>
      <p:ext uri="{BB962C8B-B14F-4D97-AF65-F5344CB8AC3E}">
        <p14:creationId xmlns:p14="http://schemas.microsoft.com/office/powerpoint/2010/main" val="398331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8" presetClass="entr" presetSubtype="16" fill="hold" nodeType="after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733FE-38DB-AD46-0B9E-C4A48B3340FA}"/>
              </a:ext>
            </a:extLst>
          </p:cNvPr>
          <p:cNvSpPr txBox="1"/>
          <p:nvPr/>
        </p:nvSpPr>
        <p:spPr>
          <a:xfrm>
            <a:off x="256233" y="32928"/>
            <a:ext cx="657664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How Questions Keep You Safe</a:t>
            </a:r>
          </a:p>
        </p:txBody>
      </p:sp>
      <p:pic>
        <p:nvPicPr>
          <p:cNvPr id="1026" name="Picture 2" descr="Columbo's Logic, Part 1 | A Well-Designed Faith">
            <a:extLst>
              <a:ext uri="{FF2B5EF4-FFF2-40B4-BE49-F238E27FC236}">
                <a16:creationId xmlns:a16="http://schemas.microsoft.com/office/drawing/2014/main" id="{3361B496-5AA7-1B4B-E3FF-155C02847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611" y="211705"/>
            <a:ext cx="1529492" cy="2469112"/>
          </a:xfrm>
          <a:prstGeom prst="rect">
            <a:avLst/>
          </a:prstGeom>
          <a:solidFill>
            <a:srgbClr val="FFFFFF">
              <a:shade val="85000"/>
            </a:srgbClr>
          </a:solidFill>
          <a:ln w="190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itle 1">
            <a:extLst>
              <a:ext uri="{FF2B5EF4-FFF2-40B4-BE49-F238E27FC236}">
                <a16:creationId xmlns:a16="http://schemas.microsoft.com/office/drawing/2014/main" id="{23397E3F-D89E-E636-C79E-20245C082B28}"/>
              </a:ext>
            </a:extLst>
          </p:cNvPr>
          <p:cNvSpPr txBox="1">
            <a:spLocks/>
          </p:cNvSpPr>
          <p:nvPr/>
        </p:nvSpPr>
        <p:spPr>
          <a:xfrm>
            <a:off x="256233" y="769691"/>
            <a:ext cx="7460901" cy="4733603"/>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231775" indent="-231775" algn="l">
              <a:spcBef>
                <a:spcPts val="1200"/>
              </a:spcBef>
              <a:buFont typeface="Arial" panose="020B0604020202020204" pitchFamily="34" charset="0"/>
              <a:buChar char="•"/>
            </a:pPr>
            <a:r>
              <a:rPr lang="en-US" sz="2800" b="0" cap="none" dirty="0">
                <a:effectLst>
                  <a:outerShdw blurRad="38100" dist="38100" dir="2700000" algn="tl">
                    <a:srgbClr val="000000">
                      <a:alpha val="43137"/>
                    </a:srgbClr>
                  </a:outerShdw>
                </a:effectLst>
                <a:latin typeface="Trebuchet MS" panose="020B0603020202020204" pitchFamily="34" charset="0"/>
              </a:rPr>
              <a:t>Keep you out of the hot seat, </a:t>
            </a:r>
            <a:br>
              <a:rPr lang="en-US" sz="2800" b="0" cap="none" dirty="0">
                <a:effectLst>
                  <a:outerShdw blurRad="38100" dist="38100" dir="2700000" algn="tl">
                    <a:srgbClr val="000000">
                      <a:alpha val="43137"/>
                    </a:srgbClr>
                  </a:outerShdw>
                </a:effectLst>
                <a:latin typeface="Trebuchet MS" panose="020B0603020202020204" pitchFamily="34" charset="0"/>
              </a:rPr>
            </a:br>
            <a:r>
              <a:rPr lang="en-US" sz="2800" b="0" cap="none" dirty="0">
                <a:effectLst>
                  <a:outerShdw blurRad="38100" dist="38100" dir="2700000" algn="tl">
                    <a:srgbClr val="000000">
                      <a:alpha val="43137"/>
                    </a:srgbClr>
                  </a:outerShdw>
                </a:effectLst>
                <a:latin typeface="Trebuchet MS" panose="020B0603020202020204" pitchFamily="34" charset="0"/>
              </a:rPr>
              <a:t>because you have nothing to defend</a:t>
            </a:r>
          </a:p>
          <a:p>
            <a:pPr marL="231775" indent="-231775" algn="l">
              <a:spcBef>
                <a:spcPts val="1200"/>
              </a:spcBef>
              <a:buFont typeface="Arial" panose="020B0604020202020204" pitchFamily="34" charset="0"/>
              <a:buChar char="•"/>
            </a:pPr>
            <a:r>
              <a:rPr lang="en-US" sz="2800" b="0" cap="none" dirty="0">
                <a:effectLst>
                  <a:outerShdw blurRad="38100" dist="38100" dir="2700000" algn="tl">
                    <a:srgbClr val="000000">
                      <a:alpha val="43137"/>
                    </a:srgbClr>
                  </a:outerShdw>
                </a:effectLst>
                <a:latin typeface="Trebuchet MS" panose="020B0603020202020204" pitchFamily="34" charset="0"/>
              </a:rPr>
              <a:t>Draw the other person out</a:t>
            </a:r>
          </a:p>
          <a:p>
            <a:pPr marL="688975" lvl="1" indent="-231775">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latin typeface="Trebuchet MS" panose="020B0603020202020204" pitchFamily="34" charset="0"/>
              </a:rPr>
              <a:t>Sincere questions are flattering when</a:t>
            </a:r>
            <a:br>
              <a:rPr lang="en-US" sz="2400" dirty="0">
                <a:effectLst>
                  <a:outerShdw blurRad="38100" dist="38100" dir="2700000" algn="tl">
                    <a:srgbClr val="000000">
                      <a:alpha val="43137"/>
                    </a:srgbClr>
                  </a:outerShdw>
                </a:effectLst>
                <a:latin typeface="Trebuchet MS" panose="020B0603020202020204" pitchFamily="34" charset="0"/>
              </a:rPr>
            </a:br>
            <a:r>
              <a:rPr lang="en-US" sz="2400" dirty="0">
                <a:effectLst>
                  <a:outerShdw blurRad="38100" dist="38100" dir="2700000" algn="tl">
                    <a:srgbClr val="000000">
                      <a:alpha val="43137"/>
                    </a:srgbClr>
                  </a:outerShdw>
                </a:effectLst>
                <a:latin typeface="Trebuchet MS" panose="020B0603020202020204" pitchFamily="34" charset="0"/>
              </a:rPr>
              <a:t>they’re a genuine invitation to a person</a:t>
            </a:r>
            <a:br>
              <a:rPr lang="en-US" sz="2400" dirty="0">
                <a:effectLst>
                  <a:outerShdw blurRad="38100" dist="38100" dir="2700000" algn="tl">
                    <a:srgbClr val="000000">
                      <a:alpha val="43137"/>
                    </a:srgbClr>
                  </a:outerShdw>
                </a:effectLst>
                <a:latin typeface="Trebuchet MS" panose="020B0603020202020204" pitchFamily="34" charset="0"/>
              </a:rPr>
            </a:br>
            <a:r>
              <a:rPr lang="en-US" sz="2400" dirty="0">
                <a:effectLst>
                  <a:outerShdw blurRad="38100" dist="38100" dir="2700000" algn="tl">
                    <a:srgbClr val="000000">
                      <a:alpha val="43137"/>
                    </a:srgbClr>
                  </a:outerShdw>
                </a:effectLst>
                <a:latin typeface="Trebuchet MS" panose="020B0603020202020204" pitchFamily="34" charset="0"/>
              </a:rPr>
              <a:t>to talk about their own views and opinions</a:t>
            </a:r>
          </a:p>
          <a:p>
            <a:pPr marL="231775" lvl="0" indent="-231775" algn="l" defTabSz="457200">
              <a:lnSpc>
                <a:spcPct val="100000"/>
              </a:lnSpc>
              <a:spcBef>
                <a:spcPts val="1200"/>
              </a:spcBef>
              <a:buFont typeface="Arial" panose="020B0604020202020204" pitchFamily="34" charset="0"/>
              <a:buChar char="•"/>
            </a:pPr>
            <a:r>
              <a:rPr lang="en-US" sz="28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Free education for you</a:t>
            </a:r>
          </a:p>
          <a:p>
            <a:pPr marL="231775" lvl="0" indent="-231775" algn="l" defTabSz="457200">
              <a:lnSpc>
                <a:spcPct val="100000"/>
              </a:lnSpc>
              <a:spcBef>
                <a:spcPts val="1200"/>
              </a:spcBef>
              <a:buFont typeface="Arial" panose="020B0604020202020204" pitchFamily="34" charset="0"/>
              <a:buChar char="•"/>
            </a:pPr>
            <a:r>
              <a:rPr lang="en-US" sz="28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Let you make progress without being pushy</a:t>
            </a:r>
          </a:p>
          <a:p>
            <a:pPr marL="231775" lvl="0" indent="-231775" algn="l" defTabSz="457200">
              <a:lnSpc>
                <a:spcPct val="100000"/>
              </a:lnSpc>
              <a:spcBef>
                <a:spcPts val="1200"/>
              </a:spcBef>
              <a:buFont typeface="Arial" panose="020B0604020202020204" pitchFamily="34" charset="0"/>
              <a:buChar char="•"/>
            </a:pPr>
            <a:r>
              <a:rPr lang="en-US" sz="28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Put you in the driver’s seat, letting you control the conversation</a:t>
            </a:r>
          </a:p>
          <a:p>
            <a:pPr marL="231775" lvl="0" indent="-231775" algn="l" defTabSz="457200">
              <a:lnSpc>
                <a:spcPct val="100000"/>
              </a:lnSpc>
              <a:spcBef>
                <a:spcPts val="1200"/>
              </a:spcBef>
              <a:buFont typeface="Arial" panose="020B0604020202020204" pitchFamily="34" charset="0"/>
              <a:buChar char="•"/>
            </a:pPr>
            <a:endParaRPr lang="en-US" sz="28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endParaRPr>
          </a:p>
          <a:p>
            <a:pPr marL="688975" lvl="1" indent="-231775">
              <a:spcBef>
                <a:spcPts val="1200"/>
              </a:spcBef>
              <a:buFont typeface="Arial" panose="020B0604020202020204" pitchFamily="34" charset="0"/>
              <a:buChar char="•"/>
            </a:pPr>
            <a:endParaRPr lang="en-US" sz="2400"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90802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up)">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wipe(up)">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CA4E112-2017-1DE6-E3CD-203404EAC988}"/>
              </a:ext>
            </a:extLst>
          </p:cNvPr>
          <p:cNvSpPr/>
          <p:nvPr/>
        </p:nvSpPr>
        <p:spPr>
          <a:xfrm>
            <a:off x="105780" y="1832129"/>
            <a:ext cx="6514093" cy="111442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B8CEC4E-222A-8A74-3199-D910D8D90ADF}"/>
              </a:ext>
            </a:extLst>
          </p:cNvPr>
          <p:cNvSpPr/>
          <p:nvPr/>
        </p:nvSpPr>
        <p:spPr>
          <a:xfrm>
            <a:off x="96255" y="923925"/>
            <a:ext cx="6523617" cy="101917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04E6BD1-3E6C-8611-80CA-4CDA22D0860E}"/>
              </a:ext>
            </a:extLst>
          </p:cNvPr>
          <p:cNvSpPr txBox="1"/>
          <p:nvPr/>
        </p:nvSpPr>
        <p:spPr>
          <a:xfrm>
            <a:off x="96256" y="173604"/>
            <a:ext cx="7610830"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uLnTx/>
                <a:uFillTx/>
                <a:latin typeface="Trebuchet MS" panose="020B0603020202020204" pitchFamily="34" charset="0"/>
                <a:ea typeface="+mn-ea"/>
                <a:cs typeface="+mn-cs"/>
              </a:rPr>
              <a:t>Three Steps in the Columbo Tactic </a:t>
            </a:r>
          </a:p>
        </p:txBody>
      </p:sp>
      <p:sp>
        <p:nvSpPr>
          <p:cNvPr id="5" name="Title 1">
            <a:extLst>
              <a:ext uri="{FF2B5EF4-FFF2-40B4-BE49-F238E27FC236}">
                <a16:creationId xmlns:a16="http://schemas.microsoft.com/office/drawing/2014/main" id="{8AC4EFDA-D8E1-ACE7-7000-8A4639C997AC}"/>
              </a:ext>
            </a:extLst>
          </p:cNvPr>
          <p:cNvSpPr txBox="1">
            <a:spLocks/>
          </p:cNvSpPr>
          <p:nvPr/>
        </p:nvSpPr>
        <p:spPr>
          <a:xfrm>
            <a:off x="256233" y="1141478"/>
            <a:ext cx="6548511" cy="350085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Gathering information</a:t>
            </a:r>
          </a:p>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Reversing the burden of proof</a:t>
            </a:r>
          </a:p>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Using questions to make a point or expose flawed thinking</a:t>
            </a:r>
          </a:p>
          <a:p>
            <a:pPr marL="688975" lvl="1" indent="-231775">
              <a:spcBef>
                <a:spcPts val="2400"/>
              </a:spcBef>
              <a:buFont typeface="Arial" panose="020B0604020202020204" pitchFamily="34" charset="0"/>
              <a:buChar char="•"/>
            </a:pPr>
            <a:endParaRPr lang="en-US" sz="2800" dirty="0">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Columbo - Le Magazine des Séries">
            <a:extLst>
              <a:ext uri="{FF2B5EF4-FFF2-40B4-BE49-F238E27FC236}">
                <a16:creationId xmlns:a16="http://schemas.microsoft.com/office/drawing/2014/main" id="{B8A126D4-A95B-8649-5B4F-2E8826602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745" y="1141478"/>
            <a:ext cx="2083021" cy="2582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25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childTnLst>
                          </p:cTn>
                        </p:par>
                        <p:par>
                          <p:cTn id="23" fill="hold">
                            <p:stCondLst>
                              <p:cond delay="1000"/>
                            </p:stCondLst>
                            <p:childTnLst>
                              <p:par>
                                <p:cTn id="24" presetID="6" presetClass="entr" presetSubtype="16"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4E6BD1-3E6C-8611-80CA-4CDA22D0860E}"/>
              </a:ext>
            </a:extLst>
          </p:cNvPr>
          <p:cNvSpPr txBox="1"/>
          <p:nvPr/>
        </p:nvSpPr>
        <p:spPr>
          <a:xfrm>
            <a:off x="96256" y="173604"/>
            <a:ext cx="7610830" cy="120032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uLnTx/>
                <a:uFillTx/>
                <a:latin typeface="Trebuchet MS" panose="020B0603020202020204" pitchFamily="34" charset="0"/>
                <a:ea typeface="+mn-ea"/>
                <a:cs typeface="+mn-cs"/>
              </a:rPr>
              <a:t>Columbo Tactic Step 1:</a:t>
            </a:r>
          </a:p>
          <a:p>
            <a:pPr marL="0" marR="0" lvl="0" indent="0" defTabSz="457200" rtl="0" eaLnBrk="1" fontAlgn="auto" latinLnBrk="0" hangingPunct="1">
              <a:lnSpc>
                <a:spcPct val="100000"/>
              </a:lnSpc>
              <a:spcBef>
                <a:spcPts val="0"/>
              </a:spcBef>
              <a:spcAft>
                <a:spcPts val="0"/>
              </a:spcAft>
              <a:buClrTx/>
              <a:buSzTx/>
              <a:buFontTx/>
              <a:buNone/>
              <a:tabLst/>
              <a:defRPr/>
            </a:pPr>
            <a:r>
              <a:rPr lang="en-US" sz="3600" dirty="0">
                <a:solidFill>
                  <a:schemeClr val="accent6">
                    <a:lumMod val="40000"/>
                    <a:lumOff val="60000"/>
                  </a:schemeClr>
                </a:solidFill>
                <a:latin typeface="Trebuchet MS" panose="020B0603020202020204" pitchFamily="34" charset="0"/>
              </a:rPr>
              <a:t>Gathering Information</a:t>
            </a:r>
            <a:endParaRPr kumimoji="0" lang="en-US" sz="3600" b="0" i="0" strike="noStrike" kern="1200" cap="none" spc="0" noProof="0" dirty="0">
              <a:ln>
                <a:noFill/>
              </a:ln>
              <a:solidFill>
                <a:schemeClr val="accent6">
                  <a:lumMod val="40000"/>
                  <a:lumOff val="60000"/>
                </a:schemeClr>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57035182-E8CE-992F-C444-CEC33D6F96E2}"/>
              </a:ext>
            </a:extLst>
          </p:cNvPr>
          <p:cNvSpPr txBox="1"/>
          <p:nvPr/>
        </p:nvSpPr>
        <p:spPr>
          <a:xfrm>
            <a:off x="185898" y="2514433"/>
            <a:ext cx="4909978" cy="800219"/>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“What do you mean by that?”</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11" name="TextBox 10">
            <a:extLst>
              <a:ext uri="{FF2B5EF4-FFF2-40B4-BE49-F238E27FC236}">
                <a16:creationId xmlns:a16="http://schemas.microsoft.com/office/drawing/2014/main" id="{1C609CFE-27FE-9C16-BB4E-D1A2D681D381}"/>
              </a:ext>
            </a:extLst>
          </p:cNvPr>
          <p:cNvSpPr txBox="1"/>
          <p:nvPr/>
        </p:nvSpPr>
        <p:spPr>
          <a:xfrm>
            <a:off x="195422" y="1784978"/>
            <a:ext cx="4629150"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rPr>
              <a:t>A Model Question:</a:t>
            </a: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F1B267D-5C6A-D9AF-BAB7-35561FF3A53B}"/>
              </a:ext>
            </a:extLst>
          </p:cNvPr>
          <p:cNvSpPr txBox="1"/>
          <p:nvPr/>
        </p:nvSpPr>
        <p:spPr>
          <a:xfrm>
            <a:off x="208717" y="3538305"/>
            <a:ext cx="8844848" cy="1905586"/>
          </a:xfrm>
          <a:prstGeom prst="rect">
            <a:avLst/>
          </a:prstGeom>
          <a:noFill/>
        </p:spPr>
        <p:txBody>
          <a:bodyPr wrap="square">
            <a:spAutoFit/>
          </a:bodyPr>
          <a:lstStyle/>
          <a:p>
            <a:pPr marL="171450" indent="-171450">
              <a:lnSpc>
                <a:spcPct val="120000"/>
              </a:lnSpc>
              <a:buFont typeface="Arial" panose="020B0604020202020204" pitchFamily="34" charset="0"/>
              <a:buChar char="•"/>
            </a:pPr>
            <a:r>
              <a:rPr lang="en-US" sz="2000" dirty="0">
                <a:effectLst>
                  <a:outerShdw blurRad="38100" dist="38100" dir="2700000" algn="tl">
                    <a:srgbClr val="000000">
                      <a:alpha val="43137"/>
                    </a:srgbClr>
                  </a:outerShdw>
                </a:effectLst>
                <a:latin typeface="Trebuchet MS" panose="020B0603020202020204" pitchFamily="34" charset="0"/>
              </a:rPr>
              <a:t>I’m a little confused by what you said. What exactly do you mean by that?</a:t>
            </a:r>
          </a:p>
          <a:p>
            <a:pPr marL="171450" indent="-171450">
              <a:lnSpc>
                <a:spcPct val="120000"/>
              </a:lnSpc>
              <a:buFont typeface="Arial" panose="020B0604020202020204" pitchFamily="34" charset="0"/>
              <a:buChar char="•"/>
            </a:pPr>
            <a:r>
              <a:rPr lang="en-US" sz="2000" dirty="0">
                <a:effectLst>
                  <a:outerShdw blurRad="38100" dist="38100" dir="2700000" algn="tl">
                    <a:srgbClr val="000000">
                      <a:alpha val="43137"/>
                    </a:srgbClr>
                  </a:outerShdw>
                </a:effectLst>
                <a:latin typeface="Trebuchet MS" panose="020B0603020202020204" pitchFamily="34" charset="0"/>
              </a:rPr>
              <a:t>I’m not sure I understand you. Can you clear this up for me?</a:t>
            </a:r>
          </a:p>
          <a:p>
            <a:pPr marL="171450" indent="-171450">
              <a:lnSpc>
                <a:spcPct val="120000"/>
              </a:lnSpc>
              <a:buFont typeface="Arial" panose="020B0604020202020204" pitchFamily="34" charset="0"/>
              <a:buChar char="•"/>
            </a:pPr>
            <a:r>
              <a:rPr lang="en-US" sz="2000" dirty="0">
                <a:effectLst>
                  <a:outerShdw blurRad="38100" dist="38100" dir="2700000" algn="tl">
                    <a:srgbClr val="000000">
                      <a:alpha val="43137"/>
                    </a:srgbClr>
                  </a:outerShdw>
                </a:effectLst>
                <a:latin typeface="Trebuchet MS" panose="020B0603020202020204" pitchFamily="34" charset="0"/>
              </a:rPr>
              <a:t>What specifically are you getting at?</a:t>
            </a:r>
          </a:p>
          <a:p>
            <a:pPr marL="171450" indent="-171450">
              <a:lnSpc>
                <a:spcPct val="120000"/>
              </a:lnSpc>
              <a:buFont typeface="Arial" panose="020B0604020202020204" pitchFamily="34" charset="0"/>
              <a:buChar char="•"/>
            </a:pPr>
            <a:r>
              <a:rPr lang="en-US" sz="2000" dirty="0">
                <a:effectLst>
                  <a:outerShdw blurRad="38100" dist="38100" dir="2700000" algn="tl">
                    <a:srgbClr val="000000">
                      <a:alpha val="43137"/>
                    </a:srgbClr>
                  </a:outerShdw>
                </a:effectLst>
                <a:latin typeface="Trebuchet MS" panose="020B0603020202020204" pitchFamily="34" charset="0"/>
              </a:rPr>
              <a:t>How so? Can you give me more detail?</a:t>
            </a:r>
          </a:p>
          <a:p>
            <a:pPr marL="171450" indent="-171450">
              <a:lnSpc>
                <a:spcPct val="120000"/>
              </a:lnSpc>
              <a:buFont typeface="Arial" panose="020B0604020202020204" pitchFamily="34" charset="0"/>
              <a:buChar char="•"/>
            </a:pPr>
            <a:r>
              <a:rPr lang="en-US" sz="2000" dirty="0">
                <a:effectLst>
                  <a:outerShdw blurRad="38100" dist="38100" dir="2700000" algn="tl">
                    <a:srgbClr val="000000">
                      <a:alpha val="43137"/>
                    </a:srgbClr>
                  </a:outerShdw>
                </a:effectLst>
                <a:latin typeface="Trebuchet MS" panose="020B0603020202020204" pitchFamily="34" charset="0"/>
              </a:rPr>
              <a:t>Tell me more.</a:t>
            </a:r>
          </a:p>
        </p:txBody>
      </p:sp>
      <p:pic>
        <p:nvPicPr>
          <p:cNvPr id="4" name="Picture 2" descr="Columbo's Logic, Part 1 | A Well-Designed Faith">
            <a:extLst>
              <a:ext uri="{FF2B5EF4-FFF2-40B4-BE49-F238E27FC236}">
                <a16:creationId xmlns:a16="http://schemas.microsoft.com/office/drawing/2014/main" id="{6D865988-4FA4-55FC-78FE-43DD2D46B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211705"/>
            <a:ext cx="1909603" cy="3082738"/>
          </a:xfrm>
          <a:prstGeom prst="rect">
            <a:avLst/>
          </a:prstGeom>
          <a:solidFill>
            <a:srgbClr val="FFFFFF">
              <a:shade val="85000"/>
            </a:srgbClr>
          </a:solidFill>
          <a:ln w="190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6402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125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125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125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125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12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4E6BD1-3E6C-8611-80CA-4CDA22D0860E}"/>
              </a:ext>
            </a:extLst>
          </p:cNvPr>
          <p:cNvSpPr txBox="1"/>
          <p:nvPr/>
        </p:nvSpPr>
        <p:spPr>
          <a:xfrm>
            <a:off x="96256" y="173604"/>
            <a:ext cx="7610830" cy="120032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Columbo Tactic Step 1:</a:t>
            </a:r>
          </a:p>
          <a:p>
            <a:pPr marL="0" marR="0" lvl="0" indent="0" defTabSz="457200" rtl="0" eaLnBrk="1" fontAlgn="auto" latinLnBrk="0" hangingPunct="1">
              <a:lnSpc>
                <a:spcPct val="100000"/>
              </a:lnSpc>
              <a:spcBef>
                <a:spcPts val="0"/>
              </a:spcBef>
              <a:spcAft>
                <a:spcPts val="0"/>
              </a:spcAft>
              <a:buClrTx/>
              <a:buSzTx/>
              <a:buFontTx/>
              <a:buNone/>
              <a:tabLst/>
              <a:defRPr/>
            </a:pPr>
            <a:r>
              <a:rPr lang="en-US" sz="3600" dirty="0">
                <a:solidFill>
                  <a:schemeClr val="accent6">
                    <a:lumMod val="40000"/>
                    <a:lumOff val="60000"/>
                  </a:schemeClr>
                </a:solidFill>
                <a:effectLst>
                  <a:outerShdw blurRad="38100" dist="38100" dir="2700000" algn="tl">
                    <a:srgbClr val="000000">
                      <a:alpha val="43137"/>
                    </a:srgbClr>
                  </a:outerShdw>
                </a:effectLst>
                <a:latin typeface="Trebuchet MS" panose="020B0603020202020204" pitchFamily="34" charset="0"/>
              </a:rPr>
              <a:t>Gathering Information</a:t>
            </a:r>
            <a:endPar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ndParaRPr>
          </a:p>
        </p:txBody>
      </p:sp>
      <p:pic>
        <p:nvPicPr>
          <p:cNvPr id="2" name="Picture 2" descr="Columbo's Logic, Part 1 | A Well-Designed Faith">
            <a:extLst>
              <a:ext uri="{FF2B5EF4-FFF2-40B4-BE49-F238E27FC236}">
                <a16:creationId xmlns:a16="http://schemas.microsoft.com/office/drawing/2014/main" id="{C6E37F5A-0618-0F2F-8C42-A8DC39031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211705"/>
            <a:ext cx="1909603" cy="3082738"/>
          </a:xfrm>
          <a:prstGeom prst="rect">
            <a:avLst/>
          </a:prstGeom>
          <a:solidFill>
            <a:srgbClr val="FFFFFF">
              <a:shade val="85000"/>
            </a:srgbClr>
          </a:solidFill>
          <a:ln w="190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57035182-E8CE-992F-C444-CEC33D6F96E2}"/>
              </a:ext>
            </a:extLst>
          </p:cNvPr>
          <p:cNvSpPr txBox="1"/>
          <p:nvPr/>
        </p:nvSpPr>
        <p:spPr>
          <a:xfrm>
            <a:off x="185898" y="1519647"/>
            <a:ext cx="4909978" cy="800219"/>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“What do you mean by that?”</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5" name="TextBox 4">
            <a:extLst>
              <a:ext uri="{FF2B5EF4-FFF2-40B4-BE49-F238E27FC236}">
                <a16:creationId xmlns:a16="http://schemas.microsoft.com/office/drawing/2014/main" id="{3F1B267D-5C6A-D9AF-BAB7-35561FF3A53B}"/>
              </a:ext>
            </a:extLst>
          </p:cNvPr>
          <p:cNvSpPr txBox="1"/>
          <p:nvPr/>
        </p:nvSpPr>
        <p:spPr>
          <a:xfrm>
            <a:off x="208717" y="2465465"/>
            <a:ext cx="8844848" cy="2839432"/>
          </a:xfrm>
          <a:prstGeom prst="rect">
            <a:avLst/>
          </a:prstGeom>
          <a:noFill/>
        </p:spPr>
        <p:txBody>
          <a:bodyPr wrap="square">
            <a:spAutoFit/>
          </a:bodyPr>
          <a:lstStyle/>
          <a:p>
            <a:pPr marL="171450" indent="-171450">
              <a:lnSpc>
                <a:spcPct val="105000"/>
              </a:lnSpc>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latin typeface="Trebuchet MS" panose="020B0603020202020204" pitchFamily="34" charset="0"/>
              </a:rPr>
              <a:t>Safe entry point that puts you in the</a:t>
            </a:r>
            <a:br>
              <a:rPr lang="en-US" sz="2400" dirty="0">
                <a:effectLst>
                  <a:outerShdw blurRad="38100" dist="38100" dir="2700000" algn="tl">
                    <a:srgbClr val="000000">
                      <a:alpha val="43137"/>
                    </a:srgbClr>
                  </a:outerShdw>
                </a:effectLst>
                <a:latin typeface="Trebuchet MS" panose="020B0603020202020204" pitchFamily="34" charset="0"/>
              </a:rPr>
            </a:br>
            <a:r>
              <a:rPr lang="en-US" sz="2400" dirty="0">
                <a:effectLst>
                  <a:outerShdw blurRad="38100" dist="38100" dir="2700000" algn="tl">
                    <a:srgbClr val="000000">
                      <a:alpha val="43137"/>
                    </a:srgbClr>
                  </a:outerShdw>
                </a:effectLst>
                <a:latin typeface="Trebuchet MS" panose="020B0603020202020204" pitchFamily="34" charset="0"/>
              </a:rPr>
              <a:t>driver’s seat</a:t>
            </a:r>
          </a:p>
          <a:p>
            <a:pPr marL="171450" indent="-171450">
              <a:lnSpc>
                <a:spcPct val="105000"/>
              </a:lnSpc>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latin typeface="Trebuchet MS" panose="020B0603020202020204" pitchFamily="34" charset="0"/>
              </a:rPr>
              <a:t>Puts the ball back in your opponent’s court</a:t>
            </a:r>
          </a:p>
          <a:p>
            <a:pPr marL="171450" indent="-171450">
              <a:lnSpc>
                <a:spcPct val="105000"/>
              </a:lnSpc>
              <a:spcBef>
                <a:spcPts val="1200"/>
              </a:spcBef>
              <a:buFont typeface="Arial" panose="020B0604020202020204" pitchFamily="34" charset="0"/>
              <a:buChar char="•"/>
            </a:pPr>
            <a:r>
              <a:rPr lang="en-US" sz="2400" dirty="0">
                <a:effectLst>
                  <a:outerShdw blurRad="38100" dist="38100" dir="2700000" algn="tl">
                    <a:srgbClr val="000000">
                      <a:alpha val="43137"/>
                    </a:srgbClr>
                  </a:outerShdw>
                </a:effectLst>
                <a:latin typeface="Trebuchet MS" panose="020B0603020202020204" pitchFamily="34" charset="0"/>
              </a:rPr>
              <a:t>Gives you more information about what your opponent is specifically arguing</a:t>
            </a:r>
          </a:p>
          <a:p>
            <a:pPr marL="171450" indent="-171450">
              <a:lnSpc>
                <a:spcPct val="105000"/>
              </a:lnSpc>
              <a:spcBef>
                <a:spcPts val="1200"/>
              </a:spcBef>
              <a:buFont typeface="Arial" panose="020B0604020202020204" pitchFamily="34" charset="0"/>
              <a:buChar char="•"/>
            </a:pPr>
            <a:r>
              <a:rPr lang="en-US" sz="2300" dirty="0">
                <a:effectLst>
                  <a:outerShdw blurRad="38100" dist="38100" dir="2700000" algn="tl">
                    <a:srgbClr val="000000">
                      <a:alpha val="43137"/>
                    </a:srgbClr>
                  </a:outerShdw>
                </a:effectLst>
                <a:latin typeface="Trebuchet MS" panose="020B0603020202020204" pitchFamily="34" charset="0"/>
              </a:rPr>
              <a:t>Turns the conversation into a dialogue instead of a monologue</a:t>
            </a:r>
          </a:p>
        </p:txBody>
      </p:sp>
    </p:spTree>
    <p:extLst>
      <p:ext uri="{BB962C8B-B14F-4D97-AF65-F5344CB8AC3E}">
        <p14:creationId xmlns:p14="http://schemas.microsoft.com/office/powerpoint/2010/main" val="413694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4E6BD1-3E6C-8611-80CA-4CDA22D0860E}"/>
              </a:ext>
            </a:extLst>
          </p:cNvPr>
          <p:cNvSpPr txBox="1"/>
          <p:nvPr/>
        </p:nvSpPr>
        <p:spPr>
          <a:xfrm>
            <a:off x="96256" y="173604"/>
            <a:ext cx="7610830" cy="120032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Columbo Tactic Step 1:</a:t>
            </a:r>
          </a:p>
          <a:p>
            <a:pPr marL="0" marR="0" lvl="0" indent="0" defTabSz="457200" rtl="0" eaLnBrk="1" fontAlgn="auto" latinLnBrk="0" hangingPunct="1">
              <a:lnSpc>
                <a:spcPct val="100000"/>
              </a:lnSpc>
              <a:spcBef>
                <a:spcPts val="0"/>
              </a:spcBef>
              <a:spcAft>
                <a:spcPts val="0"/>
              </a:spcAft>
              <a:buClrTx/>
              <a:buSzTx/>
              <a:buFontTx/>
              <a:buNone/>
              <a:tabLst/>
              <a:defRPr/>
            </a:pPr>
            <a:r>
              <a:rPr lang="en-US" sz="3600" dirty="0">
                <a:solidFill>
                  <a:schemeClr val="accent6">
                    <a:lumMod val="40000"/>
                    <a:lumOff val="60000"/>
                  </a:schemeClr>
                </a:solidFill>
                <a:effectLst>
                  <a:outerShdw blurRad="38100" dist="38100" dir="2700000" algn="tl">
                    <a:srgbClr val="000000">
                      <a:alpha val="43137"/>
                    </a:srgbClr>
                  </a:outerShdw>
                </a:effectLst>
                <a:latin typeface="Trebuchet MS" panose="020B0603020202020204" pitchFamily="34" charset="0"/>
              </a:rPr>
              <a:t>Gathering Information</a:t>
            </a:r>
            <a:endPar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ndParaRPr>
          </a:p>
        </p:txBody>
      </p:sp>
      <p:sp>
        <p:nvSpPr>
          <p:cNvPr id="3" name="TextBox 2">
            <a:extLst>
              <a:ext uri="{FF2B5EF4-FFF2-40B4-BE49-F238E27FC236}">
                <a16:creationId xmlns:a16="http://schemas.microsoft.com/office/drawing/2014/main" id="{57035182-E8CE-992F-C444-CEC33D6F96E2}"/>
              </a:ext>
            </a:extLst>
          </p:cNvPr>
          <p:cNvSpPr txBox="1"/>
          <p:nvPr/>
        </p:nvSpPr>
        <p:spPr>
          <a:xfrm>
            <a:off x="185898" y="1519647"/>
            <a:ext cx="4909978" cy="800219"/>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“What do you mean by that?”</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4" name="TextBox 3">
            <a:extLst>
              <a:ext uri="{FF2B5EF4-FFF2-40B4-BE49-F238E27FC236}">
                <a16:creationId xmlns:a16="http://schemas.microsoft.com/office/drawing/2014/main" id="{F09BF742-B7E4-4614-520D-E18CCF78AB6A}"/>
              </a:ext>
            </a:extLst>
          </p:cNvPr>
          <p:cNvSpPr txBox="1"/>
          <p:nvPr/>
        </p:nvSpPr>
        <p:spPr>
          <a:xfrm>
            <a:off x="185897" y="2390630"/>
            <a:ext cx="4629150" cy="1077218"/>
          </a:xfrm>
          <a:prstGeom prst="rect">
            <a:avLst/>
          </a:prstGeom>
          <a:noFill/>
        </p:spPr>
        <p:txBody>
          <a:bodyPr wrap="square">
            <a:spAutoFit/>
          </a:bodyPr>
          <a:lstStyle/>
          <a:p>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rPr>
              <a:t>Don’t forget to listen to their answers!</a:t>
            </a:r>
            <a:endParaRPr lang="en-US" dirty="0">
              <a:effectLst>
                <a:outerShdw blurRad="38100" dist="38100" dir="2700000" algn="tl">
                  <a:srgbClr val="000000">
                    <a:alpha val="43137"/>
                  </a:srgbClr>
                </a:outerShdw>
              </a:effectLst>
            </a:endParaRPr>
          </a:p>
        </p:txBody>
      </p:sp>
      <p:pic>
        <p:nvPicPr>
          <p:cNvPr id="5" name="Picture 2" descr="Columbo's Logic, Part 1 | A Well-Designed Faith">
            <a:extLst>
              <a:ext uri="{FF2B5EF4-FFF2-40B4-BE49-F238E27FC236}">
                <a16:creationId xmlns:a16="http://schemas.microsoft.com/office/drawing/2014/main" id="{ECADDB5E-0E06-E4A2-AE93-5C5EF4128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211705"/>
            <a:ext cx="1909603" cy="3082738"/>
          </a:xfrm>
          <a:prstGeom prst="rect">
            <a:avLst/>
          </a:prstGeom>
          <a:solidFill>
            <a:srgbClr val="FFFFFF">
              <a:shade val="85000"/>
            </a:srgbClr>
          </a:solidFill>
          <a:ln w="190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6C6D9F0E-60C1-31B2-FA61-6C990CB04EF7}"/>
              </a:ext>
            </a:extLst>
          </p:cNvPr>
          <p:cNvSpPr txBox="1"/>
          <p:nvPr/>
        </p:nvSpPr>
        <p:spPr>
          <a:xfrm>
            <a:off x="190582" y="3542798"/>
            <a:ext cx="8953417" cy="1774845"/>
          </a:xfrm>
          <a:prstGeom prst="rect">
            <a:avLst/>
          </a:prstGeom>
          <a:noFill/>
        </p:spPr>
        <p:txBody>
          <a:bodyPr wrap="square">
            <a:spAutoFit/>
          </a:bodyPr>
          <a:lstStyle/>
          <a:p>
            <a:pPr marL="171450" indent="-171450">
              <a:spcBef>
                <a:spcPts val="800"/>
              </a:spcBef>
              <a:buFont typeface="Arial" panose="020B0604020202020204" pitchFamily="34" charset="0"/>
              <a:buChar char="•"/>
            </a:pPr>
            <a:r>
              <a:rPr lang="en-US" sz="2400" dirty="0">
                <a:effectLst>
                  <a:outerShdw blurRad="38100" dist="38100" dir="2700000" algn="tl">
                    <a:srgbClr val="000000">
                      <a:alpha val="43137"/>
                    </a:srgbClr>
                  </a:outerShdw>
                </a:effectLst>
                <a:latin typeface="Trebuchet MS" panose="020B0603020202020204" pitchFamily="34" charset="0"/>
              </a:rPr>
              <a:t>Be courteous</a:t>
            </a:r>
          </a:p>
          <a:p>
            <a:pPr marL="171450" indent="-171450">
              <a:spcBef>
                <a:spcPts val="800"/>
              </a:spcBef>
              <a:buFont typeface="Arial" panose="020B0604020202020204" pitchFamily="34" charset="0"/>
              <a:buChar char="•"/>
            </a:pPr>
            <a:r>
              <a:rPr lang="en-US" sz="2400" dirty="0">
                <a:effectLst>
                  <a:outerShdw blurRad="38100" dist="38100" dir="2700000" algn="tl">
                    <a:srgbClr val="000000">
                      <a:alpha val="43137"/>
                    </a:srgbClr>
                  </a:outerShdw>
                </a:effectLst>
                <a:latin typeface="Trebuchet MS" panose="020B0603020202020204" pitchFamily="34" charset="0"/>
              </a:rPr>
              <a:t>Don’t attack a straw man</a:t>
            </a:r>
          </a:p>
          <a:p>
            <a:pPr marL="171450" indent="-171450">
              <a:spcBef>
                <a:spcPts val="800"/>
              </a:spcBef>
              <a:buFont typeface="Arial" panose="020B0604020202020204" pitchFamily="34" charset="0"/>
              <a:buChar char="•"/>
            </a:pPr>
            <a:r>
              <a:rPr lang="en-US" sz="2400" dirty="0">
                <a:effectLst>
                  <a:outerShdw blurRad="38100" dist="38100" dir="2700000" algn="tl">
                    <a:srgbClr val="000000">
                      <a:alpha val="43137"/>
                    </a:srgbClr>
                  </a:outerShdw>
                </a:effectLst>
                <a:latin typeface="Trebuchet MS" panose="020B0603020202020204" pitchFamily="34" charset="0"/>
              </a:rPr>
              <a:t>Listen for more ambiguities or contradictions </a:t>
            </a:r>
            <a:br>
              <a:rPr lang="en-US" sz="2400" dirty="0">
                <a:effectLst>
                  <a:outerShdw blurRad="38100" dist="38100" dir="2700000" algn="tl">
                    <a:srgbClr val="000000">
                      <a:alpha val="43137"/>
                    </a:srgbClr>
                  </a:outerShdw>
                </a:effectLst>
                <a:latin typeface="Trebuchet MS" panose="020B0603020202020204" pitchFamily="34" charset="0"/>
              </a:rPr>
            </a:br>
            <a:r>
              <a:rPr lang="en-US" sz="2400" dirty="0">
                <a:effectLst>
                  <a:outerShdw blurRad="38100" dist="38100" dir="2700000" algn="tl">
                    <a:srgbClr val="000000">
                      <a:alpha val="43137"/>
                    </a:srgbClr>
                  </a:outerShdw>
                </a:effectLst>
                <a:latin typeface="Trebuchet MS" panose="020B0603020202020204" pitchFamily="34" charset="0"/>
              </a:rPr>
              <a:t>you can follow up on</a:t>
            </a:r>
            <a:endParaRPr lang="en-US" dirty="0"/>
          </a:p>
        </p:txBody>
      </p:sp>
    </p:spTree>
    <p:extLst>
      <p:ext uri="{BB962C8B-B14F-4D97-AF65-F5344CB8AC3E}">
        <p14:creationId xmlns:p14="http://schemas.microsoft.com/office/powerpoint/2010/main" val="39780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up)">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up)">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4E6BD1-3E6C-8611-80CA-4CDA22D0860E}"/>
              </a:ext>
            </a:extLst>
          </p:cNvPr>
          <p:cNvSpPr txBox="1"/>
          <p:nvPr/>
        </p:nvSpPr>
        <p:spPr>
          <a:xfrm>
            <a:off x="5042413" y="724430"/>
            <a:ext cx="275710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uLnTx/>
                <a:uFillTx/>
                <a:latin typeface="Trebuchet MS" panose="020B0603020202020204" pitchFamily="34" charset="0"/>
                <a:ea typeface="+mn-ea"/>
                <a:cs typeface="+mn-cs"/>
              </a:rPr>
              <a:t>Free Rides?</a:t>
            </a:r>
          </a:p>
        </p:txBody>
      </p:sp>
      <p:pic>
        <p:nvPicPr>
          <p:cNvPr id="1026" name="Picture 2" descr="several car between of skycraper">
            <a:extLst>
              <a:ext uri="{FF2B5EF4-FFF2-40B4-BE49-F238E27FC236}">
                <a16:creationId xmlns:a16="http://schemas.microsoft.com/office/drawing/2014/main" id="{8F148771-468C-12DF-FF10-7A258CC41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76" y="248031"/>
            <a:ext cx="3441446" cy="5162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E4311F-C3F1-F2AB-11AD-EC41B777B49E}"/>
              </a:ext>
            </a:extLst>
          </p:cNvPr>
          <p:cNvSpPr txBox="1"/>
          <p:nvPr/>
        </p:nvSpPr>
        <p:spPr>
          <a:xfrm>
            <a:off x="4015433" y="1609558"/>
            <a:ext cx="4811068" cy="3046988"/>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“Here is the basic 'burden of proof’ rule: </a:t>
            </a:r>
            <a:r>
              <a:rPr lang="en-US" altLang="en-US" sz="2400" u="sng" kern="0" dirty="0">
                <a:solidFill>
                  <a:srgbClr val="8D3C15"/>
                </a:solidFill>
                <a:latin typeface="Trebuchet MS" pitchFamily="34" charset="0"/>
              </a:rPr>
              <a:t>the one who makes the claim bears the burden.</a:t>
            </a:r>
            <a:r>
              <a:rPr lang="en-US" altLang="en-US" sz="2400" kern="0" dirty="0">
                <a:solidFill>
                  <a:srgbClr val="8D3C15"/>
                </a:solidFill>
                <a:latin typeface="Trebuchet MS" pitchFamily="34" charset="0"/>
              </a:rPr>
              <a:t> </a:t>
            </a:r>
            <a:br>
              <a:rPr lang="en-US" altLang="en-US" sz="2400" kern="0" dirty="0">
                <a:solidFill>
                  <a:srgbClr val="8D3C15"/>
                </a:solidFill>
                <a:latin typeface="Trebuchet MS" pitchFamily="34" charset="0"/>
              </a:rPr>
            </a:br>
            <a:endParaRPr lang="en-US" altLang="en-US" sz="2400" kern="0" dirty="0">
              <a:solidFill>
                <a:srgbClr val="8D3C15"/>
              </a:solidFill>
              <a:latin typeface="Trebuchet MS" pitchFamily="34" charset="0"/>
            </a:endParaRPr>
          </a:p>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If a critic says something is true, then it’s </a:t>
            </a:r>
            <a:r>
              <a:rPr lang="en-US" altLang="en-US" sz="2400" u="sng" kern="0" dirty="0">
                <a:solidFill>
                  <a:srgbClr val="8D3C15"/>
                </a:solidFill>
                <a:latin typeface="Trebuchet MS" pitchFamily="34" charset="0"/>
              </a:rPr>
              <a:t>his</a:t>
            </a:r>
            <a:r>
              <a:rPr lang="en-US" altLang="en-US" sz="2400" kern="0" dirty="0">
                <a:solidFill>
                  <a:srgbClr val="8D3C15"/>
                </a:solidFill>
                <a:latin typeface="Trebuchet MS" pitchFamily="34" charset="0"/>
              </a:rPr>
              <a:t> obligation to provide reasons why anyone should take his claim seriously.”</a:t>
            </a:r>
          </a:p>
        </p:txBody>
      </p:sp>
    </p:spTree>
    <p:extLst>
      <p:ext uri="{BB962C8B-B14F-4D97-AF65-F5344CB8AC3E}">
        <p14:creationId xmlns:p14="http://schemas.microsoft.com/office/powerpoint/2010/main" val="206738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4E6BD1-3E6C-8611-80CA-4CDA22D0860E}"/>
              </a:ext>
            </a:extLst>
          </p:cNvPr>
          <p:cNvSpPr txBox="1"/>
          <p:nvPr/>
        </p:nvSpPr>
        <p:spPr>
          <a:xfrm>
            <a:off x="96256" y="173604"/>
            <a:ext cx="7610830" cy="120032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Columbo Tactic Step 2:</a:t>
            </a:r>
          </a:p>
          <a:p>
            <a:pPr marL="0" marR="0" lvl="0" indent="0" defTabSz="457200" rtl="0" eaLnBrk="1" fontAlgn="auto" latinLnBrk="0" hangingPunct="1">
              <a:lnSpc>
                <a:spcPct val="100000"/>
              </a:lnSpc>
              <a:spcBef>
                <a:spcPts val="0"/>
              </a:spcBef>
              <a:spcAft>
                <a:spcPts val="0"/>
              </a:spcAft>
              <a:buClrTx/>
              <a:buSzTx/>
              <a:buFontTx/>
              <a:buNone/>
              <a:tabLst/>
              <a:defRPr/>
            </a:pPr>
            <a:r>
              <a:rPr lang="en-US" sz="3600" dirty="0">
                <a:solidFill>
                  <a:schemeClr val="accent6">
                    <a:lumMod val="40000"/>
                    <a:lumOff val="60000"/>
                  </a:schemeClr>
                </a:solidFill>
                <a:effectLst>
                  <a:outerShdw blurRad="38100" dist="38100" dir="2700000" algn="tl">
                    <a:srgbClr val="000000">
                      <a:alpha val="43137"/>
                    </a:srgbClr>
                  </a:outerShdw>
                </a:effectLst>
                <a:latin typeface="Trebuchet MS" panose="020B0603020202020204" pitchFamily="34" charset="0"/>
              </a:rPr>
              <a:t>Reversing the Burden of Proof</a:t>
            </a:r>
            <a:endPar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ndParaRPr>
          </a:p>
        </p:txBody>
      </p:sp>
      <p:sp>
        <p:nvSpPr>
          <p:cNvPr id="3" name="TextBox 2">
            <a:extLst>
              <a:ext uri="{FF2B5EF4-FFF2-40B4-BE49-F238E27FC236}">
                <a16:creationId xmlns:a16="http://schemas.microsoft.com/office/drawing/2014/main" id="{57035182-E8CE-992F-C444-CEC33D6F96E2}"/>
              </a:ext>
            </a:extLst>
          </p:cNvPr>
          <p:cNvSpPr txBox="1"/>
          <p:nvPr/>
        </p:nvSpPr>
        <p:spPr>
          <a:xfrm>
            <a:off x="185898" y="2933533"/>
            <a:ext cx="6672102" cy="800219"/>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“How did you come to that conclusion?”</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11" name="TextBox 10">
            <a:extLst>
              <a:ext uri="{FF2B5EF4-FFF2-40B4-BE49-F238E27FC236}">
                <a16:creationId xmlns:a16="http://schemas.microsoft.com/office/drawing/2014/main" id="{1C609CFE-27FE-9C16-BB4E-D1A2D681D381}"/>
              </a:ext>
            </a:extLst>
          </p:cNvPr>
          <p:cNvSpPr txBox="1"/>
          <p:nvPr/>
        </p:nvSpPr>
        <p:spPr>
          <a:xfrm>
            <a:off x="195422" y="2254878"/>
            <a:ext cx="4629150"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rPr>
              <a:t>A Model Question:</a:t>
            </a: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F1B267D-5C6A-D9AF-BAB7-35561FF3A53B}"/>
              </a:ext>
            </a:extLst>
          </p:cNvPr>
          <p:cNvSpPr txBox="1"/>
          <p:nvPr/>
        </p:nvSpPr>
        <p:spPr>
          <a:xfrm>
            <a:off x="208717" y="3843105"/>
            <a:ext cx="8844848" cy="1680653"/>
          </a:xfrm>
          <a:prstGeom prst="rect">
            <a:avLst/>
          </a:prstGeom>
          <a:noFill/>
        </p:spPr>
        <p:txBody>
          <a:bodyPr wrap="square">
            <a:spAutoFit/>
          </a:bodyPr>
          <a:lstStyle/>
          <a:p>
            <a:pPr marL="171450" indent="-171450">
              <a:lnSpc>
                <a:spcPct val="120000"/>
              </a:lnSpc>
              <a:buFont typeface="Arial" panose="020B0604020202020204" pitchFamily="34" charset="0"/>
              <a:buChar char="•"/>
            </a:pPr>
            <a:r>
              <a:rPr lang="en-US" sz="2200" dirty="0">
                <a:effectLst>
                  <a:outerShdw blurRad="38100" dist="38100" dir="2700000" algn="tl">
                    <a:srgbClr val="000000">
                      <a:alpha val="43137"/>
                    </a:srgbClr>
                  </a:outerShdw>
                </a:effectLst>
                <a:latin typeface="Trebuchet MS" panose="020B0603020202020204" pitchFamily="34" charset="0"/>
              </a:rPr>
              <a:t>I'm curious - what are you reasons for thinking that?</a:t>
            </a:r>
          </a:p>
          <a:p>
            <a:pPr marL="171450" indent="-171450">
              <a:lnSpc>
                <a:spcPct val="120000"/>
              </a:lnSpc>
              <a:buFont typeface="Arial" panose="020B0604020202020204" pitchFamily="34" charset="0"/>
              <a:buChar char="•"/>
            </a:pPr>
            <a:r>
              <a:rPr lang="en-US" sz="2200" dirty="0">
                <a:effectLst>
                  <a:outerShdw blurRad="38100" dist="38100" dir="2700000" algn="tl">
                    <a:srgbClr val="000000">
                      <a:alpha val="43137"/>
                    </a:srgbClr>
                  </a:outerShdw>
                </a:effectLst>
                <a:latin typeface="Trebuchet MS" panose="020B0603020202020204" pitchFamily="34" charset="0"/>
              </a:rPr>
              <a:t>What makes you confident that your view is true?</a:t>
            </a:r>
          </a:p>
          <a:p>
            <a:pPr marL="171450" indent="-171450">
              <a:lnSpc>
                <a:spcPct val="120000"/>
              </a:lnSpc>
              <a:buFont typeface="Arial" panose="020B0604020202020204" pitchFamily="34" charset="0"/>
              <a:buChar char="•"/>
            </a:pPr>
            <a:r>
              <a:rPr lang="en-US" sz="2200" dirty="0">
                <a:effectLst>
                  <a:outerShdw blurRad="38100" dist="38100" dir="2700000" algn="tl">
                    <a:srgbClr val="000000">
                      <a:alpha val="43137"/>
                    </a:srgbClr>
                  </a:outerShdw>
                </a:effectLst>
                <a:latin typeface="Trebuchet MS" panose="020B0603020202020204" pitchFamily="34" charset="0"/>
              </a:rPr>
              <a:t>How exactly does that work?</a:t>
            </a:r>
          </a:p>
          <a:p>
            <a:pPr marL="171450" indent="-171450">
              <a:lnSpc>
                <a:spcPct val="120000"/>
              </a:lnSpc>
              <a:buFont typeface="Arial" panose="020B0604020202020204" pitchFamily="34" charset="0"/>
              <a:buChar char="•"/>
            </a:pPr>
            <a:r>
              <a:rPr lang="en-US" sz="2200" dirty="0">
                <a:effectLst>
                  <a:outerShdw blurRad="38100" dist="38100" dir="2700000" algn="tl">
                    <a:srgbClr val="000000">
                      <a:alpha val="43137"/>
                    </a:srgbClr>
                  </a:outerShdw>
                </a:effectLst>
                <a:latin typeface="Trebuchet MS" panose="020B0603020202020204" pitchFamily="34" charset="0"/>
              </a:rPr>
              <a:t>Why do you think that's the way it happened (or the way it works)?</a:t>
            </a:r>
          </a:p>
        </p:txBody>
      </p:sp>
      <p:pic>
        <p:nvPicPr>
          <p:cNvPr id="9" name="Picture 8">
            <a:extLst>
              <a:ext uri="{FF2B5EF4-FFF2-40B4-BE49-F238E27FC236}">
                <a16:creationId xmlns:a16="http://schemas.microsoft.com/office/drawing/2014/main" id="{960581E5-A216-C7EE-B2DC-4B7A101A22DE}"/>
              </a:ext>
            </a:extLst>
          </p:cNvPr>
          <p:cNvPicPr>
            <a:picLocks noChangeAspect="1"/>
          </p:cNvPicPr>
          <p:nvPr/>
        </p:nvPicPr>
        <p:blipFill>
          <a:blip r:embed="rId3"/>
          <a:stretch>
            <a:fillRect/>
          </a:stretch>
        </p:blipFill>
        <p:spPr>
          <a:xfrm>
            <a:off x="6718300" y="181157"/>
            <a:ext cx="2230278" cy="255375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444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125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125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left)">
                                      <p:cBhvr>
                                        <p:cTn id="29" dur="125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12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E043D-54FE-C6D3-DC9E-FF42A726FE42}"/>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90458CF6-EBEE-00AC-87F1-3282003518F8}"/>
              </a:ext>
            </a:extLst>
          </p:cNvPr>
          <p:cNvSpPr/>
          <p:nvPr/>
        </p:nvSpPr>
        <p:spPr>
          <a:xfrm>
            <a:off x="105780" y="1832129"/>
            <a:ext cx="6514093" cy="111442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2DE2F8B-F8B8-0EA8-6B01-B577D58CBAB6}"/>
              </a:ext>
            </a:extLst>
          </p:cNvPr>
          <p:cNvSpPr/>
          <p:nvPr/>
        </p:nvSpPr>
        <p:spPr>
          <a:xfrm>
            <a:off x="96255" y="923925"/>
            <a:ext cx="6523617" cy="101917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07F96B-714E-A695-8A19-08F25F36A5EF}"/>
              </a:ext>
            </a:extLst>
          </p:cNvPr>
          <p:cNvSpPr txBox="1"/>
          <p:nvPr/>
        </p:nvSpPr>
        <p:spPr>
          <a:xfrm>
            <a:off x="96256" y="173604"/>
            <a:ext cx="7610830"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Three Steps in the Columbo Tactic </a:t>
            </a:r>
          </a:p>
        </p:txBody>
      </p:sp>
      <p:sp>
        <p:nvSpPr>
          <p:cNvPr id="5" name="Title 1">
            <a:extLst>
              <a:ext uri="{FF2B5EF4-FFF2-40B4-BE49-F238E27FC236}">
                <a16:creationId xmlns:a16="http://schemas.microsoft.com/office/drawing/2014/main" id="{13646C60-71CE-B904-8A6F-CD99F72086FB}"/>
              </a:ext>
            </a:extLst>
          </p:cNvPr>
          <p:cNvSpPr txBox="1">
            <a:spLocks/>
          </p:cNvSpPr>
          <p:nvPr/>
        </p:nvSpPr>
        <p:spPr>
          <a:xfrm>
            <a:off x="256233" y="1141478"/>
            <a:ext cx="6548511" cy="350085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Gathering information</a:t>
            </a:r>
          </a:p>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Reversing the burden of proof</a:t>
            </a:r>
          </a:p>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Using questions to make a point or expose flawed thinking</a:t>
            </a:r>
          </a:p>
          <a:p>
            <a:pPr marL="688975" lvl="1" indent="-231775">
              <a:spcBef>
                <a:spcPts val="2400"/>
              </a:spcBef>
              <a:buFont typeface="Arial" panose="020B0604020202020204" pitchFamily="34" charset="0"/>
              <a:buChar char="•"/>
            </a:pPr>
            <a:endParaRPr lang="en-US" sz="2800" dirty="0">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Columbo - Le Magazine des Séries">
            <a:extLst>
              <a:ext uri="{FF2B5EF4-FFF2-40B4-BE49-F238E27FC236}">
                <a16:creationId xmlns:a16="http://schemas.microsoft.com/office/drawing/2014/main" id="{FE7799A0-9B86-E07C-D616-A1458B5AA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745" y="1141478"/>
            <a:ext cx="2083021" cy="2582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21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plates and glasses on it&#10;&#10;Description automatically generated">
            <a:extLst>
              <a:ext uri="{FF2B5EF4-FFF2-40B4-BE49-F238E27FC236}">
                <a16:creationId xmlns:a16="http://schemas.microsoft.com/office/drawing/2014/main" id="{B21337BD-BAF5-BB78-37EC-318FCB60DCAB}"/>
              </a:ext>
            </a:extLst>
          </p:cNvPr>
          <p:cNvPicPr>
            <a:picLocks noChangeAspect="1"/>
          </p:cNvPicPr>
          <p:nvPr/>
        </p:nvPicPr>
        <p:blipFill>
          <a:blip r:embed="rId3"/>
          <a:stretch>
            <a:fillRect/>
          </a:stretch>
        </p:blipFill>
        <p:spPr>
          <a:xfrm>
            <a:off x="270959" y="256957"/>
            <a:ext cx="3246470" cy="20290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7096047-7A28-AB77-11B0-CDF17E789EEB}"/>
              </a:ext>
            </a:extLst>
          </p:cNvPr>
          <p:cNvSpPr txBox="1"/>
          <p:nvPr/>
        </p:nvSpPr>
        <p:spPr>
          <a:xfrm>
            <a:off x="3145932" y="136932"/>
            <a:ext cx="5816009" cy="1477328"/>
          </a:xfrm>
          <a:prstGeom prst="rect">
            <a:avLst/>
          </a:prstGeom>
          <a:noFill/>
        </p:spPr>
        <p:txBody>
          <a:bodyPr wrap="square">
            <a:spAutoFit/>
          </a:bodyPr>
          <a:lstStyle/>
          <a:p>
            <a:pPr algn="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“Believing in God is irrational.  </a:t>
            </a:r>
            <a:b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b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There’s no evidence that</a:t>
            </a:r>
            <a:b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b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God exists.”</a:t>
            </a:r>
            <a:endParaRPr lang="en-US" sz="3000" dirty="0">
              <a:effectLst>
                <a:outerShdw blurRad="38100" dist="38100" dir="2700000" algn="tl">
                  <a:srgbClr val="000000">
                    <a:alpha val="43137"/>
                  </a:srgbClr>
                </a:outerShdw>
              </a:effectLst>
            </a:endParaRPr>
          </a:p>
        </p:txBody>
      </p:sp>
      <p:grpSp>
        <p:nvGrpSpPr>
          <p:cNvPr id="15" name="Group 14">
            <a:extLst>
              <a:ext uri="{FF2B5EF4-FFF2-40B4-BE49-F238E27FC236}">
                <a16:creationId xmlns:a16="http://schemas.microsoft.com/office/drawing/2014/main" id="{C12A9DA1-27EB-8941-1D34-8E066402D51B}"/>
              </a:ext>
            </a:extLst>
          </p:cNvPr>
          <p:cNvGrpSpPr/>
          <p:nvPr/>
        </p:nvGrpSpPr>
        <p:grpSpPr>
          <a:xfrm>
            <a:off x="149165" y="2543869"/>
            <a:ext cx="5138578" cy="1261745"/>
            <a:chOff x="149165" y="2543869"/>
            <a:chExt cx="5138578" cy="1261745"/>
          </a:xfrm>
        </p:grpSpPr>
        <p:sp>
          <p:nvSpPr>
            <p:cNvPr id="3" name="TextBox 2">
              <a:extLst>
                <a:ext uri="{FF2B5EF4-FFF2-40B4-BE49-F238E27FC236}">
                  <a16:creationId xmlns:a16="http://schemas.microsoft.com/office/drawing/2014/main" id="{7BAC041A-0FD5-12E5-0346-C172FA87B891}"/>
                </a:ext>
              </a:extLst>
            </p:cNvPr>
            <p:cNvSpPr txBox="1"/>
            <p:nvPr/>
          </p:nvSpPr>
          <p:spPr>
            <a:xfrm>
              <a:off x="377765" y="2820729"/>
              <a:ext cx="4909978" cy="98488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“What do you mean by that?”</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9" name="TextBox 8">
              <a:extLst>
                <a:ext uri="{FF2B5EF4-FFF2-40B4-BE49-F238E27FC236}">
                  <a16:creationId xmlns:a16="http://schemas.microsoft.com/office/drawing/2014/main" id="{C33B2844-8C81-039E-C864-036DBECEB6C1}"/>
                </a:ext>
              </a:extLst>
            </p:cNvPr>
            <p:cNvSpPr txBox="1"/>
            <p:nvPr/>
          </p:nvSpPr>
          <p:spPr>
            <a:xfrm>
              <a:off x="149165" y="2543869"/>
              <a:ext cx="548640" cy="562630"/>
            </a:xfrm>
            <a:prstGeom prst="ellipse">
              <a:avLst/>
            </a:prstGeom>
            <a:solidFill>
              <a:schemeClr val="accent2">
                <a:lumMod val="75000"/>
              </a:schemeClr>
            </a:solidFill>
            <a:ln>
              <a:noFill/>
            </a:ln>
            <a:scene3d>
              <a:camera prst="orthographicFront"/>
              <a:lightRig rig="threePt" dir="t"/>
            </a:scene3d>
            <a:sp3d>
              <a:bevelT w="165100" prst="coolSlant"/>
            </a:sp3d>
          </p:spPr>
          <p:style>
            <a:lnRef idx="1">
              <a:schemeClr val="accent5"/>
            </a:lnRef>
            <a:fillRef idx="3">
              <a:schemeClr val="accent5"/>
            </a:fillRef>
            <a:effectRef idx="2">
              <a:schemeClr val="accent5"/>
            </a:effectRef>
            <a:fontRef idx="minor">
              <a:schemeClr val="lt1"/>
            </a:fontRef>
          </p:style>
          <p:txBody>
            <a:bodyPr wrap="square">
              <a:spAutoFit/>
            </a:bodyPr>
            <a:lstStyle>
              <a:defPPr>
                <a:defRPr lang="en-US"/>
              </a:defPPr>
              <a:lvl1pPr algn="ctr">
                <a:defRPr sz="2000">
                  <a:solidFill>
                    <a:prstClr val="white"/>
                  </a:solidFill>
                  <a:effectLst>
                    <a:outerShdw blurRad="38100" dist="38100" dir="2700000" algn="tl">
                      <a:srgbClr val="000000">
                        <a:alpha val="43137"/>
                      </a:srgbClr>
                    </a:outerShdw>
                  </a:effectLst>
                  <a:latin typeface="Trebuchet MS" panose="020B0603020202020204" pitchFamily="34" charset="0"/>
                </a:defRPr>
              </a:lvl1pPr>
            </a:lstStyle>
            <a:p>
              <a:r>
                <a:rPr lang="en-US" dirty="0"/>
                <a:t>1</a:t>
              </a:r>
            </a:p>
          </p:txBody>
        </p:sp>
      </p:grpSp>
    </p:spTree>
    <p:extLst>
      <p:ext uri="{BB962C8B-B14F-4D97-AF65-F5344CB8AC3E}">
        <p14:creationId xmlns:p14="http://schemas.microsoft.com/office/powerpoint/2010/main" val="1765074889"/>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plates and glasses on it&#10;&#10;Description automatically generated">
            <a:extLst>
              <a:ext uri="{FF2B5EF4-FFF2-40B4-BE49-F238E27FC236}">
                <a16:creationId xmlns:a16="http://schemas.microsoft.com/office/drawing/2014/main" id="{B21337BD-BAF5-BB78-37EC-318FCB60DCAB}"/>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501689746"/>
      </p:ext>
    </p:extLst>
  </p:cSld>
  <p:clrMapOvr>
    <a:masterClrMapping/>
  </p:clrMapOvr>
  <mc:AlternateContent xmlns:mc="http://schemas.openxmlformats.org/markup-compatibility/2006" xmlns:p14="http://schemas.microsoft.com/office/powerpoint/2010/main">
    <mc:Choice Requires="p14">
      <p:transition spd="slow" p14:dur="7000">
        <p:fade thruBlk="1"/>
      </p:transition>
    </mc:Choice>
    <mc:Fallback xmlns="">
      <p:transition spd="slow">
        <p:fade thruBlk="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with plates and glasses on it&#10;&#10;Description automatically generated">
            <a:extLst>
              <a:ext uri="{FF2B5EF4-FFF2-40B4-BE49-F238E27FC236}">
                <a16:creationId xmlns:a16="http://schemas.microsoft.com/office/drawing/2014/main" id="{B21337BD-BAF5-BB78-37EC-318FCB60DCAB}"/>
              </a:ext>
            </a:extLst>
          </p:cNvPr>
          <p:cNvPicPr>
            <a:picLocks noChangeAspect="1"/>
          </p:cNvPicPr>
          <p:nvPr/>
        </p:nvPicPr>
        <p:blipFill>
          <a:blip r:embed="rId3"/>
          <a:stretch>
            <a:fillRect/>
          </a:stretch>
        </p:blipFill>
        <p:spPr>
          <a:xfrm>
            <a:off x="270959" y="256957"/>
            <a:ext cx="3246470" cy="20290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7096047-7A28-AB77-11B0-CDF17E789EEB}"/>
              </a:ext>
            </a:extLst>
          </p:cNvPr>
          <p:cNvSpPr txBox="1"/>
          <p:nvPr/>
        </p:nvSpPr>
        <p:spPr>
          <a:xfrm>
            <a:off x="3517429" y="136932"/>
            <a:ext cx="5444512" cy="2862322"/>
          </a:xfrm>
          <a:prstGeom prst="rect">
            <a:avLst/>
          </a:prstGeom>
          <a:noFill/>
        </p:spPr>
        <p:txBody>
          <a:bodyPr wrap="square">
            <a:spAutoFit/>
          </a:bodyPr>
          <a:lstStyle/>
          <a:p>
            <a:pPr algn="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“It’s irrational to believe in an all-powerful deity you can’t see or hear.  Science explains how the universe works, so belief in God is blind faith and </a:t>
            </a:r>
            <a:b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b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anti-science.”</a:t>
            </a:r>
            <a:endParaRPr lang="en-US" sz="3000" dirty="0">
              <a:effectLst>
                <a:outerShdw blurRad="38100" dist="38100" dir="2700000" algn="tl">
                  <a:srgbClr val="000000">
                    <a:alpha val="43137"/>
                  </a:srgbClr>
                </a:outerShdw>
              </a:effectLst>
            </a:endParaRPr>
          </a:p>
        </p:txBody>
      </p:sp>
      <p:grpSp>
        <p:nvGrpSpPr>
          <p:cNvPr id="15" name="Group 14">
            <a:extLst>
              <a:ext uri="{FF2B5EF4-FFF2-40B4-BE49-F238E27FC236}">
                <a16:creationId xmlns:a16="http://schemas.microsoft.com/office/drawing/2014/main" id="{C12A9DA1-27EB-8941-1D34-8E066402D51B}"/>
              </a:ext>
            </a:extLst>
          </p:cNvPr>
          <p:cNvGrpSpPr/>
          <p:nvPr/>
        </p:nvGrpSpPr>
        <p:grpSpPr>
          <a:xfrm>
            <a:off x="149165" y="2543869"/>
            <a:ext cx="5138578" cy="1261745"/>
            <a:chOff x="149165" y="2543869"/>
            <a:chExt cx="5138578" cy="1261745"/>
          </a:xfrm>
        </p:grpSpPr>
        <p:sp>
          <p:nvSpPr>
            <p:cNvPr id="3" name="TextBox 2">
              <a:extLst>
                <a:ext uri="{FF2B5EF4-FFF2-40B4-BE49-F238E27FC236}">
                  <a16:creationId xmlns:a16="http://schemas.microsoft.com/office/drawing/2014/main" id="{7BAC041A-0FD5-12E5-0346-C172FA87B891}"/>
                </a:ext>
              </a:extLst>
            </p:cNvPr>
            <p:cNvSpPr txBox="1"/>
            <p:nvPr/>
          </p:nvSpPr>
          <p:spPr>
            <a:xfrm>
              <a:off x="377765" y="2820729"/>
              <a:ext cx="4909978" cy="98488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“What do you mean by that?”</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9" name="TextBox 8">
              <a:extLst>
                <a:ext uri="{FF2B5EF4-FFF2-40B4-BE49-F238E27FC236}">
                  <a16:creationId xmlns:a16="http://schemas.microsoft.com/office/drawing/2014/main" id="{C33B2844-8C81-039E-C864-036DBECEB6C1}"/>
                </a:ext>
              </a:extLst>
            </p:cNvPr>
            <p:cNvSpPr txBox="1"/>
            <p:nvPr/>
          </p:nvSpPr>
          <p:spPr>
            <a:xfrm>
              <a:off x="149165" y="2543869"/>
              <a:ext cx="548640" cy="562630"/>
            </a:xfrm>
            <a:prstGeom prst="ellipse">
              <a:avLst/>
            </a:prstGeom>
            <a:solidFill>
              <a:schemeClr val="accent2">
                <a:lumMod val="75000"/>
              </a:schemeClr>
            </a:solidFill>
            <a:ln>
              <a:noFill/>
            </a:ln>
            <a:scene3d>
              <a:camera prst="orthographicFront"/>
              <a:lightRig rig="threePt" dir="t"/>
            </a:scene3d>
            <a:sp3d>
              <a:bevelT w="165100" prst="coolSlant"/>
            </a:sp3d>
          </p:spPr>
          <p:style>
            <a:lnRef idx="1">
              <a:schemeClr val="accent5"/>
            </a:lnRef>
            <a:fillRef idx="3">
              <a:schemeClr val="accent5"/>
            </a:fillRef>
            <a:effectRef idx="2">
              <a:schemeClr val="accent5"/>
            </a:effectRef>
            <a:fontRef idx="minor">
              <a:schemeClr val="lt1"/>
            </a:fontRef>
          </p:style>
          <p:txBody>
            <a:bodyPr wrap="square">
              <a:spAutoFit/>
            </a:bodyPr>
            <a:lstStyle>
              <a:defPPr>
                <a:defRPr lang="en-US"/>
              </a:defPPr>
              <a:lvl1pPr algn="ctr">
                <a:defRPr sz="2000">
                  <a:solidFill>
                    <a:prstClr val="white"/>
                  </a:solidFill>
                  <a:effectLst>
                    <a:outerShdw blurRad="38100" dist="38100" dir="2700000" algn="tl">
                      <a:srgbClr val="000000">
                        <a:alpha val="43137"/>
                      </a:srgbClr>
                    </a:outerShdw>
                  </a:effectLst>
                  <a:latin typeface="Trebuchet MS" panose="020B0603020202020204" pitchFamily="34" charset="0"/>
                </a:defRPr>
              </a:lvl1pPr>
            </a:lstStyle>
            <a:p>
              <a:r>
                <a:rPr lang="en-US" dirty="0"/>
                <a:t>1</a:t>
              </a:r>
            </a:p>
          </p:txBody>
        </p:sp>
      </p:grpSp>
      <p:grpSp>
        <p:nvGrpSpPr>
          <p:cNvPr id="6" name="Group 5">
            <a:extLst>
              <a:ext uri="{FF2B5EF4-FFF2-40B4-BE49-F238E27FC236}">
                <a16:creationId xmlns:a16="http://schemas.microsoft.com/office/drawing/2014/main" id="{89A46F64-2742-C3B3-8D6B-F3C229F59B29}"/>
              </a:ext>
            </a:extLst>
          </p:cNvPr>
          <p:cNvGrpSpPr/>
          <p:nvPr/>
        </p:nvGrpSpPr>
        <p:grpSpPr>
          <a:xfrm>
            <a:off x="149165" y="4036943"/>
            <a:ext cx="6900702" cy="1266200"/>
            <a:chOff x="149165" y="4036943"/>
            <a:chExt cx="6900702" cy="1266200"/>
          </a:xfrm>
        </p:grpSpPr>
        <p:sp>
          <p:nvSpPr>
            <p:cNvPr id="7" name="TextBox 6">
              <a:extLst>
                <a:ext uri="{FF2B5EF4-FFF2-40B4-BE49-F238E27FC236}">
                  <a16:creationId xmlns:a16="http://schemas.microsoft.com/office/drawing/2014/main" id="{40F56AF3-1088-F26F-C7D2-D386B8B706C1}"/>
                </a:ext>
              </a:extLst>
            </p:cNvPr>
            <p:cNvSpPr txBox="1"/>
            <p:nvPr/>
          </p:nvSpPr>
          <p:spPr>
            <a:xfrm>
              <a:off x="377765" y="4318258"/>
              <a:ext cx="6672102" cy="98488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“How did you come to that conclusion?”</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8" name="TextBox 7">
              <a:extLst>
                <a:ext uri="{FF2B5EF4-FFF2-40B4-BE49-F238E27FC236}">
                  <a16:creationId xmlns:a16="http://schemas.microsoft.com/office/drawing/2014/main" id="{6B9FFEB3-C2BA-80D4-DE6B-8E91B042AEC8}"/>
                </a:ext>
              </a:extLst>
            </p:cNvPr>
            <p:cNvSpPr txBox="1"/>
            <p:nvPr/>
          </p:nvSpPr>
          <p:spPr>
            <a:xfrm>
              <a:off x="149165" y="4036943"/>
              <a:ext cx="548640" cy="562630"/>
            </a:xfrm>
            <a:prstGeom prst="ellipse">
              <a:avLst/>
            </a:prstGeom>
            <a:solidFill>
              <a:schemeClr val="accent2">
                <a:lumMod val="75000"/>
              </a:schemeClr>
            </a:solidFill>
            <a:ln>
              <a:noFill/>
            </a:ln>
            <a:scene3d>
              <a:camera prst="orthographicFront"/>
              <a:lightRig rig="threePt" dir="t"/>
            </a:scene3d>
            <a:sp3d>
              <a:bevelT w="165100" prst="coolSlant"/>
            </a:sp3d>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sz="2000" dirty="0">
                  <a:solidFill>
                    <a:prstClr val="white"/>
                  </a:solidFill>
                  <a:effectLst>
                    <a:outerShdw blurRad="38100" dist="38100" dir="2700000" algn="tl">
                      <a:srgbClr val="000000">
                        <a:alpha val="43137"/>
                      </a:srgbClr>
                    </a:outerShdw>
                  </a:effectLst>
                  <a:latin typeface="Trebuchet MS" panose="020B0603020202020204" pitchFamily="34" charset="0"/>
                </a:rPr>
                <a:t>2</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6560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1337BD-BAF5-BB78-37EC-318FCB60DCAB}"/>
              </a:ext>
            </a:extLst>
          </p:cNvPr>
          <p:cNvPicPr>
            <a:picLocks noChangeAspect="1"/>
          </p:cNvPicPr>
          <p:nvPr/>
        </p:nvPicPr>
        <p:blipFill>
          <a:blip r:embed="rId3"/>
          <a:srcRect/>
          <a:stretch/>
        </p:blipFill>
        <p:spPr>
          <a:xfrm>
            <a:off x="270959" y="258504"/>
            <a:ext cx="3048327" cy="20290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7096047-7A28-AB77-11B0-CDF17E789EEB}"/>
              </a:ext>
            </a:extLst>
          </p:cNvPr>
          <p:cNvSpPr txBox="1"/>
          <p:nvPr/>
        </p:nvSpPr>
        <p:spPr>
          <a:xfrm>
            <a:off x="3057032" y="136932"/>
            <a:ext cx="5816009" cy="2400657"/>
          </a:xfrm>
          <a:prstGeom prst="rect">
            <a:avLst/>
          </a:prstGeom>
          <a:noFill/>
        </p:spPr>
        <p:txBody>
          <a:bodyPr wrap="square">
            <a:spAutoFit/>
          </a:bodyPr>
          <a:lstStyle/>
          <a:p>
            <a:pPr algn="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“Christianity is no better than other religions. They all teach about love, which was Jesus’ main point. We shouldn’t tell people what to believe.”</a:t>
            </a:r>
            <a:endParaRPr lang="en-US" sz="3000" dirty="0">
              <a:effectLst>
                <a:outerShdw blurRad="38100" dist="38100" dir="2700000" algn="tl">
                  <a:srgbClr val="000000">
                    <a:alpha val="43137"/>
                  </a:srgbClr>
                </a:outerShdw>
              </a:effectLst>
            </a:endParaRPr>
          </a:p>
        </p:txBody>
      </p:sp>
      <p:grpSp>
        <p:nvGrpSpPr>
          <p:cNvPr id="15" name="Group 14">
            <a:extLst>
              <a:ext uri="{FF2B5EF4-FFF2-40B4-BE49-F238E27FC236}">
                <a16:creationId xmlns:a16="http://schemas.microsoft.com/office/drawing/2014/main" id="{C12A9DA1-27EB-8941-1D34-8E066402D51B}"/>
              </a:ext>
            </a:extLst>
          </p:cNvPr>
          <p:cNvGrpSpPr/>
          <p:nvPr/>
        </p:nvGrpSpPr>
        <p:grpSpPr>
          <a:xfrm>
            <a:off x="149165" y="2543869"/>
            <a:ext cx="5138578" cy="1261745"/>
            <a:chOff x="149165" y="2543869"/>
            <a:chExt cx="5138578" cy="1261745"/>
          </a:xfrm>
        </p:grpSpPr>
        <p:sp>
          <p:nvSpPr>
            <p:cNvPr id="3" name="TextBox 2">
              <a:extLst>
                <a:ext uri="{FF2B5EF4-FFF2-40B4-BE49-F238E27FC236}">
                  <a16:creationId xmlns:a16="http://schemas.microsoft.com/office/drawing/2014/main" id="{7BAC041A-0FD5-12E5-0346-C172FA87B891}"/>
                </a:ext>
              </a:extLst>
            </p:cNvPr>
            <p:cNvSpPr txBox="1"/>
            <p:nvPr/>
          </p:nvSpPr>
          <p:spPr>
            <a:xfrm>
              <a:off x="377765" y="2820729"/>
              <a:ext cx="4909978" cy="98488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“What do you mean by that?”</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9" name="TextBox 8">
              <a:extLst>
                <a:ext uri="{FF2B5EF4-FFF2-40B4-BE49-F238E27FC236}">
                  <a16:creationId xmlns:a16="http://schemas.microsoft.com/office/drawing/2014/main" id="{C33B2844-8C81-039E-C864-036DBECEB6C1}"/>
                </a:ext>
              </a:extLst>
            </p:cNvPr>
            <p:cNvSpPr txBox="1"/>
            <p:nvPr/>
          </p:nvSpPr>
          <p:spPr>
            <a:xfrm>
              <a:off x="149165" y="2543869"/>
              <a:ext cx="548640" cy="562630"/>
            </a:xfrm>
            <a:prstGeom prst="ellipse">
              <a:avLst/>
            </a:prstGeom>
            <a:solidFill>
              <a:schemeClr val="accent2">
                <a:lumMod val="75000"/>
              </a:schemeClr>
            </a:solidFill>
            <a:ln>
              <a:noFill/>
            </a:ln>
            <a:scene3d>
              <a:camera prst="orthographicFront"/>
              <a:lightRig rig="threePt" dir="t"/>
            </a:scene3d>
            <a:sp3d>
              <a:bevelT w="165100" prst="coolSlant"/>
            </a:sp3d>
          </p:spPr>
          <p:style>
            <a:lnRef idx="1">
              <a:schemeClr val="accent5"/>
            </a:lnRef>
            <a:fillRef idx="3">
              <a:schemeClr val="accent5"/>
            </a:fillRef>
            <a:effectRef idx="2">
              <a:schemeClr val="accent5"/>
            </a:effectRef>
            <a:fontRef idx="minor">
              <a:schemeClr val="lt1"/>
            </a:fontRef>
          </p:style>
          <p:txBody>
            <a:bodyPr wrap="square">
              <a:spAutoFit/>
            </a:bodyPr>
            <a:lstStyle>
              <a:defPPr>
                <a:defRPr lang="en-US"/>
              </a:defPPr>
              <a:lvl1pPr algn="ctr">
                <a:defRPr sz="2000">
                  <a:solidFill>
                    <a:prstClr val="white"/>
                  </a:solidFill>
                  <a:effectLst>
                    <a:outerShdw blurRad="38100" dist="38100" dir="2700000" algn="tl">
                      <a:srgbClr val="000000">
                        <a:alpha val="43137"/>
                      </a:srgbClr>
                    </a:outerShdw>
                  </a:effectLst>
                  <a:latin typeface="Trebuchet MS" panose="020B0603020202020204" pitchFamily="34" charset="0"/>
                </a:defRPr>
              </a:lvl1pPr>
            </a:lstStyle>
            <a:p>
              <a:r>
                <a:rPr lang="en-US" dirty="0"/>
                <a:t>1</a:t>
              </a:r>
            </a:p>
          </p:txBody>
        </p:sp>
      </p:grpSp>
    </p:spTree>
    <p:extLst>
      <p:ext uri="{BB962C8B-B14F-4D97-AF65-F5344CB8AC3E}">
        <p14:creationId xmlns:p14="http://schemas.microsoft.com/office/powerpoint/2010/main" val="254122331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1337BD-BAF5-BB78-37EC-318FCB60DCAB}"/>
              </a:ext>
            </a:extLst>
          </p:cNvPr>
          <p:cNvPicPr>
            <a:picLocks noChangeAspect="1"/>
          </p:cNvPicPr>
          <p:nvPr/>
        </p:nvPicPr>
        <p:blipFill>
          <a:blip r:embed="rId3"/>
          <a:srcRect/>
          <a:stretch/>
        </p:blipFill>
        <p:spPr>
          <a:xfrm>
            <a:off x="270959" y="258504"/>
            <a:ext cx="3048327" cy="202904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7096047-7A28-AB77-11B0-CDF17E789EEB}"/>
              </a:ext>
            </a:extLst>
          </p:cNvPr>
          <p:cNvSpPr txBox="1"/>
          <p:nvPr/>
        </p:nvSpPr>
        <p:spPr>
          <a:xfrm>
            <a:off x="3057032" y="136932"/>
            <a:ext cx="5816009" cy="3323987"/>
          </a:xfrm>
          <a:prstGeom prst="rect">
            <a:avLst/>
          </a:prstGeom>
          <a:noFill/>
        </p:spPr>
        <p:txBody>
          <a:bodyPr wrap="square">
            <a:spAutoFit/>
          </a:bodyPr>
          <a:lstStyle/>
          <a:p>
            <a:pPr algn="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“Religions teach us to worship God and love each other.  They’re superficially different but fundamentally the same.  It’s arrogant to say we’re right and everyone else</a:t>
            </a:r>
            <a:b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b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is wrong.”</a:t>
            </a:r>
            <a:endParaRPr lang="en-US" sz="3000" dirty="0">
              <a:effectLst>
                <a:outerShdw blurRad="38100" dist="38100" dir="2700000" algn="tl">
                  <a:srgbClr val="000000">
                    <a:alpha val="43137"/>
                  </a:srgbClr>
                </a:outerShdw>
              </a:effectLst>
            </a:endParaRPr>
          </a:p>
        </p:txBody>
      </p:sp>
      <p:grpSp>
        <p:nvGrpSpPr>
          <p:cNvPr id="15" name="Group 14">
            <a:extLst>
              <a:ext uri="{FF2B5EF4-FFF2-40B4-BE49-F238E27FC236}">
                <a16:creationId xmlns:a16="http://schemas.microsoft.com/office/drawing/2014/main" id="{C12A9DA1-27EB-8941-1D34-8E066402D51B}"/>
              </a:ext>
            </a:extLst>
          </p:cNvPr>
          <p:cNvGrpSpPr/>
          <p:nvPr/>
        </p:nvGrpSpPr>
        <p:grpSpPr>
          <a:xfrm>
            <a:off x="149165" y="2543869"/>
            <a:ext cx="5138578" cy="1261745"/>
            <a:chOff x="149165" y="2543869"/>
            <a:chExt cx="5138578" cy="1261745"/>
          </a:xfrm>
        </p:grpSpPr>
        <p:sp>
          <p:nvSpPr>
            <p:cNvPr id="3" name="TextBox 2">
              <a:extLst>
                <a:ext uri="{FF2B5EF4-FFF2-40B4-BE49-F238E27FC236}">
                  <a16:creationId xmlns:a16="http://schemas.microsoft.com/office/drawing/2014/main" id="{7BAC041A-0FD5-12E5-0346-C172FA87B891}"/>
                </a:ext>
              </a:extLst>
            </p:cNvPr>
            <p:cNvSpPr txBox="1"/>
            <p:nvPr/>
          </p:nvSpPr>
          <p:spPr>
            <a:xfrm>
              <a:off x="377765" y="2820729"/>
              <a:ext cx="4909978" cy="98488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“What do you mean by that?”</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9" name="TextBox 8">
              <a:extLst>
                <a:ext uri="{FF2B5EF4-FFF2-40B4-BE49-F238E27FC236}">
                  <a16:creationId xmlns:a16="http://schemas.microsoft.com/office/drawing/2014/main" id="{C33B2844-8C81-039E-C864-036DBECEB6C1}"/>
                </a:ext>
              </a:extLst>
            </p:cNvPr>
            <p:cNvSpPr txBox="1"/>
            <p:nvPr/>
          </p:nvSpPr>
          <p:spPr>
            <a:xfrm>
              <a:off x="149165" y="2543869"/>
              <a:ext cx="548640" cy="562630"/>
            </a:xfrm>
            <a:prstGeom prst="ellipse">
              <a:avLst/>
            </a:prstGeom>
            <a:solidFill>
              <a:schemeClr val="accent2">
                <a:lumMod val="75000"/>
              </a:schemeClr>
            </a:solidFill>
            <a:ln>
              <a:noFill/>
            </a:ln>
            <a:scene3d>
              <a:camera prst="orthographicFront"/>
              <a:lightRig rig="threePt" dir="t"/>
            </a:scene3d>
            <a:sp3d>
              <a:bevelT w="165100" prst="coolSlant"/>
            </a:sp3d>
          </p:spPr>
          <p:style>
            <a:lnRef idx="1">
              <a:schemeClr val="accent5"/>
            </a:lnRef>
            <a:fillRef idx="3">
              <a:schemeClr val="accent5"/>
            </a:fillRef>
            <a:effectRef idx="2">
              <a:schemeClr val="accent5"/>
            </a:effectRef>
            <a:fontRef idx="minor">
              <a:schemeClr val="lt1"/>
            </a:fontRef>
          </p:style>
          <p:txBody>
            <a:bodyPr wrap="square">
              <a:spAutoFit/>
            </a:bodyPr>
            <a:lstStyle>
              <a:defPPr>
                <a:defRPr lang="en-US"/>
              </a:defPPr>
              <a:lvl1pPr algn="ctr">
                <a:defRPr sz="2000">
                  <a:solidFill>
                    <a:prstClr val="white"/>
                  </a:solidFill>
                  <a:effectLst>
                    <a:outerShdw blurRad="38100" dist="38100" dir="2700000" algn="tl">
                      <a:srgbClr val="000000">
                        <a:alpha val="43137"/>
                      </a:srgbClr>
                    </a:outerShdw>
                  </a:effectLst>
                  <a:latin typeface="Trebuchet MS" panose="020B0603020202020204" pitchFamily="34" charset="0"/>
                </a:defRPr>
              </a:lvl1pPr>
            </a:lstStyle>
            <a:p>
              <a:r>
                <a:rPr lang="en-US" dirty="0"/>
                <a:t>1</a:t>
              </a:r>
            </a:p>
          </p:txBody>
        </p:sp>
      </p:grpSp>
      <p:grpSp>
        <p:nvGrpSpPr>
          <p:cNvPr id="14" name="Group 13">
            <a:extLst>
              <a:ext uri="{FF2B5EF4-FFF2-40B4-BE49-F238E27FC236}">
                <a16:creationId xmlns:a16="http://schemas.microsoft.com/office/drawing/2014/main" id="{54142BE2-07AD-49E1-1670-1356F6527409}"/>
              </a:ext>
            </a:extLst>
          </p:cNvPr>
          <p:cNvGrpSpPr/>
          <p:nvPr/>
        </p:nvGrpSpPr>
        <p:grpSpPr>
          <a:xfrm>
            <a:off x="149165" y="4036943"/>
            <a:ext cx="6900702" cy="1266200"/>
            <a:chOff x="149165" y="4036943"/>
            <a:chExt cx="6900702" cy="1266200"/>
          </a:xfrm>
        </p:grpSpPr>
        <p:sp>
          <p:nvSpPr>
            <p:cNvPr id="4" name="TextBox 3">
              <a:extLst>
                <a:ext uri="{FF2B5EF4-FFF2-40B4-BE49-F238E27FC236}">
                  <a16:creationId xmlns:a16="http://schemas.microsoft.com/office/drawing/2014/main" id="{944F0F54-BE2B-D384-72AA-4C466F01BAE9}"/>
                </a:ext>
              </a:extLst>
            </p:cNvPr>
            <p:cNvSpPr txBox="1"/>
            <p:nvPr/>
          </p:nvSpPr>
          <p:spPr>
            <a:xfrm>
              <a:off x="377765" y="4318258"/>
              <a:ext cx="6672102" cy="98488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lvl="0" defTabSz="914400" eaLnBrk="0" fontAlgn="base" hangingPunct="0">
                <a:spcBef>
                  <a:spcPct val="0"/>
                </a:spcBef>
                <a:spcAft>
                  <a:spcPct val="0"/>
                </a:spcAft>
                <a:defRPr/>
              </a:pPr>
              <a:br>
                <a:rPr lang="en-US" altLang="en-US" sz="900" kern="0" dirty="0">
                  <a:solidFill>
                    <a:srgbClr val="8D3C15"/>
                  </a:solidFill>
                  <a:latin typeface="Trebuchet MS" pitchFamily="34" charset="0"/>
                </a:rPr>
              </a:br>
              <a:r>
                <a:rPr lang="en-US" altLang="en-US" sz="2800" kern="0" dirty="0">
                  <a:solidFill>
                    <a:srgbClr val="8D3C15"/>
                  </a:solidFill>
                  <a:latin typeface="Trebuchet MS" pitchFamily="34" charset="0"/>
                </a:rPr>
                <a:t>“How did you come to that conclusion?”</a:t>
              </a:r>
              <a:br>
                <a:rPr lang="en-US" altLang="en-US" sz="2800" kern="0" dirty="0">
                  <a:solidFill>
                    <a:srgbClr val="8D3C15"/>
                  </a:solidFill>
                  <a:latin typeface="Trebuchet MS" pitchFamily="34" charset="0"/>
                </a:rPr>
              </a:br>
              <a:endParaRPr lang="en-US" altLang="en-US" sz="900" kern="0" dirty="0">
                <a:solidFill>
                  <a:srgbClr val="8D3C15"/>
                </a:solidFill>
                <a:latin typeface="Trebuchet MS" pitchFamily="34" charset="0"/>
              </a:endParaRPr>
            </a:p>
          </p:txBody>
        </p:sp>
        <p:sp>
          <p:nvSpPr>
            <p:cNvPr id="11" name="TextBox 10">
              <a:extLst>
                <a:ext uri="{FF2B5EF4-FFF2-40B4-BE49-F238E27FC236}">
                  <a16:creationId xmlns:a16="http://schemas.microsoft.com/office/drawing/2014/main" id="{E298FF39-F537-A616-BA07-817AA4FB0FB0}"/>
                </a:ext>
              </a:extLst>
            </p:cNvPr>
            <p:cNvSpPr txBox="1"/>
            <p:nvPr/>
          </p:nvSpPr>
          <p:spPr>
            <a:xfrm>
              <a:off x="149165" y="4036943"/>
              <a:ext cx="548640" cy="562630"/>
            </a:xfrm>
            <a:prstGeom prst="ellipse">
              <a:avLst/>
            </a:prstGeom>
            <a:solidFill>
              <a:schemeClr val="accent2">
                <a:lumMod val="75000"/>
              </a:schemeClr>
            </a:solidFill>
            <a:ln>
              <a:noFill/>
            </a:ln>
            <a:scene3d>
              <a:camera prst="orthographicFront"/>
              <a:lightRig rig="threePt" dir="t"/>
            </a:scene3d>
            <a:sp3d>
              <a:bevelT w="165100" prst="coolSlant"/>
            </a:sp3d>
          </p:spPr>
          <p:style>
            <a:lnRef idx="1">
              <a:schemeClr val="accent5"/>
            </a:lnRef>
            <a:fillRef idx="3">
              <a:schemeClr val="accent5"/>
            </a:fillRef>
            <a:effectRef idx="2">
              <a:schemeClr val="accent5"/>
            </a:effectRef>
            <a:fontRef idx="minor">
              <a:schemeClr val="lt1"/>
            </a:fontRef>
          </p:style>
          <p:txBody>
            <a:bodyPr wrap="square">
              <a:spAutoFit/>
            </a:bodyPr>
            <a:lstStyle/>
            <a:p>
              <a:pPr algn="ctr"/>
              <a:r>
                <a:rPr lang="en-US" sz="2000" dirty="0">
                  <a:solidFill>
                    <a:prstClr val="white"/>
                  </a:solidFill>
                  <a:effectLst>
                    <a:outerShdw blurRad="38100" dist="38100" dir="2700000" algn="tl">
                      <a:srgbClr val="000000">
                        <a:alpha val="43137"/>
                      </a:srgbClr>
                    </a:outerShdw>
                  </a:effectLst>
                  <a:latin typeface="Trebuchet MS" panose="020B0603020202020204" pitchFamily="34" charset="0"/>
                </a:rPr>
                <a:t>2</a:t>
              </a:r>
              <a:endParaRPr lang="en-US"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08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CA4E112-2017-1DE6-E3CD-203404EAC988}"/>
              </a:ext>
            </a:extLst>
          </p:cNvPr>
          <p:cNvSpPr/>
          <p:nvPr/>
        </p:nvSpPr>
        <p:spPr>
          <a:xfrm>
            <a:off x="105780" y="1832129"/>
            <a:ext cx="6514093" cy="111442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B8CEC4E-222A-8A74-3199-D910D8D90ADF}"/>
              </a:ext>
            </a:extLst>
          </p:cNvPr>
          <p:cNvSpPr/>
          <p:nvPr/>
        </p:nvSpPr>
        <p:spPr>
          <a:xfrm>
            <a:off x="96255" y="923925"/>
            <a:ext cx="6523617" cy="101917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04E6BD1-3E6C-8611-80CA-4CDA22D0860E}"/>
              </a:ext>
            </a:extLst>
          </p:cNvPr>
          <p:cNvSpPr txBox="1"/>
          <p:nvPr/>
        </p:nvSpPr>
        <p:spPr>
          <a:xfrm>
            <a:off x="96256" y="173604"/>
            <a:ext cx="7610830" cy="646331"/>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Three Steps in the Columbo Tactic </a:t>
            </a:r>
          </a:p>
        </p:txBody>
      </p:sp>
      <p:sp>
        <p:nvSpPr>
          <p:cNvPr id="5" name="Title 1">
            <a:extLst>
              <a:ext uri="{FF2B5EF4-FFF2-40B4-BE49-F238E27FC236}">
                <a16:creationId xmlns:a16="http://schemas.microsoft.com/office/drawing/2014/main" id="{8AC4EFDA-D8E1-ACE7-7000-8A4639C997AC}"/>
              </a:ext>
            </a:extLst>
          </p:cNvPr>
          <p:cNvSpPr txBox="1">
            <a:spLocks/>
          </p:cNvSpPr>
          <p:nvPr/>
        </p:nvSpPr>
        <p:spPr>
          <a:xfrm>
            <a:off x="256233" y="1141478"/>
            <a:ext cx="6548511" cy="3500856"/>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Gathering information</a:t>
            </a:r>
          </a:p>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Reversing the burden of proof</a:t>
            </a:r>
          </a:p>
          <a:p>
            <a:pPr marL="514350" lvl="0" indent="-514350" algn="l" defTabSz="457200">
              <a:lnSpc>
                <a:spcPct val="100000"/>
              </a:lnSpc>
              <a:spcBef>
                <a:spcPts val="3600"/>
              </a:spcBef>
              <a:buAutoNum type="arabicPeriod"/>
            </a:pPr>
            <a:r>
              <a:rPr lang="en-US" sz="3200" b="0" cap="none" dirty="0">
                <a:solidFill>
                  <a:prstClr val="white"/>
                </a:solidFill>
                <a:effectLst>
                  <a:outerShdw blurRad="38100" dist="38100" dir="2700000" algn="tl">
                    <a:srgbClr val="000000">
                      <a:alpha val="43137"/>
                    </a:srgbClr>
                  </a:outerShdw>
                </a:effectLst>
                <a:latin typeface="Trebuchet MS" panose="020B0603020202020204" pitchFamily="34" charset="0"/>
                <a:ea typeface="+mn-ea"/>
                <a:cs typeface="+mn-cs"/>
              </a:rPr>
              <a:t>Using questions to make a point or expose flawed thinking</a:t>
            </a:r>
          </a:p>
          <a:p>
            <a:pPr marL="688975" lvl="1" indent="-231775">
              <a:spcBef>
                <a:spcPts val="2400"/>
              </a:spcBef>
              <a:buFont typeface="Arial" panose="020B0604020202020204" pitchFamily="34" charset="0"/>
              <a:buChar char="•"/>
            </a:pPr>
            <a:endParaRPr lang="en-US" sz="2800" dirty="0">
              <a:effectLst>
                <a:outerShdw blurRad="38100" dist="38100" dir="2700000" algn="tl">
                  <a:srgbClr val="000000">
                    <a:alpha val="43137"/>
                  </a:srgbClr>
                </a:outerShdw>
              </a:effectLst>
              <a:latin typeface="Trebuchet MS" panose="020B0603020202020204" pitchFamily="34" charset="0"/>
            </a:endParaRPr>
          </a:p>
        </p:txBody>
      </p:sp>
      <p:pic>
        <p:nvPicPr>
          <p:cNvPr id="2050" name="Picture 2" descr="Columbo - Le Magazine des Séries">
            <a:extLst>
              <a:ext uri="{FF2B5EF4-FFF2-40B4-BE49-F238E27FC236}">
                <a16:creationId xmlns:a16="http://schemas.microsoft.com/office/drawing/2014/main" id="{B8A126D4-A95B-8649-5B4F-2E8826602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745" y="1141478"/>
            <a:ext cx="2083021" cy="2582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45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ok cover with a chess board">
            <a:extLst>
              <a:ext uri="{FF2B5EF4-FFF2-40B4-BE49-F238E27FC236}">
                <a16:creationId xmlns:a16="http://schemas.microsoft.com/office/drawing/2014/main" id="{247C1606-EC7C-AF5B-6BD5-FF877743A603}"/>
              </a:ext>
            </a:extLst>
          </p:cNvPr>
          <p:cNvPicPr>
            <a:picLocks noChangeAspect="1"/>
          </p:cNvPicPr>
          <p:nvPr/>
        </p:nvPicPr>
        <p:blipFill>
          <a:blip r:embed="rId3"/>
          <a:stretch>
            <a:fillRect/>
          </a:stretch>
        </p:blipFill>
        <p:spPr>
          <a:xfrm>
            <a:off x="5667685" y="357526"/>
            <a:ext cx="3132150" cy="4999947"/>
          </a:xfrm>
          <a:prstGeom prst="rect">
            <a:avLst/>
          </a:prstGeom>
        </p:spPr>
      </p:pic>
      <p:sp>
        <p:nvSpPr>
          <p:cNvPr id="8" name="TextBox 7">
            <a:extLst>
              <a:ext uri="{FF2B5EF4-FFF2-40B4-BE49-F238E27FC236}">
                <a16:creationId xmlns:a16="http://schemas.microsoft.com/office/drawing/2014/main" id="{F897F902-785D-81EB-BCCE-218451EB6584}"/>
              </a:ext>
            </a:extLst>
          </p:cNvPr>
          <p:cNvSpPr txBox="1"/>
          <p:nvPr/>
        </p:nvSpPr>
        <p:spPr>
          <a:xfrm>
            <a:off x="171845" y="232021"/>
            <a:ext cx="533447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E9C3C">
                    <a:lumMod val="40000"/>
                    <a:lumOff val="60000"/>
                  </a:srgbClr>
                </a:solidFill>
                <a:effectLst>
                  <a:outerShdw blurRad="38100" dist="38100" dir="2700000" algn="tl">
                    <a:srgbClr val="000000">
                      <a:alpha val="43137"/>
                    </a:srgbClr>
                  </a:outerShdw>
                </a:effectLst>
                <a:uLnTx/>
                <a:uFillTx/>
                <a:latin typeface="Trebuchet MS" panose="020B0603020202020204" pitchFamily="34" charset="0"/>
                <a:ea typeface="+mn-ea"/>
                <a:cs typeface="+mn-cs"/>
              </a:rPr>
              <a:t>What We Couldn’t Cover</a:t>
            </a:r>
          </a:p>
        </p:txBody>
      </p:sp>
      <p:sp>
        <p:nvSpPr>
          <p:cNvPr id="9" name="TextBox 8">
            <a:extLst>
              <a:ext uri="{FF2B5EF4-FFF2-40B4-BE49-F238E27FC236}">
                <a16:creationId xmlns:a16="http://schemas.microsoft.com/office/drawing/2014/main" id="{98A619F8-D6DA-225A-C0EA-C8F4992B7BC1}"/>
              </a:ext>
            </a:extLst>
          </p:cNvPr>
          <p:cNvSpPr txBox="1"/>
          <p:nvPr/>
        </p:nvSpPr>
        <p:spPr>
          <a:xfrm>
            <a:off x="171845" y="1140316"/>
            <a:ext cx="5816009" cy="2554545"/>
          </a:xfrm>
          <a:prstGeom prst="rect">
            <a:avLst/>
          </a:prstGeom>
          <a:noFill/>
        </p:spPr>
        <p:txBody>
          <a:bodyPr wrap="square">
            <a:spAutoFit/>
          </a:bodyPr>
          <a:lstStyle/>
          <a:p>
            <a:pPr marL="457200" indent="-457200">
              <a:spcBef>
                <a:spcPts val="1600"/>
              </a:spcBef>
              <a:buFont typeface="Arial" panose="020B0604020202020204" pitchFamily="34" charset="0"/>
              <a:buChar char="•"/>
            </a:pP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Suicidal Views</a:t>
            </a:r>
          </a:p>
          <a:p>
            <a:pPr marL="457200" indent="-457200">
              <a:spcBef>
                <a:spcPts val="1600"/>
              </a:spcBef>
              <a:buFont typeface="Arial" panose="020B0604020202020204" pitchFamily="34" charset="0"/>
              <a:buChar char="•"/>
            </a:pP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Sibling Rivalry</a:t>
            </a:r>
          </a:p>
          <a:p>
            <a:pPr marL="457200" indent="-457200">
              <a:spcBef>
                <a:spcPts val="1600"/>
              </a:spcBef>
              <a:buFont typeface="Arial" panose="020B0604020202020204" pitchFamily="34" charset="0"/>
              <a:buChar char="•"/>
            </a:pP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Taking the Roof Off</a:t>
            </a:r>
          </a:p>
          <a:p>
            <a:pPr marL="457200" indent="-457200">
              <a:spcBef>
                <a:spcPts val="1600"/>
              </a:spcBef>
              <a:buFont typeface="Arial" panose="020B0604020202020204" pitchFamily="34" charset="0"/>
              <a:buChar char="•"/>
            </a:pP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Steamroller</a:t>
            </a:r>
          </a:p>
        </p:txBody>
      </p:sp>
    </p:spTree>
    <p:extLst>
      <p:ext uri="{BB962C8B-B14F-4D97-AF65-F5344CB8AC3E}">
        <p14:creationId xmlns:p14="http://schemas.microsoft.com/office/powerpoint/2010/main" val="167978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4E6BD1-3E6C-8611-80CA-4CDA22D0860E}"/>
              </a:ext>
            </a:extLst>
          </p:cNvPr>
          <p:cNvSpPr txBox="1"/>
          <p:nvPr/>
        </p:nvSpPr>
        <p:spPr>
          <a:xfrm>
            <a:off x="173375" y="173604"/>
            <a:ext cx="8331648" cy="1200329"/>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What do you do if </a:t>
            </a:r>
            <a:r>
              <a:rPr kumimoji="0" lang="en-US" sz="3600" b="0" i="0" u="sng"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you’re</a:t>
            </a:r>
            <a:b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b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in the hotseat?</a:t>
            </a:r>
          </a:p>
        </p:txBody>
      </p:sp>
      <p:pic>
        <p:nvPicPr>
          <p:cNvPr id="3" name="Picture 2">
            <a:extLst>
              <a:ext uri="{FF2B5EF4-FFF2-40B4-BE49-F238E27FC236}">
                <a16:creationId xmlns:a16="http://schemas.microsoft.com/office/drawing/2014/main" id="{B45897A4-CF16-80FE-2C2C-6A2F2EF05709}"/>
              </a:ext>
            </a:extLst>
          </p:cNvPr>
          <p:cNvPicPr>
            <a:picLocks noChangeAspect="1"/>
          </p:cNvPicPr>
          <p:nvPr/>
        </p:nvPicPr>
        <p:blipFill>
          <a:blip r:embed="rId3"/>
          <a:stretch>
            <a:fillRect/>
          </a:stretch>
        </p:blipFill>
        <p:spPr>
          <a:xfrm>
            <a:off x="6598108" y="217670"/>
            <a:ext cx="2327455" cy="2723834"/>
          </a:xfrm>
          <a:prstGeom prst="rect">
            <a:avLst/>
          </a:prstGeom>
          <a:solidFill>
            <a:srgbClr val="FFFFFF">
              <a:shade val="85000"/>
            </a:srgbClr>
          </a:solidFill>
          <a:ln w="381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E644F522-4C79-4346-DDF4-32E6DAB38AE3}"/>
              </a:ext>
            </a:extLst>
          </p:cNvPr>
          <p:cNvPicPr>
            <a:picLocks noChangeAspect="1"/>
          </p:cNvPicPr>
          <p:nvPr/>
        </p:nvPicPr>
        <p:blipFill>
          <a:blip r:embed="rId4"/>
          <a:stretch>
            <a:fillRect/>
          </a:stretch>
        </p:blipFill>
        <p:spPr>
          <a:xfrm>
            <a:off x="6598108" y="3179185"/>
            <a:ext cx="2327455" cy="2318145"/>
          </a:xfrm>
          <a:prstGeom prst="rect">
            <a:avLst/>
          </a:prstGeom>
          <a:solidFill>
            <a:srgbClr val="FFFFFF">
              <a:shade val="85000"/>
            </a:srgbClr>
          </a:solidFill>
          <a:ln w="38100" cap="sq">
            <a:solidFill>
              <a:schemeClr val="tx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04ADA1C-0366-F9AD-C5FE-5C8371DCE8C6}"/>
              </a:ext>
            </a:extLst>
          </p:cNvPr>
          <p:cNvSpPr txBox="1"/>
          <p:nvPr/>
        </p:nvSpPr>
        <p:spPr>
          <a:xfrm>
            <a:off x="173375" y="1579587"/>
            <a:ext cx="5816009" cy="3272691"/>
          </a:xfrm>
          <a:prstGeom prst="rect">
            <a:avLst/>
          </a:prstGeom>
          <a:noFill/>
        </p:spPr>
        <p:txBody>
          <a:bodyPr wrap="square">
            <a:spAutoFit/>
          </a:bodyPr>
          <a:lstStyle/>
          <a:p>
            <a:pPr marL="457200" indent="-457200">
              <a:spcBef>
                <a:spcPts val="1600"/>
              </a:spcBef>
              <a:buFont typeface="Arial" panose="020B0604020202020204" pitchFamily="34" charset="0"/>
              <a:buChar char="•"/>
            </a:pP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Shift from persuasion mode to fact-finding mode</a:t>
            </a:r>
          </a:p>
          <a:p>
            <a:pPr marL="457200" indent="-457200">
              <a:spcBef>
                <a:spcPts val="1600"/>
              </a:spcBef>
              <a:buFont typeface="Arial" panose="020B0604020202020204" pitchFamily="34" charset="0"/>
              <a:buChar char="•"/>
            </a:pP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This takes the pressure off – you no longer have an obligation to answer them</a:t>
            </a:r>
          </a:p>
          <a:p>
            <a:pPr marL="457200" indent="-457200">
              <a:spcBef>
                <a:spcPts val="1600"/>
              </a:spcBef>
              <a:buFont typeface="Arial" panose="020B0604020202020204" pitchFamily="34" charset="0"/>
              <a:buChar char="•"/>
            </a:pPr>
            <a:r>
              <a:rPr lang="en-US" sz="3000" dirty="0">
                <a:solidFill>
                  <a:prstClr val="white"/>
                </a:solidFill>
                <a:effectLst>
                  <a:outerShdw blurRad="38100" dist="38100" dir="2700000" algn="tl">
                    <a:srgbClr val="000000">
                      <a:alpha val="43137"/>
                    </a:srgbClr>
                  </a:outerShdw>
                </a:effectLst>
                <a:latin typeface="Trebuchet MS" panose="020B0603020202020204" pitchFamily="34" charset="0"/>
              </a:rPr>
              <a:t>You can always end with:</a:t>
            </a:r>
          </a:p>
        </p:txBody>
      </p:sp>
      <p:sp>
        <p:nvSpPr>
          <p:cNvPr id="15" name="TextBox 14">
            <a:extLst>
              <a:ext uri="{FF2B5EF4-FFF2-40B4-BE49-F238E27FC236}">
                <a16:creationId xmlns:a16="http://schemas.microsoft.com/office/drawing/2014/main" id="{05ADE90B-6325-2C5C-BF6B-38DDBA027932}"/>
              </a:ext>
            </a:extLst>
          </p:cNvPr>
          <p:cNvSpPr txBox="1"/>
          <p:nvPr/>
        </p:nvSpPr>
        <p:spPr>
          <a:xfrm>
            <a:off x="716217" y="4860150"/>
            <a:ext cx="4043070" cy="461665"/>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r>
              <a:rPr lang="en-US" altLang="en-US" sz="2400" kern="0" noProof="0" dirty="0">
                <a:solidFill>
                  <a:srgbClr val="8D3C15"/>
                </a:solidFill>
                <a:latin typeface="Trebuchet MS" pitchFamily="34" charset="0"/>
              </a:rPr>
              <a:t>“Let me think about it”</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spTree>
    <p:extLst>
      <p:ext uri="{BB962C8B-B14F-4D97-AF65-F5344CB8AC3E}">
        <p14:creationId xmlns:p14="http://schemas.microsoft.com/office/powerpoint/2010/main" val="42306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anim calcmode="lin" valueType="num">
                                      <p:cBhvr>
                                        <p:cTn id="1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1000"/>
                                        <p:tgtEl>
                                          <p:spTgt spid="14">
                                            <p:txEl>
                                              <p:pRg st="2" end="2"/>
                                            </p:txEl>
                                          </p:spTgt>
                                        </p:tgtEl>
                                      </p:cBhvr>
                                    </p:animEffect>
                                    <p:anim calcmode="lin" valueType="num">
                                      <p:cBhvr>
                                        <p:cTn id="3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ok cover with a chess board">
            <a:extLst>
              <a:ext uri="{FF2B5EF4-FFF2-40B4-BE49-F238E27FC236}">
                <a16:creationId xmlns:a16="http://schemas.microsoft.com/office/drawing/2014/main" id="{247C1606-EC7C-AF5B-6BD5-FF877743A603}"/>
              </a:ext>
            </a:extLst>
          </p:cNvPr>
          <p:cNvPicPr>
            <a:picLocks noChangeAspect="1"/>
          </p:cNvPicPr>
          <p:nvPr/>
        </p:nvPicPr>
        <p:blipFill>
          <a:blip r:embed="rId3"/>
          <a:stretch>
            <a:fillRect/>
          </a:stretch>
        </p:blipFill>
        <p:spPr>
          <a:xfrm>
            <a:off x="291644" y="320851"/>
            <a:ext cx="3132150" cy="4999947"/>
          </a:xfrm>
          <a:prstGeom prst="rect">
            <a:avLst/>
          </a:prstGeom>
        </p:spPr>
      </p:pic>
      <p:sp>
        <p:nvSpPr>
          <p:cNvPr id="11" name="TextBox 10">
            <a:extLst>
              <a:ext uri="{FF2B5EF4-FFF2-40B4-BE49-F238E27FC236}">
                <a16:creationId xmlns:a16="http://schemas.microsoft.com/office/drawing/2014/main" id="{BC9F2832-8EEF-D556-0612-FEA97E5F24B9}"/>
              </a:ext>
            </a:extLst>
          </p:cNvPr>
          <p:cNvSpPr txBox="1"/>
          <p:nvPr/>
        </p:nvSpPr>
        <p:spPr>
          <a:xfrm>
            <a:off x="4136965" y="2446184"/>
            <a:ext cx="4268369" cy="1323439"/>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algn="ctr" defTabSz="914400" eaLnBrk="0" fontAlgn="base" hangingPunct="0">
              <a:spcBef>
                <a:spcPct val="0"/>
              </a:spcBef>
              <a:spcAft>
                <a:spcPct val="0"/>
              </a:spcAft>
              <a:defRPr/>
            </a:pPr>
            <a:r>
              <a:rPr lang="en-US" altLang="en-US" sz="2000" kern="0" dirty="0">
                <a:solidFill>
                  <a:srgbClr val="8D3C15"/>
                </a:solidFill>
                <a:latin typeface="Trebuchet MS" pitchFamily="34" charset="0"/>
              </a:rPr>
              <a:t>“All I want to do is put a stone in someone’s shoe… something he can’t ignore because it continues to poke at him in a good way.</a:t>
            </a:r>
            <a:endParaRPr kumimoji="0" lang="en-US" altLang="en-US" sz="2000" b="0" u="none" strike="noStrike" kern="0" cap="none" spc="0" normalizeH="0" baseline="0" noProof="0" dirty="0">
              <a:ln>
                <a:noFill/>
              </a:ln>
              <a:solidFill>
                <a:srgbClr val="8D3C15"/>
              </a:solidFill>
              <a:effectLst/>
              <a:uLnTx/>
              <a:uFillTx/>
              <a:latin typeface="Trebuchet MS" pitchFamily="34" charset="0"/>
            </a:endParaRPr>
          </a:p>
        </p:txBody>
      </p:sp>
      <p:pic>
        <p:nvPicPr>
          <p:cNvPr id="4" name="Picture 2">
            <a:extLst>
              <a:ext uri="{FF2B5EF4-FFF2-40B4-BE49-F238E27FC236}">
                <a16:creationId xmlns:a16="http://schemas.microsoft.com/office/drawing/2014/main" id="{B3BBA753-7AAB-A4CB-39A1-F1B1E5749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583" y="324206"/>
            <a:ext cx="3132149" cy="188276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04741F78-2141-D03D-18C1-A24EDF39DD23}"/>
              </a:ext>
            </a:extLst>
          </p:cNvPr>
          <p:cNvGrpSpPr/>
          <p:nvPr/>
        </p:nvGrpSpPr>
        <p:grpSpPr>
          <a:xfrm>
            <a:off x="3679765" y="4000494"/>
            <a:ext cx="5222935" cy="1320304"/>
            <a:chOff x="3679765" y="4203694"/>
            <a:chExt cx="5222935" cy="1320304"/>
          </a:xfrm>
        </p:grpSpPr>
        <p:sp>
          <p:nvSpPr>
            <p:cNvPr id="7" name="TextBox 6">
              <a:extLst>
                <a:ext uri="{FF2B5EF4-FFF2-40B4-BE49-F238E27FC236}">
                  <a16:creationId xmlns:a16="http://schemas.microsoft.com/office/drawing/2014/main" id="{019EE32F-EAE3-3AFB-A608-EE5A841603D1}"/>
                </a:ext>
              </a:extLst>
            </p:cNvPr>
            <p:cNvSpPr txBox="1"/>
            <p:nvPr/>
          </p:nvSpPr>
          <p:spPr>
            <a:xfrm>
              <a:off x="4136965" y="4203694"/>
              <a:ext cx="4308535" cy="58477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0" bIns="0">
              <a:spAutoFit/>
            </a:bodyPr>
            <a:lstStyle/>
            <a:p>
              <a:pPr lvl="0" algn="ctr" defTabSz="914400" eaLnBrk="0" fontAlgn="base" hangingPunct="0">
                <a:spcBef>
                  <a:spcPct val="0"/>
                </a:spcBef>
                <a:spcAft>
                  <a:spcPct val="0"/>
                </a:spcAft>
                <a:defRPr/>
              </a:pPr>
              <a:br>
                <a:rPr lang="en-US" altLang="en-US" sz="800" kern="0" dirty="0">
                  <a:solidFill>
                    <a:srgbClr val="8D3C15"/>
                  </a:solidFill>
                  <a:latin typeface="Trebuchet MS" pitchFamily="34" charset="0"/>
                </a:rPr>
              </a:br>
              <a:r>
                <a:rPr lang="en-US" altLang="en-US" sz="2200" kern="0" dirty="0">
                  <a:solidFill>
                    <a:srgbClr val="8D3C15"/>
                  </a:solidFill>
                  <a:latin typeface="Trebuchet MS" pitchFamily="34" charset="0"/>
                </a:rPr>
                <a:t>“What do you mean by that?”</a:t>
              </a:r>
              <a:br>
                <a:rPr lang="en-US" altLang="en-US" sz="2400" kern="0" dirty="0">
                  <a:solidFill>
                    <a:srgbClr val="8D3C15"/>
                  </a:solidFill>
                  <a:latin typeface="Trebuchet MS" pitchFamily="34" charset="0"/>
                </a:rPr>
              </a:br>
              <a:endParaRPr lang="en-US" altLang="en-US" sz="800" kern="0" dirty="0">
                <a:solidFill>
                  <a:srgbClr val="8D3C15"/>
                </a:solidFill>
                <a:latin typeface="Trebuchet MS" pitchFamily="34" charset="0"/>
              </a:endParaRPr>
            </a:p>
          </p:txBody>
        </p:sp>
        <p:sp>
          <p:nvSpPr>
            <p:cNvPr id="13" name="TextBox 12">
              <a:extLst>
                <a:ext uri="{FF2B5EF4-FFF2-40B4-BE49-F238E27FC236}">
                  <a16:creationId xmlns:a16="http://schemas.microsoft.com/office/drawing/2014/main" id="{EDDA94AC-DE71-7B8C-6347-00C58C1DA954}"/>
                </a:ext>
              </a:extLst>
            </p:cNvPr>
            <p:cNvSpPr txBox="1"/>
            <p:nvPr/>
          </p:nvSpPr>
          <p:spPr>
            <a:xfrm>
              <a:off x="3679765" y="4939223"/>
              <a:ext cx="5222935" cy="584775"/>
            </a:xfrm>
            <a:prstGeom prst="rect">
              <a:avLst/>
            </a:prstGeom>
            <a:solidFill>
              <a:schemeClr val="accent1">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0" bIns="0">
              <a:spAutoFit/>
            </a:bodyPr>
            <a:lstStyle/>
            <a:p>
              <a:pPr lvl="0" defTabSz="914400" eaLnBrk="0" fontAlgn="base" hangingPunct="0">
                <a:spcBef>
                  <a:spcPct val="0"/>
                </a:spcBef>
                <a:spcAft>
                  <a:spcPct val="0"/>
                </a:spcAft>
                <a:defRPr/>
              </a:pPr>
              <a:br>
                <a:rPr lang="en-US" altLang="en-US" sz="800" kern="0" dirty="0">
                  <a:solidFill>
                    <a:srgbClr val="8D3C15"/>
                  </a:solidFill>
                  <a:latin typeface="Trebuchet MS" pitchFamily="34" charset="0"/>
                </a:rPr>
              </a:br>
              <a:r>
                <a:rPr lang="en-US" altLang="en-US" sz="2200" kern="0" dirty="0">
                  <a:solidFill>
                    <a:srgbClr val="8D3C15"/>
                  </a:solidFill>
                  <a:latin typeface="Trebuchet MS" pitchFamily="34" charset="0"/>
                </a:rPr>
                <a:t>“How did you come to that conclusion?”</a:t>
              </a:r>
              <a:br>
                <a:rPr lang="en-US" altLang="en-US" sz="2400" kern="0" dirty="0">
                  <a:solidFill>
                    <a:srgbClr val="8D3C15"/>
                  </a:solidFill>
                  <a:latin typeface="Trebuchet MS" pitchFamily="34" charset="0"/>
                </a:rPr>
              </a:br>
              <a:endParaRPr lang="en-US" altLang="en-US" sz="800" kern="0" dirty="0">
                <a:solidFill>
                  <a:srgbClr val="8D3C15"/>
                </a:solidFill>
                <a:latin typeface="Trebuchet MS" pitchFamily="34" charset="0"/>
              </a:endParaRPr>
            </a:p>
          </p:txBody>
        </p:sp>
      </p:grpSp>
    </p:spTree>
    <p:extLst>
      <p:ext uri="{BB962C8B-B14F-4D97-AF65-F5344CB8AC3E}">
        <p14:creationId xmlns:p14="http://schemas.microsoft.com/office/powerpoint/2010/main" val="345638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7EEA4-1628-558D-2376-FD33101DDA5F}"/>
              </a:ext>
            </a:extLst>
          </p:cNvPr>
          <p:cNvPicPr>
            <a:picLocks noChangeAspect="1"/>
          </p:cNvPicPr>
          <p:nvPr/>
        </p:nvPicPr>
        <p:blipFill>
          <a:blip r:embed="rId3"/>
          <a:srcRect/>
          <a:stretch/>
        </p:blipFill>
        <p:spPr>
          <a:xfrm>
            <a:off x="0" y="-371104"/>
            <a:ext cx="9144000" cy="6086103"/>
          </a:xfrm>
          <a:prstGeom prst="rect">
            <a:avLst/>
          </a:prstGeom>
        </p:spPr>
      </p:pic>
    </p:spTree>
    <p:extLst>
      <p:ext uri="{BB962C8B-B14F-4D97-AF65-F5344CB8AC3E}">
        <p14:creationId xmlns:p14="http://schemas.microsoft.com/office/powerpoint/2010/main" val="11982800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chess board">
            <a:extLst>
              <a:ext uri="{FF2B5EF4-FFF2-40B4-BE49-F238E27FC236}">
                <a16:creationId xmlns:a16="http://schemas.microsoft.com/office/drawing/2014/main" id="{0DE90D7D-6056-9A27-B46E-F854403BF122}"/>
              </a:ext>
            </a:extLst>
          </p:cNvPr>
          <p:cNvPicPr>
            <a:picLocks noChangeAspect="1"/>
          </p:cNvPicPr>
          <p:nvPr/>
        </p:nvPicPr>
        <p:blipFill>
          <a:blip r:embed="rId3"/>
          <a:stretch>
            <a:fillRect/>
          </a:stretch>
        </p:blipFill>
        <p:spPr>
          <a:xfrm>
            <a:off x="5453298" y="266538"/>
            <a:ext cx="3399342" cy="5181923"/>
          </a:xfrm>
          <a:prstGeom prst="rect">
            <a:avLst/>
          </a:prstGeom>
        </p:spPr>
      </p:pic>
      <p:sp>
        <p:nvSpPr>
          <p:cNvPr id="5" name="Title 1">
            <a:extLst>
              <a:ext uri="{FF2B5EF4-FFF2-40B4-BE49-F238E27FC236}">
                <a16:creationId xmlns:a16="http://schemas.microsoft.com/office/drawing/2014/main" id="{CFB22BF8-A199-24BA-17FB-81AA83E64B67}"/>
              </a:ext>
            </a:extLst>
          </p:cNvPr>
          <p:cNvSpPr txBox="1">
            <a:spLocks/>
          </p:cNvSpPr>
          <p:nvPr/>
        </p:nvSpPr>
        <p:spPr>
          <a:xfrm>
            <a:off x="269399" y="73741"/>
            <a:ext cx="4825115" cy="5374719"/>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r>
              <a:rPr lang="en-US" sz="3200" u="sng" cap="none" dirty="0">
                <a:solidFill>
                  <a:schemeClr val="accent6">
                    <a:lumMod val="40000"/>
                    <a:lumOff val="60000"/>
                  </a:schemeClr>
                </a:solidFill>
                <a:latin typeface="Trebuchet MS" panose="020B0603020202020204" pitchFamily="34" charset="0"/>
              </a:rPr>
              <a:t>Apologetics Week 4</a:t>
            </a:r>
          </a:p>
          <a:p>
            <a:pPr marL="457200" indent="-457200" algn="l">
              <a:spcBef>
                <a:spcPts val="1200"/>
              </a:spcBef>
              <a:buFont typeface="Arial" panose="020B0604020202020204" pitchFamily="34" charset="0"/>
              <a:buChar char="•"/>
            </a:pPr>
            <a:r>
              <a:rPr lang="en-US" sz="2800" cap="none" dirty="0">
                <a:latin typeface="Trebuchet MS" panose="020B0603020202020204" pitchFamily="34" charset="0"/>
              </a:rPr>
              <a:t>Today’s class will be</a:t>
            </a:r>
            <a:br>
              <a:rPr lang="en-US" sz="2800" cap="none" dirty="0">
                <a:latin typeface="Trebuchet MS" panose="020B0603020202020204" pitchFamily="34" charset="0"/>
              </a:rPr>
            </a:br>
            <a:r>
              <a:rPr lang="en-US" sz="2800" cap="none" dirty="0">
                <a:latin typeface="Trebuchet MS" panose="020B0603020202020204" pitchFamily="34" charset="0"/>
              </a:rPr>
              <a:t>a bit unusual</a:t>
            </a:r>
          </a:p>
          <a:p>
            <a:pPr marL="457200" indent="-457200" algn="l">
              <a:spcBef>
                <a:spcPts val="1200"/>
              </a:spcBef>
              <a:buFont typeface="Arial" panose="020B0604020202020204" pitchFamily="34" charset="0"/>
              <a:buChar char="•"/>
            </a:pPr>
            <a:r>
              <a:rPr lang="en-US" sz="2800" cap="none" dirty="0">
                <a:latin typeface="Trebuchet MS" panose="020B0603020202020204" pitchFamily="34" charset="0"/>
              </a:rPr>
              <a:t>We’ll be looking at</a:t>
            </a:r>
            <a:br>
              <a:rPr lang="en-US" sz="2800" cap="none" dirty="0">
                <a:latin typeface="Trebuchet MS" panose="020B0603020202020204" pitchFamily="34" charset="0"/>
              </a:rPr>
            </a:br>
            <a:r>
              <a:rPr lang="en-US" sz="2800" u="sng" cap="none" dirty="0">
                <a:latin typeface="Trebuchet MS" panose="020B0603020202020204" pitchFamily="34" charset="0"/>
              </a:rPr>
              <a:t>tactics</a:t>
            </a:r>
            <a:r>
              <a:rPr lang="en-US" sz="2800" cap="none" dirty="0">
                <a:latin typeface="Trebuchet MS" panose="020B0603020202020204" pitchFamily="34" charset="0"/>
              </a:rPr>
              <a:t> rather than </a:t>
            </a:r>
            <a:r>
              <a:rPr lang="en-US" sz="2800" u="sng" cap="none" dirty="0">
                <a:latin typeface="Trebuchet MS" panose="020B0603020202020204" pitchFamily="34" charset="0"/>
              </a:rPr>
              <a:t>strategies</a:t>
            </a:r>
          </a:p>
          <a:p>
            <a:pPr marL="457200" indent="-457200" algn="l">
              <a:spcBef>
                <a:spcPts val="1200"/>
              </a:spcBef>
              <a:buFont typeface="Arial" panose="020B0604020202020204" pitchFamily="34" charset="0"/>
              <a:buChar char="•"/>
            </a:pPr>
            <a:r>
              <a:rPr lang="en-US" sz="2800" cap="none" dirty="0">
                <a:latin typeface="Trebuchet MS" panose="020B0603020202020204" pitchFamily="34" charset="0"/>
              </a:rPr>
              <a:t>This class is based on Greg </a:t>
            </a:r>
            <a:r>
              <a:rPr lang="en-US" sz="2800" cap="none" dirty="0" err="1">
                <a:latin typeface="Trebuchet MS" panose="020B0603020202020204" pitchFamily="34" charset="0"/>
              </a:rPr>
              <a:t>Kokul’s</a:t>
            </a:r>
            <a:r>
              <a:rPr lang="en-US" sz="2800" cap="none" dirty="0">
                <a:latin typeface="Trebuchet MS" panose="020B0603020202020204" pitchFamily="34" charset="0"/>
              </a:rPr>
              <a:t> book…</a:t>
            </a:r>
          </a:p>
          <a:p>
            <a:pPr marL="457200" indent="-457200" algn="l">
              <a:spcBef>
                <a:spcPts val="1200"/>
              </a:spcBef>
              <a:buFont typeface="Arial" panose="020B0604020202020204" pitchFamily="34" charset="0"/>
              <a:buChar char="•"/>
            </a:pPr>
            <a:r>
              <a:rPr lang="en-US" sz="2800" cap="none" dirty="0">
                <a:latin typeface="Trebuchet MS" panose="020B0603020202020204" pitchFamily="34" charset="0"/>
              </a:rPr>
              <a:t>…but we can only scratch the surface. 😞</a:t>
            </a:r>
          </a:p>
          <a:p>
            <a:pPr marL="457200" indent="-457200" algn="l">
              <a:spcBef>
                <a:spcPts val="1200"/>
              </a:spcBef>
              <a:buFont typeface="Arial" panose="020B0604020202020204" pitchFamily="34" charset="0"/>
              <a:buChar char="•"/>
            </a:pPr>
            <a:r>
              <a:rPr lang="en-US" sz="2800" cap="none" dirty="0">
                <a:latin typeface="Trebuchet MS" panose="020B0603020202020204" pitchFamily="34" charset="0"/>
              </a:rPr>
              <a:t>Buy it or get it from our library! 😄</a:t>
            </a:r>
          </a:p>
          <a:p>
            <a:pPr marL="457200" indent="-457200" algn="l">
              <a:buFont typeface="Arial" panose="020B0604020202020204" pitchFamily="34" charset="0"/>
              <a:buChar char="•"/>
            </a:pPr>
            <a:endParaRPr lang="en-US" sz="2800" cap="none" dirty="0">
              <a:latin typeface="Trebuchet MS" panose="020B0603020202020204" pitchFamily="34" charset="0"/>
            </a:endParaRPr>
          </a:p>
          <a:p>
            <a:pPr marL="457200" indent="-457200" algn="l">
              <a:buFont typeface="Arial" panose="020B0604020202020204" pitchFamily="34" charset="0"/>
              <a:buChar char="•"/>
            </a:pPr>
            <a:endParaRPr lang="en-US" sz="2800" cap="none" dirty="0">
              <a:latin typeface="Trebuchet MS" panose="020B0603020202020204" pitchFamily="34" charset="0"/>
            </a:endParaRPr>
          </a:p>
          <a:p>
            <a:pPr marL="457200" indent="-457200" algn="l">
              <a:buFont typeface="Arial" panose="020B0604020202020204" pitchFamily="34" charset="0"/>
              <a:buChar char="•"/>
            </a:pPr>
            <a:endParaRPr lang="en-US" sz="2800" cap="none" dirty="0">
              <a:latin typeface="Trebuchet MS" panose="020B0603020202020204" pitchFamily="34" charset="0"/>
            </a:endParaRPr>
          </a:p>
          <a:p>
            <a:pPr marL="457200" indent="-457200" algn="l">
              <a:buFont typeface="Arial" panose="020B0604020202020204" pitchFamily="34" charset="0"/>
              <a:buChar char="•"/>
            </a:pPr>
            <a:endParaRPr lang="en-US" sz="3200" cap="none" dirty="0">
              <a:latin typeface="Trebuchet MS" panose="020B0603020202020204" pitchFamily="34" charset="0"/>
            </a:endParaRPr>
          </a:p>
        </p:txBody>
      </p:sp>
      <p:sp>
        <p:nvSpPr>
          <p:cNvPr id="7" name="TextBox 6">
            <a:extLst>
              <a:ext uri="{FF2B5EF4-FFF2-40B4-BE49-F238E27FC236}">
                <a16:creationId xmlns:a16="http://schemas.microsoft.com/office/drawing/2014/main" id="{44E545C5-9366-268E-F2F5-F57A1237B35C}"/>
              </a:ext>
            </a:extLst>
          </p:cNvPr>
          <p:cNvSpPr txBox="1"/>
          <p:nvPr/>
        </p:nvSpPr>
        <p:spPr>
          <a:xfrm>
            <a:off x="5194998" y="254293"/>
            <a:ext cx="3657641" cy="2677656"/>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“I am going to teach you how to navigate in conversations so that you stay in control — </a:t>
            </a:r>
            <a:br>
              <a:rPr lang="en-US" altLang="en-US" sz="2400" kern="0" dirty="0">
                <a:solidFill>
                  <a:srgbClr val="8D3C15"/>
                </a:solidFill>
                <a:latin typeface="Trebuchet MS" pitchFamily="34" charset="0"/>
              </a:rPr>
            </a:br>
            <a:r>
              <a:rPr lang="en-US" altLang="en-US" sz="2400" kern="0" dirty="0">
                <a:solidFill>
                  <a:srgbClr val="8D3C15"/>
                </a:solidFill>
                <a:latin typeface="Trebuchet MS" pitchFamily="34" charset="0"/>
              </a:rPr>
              <a:t>in a good way — </a:t>
            </a:r>
            <a:br>
              <a:rPr lang="en-US" altLang="en-US" sz="2400" kern="0" dirty="0">
                <a:solidFill>
                  <a:srgbClr val="8D3C15"/>
                </a:solidFill>
                <a:latin typeface="Trebuchet MS" pitchFamily="34" charset="0"/>
              </a:rPr>
            </a:br>
            <a:r>
              <a:rPr lang="en-US" altLang="en-US" sz="2400" kern="0" dirty="0">
                <a:solidFill>
                  <a:srgbClr val="8D3C15"/>
                </a:solidFill>
                <a:latin typeface="Trebuchet MS" pitchFamily="34" charset="0"/>
              </a:rPr>
              <a:t>even though your knowledge is limited.”</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sp>
        <p:nvSpPr>
          <p:cNvPr id="8" name="TextBox 7">
            <a:extLst>
              <a:ext uri="{FF2B5EF4-FFF2-40B4-BE49-F238E27FC236}">
                <a16:creationId xmlns:a16="http://schemas.microsoft.com/office/drawing/2014/main" id="{83AE2B6E-8B50-DF72-45E3-C6A49D5C4341}"/>
              </a:ext>
            </a:extLst>
          </p:cNvPr>
          <p:cNvSpPr txBox="1"/>
          <p:nvPr/>
        </p:nvSpPr>
        <p:spPr>
          <a:xfrm>
            <a:off x="5194998" y="3223323"/>
            <a:ext cx="3679603" cy="2308324"/>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“I am going to introduce you to a handful of effective maneuvers — </a:t>
            </a:r>
            <a:br>
              <a:rPr lang="en-US" altLang="en-US" sz="2400" kern="0" dirty="0">
                <a:solidFill>
                  <a:srgbClr val="8D3C15"/>
                </a:solidFill>
                <a:latin typeface="Trebuchet MS" pitchFamily="34" charset="0"/>
              </a:rPr>
            </a:br>
            <a:r>
              <a:rPr lang="en-US" altLang="en-US" sz="2400" kern="0" dirty="0">
                <a:solidFill>
                  <a:srgbClr val="8D3C15"/>
                </a:solidFill>
                <a:latin typeface="Trebuchet MS" pitchFamily="34" charset="0"/>
              </a:rPr>
              <a:t>I call them </a:t>
            </a:r>
            <a:r>
              <a:rPr lang="en-US" altLang="en-US" sz="2400" u="sng" kern="0" dirty="0">
                <a:solidFill>
                  <a:srgbClr val="8D3C15"/>
                </a:solidFill>
                <a:latin typeface="Trebuchet MS" pitchFamily="34" charset="0"/>
              </a:rPr>
              <a:t>tactics</a:t>
            </a:r>
            <a:r>
              <a:rPr lang="en-US" altLang="en-US" sz="2400" kern="0" dirty="0">
                <a:solidFill>
                  <a:srgbClr val="8D3C15"/>
                </a:solidFill>
                <a:latin typeface="Trebuchet MS" pitchFamily="34" charset="0"/>
              </a:rPr>
              <a:t> — </a:t>
            </a:r>
            <a:br>
              <a:rPr lang="en-US" altLang="en-US" sz="2400" kern="0" dirty="0">
                <a:solidFill>
                  <a:srgbClr val="8D3C15"/>
                </a:solidFill>
                <a:latin typeface="Trebuchet MS" pitchFamily="34" charset="0"/>
              </a:rPr>
            </a:br>
            <a:r>
              <a:rPr lang="en-US" altLang="en-US" sz="2400" kern="0" dirty="0">
                <a:solidFill>
                  <a:srgbClr val="8D3C15"/>
                </a:solidFill>
                <a:latin typeface="Trebuchet MS" pitchFamily="34" charset="0"/>
              </a:rPr>
              <a:t>that will help keep you in the driver’s seat.”</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spTree>
    <p:extLst>
      <p:ext uri="{BB962C8B-B14F-4D97-AF65-F5344CB8AC3E}">
        <p14:creationId xmlns:p14="http://schemas.microsoft.com/office/powerpoint/2010/main" val="41132819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up)">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1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par>
                          <p:cTn id="23" fill="hold">
                            <p:stCondLst>
                              <p:cond delay="500"/>
                            </p:stCondLst>
                            <p:childTnLst>
                              <p:par>
                                <p:cTn id="24" presetID="4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up)">
                                      <p:cBhvr>
                                        <p:cTn id="40" dur="500"/>
                                        <p:tgtEl>
                                          <p:spTgt spid="5">
                                            <p:txEl>
                                              <p:pRg st="3" end="3"/>
                                            </p:txEl>
                                          </p:spTgt>
                                        </p:tgtEl>
                                      </p:cBhvr>
                                    </p:animEffect>
                                  </p:childTnLst>
                                </p:cTn>
                              </p:par>
                              <p:par>
                                <p:cTn id="41" presetID="10" presetClass="exit" presetSubtype="0" fill="hold" grpId="0" nodeType="with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750"/>
                                        <p:tgtEl>
                                          <p:spTgt spid="8"/>
                                        </p:tgtEl>
                                      </p:cBhvr>
                                    </p:animEffect>
                                    <p:set>
                                      <p:cBhvr>
                                        <p:cTn id="46" dur="1" fill="hold">
                                          <p:stCondLst>
                                            <p:cond delay="749"/>
                                          </p:stCondLst>
                                        </p:cTn>
                                        <p:tgtEl>
                                          <p:spTgt spid="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75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
                                            <p:txEl>
                                              <p:pRg st="4" end="4"/>
                                            </p:txEl>
                                          </p:spTgt>
                                        </p:tgtEl>
                                        <p:attrNameLst>
                                          <p:attrName>style.visibility</p:attrName>
                                        </p:attrNameLst>
                                      </p:cBhvr>
                                      <p:to>
                                        <p:strVal val="visible"/>
                                      </p:to>
                                    </p:set>
                                    <p:animEffect transition="in" filter="wipe(up)">
                                      <p:cBhvr>
                                        <p:cTn id="54" dur="500"/>
                                        <p:tgtEl>
                                          <p:spTgt spid="5">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animEffect transition="in" filter="wipe(up)">
                                      <p:cBhvr>
                                        <p:cTn id="5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031D24-C9A2-34F6-399B-299A28E57DB6}"/>
              </a:ext>
            </a:extLst>
          </p:cNvPr>
          <p:cNvSpPr txBox="1"/>
          <p:nvPr/>
        </p:nvSpPr>
        <p:spPr>
          <a:xfrm>
            <a:off x="256233" y="173604"/>
            <a:ext cx="457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A Modest Goal</a:t>
            </a:r>
          </a:p>
        </p:txBody>
      </p:sp>
      <p:sp>
        <p:nvSpPr>
          <p:cNvPr id="8" name="TextBox 7">
            <a:extLst>
              <a:ext uri="{FF2B5EF4-FFF2-40B4-BE49-F238E27FC236}">
                <a16:creationId xmlns:a16="http://schemas.microsoft.com/office/drawing/2014/main" id="{9A01A14E-B798-BAFB-4FD9-42C1728F842A}"/>
              </a:ext>
            </a:extLst>
          </p:cNvPr>
          <p:cNvSpPr txBox="1"/>
          <p:nvPr/>
        </p:nvSpPr>
        <p:spPr>
          <a:xfrm>
            <a:off x="341644" y="1010852"/>
            <a:ext cx="3215472" cy="3785652"/>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“All I want to do is put a stone in someone’s shoe.</a:t>
            </a:r>
            <a:br>
              <a:rPr lang="en-US" altLang="en-US" sz="2400" kern="0" dirty="0">
                <a:solidFill>
                  <a:srgbClr val="8D3C15"/>
                </a:solidFill>
                <a:latin typeface="Trebuchet MS" pitchFamily="34" charset="0"/>
              </a:rPr>
            </a:br>
            <a:r>
              <a:rPr lang="en-US" altLang="en-US" sz="2400" kern="0" dirty="0">
                <a:solidFill>
                  <a:srgbClr val="8D3C15"/>
                </a:solidFill>
                <a:latin typeface="Trebuchet MS" pitchFamily="34" charset="0"/>
              </a:rPr>
              <a:t>I want to give that person something worth thinking about, something he can’t ignore because it continues to poke at him in a good way.</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pic>
        <p:nvPicPr>
          <p:cNvPr id="1026" name="Picture 2">
            <a:extLst>
              <a:ext uri="{FF2B5EF4-FFF2-40B4-BE49-F238E27FC236}">
                <a16:creationId xmlns:a16="http://schemas.microsoft.com/office/drawing/2014/main" id="{0F9C416A-A062-8864-498B-60137EA17E7E}"/>
              </a:ext>
            </a:extLst>
          </p:cNvPr>
          <p:cNvPicPr>
            <a:picLocks noChangeAspect="1" noChangeArrowheads="1"/>
          </p:cNvPicPr>
          <p:nvPr/>
        </p:nvPicPr>
        <p:blipFill>
          <a:blip r:embed="rId3"/>
          <a:srcRect/>
          <a:stretch/>
        </p:blipFill>
        <p:spPr bwMode="auto">
          <a:xfrm>
            <a:off x="3753058" y="1064028"/>
            <a:ext cx="4956107" cy="368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book cover with a chess board">
            <a:extLst>
              <a:ext uri="{FF2B5EF4-FFF2-40B4-BE49-F238E27FC236}">
                <a16:creationId xmlns:a16="http://schemas.microsoft.com/office/drawing/2014/main" id="{8A7B29D3-C3C0-DE99-E774-2A68D21EFA66}"/>
              </a:ext>
            </a:extLst>
          </p:cNvPr>
          <p:cNvPicPr>
            <a:picLocks noChangeAspect="1"/>
          </p:cNvPicPr>
          <p:nvPr/>
        </p:nvPicPr>
        <p:blipFill>
          <a:blip r:embed="rId4"/>
          <a:stretch>
            <a:fillRect/>
          </a:stretch>
        </p:blipFill>
        <p:spPr>
          <a:xfrm>
            <a:off x="5453298" y="266538"/>
            <a:ext cx="3399342" cy="5181923"/>
          </a:xfrm>
          <a:prstGeom prst="rect">
            <a:avLst/>
          </a:prstGeom>
        </p:spPr>
      </p:pic>
    </p:spTree>
    <p:extLst>
      <p:ext uri="{BB962C8B-B14F-4D97-AF65-F5344CB8AC3E}">
        <p14:creationId xmlns:p14="http://schemas.microsoft.com/office/powerpoint/2010/main" val="26580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521168-C0A2-BAF5-88CF-F6C7534A7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86" y="904089"/>
            <a:ext cx="4052514" cy="2436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9EED23-8915-2170-3F7F-34088615182A}"/>
              </a:ext>
            </a:extLst>
          </p:cNvPr>
          <p:cNvSpPr txBox="1"/>
          <p:nvPr/>
        </p:nvSpPr>
        <p:spPr>
          <a:xfrm>
            <a:off x="256233" y="173604"/>
            <a:ext cx="657664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Jesus and the Samaritans</a:t>
            </a:r>
          </a:p>
        </p:txBody>
      </p:sp>
      <p:sp>
        <p:nvSpPr>
          <p:cNvPr id="5" name="TextBox 4">
            <a:extLst>
              <a:ext uri="{FF2B5EF4-FFF2-40B4-BE49-F238E27FC236}">
                <a16:creationId xmlns:a16="http://schemas.microsoft.com/office/drawing/2014/main" id="{937266B8-42E1-830B-99AF-60A28D0B07D0}"/>
              </a:ext>
            </a:extLst>
          </p:cNvPr>
          <p:cNvSpPr txBox="1"/>
          <p:nvPr/>
        </p:nvSpPr>
        <p:spPr>
          <a:xfrm>
            <a:off x="371384" y="2850008"/>
            <a:ext cx="8404051" cy="267765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lvl="0" defTabSz="914400" eaLnBrk="0" fontAlgn="base" hangingPunct="0">
              <a:spcBef>
                <a:spcPct val="0"/>
              </a:spcBef>
              <a:spcAft>
                <a:spcPct val="0"/>
              </a:spcAft>
              <a:defRPr/>
            </a:pPr>
            <a:r>
              <a:rPr lang="en-US" altLang="en-US" sz="2400" i="1" kern="0" dirty="0">
                <a:solidFill>
                  <a:srgbClr val="8D3C15"/>
                </a:solidFill>
                <a:latin typeface="Trebuchet MS" pitchFamily="34" charset="0"/>
              </a:rPr>
              <a:t>(John 4:35–38) </a:t>
            </a:r>
            <a:r>
              <a:rPr lang="en-US" altLang="en-US" sz="2400" kern="0" dirty="0">
                <a:solidFill>
                  <a:srgbClr val="8D3C15"/>
                </a:solidFill>
                <a:latin typeface="Trebuchet MS" pitchFamily="34" charset="0"/>
              </a:rPr>
              <a:t>Look, I tell you, lift up your eyes, and see that the fields are white for harvest. Already the one who reaps is receiving wages and gathering fruit for eternal life, so that </a:t>
            </a:r>
            <a:r>
              <a:rPr lang="en-US" altLang="en-US" sz="2400" u="sng" kern="0" dirty="0" err="1">
                <a:solidFill>
                  <a:srgbClr val="8D3C15"/>
                </a:solidFill>
                <a:latin typeface="Trebuchet MS" pitchFamily="34" charset="0"/>
              </a:rPr>
              <a:t>sower</a:t>
            </a:r>
            <a:r>
              <a:rPr lang="en-US" altLang="en-US" sz="2400" u="sng" kern="0" dirty="0">
                <a:solidFill>
                  <a:srgbClr val="8D3C15"/>
                </a:solidFill>
                <a:latin typeface="Trebuchet MS" pitchFamily="34" charset="0"/>
              </a:rPr>
              <a:t> and reaper may rejoice together</a:t>
            </a:r>
            <a:r>
              <a:rPr lang="en-US" altLang="en-US" sz="2400" kern="0" dirty="0">
                <a:solidFill>
                  <a:srgbClr val="8D3C15"/>
                </a:solidFill>
                <a:latin typeface="Trebuchet MS" pitchFamily="34" charset="0"/>
              </a:rPr>
              <a:t>. For here the saying holds true, ‘One sows and another reaps.’ I sent you to reap that for which you did not labor. Others have labored, and you have entered into their labor.</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spTree>
    <p:extLst>
      <p:ext uri="{BB962C8B-B14F-4D97-AF65-F5344CB8AC3E}">
        <p14:creationId xmlns:p14="http://schemas.microsoft.com/office/powerpoint/2010/main" val="29333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521168-C0A2-BAF5-88CF-F6C7534A7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86" y="904089"/>
            <a:ext cx="4052514" cy="2436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9EED23-8915-2170-3F7F-34088615182A}"/>
              </a:ext>
            </a:extLst>
          </p:cNvPr>
          <p:cNvSpPr txBox="1"/>
          <p:nvPr/>
        </p:nvSpPr>
        <p:spPr>
          <a:xfrm>
            <a:off x="256233" y="173604"/>
            <a:ext cx="6576646" cy="646331"/>
          </a:xfrm>
          <a:prstGeom prst="rect">
            <a:avLst/>
          </a:prstGeom>
          <a:noFill/>
        </p:spPr>
        <p:txBody>
          <a:bodyPr wrap="square">
            <a:spAutoFit/>
          </a:bodyPr>
          <a:lstStyle/>
          <a:p>
            <a:pPr lvl="0">
              <a:defRPr/>
            </a:pPr>
            <a:r>
              <a:rPr lang="en-US" sz="3600" dirty="0">
                <a:solidFill>
                  <a:schemeClr val="accent6">
                    <a:lumMod val="40000"/>
                    <a:lumOff val="60000"/>
                  </a:schemeClr>
                </a:solidFill>
                <a:effectLst>
                  <a:outerShdw blurRad="38100" dist="38100" dir="2700000" algn="tl">
                    <a:srgbClr val="000000">
                      <a:alpha val="43137"/>
                    </a:srgbClr>
                  </a:outerShdw>
                </a:effectLst>
                <a:latin typeface="Trebuchet MS" panose="020B0603020202020204" pitchFamily="34" charset="0"/>
              </a:rPr>
              <a:t>A time to sow, a time to reap</a:t>
            </a:r>
          </a:p>
        </p:txBody>
      </p:sp>
      <p:sp>
        <p:nvSpPr>
          <p:cNvPr id="5" name="TextBox 4">
            <a:extLst>
              <a:ext uri="{FF2B5EF4-FFF2-40B4-BE49-F238E27FC236}">
                <a16:creationId xmlns:a16="http://schemas.microsoft.com/office/drawing/2014/main" id="{937266B8-42E1-830B-99AF-60A28D0B07D0}"/>
              </a:ext>
            </a:extLst>
          </p:cNvPr>
          <p:cNvSpPr txBox="1"/>
          <p:nvPr/>
        </p:nvSpPr>
        <p:spPr>
          <a:xfrm>
            <a:off x="371384" y="2850008"/>
            <a:ext cx="8404051" cy="267765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lvl="0" defTabSz="914400" eaLnBrk="0" fontAlgn="base" hangingPunct="0">
              <a:spcBef>
                <a:spcPct val="0"/>
              </a:spcBef>
              <a:spcAft>
                <a:spcPct val="0"/>
              </a:spcAft>
              <a:defRPr/>
            </a:pPr>
            <a:r>
              <a:rPr lang="en-US" altLang="en-US" sz="2400" i="1" kern="0" dirty="0">
                <a:solidFill>
                  <a:srgbClr val="8D3C15"/>
                </a:solidFill>
                <a:latin typeface="Trebuchet MS" pitchFamily="34" charset="0"/>
              </a:rPr>
              <a:t>(John 4:35–38) </a:t>
            </a:r>
            <a:r>
              <a:rPr lang="en-US" altLang="en-US" sz="2400" kern="0" dirty="0">
                <a:solidFill>
                  <a:srgbClr val="8D3C15"/>
                </a:solidFill>
                <a:latin typeface="Trebuchet MS" pitchFamily="34" charset="0"/>
              </a:rPr>
              <a:t>Look, I tell you, lift up your eyes, and see that the fields are white for harvest. Already the one who reaps is receiving wages and gathering fruit for eternal life, so that </a:t>
            </a:r>
            <a:r>
              <a:rPr lang="en-US" altLang="en-US" sz="2400" u="sng" kern="0" dirty="0" err="1">
                <a:solidFill>
                  <a:srgbClr val="8D3C15"/>
                </a:solidFill>
                <a:latin typeface="Trebuchet MS" pitchFamily="34" charset="0"/>
              </a:rPr>
              <a:t>sower</a:t>
            </a:r>
            <a:r>
              <a:rPr lang="en-US" altLang="en-US" sz="2400" u="sng" kern="0" dirty="0">
                <a:solidFill>
                  <a:srgbClr val="8D3C15"/>
                </a:solidFill>
                <a:latin typeface="Trebuchet MS" pitchFamily="34" charset="0"/>
              </a:rPr>
              <a:t> and reaper may rejoice together</a:t>
            </a:r>
            <a:r>
              <a:rPr lang="en-US" altLang="en-US" sz="2400" kern="0" dirty="0">
                <a:solidFill>
                  <a:srgbClr val="8D3C15"/>
                </a:solidFill>
                <a:latin typeface="Trebuchet MS" pitchFamily="34" charset="0"/>
              </a:rPr>
              <a:t>. For here the saying holds true, ‘One sows and another reaps.’ I sent you to reap that for which you did not labor. Others have labored, and you have entered into their labor.</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cxnSp>
        <p:nvCxnSpPr>
          <p:cNvPr id="6" name="Straight Connector 5">
            <a:extLst>
              <a:ext uri="{FF2B5EF4-FFF2-40B4-BE49-F238E27FC236}">
                <a16:creationId xmlns:a16="http://schemas.microsoft.com/office/drawing/2014/main" id="{A2B2A1B1-DC2A-C5F6-D754-4D97CA583A45}"/>
              </a:ext>
            </a:extLst>
          </p:cNvPr>
          <p:cNvCxnSpPr>
            <a:cxnSpLocks/>
          </p:cNvCxnSpPr>
          <p:nvPr/>
        </p:nvCxnSpPr>
        <p:spPr>
          <a:xfrm>
            <a:off x="3642360" y="2647950"/>
            <a:ext cx="3915728" cy="0"/>
          </a:xfrm>
          <a:prstGeom prst="line">
            <a:avLst/>
          </a:prstGeom>
          <a:ln w="22225">
            <a:solidFill>
              <a:srgbClr val="8D3C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86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050"/>
                                        </p:tgtEl>
                                      </p:cBhvr>
                                    </p:animEffect>
                                    <p:set>
                                      <p:cBhvr>
                                        <p:cTn id="7" dur="1" fill="hold">
                                          <p:stCondLst>
                                            <p:cond delay="999"/>
                                          </p:stCondLst>
                                        </p:cTn>
                                        <p:tgtEl>
                                          <p:spTgt spid="2050"/>
                                        </p:tgtEl>
                                        <p:attrNameLst>
                                          <p:attrName>style.visibility</p:attrName>
                                        </p:attrNameLst>
                                      </p:cBhvr>
                                      <p:to>
                                        <p:strVal val="hidden"/>
                                      </p:to>
                                    </p:set>
                                  </p:childTnLst>
                                </p:cTn>
                              </p:par>
                              <p:par>
                                <p:cTn id="8" presetID="64" presetClass="path" presetSubtype="0" accel="50000" decel="50000" fill="hold" grpId="0" nodeType="withEffect">
                                  <p:stCondLst>
                                    <p:cond delay="0"/>
                                  </p:stCondLst>
                                  <p:childTnLst>
                                    <p:animMotion origin="layout" path="M -3.61111E-6 2.22222E-6 L -3.61111E-6 -0.36084 " pathEditMode="relative" rAng="0" ptsTypes="AA">
                                      <p:cBhvr>
                                        <p:cTn id="9" dur="2000" fill="hold"/>
                                        <p:tgtEl>
                                          <p:spTgt spid="5"/>
                                        </p:tgtEl>
                                        <p:attrNameLst>
                                          <p:attrName>ppt_x</p:attrName>
                                          <p:attrName>ppt_y</p:attrName>
                                        </p:attrNameLst>
                                      </p:cBhvr>
                                      <p:rCtr x="0" y="-18056"/>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521168-C0A2-BAF5-88CF-F6C7534A7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86" y="904089"/>
            <a:ext cx="4052514" cy="2436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9EED23-8915-2170-3F7F-34088615182A}"/>
              </a:ext>
            </a:extLst>
          </p:cNvPr>
          <p:cNvSpPr txBox="1"/>
          <p:nvPr/>
        </p:nvSpPr>
        <p:spPr>
          <a:xfrm>
            <a:off x="256233" y="173604"/>
            <a:ext cx="657664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A time to sow, a time to reap</a:t>
            </a:r>
          </a:p>
        </p:txBody>
      </p:sp>
      <p:sp>
        <p:nvSpPr>
          <p:cNvPr id="5" name="TextBox 4">
            <a:extLst>
              <a:ext uri="{FF2B5EF4-FFF2-40B4-BE49-F238E27FC236}">
                <a16:creationId xmlns:a16="http://schemas.microsoft.com/office/drawing/2014/main" id="{937266B8-42E1-830B-99AF-60A28D0B07D0}"/>
              </a:ext>
            </a:extLst>
          </p:cNvPr>
          <p:cNvSpPr txBox="1"/>
          <p:nvPr/>
        </p:nvSpPr>
        <p:spPr>
          <a:xfrm>
            <a:off x="371106" y="787975"/>
            <a:ext cx="8404051" cy="267765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lvl="0" defTabSz="914400" eaLnBrk="0" fontAlgn="base" hangingPunct="0">
              <a:spcBef>
                <a:spcPct val="0"/>
              </a:spcBef>
              <a:spcAft>
                <a:spcPct val="0"/>
              </a:spcAft>
              <a:defRPr/>
            </a:pPr>
            <a:r>
              <a:rPr lang="en-US" altLang="en-US" sz="2400" i="1" kern="0" dirty="0">
                <a:solidFill>
                  <a:srgbClr val="8D3C15"/>
                </a:solidFill>
                <a:latin typeface="Trebuchet MS" pitchFamily="34" charset="0"/>
              </a:rPr>
              <a:t>(John 4:35–38) </a:t>
            </a:r>
            <a:r>
              <a:rPr lang="en-US" altLang="en-US" sz="2400" kern="0" dirty="0">
                <a:solidFill>
                  <a:srgbClr val="8D3C15"/>
                </a:solidFill>
                <a:latin typeface="Trebuchet MS" pitchFamily="34" charset="0"/>
              </a:rPr>
              <a:t>Look, I tell you, lift up your eyes, and see that the fields are white for harvest. Already the one who reaps is receiving wages and gathering fruit for eternal life, so that </a:t>
            </a:r>
            <a:r>
              <a:rPr lang="en-US" altLang="en-US" sz="2400" u="sng" kern="0" dirty="0" err="1">
                <a:solidFill>
                  <a:srgbClr val="8D3C15"/>
                </a:solidFill>
                <a:latin typeface="Trebuchet MS" pitchFamily="34" charset="0"/>
              </a:rPr>
              <a:t>sower</a:t>
            </a:r>
            <a:r>
              <a:rPr lang="en-US" altLang="en-US" sz="2400" u="sng" kern="0" dirty="0">
                <a:solidFill>
                  <a:srgbClr val="8D3C15"/>
                </a:solidFill>
                <a:latin typeface="Trebuchet MS" pitchFamily="34" charset="0"/>
              </a:rPr>
              <a:t> and reaper may rejoice together</a:t>
            </a:r>
            <a:r>
              <a:rPr lang="en-US" altLang="en-US" sz="2400" kern="0" dirty="0">
                <a:solidFill>
                  <a:srgbClr val="8D3C15"/>
                </a:solidFill>
                <a:latin typeface="Trebuchet MS" pitchFamily="34" charset="0"/>
              </a:rPr>
              <a:t>. For here the saying holds true, ‘One sows and another reaps.’ I sent you to reap that for which you did not labor. Others have labored, and you have entered into their labor.</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pic>
        <p:nvPicPr>
          <p:cNvPr id="3" name="Picture 2">
            <a:extLst>
              <a:ext uri="{FF2B5EF4-FFF2-40B4-BE49-F238E27FC236}">
                <a16:creationId xmlns:a16="http://schemas.microsoft.com/office/drawing/2014/main" id="{9628E783-9FD8-52B9-A1F4-846C8054C0C1}"/>
              </a:ext>
            </a:extLst>
          </p:cNvPr>
          <p:cNvPicPr>
            <a:picLocks noChangeAspect="1"/>
          </p:cNvPicPr>
          <p:nvPr/>
        </p:nvPicPr>
        <p:blipFill>
          <a:blip r:embed="rId4"/>
          <a:stretch>
            <a:fillRect/>
          </a:stretch>
        </p:blipFill>
        <p:spPr>
          <a:xfrm>
            <a:off x="383806" y="3594540"/>
            <a:ext cx="2634171" cy="1846658"/>
          </a:xfrm>
          <a:prstGeom prst="rect">
            <a:avLst/>
          </a:prstGeom>
        </p:spPr>
      </p:pic>
      <p:sp>
        <p:nvSpPr>
          <p:cNvPr id="2" name="TextBox 1">
            <a:extLst>
              <a:ext uri="{FF2B5EF4-FFF2-40B4-BE49-F238E27FC236}">
                <a16:creationId xmlns:a16="http://schemas.microsoft.com/office/drawing/2014/main" id="{C3E02378-D49B-34EA-B8A5-DCF612E22BBC}"/>
              </a:ext>
            </a:extLst>
          </p:cNvPr>
          <p:cNvSpPr txBox="1"/>
          <p:nvPr/>
        </p:nvSpPr>
        <p:spPr>
          <a:xfrm>
            <a:off x="3181126" y="3594539"/>
            <a:ext cx="5594031" cy="1846659"/>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lnSpc>
                <a:spcPct val="95000"/>
              </a:lnSpc>
              <a:spcBef>
                <a:spcPct val="0"/>
              </a:spcBef>
              <a:spcAft>
                <a:spcPct val="0"/>
              </a:spcAft>
              <a:defRPr/>
            </a:pPr>
            <a:r>
              <a:rPr lang="en-US" altLang="en-US" sz="2000" kern="0" dirty="0">
                <a:solidFill>
                  <a:srgbClr val="8D3C15"/>
                </a:solidFill>
                <a:latin typeface="Trebuchet MS" pitchFamily="34" charset="0"/>
              </a:rPr>
              <a:t>“Since the harvesting is easy when the fruit is ripe, and since the lion’s share of the labor</a:t>
            </a:r>
            <a:br>
              <a:rPr lang="en-US" altLang="en-US" sz="2000" kern="0" dirty="0">
                <a:solidFill>
                  <a:srgbClr val="8D3C15"/>
                </a:solidFill>
                <a:latin typeface="Trebuchet MS" pitchFamily="34" charset="0"/>
              </a:rPr>
            </a:br>
            <a:r>
              <a:rPr lang="en-US" altLang="en-US" sz="2000" kern="0" dirty="0">
                <a:solidFill>
                  <a:srgbClr val="8D3C15"/>
                </a:solidFill>
                <a:latin typeface="Trebuchet MS" pitchFamily="34" charset="0"/>
              </a:rPr>
              <a:t>is in the gardening, I suspect we need more gardeners than harvesters. That means</a:t>
            </a:r>
            <a:br>
              <a:rPr lang="en-US" altLang="en-US" sz="2000" kern="0" dirty="0">
                <a:solidFill>
                  <a:srgbClr val="8D3C15"/>
                </a:solidFill>
                <a:latin typeface="Trebuchet MS" pitchFamily="34" charset="0"/>
              </a:rPr>
            </a:br>
            <a:r>
              <a:rPr lang="en-US" altLang="en-US" sz="2000" kern="0" dirty="0">
                <a:solidFill>
                  <a:srgbClr val="8D3C15"/>
                </a:solidFill>
                <a:latin typeface="Trebuchet MS" pitchFamily="34" charset="0"/>
              </a:rPr>
              <a:t>there is a place for you, even if you do not fancy yourself a good [harvester].”</a:t>
            </a:r>
            <a:endParaRPr kumimoji="0" lang="en-US" altLang="en-US" sz="2000" b="0" u="none" strike="noStrike" kern="0" cap="none" spc="0" normalizeH="0" baseline="0" noProof="0" dirty="0">
              <a:ln>
                <a:noFill/>
              </a:ln>
              <a:solidFill>
                <a:srgbClr val="8D3C15"/>
              </a:solidFill>
              <a:effectLst/>
              <a:uLnTx/>
              <a:uFillTx/>
              <a:latin typeface="Trebuchet MS" pitchFamily="34" charset="0"/>
            </a:endParaRPr>
          </a:p>
        </p:txBody>
      </p:sp>
      <p:cxnSp>
        <p:nvCxnSpPr>
          <p:cNvPr id="6" name="Straight Connector 5">
            <a:extLst>
              <a:ext uri="{FF2B5EF4-FFF2-40B4-BE49-F238E27FC236}">
                <a16:creationId xmlns:a16="http://schemas.microsoft.com/office/drawing/2014/main" id="{33838E5A-10CA-17BF-E6C8-240F09AE455D}"/>
              </a:ext>
            </a:extLst>
          </p:cNvPr>
          <p:cNvCxnSpPr>
            <a:cxnSpLocks/>
          </p:cNvCxnSpPr>
          <p:nvPr/>
        </p:nvCxnSpPr>
        <p:spPr>
          <a:xfrm>
            <a:off x="3642360" y="2647950"/>
            <a:ext cx="3915728" cy="0"/>
          </a:xfrm>
          <a:prstGeom prst="line">
            <a:avLst/>
          </a:prstGeom>
          <a:ln w="22225">
            <a:solidFill>
              <a:srgbClr val="8D3C1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17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with plates and glasses on it&#10;&#10;Description automatically generated">
            <a:extLst>
              <a:ext uri="{FF2B5EF4-FFF2-40B4-BE49-F238E27FC236}">
                <a16:creationId xmlns:a16="http://schemas.microsoft.com/office/drawing/2014/main" id="{497FBF0C-D071-3BE7-6457-5E024B7ACA1D}"/>
              </a:ext>
            </a:extLst>
          </p:cNvPr>
          <p:cNvPicPr>
            <a:picLocks noChangeAspect="1"/>
          </p:cNvPicPr>
          <p:nvPr/>
        </p:nvPicPr>
        <p:blipFill>
          <a:blip r:embed="rId3"/>
          <a:stretch>
            <a:fillRect/>
          </a:stretch>
        </p:blipFill>
        <p:spPr>
          <a:xfrm>
            <a:off x="5059253" y="261294"/>
            <a:ext cx="3834317" cy="23964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B2AE8DA-5E37-19D3-4DD1-B4BCAD7424C2}"/>
              </a:ext>
            </a:extLst>
          </p:cNvPr>
          <p:cNvPicPr>
            <a:picLocks noChangeAspect="1"/>
          </p:cNvPicPr>
          <p:nvPr/>
        </p:nvPicPr>
        <p:blipFill>
          <a:blip r:embed="rId4"/>
          <a:srcRect/>
          <a:stretch/>
        </p:blipFill>
        <p:spPr>
          <a:xfrm>
            <a:off x="5053450" y="2877189"/>
            <a:ext cx="3834318" cy="25520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04E6BD1-3E6C-8611-80CA-4CDA22D0860E}"/>
              </a:ext>
            </a:extLst>
          </p:cNvPr>
          <p:cNvSpPr txBox="1"/>
          <p:nvPr/>
        </p:nvSpPr>
        <p:spPr>
          <a:xfrm>
            <a:off x="256233" y="173604"/>
            <a:ext cx="657664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strike="noStrike" kern="1200" cap="none" spc="0" noProof="0" dirty="0">
                <a:ln>
                  <a:noFill/>
                </a:ln>
                <a:solidFill>
                  <a:schemeClr val="accent6">
                    <a:lumMod val="40000"/>
                    <a:lumOff val="60000"/>
                  </a:schemeClr>
                </a:solidFill>
                <a:effectLst>
                  <a:outerShdw blurRad="38100" dist="38100" dir="2700000" algn="tl">
                    <a:srgbClr val="000000">
                      <a:alpha val="43137"/>
                    </a:srgbClr>
                  </a:outerShdw>
                </a:effectLst>
                <a:uLnTx/>
                <a:uFillTx/>
                <a:latin typeface="Trebuchet MS" panose="020B0603020202020204" pitchFamily="34" charset="0"/>
                <a:ea typeface="+mn-ea"/>
                <a:cs typeface="+mn-cs"/>
              </a:rPr>
              <a:t>A Tough Spot</a:t>
            </a:r>
          </a:p>
        </p:txBody>
      </p:sp>
      <p:sp>
        <p:nvSpPr>
          <p:cNvPr id="9" name="TextBox 8">
            <a:extLst>
              <a:ext uri="{FF2B5EF4-FFF2-40B4-BE49-F238E27FC236}">
                <a16:creationId xmlns:a16="http://schemas.microsoft.com/office/drawing/2014/main" id="{2BF841F7-B1D5-158F-47E0-2361282CE41F}"/>
              </a:ext>
            </a:extLst>
          </p:cNvPr>
          <p:cNvSpPr txBox="1"/>
          <p:nvPr/>
        </p:nvSpPr>
        <p:spPr>
          <a:xfrm>
            <a:off x="256233" y="999958"/>
            <a:ext cx="4546503" cy="3046988"/>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Colossians 4:5–6</a:t>
            </a:r>
          </a:p>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Walk in wisdom toward outsiders, making the best use of the time. Let your speech always be gracious, seasoned with salt, so that you may know how you ought to answer each person.</a:t>
            </a:r>
            <a:endParaRPr kumimoji="0" lang="en-US" altLang="en-US" sz="2400" b="0" u="none" strike="noStrike" kern="0" cap="none" spc="0" normalizeH="0" baseline="0" noProof="0" dirty="0">
              <a:ln>
                <a:noFill/>
              </a:ln>
              <a:solidFill>
                <a:srgbClr val="8D3C15"/>
              </a:solidFill>
              <a:effectLst/>
              <a:uLnTx/>
              <a:uFillTx/>
              <a:latin typeface="Trebuchet MS" pitchFamily="34" charset="0"/>
            </a:endParaRPr>
          </a:p>
        </p:txBody>
      </p:sp>
      <p:sp>
        <p:nvSpPr>
          <p:cNvPr id="10" name="TextBox 9">
            <a:extLst>
              <a:ext uri="{FF2B5EF4-FFF2-40B4-BE49-F238E27FC236}">
                <a16:creationId xmlns:a16="http://schemas.microsoft.com/office/drawing/2014/main" id="{11DC2EEF-C3C9-3D22-27DE-265764A7D6E9}"/>
              </a:ext>
            </a:extLst>
          </p:cNvPr>
          <p:cNvSpPr txBox="1"/>
          <p:nvPr/>
        </p:nvSpPr>
        <p:spPr>
          <a:xfrm>
            <a:off x="256232" y="999958"/>
            <a:ext cx="4546503" cy="4154984"/>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“What if I told you there was an easy escape from the challenge that each situation presents, a way to minimize the awkwardness and engage the other person productively and gracefully? </a:t>
            </a:r>
          </a:p>
          <a:p>
            <a:pPr lvl="0" defTabSz="914400" eaLnBrk="0" fontAlgn="base" hangingPunct="0">
              <a:spcBef>
                <a:spcPct val="0"/>
              </a:spcBef>
              <a:spcAft>
                <a:spcPct val="0"/>
              </a:spcAft>
              <a:defRPr/>
            </a:pPr>
            <a:endParaRPr lang="en-US" altLang="en-US" sz="2400" kern="0" dirty="0">
              <a:solidFill>
                <a:srgbClr val="8D3C15"/>
              </a:solidFill>
              <a:latin typeface="Trebuchet MS" pitchFamily="34" charset="0"/>
            </a:endParaRPr>
          </a:p>
          <a:p>
            <a:pPr lvl="0" defTabSz="914400" eaLnBrk="0" fontAlgn="base" hangingPunct="0">
              <a:spcBef>
                <a:spcPct val="0"/>
              </a:spcBef>
              <a:spcAft>
                <a:spcPct val="0"/>
              </a:spcAft>
              <a:defRPr/>
            </a:pPr>
            <a:r>
              <a:rPr lang="en-US" altLang="en-US" sz="2400" kern="0" dirty="0">
                <a:solidFill>
                  <a:srgbClr val="8D3C15"/>
                </a:solidFill>
                <a:latin typeface="Trebuchet MS" pitchFamily="34" charset="0"/>
              </a:rPr>
              <a:t>What if you had a simple plan in place that would guide you in your next move?”</a:t>
            </a:r>
          </a:p>
        </p:txBody>
      </p:sp>
    </p:spTree>
    <p:extLst>
      <p:ext uri="{BB962C8B-B14F-4D97-AF65-F5344CB8AC3E}">
        <p14:creationId xmlns:p14="http://schemas.microsoft.com/office/powerpoint/2010/main" val="6913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2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nodeType="afterEffect">
                                  <p:stCondLst>
                                    <p:cond delay="25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F0E42A5-CE3E-4D66-BB07-2FB65DB0169D}">
  <we:reference id="7d570271-b346-45bb-9db7-9681a383d749" version="1.0.0.547" store="EXCatalog" storeType="EXCatalog"/>
  <we:alternateReferences>
    <we:reference id="WA200004074" version="1.0.0.547"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TM04033921[[fn=Damask]]</Template>
  <TotalTime>8762</TotalTime>
  <Words>11775</Words>
  <Application>Microsoft Office PowerPoint</Application>
  <PresentationFormat>On-screen Show (16:10)</PresentationFormat>
  <Paragraphs>673</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Bookman Old Style</vt:lpstr>
      <vt:lpstr>Calibri</vt:lpstr>
      <vt:lpstr>Rockwell</vt:lpstr>
      <vt:lpstr>Trebuchet MS</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White (dwhite2)</dc:creator>
  <cp:lastModifiedBy>David White (dwhite2)</cp:lastModifiedBy>
  <cp:revision>143</cp:revision>
  <dcterms:created xsi:type="dcterms:W3CDTF">2024-02-10T06:51:14Z</dcterms:created>
  <dcterms:modified xsi:type="dcterms:W3CDTF">2024-09-23T15:35:12Z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189e4fd-a2fa-47bf-9b21-17f706ee2968_Enabled">
    <vt:lpwstr>true</vt:lpwstr>
  </property>
  <property fmtid="{D5CDD505-2E9C-101B-9397-08002B2CF9AE}" pid="3" name="MSIP_Label_a189e4fd-a2fa-47bf-9b21-17f706ee2968_SetDate">
    <vt:lpwstr>2024-05-03T04:10:21Z</vt:lpwstr>
  </property>
  <property fmtid="{D5CDD505-2E9C-101B-9397-08002B2CF9AE}" pid="4" name="MSIP_Label_a189e4fd-a2fa-47bf-9b21-17f706ee2968_Method">
    <vt:lpwstr>Privileged</vt:lpwstr>
  </property>
  <property fmtid="{D5CDD505-2E9C-101B-9397-08002B2CF9AE}" pid="5" name="MSIP_Label_a189e4fd-a2fa-47bf-9b21-17f706ee2968_Name">
    <vt:lpwstr>Cisco Public Label</vt:lpwstr>
  </property>
  <property fmtid="{D5CDD505-2E9C-101B-9397-08002B2CF9AE}" pid="6" name="MSIP_Label_a189e4fd-a2fa-47bf-9b21-17f706ee2968_SiteId">
    <vt:lpwstr>5ae1af62-9505-4097-a69a-c1553ef7840e</vt:lpwstr>
  </property>
  <property fmtid="{D5CDD505-2E9C-101B-9397-08002B2CF9AE}" pid="7" name="MSIP_Label_a189e4fd-a2fa-47bf-9b21-17f706ee2968_ActionId">
    <vt:lpwstr>47ad2a4c-f269-4a76-9a95-fa4e9f235ba5</vt:lpwstr>
  </property>
  <property fmtid="{D5CDD505-2E9C-101B-9397-08002B2CF9AE}" pid="8" name="MSIP_Label_a189e4fd-a2fa-47bf-9b21-17f706ee2968_ContentBits">
    <vt:lpwstr>2</vt:lpwstr>
  </property>
  <property fmtid="{D5CDD505-2E9C-101B-9397-08002B2CF9AE}" pid="9" name="ClassificationContentMarkingFooterLocations">
    <vt:lpwstr>Damask:8</vt:lpwstr>
  </property>
  <property fmtid="{D5CDD505-2E9C-101B-9397-08002B2CF9AE}" pid="10" name="ClassificationContentMarkingFooterText">
    <vt:lpwstr>-</vt:lpwstr>
  </property>
</Properties>
</file>