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1"/>
    <p:sldMasterId id="2147483730" r:id="rId2"/>
  </p:sldMasterIdLst>
  <p:handoutMasterIdLst>
    <p:handoutMasterId r:id="rId49"/>
  </p:handoutMasterIdLst>
  <p:sldIdLst>
    <p:sldId id="607" r:id="rId3"/>
    <p:sldId id="501" r:id="rId4"/>
    <p:sldId id="303" r:id="rId5"/>
    <p:sldId id="512" r:id="rId6"/>
    <p:sldId id="513" r:id="rId7"/>
    <p:sldId id="256" r:id="rId8"/>
    <p:sldId id="558" r:id="rId9"/>
    <p:sldId id="577" r:id="rId10"/>
    <p:sldId id="561" r:id="rId11"/>
    <p:sldId id="562" r:id="rId12"/>
    <p:sldId id="563" r:id="rId13"/>
    <p:sldId id="604" r:id="rId14"/>
    <p:sldId id="573" r:id="rId15"/>
    <p:sldId id="586" r:id="rId16"/>
    <p:sldId id="572" r:id="rId17"/>
    <p:sldId id="579" r:id="rId18"/>
    <p:sldId id="578" r:id="rId19"/>
    <p:sldId id="554" r:id="rId20"/>
    <p:sldId id="584" r:id="rId21"/>
    <p:sldId id="591" r:id="rId22"/>
    <p:sldId id="593" r:id="rId23"/>
    <p:sldId id="592" r:id="rId24"/>
    <p:sldId id="594" r:id="rId25"/>
    <p:sldId id="590" r:id="rId26"/>
    <p:sldId id="595" r:id="rId27"/>
    <p:sldId id="597" r:id="rId28"/>
    <p:sldId id="519" r:id="rId29"/>
    <p:sldId id="521" r:id="rId30"/>
    <p:sldId id="522" r:id="rId31"/>
    <p:sldId id="548" r:id="rId32"/>
    <p:sldId id="525" r:id="rId33"/>
    <p:sldId id="532" r:id="rId34"/>
    <p:sldId id="536" r:id="rId35"/>
    <p:sldId id="551" r:id="rId36"/>
    <p:sldId id="557" r:id="rId37"/>
    <p:sldId id="555" r:id="rId38"/>
    <p:sldId id="549" r:id="rId39"/>
    <p:sldId id="552" r:id="rId40"/>
    <p:sldId id="553" r:id="rId41"/>
    <p:sldId id="600" r:id="rId42"/>
    <p:sldId id="606" r:id="rId43"/>
    <p:sldId id="602" r:id="rId44"/>
    <p:sldId id="601" r:id="rId45"/>
    <p:sldId id="605" r:id="rId46"/>
    <p:sldId id="599" r:id="rId47"/>
    <p:sldId id="524" r:id="rId48"/>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283055-99EC-4BBC-BB37-E290A838D044}">
          <p14:sldIdLst>
            <p14:sldId id="607"/>
            <p14:sldId id="501"/>
            <p14:sldId id="303"/>
            <p14:sldId id="512"/>
            <p14:sldId id="513"/>
            <p14:sldId id="256"/>
            <p14:sldId id="558"/>
            <p14:sldId id="577"/>
            <p14:sldId id="561"/>
            <p14:sldId id="562"/>
            <p14:sldId id="563"/>
            <p14:sldId id="604"/>
            <p14:sldId id="573"/>
            <p14:sldId id="586"/>
            <p14:sldId id="572"/>
            <p14:sldId id="579"/>
            <p14:sldId id="578"/>
            <p14:sldId id="554"/>
            <p14:sldId id="584"/>
            <p14:sldId id="591"/>
            <p14:sldId id="593"/>
            <p14:sldId id="592"/>
            <p14:sldId id="594"/>
            <p14:sldId id="590"/>
            <p14:sldId id="595"/>
            <p14:sldId id="597"/>
            <p14:sldId id="519"/>
            <p14:sldId id="521"/>
            <p14:sldId id="522"/>
            <p14:sldId id="548"/>
            <p14:sldId id="525"/>
            <p14:sldId id="532"/>
            <p14:sldId id="536"/>
            <p14:sldId id="551"/>
            <p14:sldId id="557"/>
            <p14:sldId id="555"/>
            <p14:sldId id="549"/>
            <p14:sldId id="552"/>
            <p14:sldId id="553"/>
            <p14:sldId id="600"/>
            <p14:sldId id="606"/>
            <p14:sldId id="602"/>
            <p14:sldId id="601"/>
            <p14:sldId id="605"/>
            <p14:sldId id="599"/>
          </p14:sldIdLst>
        </p14:section>
        <p14:section name="Untitled Section" id="{2CDE663F-9B78-4EEA-90B5-67DF642458CC}">
          <p14:sldIdLst>
            <p14:sldId id="5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62" d="100"/>
          <a:sy n="62" d="100"/>
        </p:scale>
        <p:origin x="42" y="1014"/>
      </p:cViewPr>
      <p:guideLst/>
    </p:cSldViewPr>
  </p:slideViewPr>
  <p:notesTextViewPr>
    <p:cViewPr>
      <p:scale>
        <a:sx n="1" d="1"/>
        <a:sy n="1" d="1"/>
      </p:scale>
      <p:origin x="0" y="0"/>
    </p:cViewPr>
  </p:notesTextViewPr>
  <p:sorterViewPr>
    <p:cViewPr>
      <p:scale>
        <a:sx n="100" d="100"/>
        <a:sy n="100" d="100"/>
      </p:scale>
      <p:origin x="0" y="-9180"/>
    </p:cViewPr>
  </p:sorterViewPr>
  <p:notesViewPr>
    <p:cSldViewPr snapToGrid="0">
      <p:cViewPr varScale="1">
        <p:scale>
          <a:sx n="86" d="100"/>
          <a:sy n="86" d="100"/>
        </p:scale>
        <p:origin x="386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658B6C-BA8A-472F-BC4E-B2E50F4A2B63}"/>
              </a:ext>
            </a:extLst>
          </p:cNvPr>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a:extLst>
              <a:ext uri="{FF2B5EF4-FFF2-40B4-BE49-F238E27FC236}">
                <a16:creationId xmlns:a16="http://schemas.microsoft.com/office/drawing/2014/main" id="{A9910442-70BB-D5B3-ED05-7D03E1230431}"/>
              </a:ext>
            </a:extLst>
          </p:cNvPr>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CF759608-A3EC-4195-9B3F-6C782B1782EA}" type="datetimeFigureOut">
              <a:rPr lang="en-US" smtClean="0"/>
              <a:t>2/16/2024</a:t>
            </a:fld>
            <a:endParaRPr lang="en-US" dirty="0"/>
          </a:p>
        </p:txBody>
      </p:sp>
      <p:sp>
        <p:nvSpPr>
          <p:cNvPr id="4" name="Footer Placeholder 3">
            <a:extLst>
              <a:ext uri="{FF2B5EF4-FFF2-40B4-BE49-F238E27FC236}">
                <a16:creationId xmlns:a16="http://schemas.microsoft.com/office/drawing/2014/main" id="{93D2C571-279B-EA34-7BF1-BF12421B852C}"/>
              </a:ext>
            </a:extLst>
          </p:cNvPr>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9FA40F-D9DA-B46C-947C-8EC71026258F}"/>
              </a:ext>
            </a:extLst>
          </p:cNvPr>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8F99513B-972A-4CFA-812C-188CF3C05342}" type="slidenum">
              <a:rPr lang="en-US" smtClean="0"/>
              <a:t>‹#›</a:t>
            </a:fld>
            <a:endParaRPr lang="en-US" dirty="0"/>
          </a:p>
        </p:txBody>
      </p:sp>
    </p:spTree>
    <p:extLst>
      <p:ext uri="{BB962C8B-B14F-4D97-AF65-F5344CB8AC3E}">
        <p14:creationId xmlns:p14="http://schemas.microsoft.com/office/powerpoint/2010/main" val="24061703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997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422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72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695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989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3131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572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3202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1"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Tree>
    <p:extLst>
      <p:ext uri="{BB962C8B-B14F-4D97-AF65-F5344CB8AC3E}">
        <p14:creationId xmlns:p14="http://schemas.microsoft.com/office/powerpoint/2010/main" val="268174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3914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334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375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625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3380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4819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3860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327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7788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6451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5889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67346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350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2375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9969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7682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3191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9910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1"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Tree>
    <p:extLst>
      <p:ext uri="{BB962C8B-B14F-4D97-AF65-F5344CB8AC3E}">
        <p14:creationId xmlns:p14="http://schemas.microsoft.com/office/powerpoint/2010/main" val="38706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710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152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688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781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109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79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751949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692595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naldvandiver6@gmail.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biblia.com/bible/nasb95/matthew/4#footnote9" TargetMode="External"/><Relationship Id="rId2" Type="http://schemas.openxmlformats.org/officeDocument/2006/relationships/hyperlink" Target="https://biblia.com/bible/nasb95/matthew/4#footnote8" TargetMode="Externa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s://biblia.com/bible/nasb95/matthew/4#footnote15" TargetMode="External"/><Relationship Id="rId4" Type="http://schemas.openxmlformats.org/officeDocument/2006/relationships/hyperlink" Target="https://biblia.com/bible/nasb95/matthew/4#footnote1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esv.org/verses/Acts%202%3A38%E2%80%9339/" TargetMode="External"/><Relationship Id="rId3" Type="http://schemas.openxmlformats.org/officeDocument/2006/relationships/hyperlink" Target="https://www.esv.org/verses/2%20Tim.%204%3A2/" TargetMode="External"/><Relationship Id="rId7" Type="http://schemas.openxmlformats.org/officeDocument/2006/relationships/hyperlink" Target="https://www.esv.org/verses/Matt.%2028%3A19/" TargetMode="External"/><Relationship Id="rId12" Type="http://schemas.openxmlformats.org/officeDocument/2006/relationships/image" Target="../media/image32.jpeg"/><Relationship Id="rId2" Type="http://schemas.openxmlformats.org/officeDocument/2006/relationships/hyperlink" Target="https://www.esv.org/verses/1%20Tim.%204%3A13/" TargetMode="External"/><Relationship Id="rId1" Type="http://schemas.openxmlformats.org/officeDocument/2006/relationships/slideLayout" Target="../slideLayouts/slideLayout17.xml"/><Relationship Id="rId6" Type="http://schemas.openxmlformats.org/officeDocument/2006/relationships/hyperlink" Target="https://www.esv.org/verses/Matt.%2021%3A13/" TargetMode="External"/><Relationship Id="rId11" Type="http://schemas.openxmlformats.org/officeDocument/2006/relationships/image" Target="../media/image27.png"/><Relationship Id="rId5" Type="http://schemas.openxmlformats.org/officeDocument/2006/relationships/hyperlink" Target="https://www.esv.org/verses/Col.%203%3A16/" TargetMode="External"/><Relationship Id="rId10" Type="http://schemas.openxmlformats.org/officeDocument/2006/relationships/hyperlink" Target="https://www.esv.org/verses/Col.%202%3A11%E2%80%9312/" TargetMode="External"/><Relationship Id="rId4" Type="http://schemas.openxmlformats.org/officeDocument/2006/relationships/hyperlink" Target="https://www.esv.org/verses/Eph.%205%3A19/" TargetMode="External"/><Relationship Id="rId9" Type="http://schemas.openxmlformats.org/officeDocument/2006/relationships/hyperlink" Target="https://www.esv.org/verses/1%20Cor.%2011%3A23%E2%80%9326/"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hyperlink" Target="https://www.esv.org/Luke%204%3A16/" TargetMode="External"/><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hyperlink" Target="https://www.preceptaustin.org/colossians_128-29#admonishing" TargetMode="External"/><Relationship Id="rId2" Type="http://schemas.openxmlformats.org/officeDocument/2006/relationships/hyperlink" Target="http://studylight.org/lex/grk/view.cgi?number=3560&amp;l=en" TargetMode="Externa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3.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2" Type="http://schemas.openxmlformats.org/officeDocument/2006/relationships/hyperlink" Target="https://biblia.com/bible/esv/Ps%20100.1%E2%80%932" TargetMode="Externa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hyperlink" Target="https://biblia.com/bible/esv/Ps%20119.20" TargetMode="External"/><Relationship Id="rId2" Type="http://schemas.openxmlformats.org/officeDocument/2006/relationships/hyperlink" Target="https://biblia.com/bible/esv/Ps%20119.24" TargetMode="External"/><Relationship Id="rId1" Type="http://schemas.openxmlformats.org/officeDocument/2006/relationships/slideLayout" Target="../slideLayouts/slideLayout24.xml"/><Relationship Id="rId4" Type="http://schemas.openxmlformats.org/officeDocument/2006/relationships/hyperlink" Target="https://biblia.com/bible/esv/Ps%20119.40"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s://www.esv.org/verses/Ex.%2020/" TargetMode="External"/><Relationship Id="rId7" Type="http://schemas.openxmlformats.org/officeDocument/2006/relationships/hyperlink" Target="https://www.esv.org/verses/Rev.%204/" TargetMode="External"/><Relationship Id="rId2" Type="http://schemas.openxmlformats.org/officeDocument/2006/relationships/hyperlink" Target="https://www.esv.org/verses/Ex.%203/" TargetMode="External"/><Relationship Id="rId1" Type="http://schemas.openxmlformats.org/officeDocument/2006/relationships/slideLayout" Target="../slideLayouts/slideLayout23.xml"/><Relationship Id="rId6" Type="http://schemas.openxmlformats.org/officeDocument/2006/relationships/hyperlink" Target="https://www.esv.org/verses/Rev.%201/" TargetMode="External"/><Relationship Id="rId5" Type="http://schemas.openxmlformats.org/officeDocument/2006/relationships/hyperlink" Target="https://www.esv.org/verses/Job%2040/" TargetMode="External"/><Relationship Id="rId4" Type="http://schemas.openxmlformats.org/officeDocument/2006/relationships/hyperlink" Target="https://www.esv.org/verses/Isa.%206/"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A1D811-D7E3-9A2C-D0AC-90270DAE60DE}"/>
              </a:ext>
            </a:extLst>
          </p:cNvPr>
          <p:cNvPicPr>
            <a:picLocks noChangeAspect="1"/>
          </p:cNvPicPr>
          <p:nvPr/>
        </p:nvPicPr>
        <p:blipFill rotWithShape="1">
          <a:blip r:embed="rId2"/>
          <a:srcRect l="17905" t="26765" b="34706"/>
          <a:stretch/>
        </p:blipFill>
        <p:spPr>
          <a:xfrm rot="5400000">
            <a:off x="-755822" y="2841810"/>
            <a:ext cx="3336365" cy="1174378"/>
          </a:xfrm>
          <a:prstGeom prst="rect">
            <a:avLst/>
          </a:prstGeom>
        </p:spPr>
      </p:pic>
      <p:sp>
        <p:nvSpPr>
          <p:cNvPr id="6" name="TextBox 5">
            <a:extLst>
              <a:ext uri="{FF2B5EF4-FFF2-40B4-BE49-F238E27FC236}">
                <a16:creationId xmlns:a16="http://schemas.microsoft.com/office/drawing/2014/main" id="{3A838152-078C-7851-8735-58A26738BDA7}"/>
              </a:ext>
            </a:extLst>
          </p:cNvPr>
          <p:cNvSpPr txBox="1"/>
          <p:nvPr/>
        </p:nvSpPr>
        <p:spPr>
          <a:xfrm>
            <a:off x="-62753" y="797859"/>
            <a:ext cx="1632178" cy="369332"/>
          </a:xfrm>
          <a:prstGeom prst="rect">
            <a:avLst/>
          </a:prstGeom>
          <a:noFill/>
        </p:spPr>
        <p:txBody>
          <a:bodyPr wrap="none" rtlCol="0">
            <a:spAutoFit/>
          </a:bodyPr>
          <a:lstStyle/>
          <a:p>
            <a:r>
              <a:rPr lang="en-US" dirty="0"/>
              <a:t>PLEASE READ</a:t>
            </a:r>
          </a:p>
        </p:txBody>
      </p:sp>
      <p:sp>
        <p:nvSpPr>
          <p:cNvPr id="7" name="TextBox 6">
            <a:extLst>
              <a:ext uri="{FF2B5EF4-FFF2-40B4-BE49-F238E27FC236}">
                <a16:creationId xmlns:a16="http://schemas.microsoft.com/office/drawing/2014/main" id="{3962F433-6C3F-DD84-0E46-EB158EF0EDE6}"/>
              </a:ext>
            </a:extLst>
          </p:cNvPr>
          <p:cNvSpPr txBox="1"/>
          <p:nvPr/>
        </p:nvSpPr>
        <p:spPr>
          <a:xfrm flipH="1">
            <a:off x="1157341" y="1398494"/>
            <a:ext cx="7735648" cy="4616648"/>
          </a:xfrm>
          <a:prstGeom prst="rect">
            <a:avLst/>
          </a:prstGeom>
          <a:noFill/>
        </p:spPr>
        <p:txBody>
          <a:bodyPr wrap="square" rtlCol="0">
            <a:spAutoFit/>
          </a:bodyPr>
          <a:lstStyle/>
          <a:p>
            <a:pPr lvl="1" algn="just"/>
            <a:r>
              <a:rPr lang="en-US" sz="1400" dirty="0"/>
              <a:t>If </a:t>
            </a:r>
            <a:r>
              <a:rPr lang="en-US" sz="1400" dirty="0">
                <a:latin typeface="Candara" panose="020E0502030303020204" pitchFamily="34" charset="0"/>
              </a:rPr>
              <a:t>you</a:t>
            </a:r>
            <a:r>
              <a:rPr lang="en-US" sz="1400" dirty="0"/>
              <a:t> have any questions regarding the slides or the student handouts, please contact me by phone, 757- 570-1654, or via email: </a:t>
            </a:r>
            <a:r>
              <a:rPr lang="en-US" sz="1400" dirty="0">
                <a:hlinkClick r:id="rId3"/>
              </a:rPr>
              <a:t>ronaldvandiver6@gmail.com</a:t>
            </a:r>
            <a:endParaRPr lang="en-US" sz="1400" dirty="0"/>
          </a:p>
          <a:p>
            <a:pPr lvl="1" algn="just"/>
            <a:r>
              <a:rPr lang="en-US" sz="1400" dirty="0"/>
              <a:t> </a:t>
            </a:r>
          </a:p>
          <a:p>
            <a:pPr lvl="1" algn="just"/>
            <a:r>
              <a:rPr lang="en-US" sz="1400" dirty="0"/>
              <a:t>There is no narrative because between the slides, the student handouts and the primary sources none is needed.  To maximize learning the handouts include everything I would include in an narrative.</a:t>
            </a:r>
          </a:p>
          <a:p>
            <a:pPr lvl="1" algn="just"/>
            <a:endParaRPr lang="en-US" sz="1400" dirty="0"/>
          </a:p>
          <a:p>
            <a:pPr lvl="1" algn="just"/>
            <a:r>
              <a:rPr lang="en-US" sz="1400" dirty="0"/>
              <a:t>At a minimum you need to read: </a:t>
            </a:r>
            <a:r>
              <a:rPr lang="en-US" sz="1400" u="sng" dirty="0"/>
              <a:t>God’s Battle Plan For The Mind, The Puritan Practice of Biblical Meditation</a:t>
            </a:r>
            <a:r>
              <a:rPr lang="en-US" sz="1400" dirty="0"/>
              <a:t>, David W. Saxton; </a:t>
            </a:r>
            <a:r>
              <a:rPr lang="en-US" sz="1400" u="sng" dirty="0"/>
              <a:t>habits of grace, Enjoying Jesus Through The Spiritual Disciplines</a:t>
            </a:r>
            <a:r>
              <a:rPr lang="en-US" sz="1400" dirty="0"/>
              <a:t>, David Mathis; </a:t>
            </a:r>
            <a:r>
              <a:rPr lang="en-US" sz="1400" u="sng" dirty="0"/>
              <a:t>Spiritual Disciplines For The Christian Life</a:t>
            </a:r>
            <a:r>
              <a:rPr lang="en-US" sz="1400" dirty="0"/>
              <a:t>, Donald  S. Whitney, </a:t>
            </a:r>
            <a:r>
              <a:rPr lang="en-US" sz="1400" u="sng" dirty="0"/>
              <a:t>How To Study Your Bible, Discover The Life-Changing Approach To God’s Word</a:t>
            </a:r>
            <a:r>
              <a:rPr lang="en-US" sz="1400" dirty="0"/>
              <a:t>, Kay Arthur, David Arthur, Pete </a:t>
            </a:r>
            <a:r>
              <a:rPr lang="en-US" sz="1400" dirty="0" err="1"/>
              <a:t>DeLacy</a:t>
            </a:r>
            <a:r>
              <a:rPr lang="en-US" sz="1400" dirty="0"/>
              <a:t>; </a:t>
            </a:r>
            <a:r>
              <a:rPr lang="en-US" sz="1400" u="sng" dirty="0"/>
              <a:t>Living By The Book, The Art And Science Of Reading The Bible</a:t>
            </a:r>
            <a:r>
              <a:rPr lang="en-US" sz="1400" dirty="0"/>
              <a:t>, Howard G. Hendricks, William D. Hendricks</a:t>
            </a:r>
          </a:p>
          <a:p>
            <a:pPr lvl="1" algn="just"/>
            <a:endParaRPr lang="en-US" sz="1400" dirty="0"/>
          </a:p>
          <a:p>
            <a:pPr lvl="1" algn="just"/>
            <a:r>
              <a:rPr lang="en-US" sz="1400" dirty="0"/>
              <a:t>My use of quotation marks and notating sources is lacking.  I take no credit for any original thought, but rather give thanks for how God has used so many gifted, godly men and women to share their lives experiences and more so, providing insights into the applications of the truths of God’s Word.</a:t>
            </a:r>
          </a:p>
          <a:p>
            <a:pPr lvl="1" algn="just"/>
            <a:endParaRPr lang="en-US" sz="1400" dirty="0"/>
          </a:p>
          <a:p>
            <a:pPr lvl="1" algn="just"/>
            <a:r>
              <a:rPr lang="en-US" sz="1400" dirty="0"/>
              <a:t>Ron Vandiver, Grace Reformed Baptist Church</a:t>
            </a:r>
          </a:p>
        </p:txBody>
      </p:sp>
      <p:sp>
        <p:nvSpPr>
          <p:cNvPr id="9" name="TextBox 8">
            <a:extLst>
              <a:ext uri="{FF2B5EF4-FFF2-40B4-BE49-F238E27FC236}">
                <a16:creationId xmlns:a16="http://schemas.microsoft.com/office/drawing/2014/main" id="{197F7224-F099-3699-64DC-81C0CB1609AC}"/>
              </a:ext>
            </a:extLst>
          </p:cNvPr>
          <p:cNvSpPr txBox="1"/>
          <p:nvPr/>
        </p:nvSpPr>
        <p:spPr>
          <a:xfrm>
            <a:off x="8892989" y="336164"/>
            <a:ext cx="6154270" cy="369332"/>
          </a:xfrm>
          <a:prstGeom prst="rect">
            <a:avLst/>
          </a:prstGeom>
          <a:noFill/>
        </p:spPr>
        <p:txBody>
          <a:bodyPr wrap="square">
            <a:spAutoFit/>
          </a:bodyPr>
          <a:lstStyle/>
          <a:p>
            <a:r>
              <a:rPr lang="en-US" sz="1800" dirty="0"/>
              <a:t>Updated February 6, 2024</a:t>
            </a:r>
            <a:endParaRPr lang="en-US" dirty="0"/>
          </a:p>
        </p:txBody>
      </p:sp>
    </p:spTree>
    <p:extLst>
      <p:ext uri="{BB962C8B-B14F-4D97-AF65-F5344CB8AC3E}">
        <p14:creationId xmlns:p14="http://schemas.microsoft.com/office/powerpoint/2010/main" val="112359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0E26A0-EED0-CB43-C925-9EA5D462BCAD}"/>
              </a:ext>
            </a:extLst>
          </p:cNvPr>
          <p:cNvSpPr txBox="1"/>
          <p:nvPr/>
        </p:nvSpPr>
        <p:spPr>
          <a:xfrm>
            <a:off x="1551214" y="746701"/>
            <a:ext cx="10515600" cy="5632311"/>
          </a:xfrm>
          <a:prstGeom prst="rect">
            <a:avLst/>
          </a:prstGeom>
          <a:noFill/>
        </p:spPr>
        <p:txBody>
          <a:bodyPr wrap="square">
            <a:spAutoFit/>
          </a:bodyPr>
          <a:lstStyle/>
          <a:p>
            <a:pPr marL="0" marR="0">
              <a:spcBef>
                <a:spcPts val="0"/>
              </a:spcBef>
              <a:spcAft>
                <a:spcPts val="0"/>
              </a:spcAft>
            </a:pPr>
            <a:r>
              <a:rPr lang="en-US" sz="1800" dirty="0">
                <a:effectLst/>
                <a:latin typeface="Copperplate Gothic Bold" panose="020E0705020206020404" pitchFamily="34" charset="0"/>
                <a:ea typeface="Times New Roman" panose="02020603050405020304" pitchFamily="18" charset="0"/>
              </a:rPr>
              <a:t>THE LAW OF COMMUNICATION</a:t>
            </a:r>
            <a:r>
              <a:rPr lang="en-US" sz="1800" dirty="0">
                <a:effectLst/>
                <a:latin typeface="Bookman Old Style" panose="02050604050505020204" pitchFamily="18" charset="0"/>
                <a:ea typeface="Times New Roman" panose="02020603050405020304" pitchFamily="18" charset="0"/>
              </a:rPr>
              <a:t> – </a:t>
            </a:r>
            <a:r>
              <a:rPr lang="en-US" sz="1800" u="sng" dirty="0">
                <a:effectLst/>
                <a:latin typeface="Bookman Old Style" panose="02050604050505020204" pitchFamily="18" charset="0"/>
                <a:ea typeface="Times New Roman" panose="02020603050405020304" pitchFamily="18" charset="0"/>
              </a:rPr>
              <a:t>To truly impart information requires the building of bridges</a:t>
            </a:r>
            <a:r>
              <a:rPr lang="en-US" sz="1800" dirty="0">
                <a:effectLst/>
                <a:latin typeface="Bookman Old Style" panose="02050604050505020204" pitchFamily="18" charset="0"/>
                <a:ea typeface="Times New Roman" panose="02020603050405020304" pitchFamily="18" charset="0"/>
              </a:rPr>
              <a:t>.  </a:t>
            </a:r>
            <a:r>
              <a:rPr lang="en-US" sz="1800" dirty="0">
                <a:solidFill>
                  <a:schemeClr val="accent1"/>
                </a:solidFill>
                <a:effectLst/>
                <a:latin typeface="Bookman Old Style" panose="02050604050505020204" pitchFamily="18" charset="0"/>
                <a:ea typeface="Times New Roman" panose="02020603050405020304" pitchFamily="18" charset="0"/>
              </a:rPr>
              <a:t>All communications has three essential components:  intellect, emotions, and volition – in other words, thought, feeling, and action. So whatever it is to communicate to another individual, it involves: (1) something I know, (2) something I feel, and (3) something I’m doing.  </a:t>
            </a:r>
            <a:endParaRPr lang="en-US" sz="2800" dirty="0">
              <a:solidFill>
                <a:schemeClr val="accent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Bookman Old Style" panose="020506040505050202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effectLst/>
                <a:latin typeface="Bookman Old Style" panose="02050604050505020204" pitchFamily="18" charset="0"/>
                <a:ea typeface="Times New Roman" panose="02020603050405020304" pitchFamily="18" charset="0"/>
              </a:rPr>
              <a:t>“It is the teacher’s mission...by sympathy, by example, and by every means of influence – by objects for the senses, by facts for the intelligence – to excite the mind of pupils, to stimulate their thoughts...The greatest of teachers said: </a:t>
            </a:r>
            <a:r>
              <a:rPr lang="en-US" sz="1800" dirty="0">
                <a:solidFill>
                  <a:schemeClr val="accent1"/>
                </a:solidFill>
                <a:effectLst/>
                <a:latin typeface="Bookman Old Style" panose="02050604050505020204" pitchFamily="18" charset="0"/>
                <a:ea typeface="Times New Roman" panose="02020603050405020304" pitchFamily="18" charset="0"/>
              </a:rPr>
              <a:t>‘The seed is the word.”  The true teacher stirs the ground and sows the seed.”  </a:t>
            </a:r>
            <a:r>
              <a:rPr lang="en-US" sz="1600" dirty="0">
                <a:effectLst/>
                <a:latin typeface="Bookman Old Style" panose="02050604050505020204" pitchFamily="18" charset="0"/>
                <a:ea typeface="Times New Roman" panose="02020603050405020304" pitchFamily="18" charset="0"/>
              </a:rPr>
              <a:t>-- John Milton Gregory</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effectLst/>
                <a:latin typeface="Bookman Old Style" panose="020506040505050202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Bookman Old Style" panose="02050604050505020204" pitchFamily="18" charset="0"/>
                <a:ea typeface="Times New Roman" panose="02020603050405020304" pitchFamily="18" charset="0"/>
              </a:rPr>
              <a:t>	</a:t>
            </a:r>
            <a:r>
              <a:rPr lang="en-US" sz="1800" dirty="0">
                <a:effectLst/>
                <a:latin typeface="Copperplate Gothic Bold" panose="020E0705020206020404" pitchFamily="34" charset="0"/>
                <a:ea typeface="Times New Roman" panose="02020603050405020304" pitchFamily="18" charset="0"/>
              </a:rPr>
              <a:t>THE LAW OF THE HEART</a:t>
            </a:r>
            <a:r>
              <a:rPr lang="en-US" sz="1800" dirty="0">
                <a:effectLst/>
                <a:latin typeface="Bookman Old Style" panose="02050604050505020204" pitchFamily="18" charset="0"/>
                <a:ea typeface="Times New Roman" panose="02020603050405020304" pitchFamily="18" charset="0"/>
              </a:rPr>
              <a:t> – </a:t>
            </a:r>
            <a:r>
              <a:rPr lang="en-US" sz="1800" u="sng" dirty="0">
                <a:solidFill>
                  <a:schemeClr val="accent1"/>
                </a:solidFill>
                <a:effectLst/>
                <a:latin typeface="Bookman Old Style" panose="02050604050505020204" pitchFamily="18" charset="0"/>
                <a:ea typeface="Times New Roman" panose="02020603050405020304" pitchFamily="18" charset="0"/>
              </a:rPr>
              <a:t>Teaching that imparts is not head to head, but heart to heart</a:t>
            </a:r>
            <a:r>
              <a:rPr lang="en-US" sz="1800" dirty="0">
                <a:solidFill>
                  <a:schemeClr val="accent1"/>
                </a:solidFill>
                <a:effectLst/>
                <a:latin typeface="Bookman Old Style" panose="02050604050505020204" pitchFamily="18" charset="0"/>
                <a:ea typeface="Times New Roman" panose="02020603050405020304" pitchFamily="18" charset="0"/>
              </a:rPr>
              <a:t>.  To understand this you must know how I defined the heart in my studies – the biblical definition.  To the Hebrews, heart embraced the totality of human personality – one’s intellect, one’s emotions, one’s will.  The Teaching-Learning Process:  teaching is causing people to learn; learning is change.  Learning means a change in the way you think, feel and behave.</a:t>
            </a:r>
            <a:endParaRPr lang="en-US" sz="2800" dirty="0">
              <a:solidFill>
                <a:schemeClr val="accent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Bookman Old Style" panose="020506040505050202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effectLst/>
                <a:latin typeface="Bookman Old Style" panose="02050604050505020204" pitchFamily="18" charset="0"/>
                <a:ea typeface="Times New Roman" panose="02020603050405020304" pitchFamily="18" charset="0"/>
              </a:rPr>
              <a:t>“How can the teacher’s manner fail to be earnest and inspiring when his subject matter is so rich in radiant reality”  </a:t>
            </a:r>
            <a:r>
              <a:rPr lang="en-US" sz="1600" dirty="0">
                <a:effectLst/>
                <a:latin typeface="Bookman Old Style" panose="02050604050505020204" pitchFamily="18" charset="0"/>
                <a:ea typeface="Times New Roman" panose="02020603050405020304" pitchFamily="18" charset="0"/>
              </a:rPr>
              <a:t>-- John Milton Gregory</a:t>
            </a:r>
            <a:endParaRPr lang="en-US" sz="2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29A5D1FC-BEA1-F602-90C0-22A465B4D91E}"/>
              </a:ext>
            </a:extLst>
          </p:cNvPr>
          <p:cNvSpPr txBox="1"/>
          <p:nvPr/>
        </p:nvSpPr>
        <p:spPr>
          <a:xfrm>
            <a:off x="234683" y="643207"/>
            <a:ext cx="1223412" cy="646331"/>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Teaching</a:t>
            </a:r>
          </a:p>
          <a:p>
            <a:r>
              <a:rPr lang="en-US" b="1" dirty="0">
                <a:effectLst>
                  <a:outerShdw blurRad="38100" dist="38100" dir="2700000" algn="tl">
                    <a:srgbClr val="000000">
                      <a:alpha val="43137"/>
                    </a:srgbClr>
                  </a:outerShdw>
                </a:effectLst>
              </a:rPr>
              <a:t>Practice</a:t>
            </a:r>
          </a:p>
        </p:txBody>
      </p:sp>
      <p:pic>
        <p:nvPicPr>
          <p:cNvPr id="6146" name="Picture 2">
            <a:extLst>
              <a:ext uri="{FF2B5EF4-FFF2-40B4-BE49-F238E27FC236}">
                <a16:creationId xmlns:a16="http://schemas.microsoft.com/office/drawing/2014/main" id="{160217A1-00CA-550C-A567-64C42DD28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13" y="1289538"/>
            <a:ext cx="903551" cy="1438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E07DC50-B495-01E2-4FFF-475596578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13" y="2824219"/>
            <a:ext cx="996669" cy="130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22948-602D-AF4C-8F62-895B08098E2A}"/>
              </a:ext>
            </a:extLst>
          </p:cNvPr>
          <p:cNvSpPr txBox="1"/>
          <p:nvPr/>
        </p:nvSpPr>
        <p:spPr>
          <a:xfrm>
            <a:off x="1828801" y="715693"/>
            <a:ext cx="9846128" cy="2277547"/>
          </a:xfrm>
          <a:prstGeom prst="rect">
            <a:avLst/>
          </a:prstGeom>
          <a:noFill/>
        </p:spPr>
        <p:txBody>
          <a:bodyPr wrap="square">
            <a:spAutoFit/>
          </a:bodyPr>
          <a:lstStyle/>
          <a:p>
            <a:pPr marL="0" marR="0">
              <a:spcBef>
                <a:spcPts val="0"/>
              </a:spcBef>
              <a:spcAft>
                <a:spcPts val="0"/>
              </a:spcAft>
            </a:pPr>
            <a:r>
              <a:rPr lang="en-US" sz="1800" dirty="0">
                <a:effectLst/>
                <a:latin typeface="Copperplate Gothic Bold" panose="020E0705020206020404" pitchFamily="34" charset="0"/>
                <a:ea typeface="Times New Roman" panose="02020603050405020304" pitchFamily="18" charset="0"/>
              </a:rPr>
              <a:t>THE LAW OF ENCOURAGEMENT</a:t>
            </a:r>
            <a:r>
              <a:rPr lang="en-US" sz="1800" dirty="0">
                <a:effectLst/>
                <a:latin typeface="Bookman Old Style" panose="02050604050505020204" pitchFamily="18" charset="0"/>
                <a:ea typeface="Times New Roman" panose="02020603050405020304" pitchFamily="18" charset="0"/>
              </a:rPr>
              <a:t> –   </a:t>
            </a:r>
            <a:r>
              <a:rPr lang="en-US" sz="1800" u="sng" dirty="0">
                <a:effectLst/>
                <a:latin typeface="Bookman Old Style" panose="02050604050505020204" pitchFamily="18" charset="0"/>
                <a:ea typeface="Times New Roman" panose="02020603050405020304" pitchFamily="18" charset="0"/>
              </a:rPr>
              <a:t>Teaching tends to be most effective when the learner is properly motivated</a:t>
            </a:r>
            <a:r>
              <a:rPr lang="en-US" sz="1800" dirty="0">
                <a:effectLst/>
                <a:latin typeface="Bookman Old Style" panose="02050604050505020204" pitchFamily="18" charset="0"/>
                <a:ea typeface="Times New Roman" panose="02020603050405020304" pitchFamily="18" charset="0"/>
              </a:rPr>
              <a:t>.  </a:t>
            </a:r>
            <a:r>
              <a:rPr lang="en-US" sz="1800" dirty="0">
                <a:solidFill>
                  <a:schemeClr val="accent1"/>
                </a:solidFill>
                <a:effectLst/>
                <a:latin typeface="Bookman Old Style" panose="02050604050505020204" pitchFamily="18" charset="0"/>
                <a:ea typeface="Times New Roman" panose="02020603050405020304" pitchFamily="18" charset="0"/>
              </a:rPr>
              <a:t>Motivation – two sources: internal and external.   </a:t>
            </a:r>
            <a:r>
              <a:rPr lang="en-US" sz="1800" dirty="0">
                <a:effectLst/>
                <a:latin typeface="Bookman Old Style" panose="02050604050505020204" pitchFamily="18" charset="0"/>
                <a:ea typeface="Times New Roman" panose="02020603050405020304" pitchFamily="18" charset="0"/>
              </a:rPr>
              <a:t> Motivated people become change agents – path finders for others.</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Bookman Old Style" panose="020506040505050202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effectLst/>
                <a:latin typeface="Bookman Old Style" panose="02050604050505020204" pitchFamily="18" charset="0"/>
                <a:ea typeface="Times New Roman" panose="02020603050405020304" pitchFamily="18" charset="0"/>
              </a:rPr>
              <a:t>“The nature of mind, as far as we can understand it, is that of a power or force actuated by motives.  The striking clock may sound in the ear, and the passing object may paint its image in the eyes, but the inattentive mind neither hears nor sees.”  </a:t>
            </a:r>
            <a:endParaRPr lang="en-US" sz="2800"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r>
              <a:rPr lang="en-US" sz="1600" dirty="0">
                <a:effectLst/>
                <a:latin typeface="Bookman Old Style" panose="02050604050505020204" pitchFamily="18" charset="0"/>
                <a:ea typeface="Times New Roman" panose="02020603050405020304" pitchFamily="18" charset="0"/>
              </a:rPr>
              <a:t>-- John Milton Gregory</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980C5A19-C398-0CA2-A4F0-8D1C2D708E3E}"/>
              </a:ext>
            </a:extLst>
          </p:cNvPr>
          <p:cNvSpPr txBox="1"/>
          <p:nvPr/>
        </p:nvSpPr>
        <p:spPr>
          <a:xfrm>
            <a:off x="1338944" y="3376673"/>
            <a:ext cx="10335985" cy="2308324"/>
          </a:xfrm>
          <a:prstGeom prst="rect">
            <a:avLst/>
          </a:prstGeom>
          <a:noFill/>
        </p:spPr>
        <p:txBody>
          <a:bodyPr wrap="square">
            <a:spAutoFit/>
          </a:bodyPr>
          <a:lstStyle/>
          <a:p>
            <a:pPr marL="0" marR="0" indent="457200" algn="just">
              <a:spcBef>
                <a:spcPts val="0"/>
              </a:spcBef>
              <a:spcAft>
                <a:spcPts val="0"/>
              </a:spcAft>
            </a:pPr>
            <a:r>
              <a:rPr lang="en-US" sz="1800" dirty="0">
                <a:effectLst/>
                <a:latin typeface="Copperplate Gothic Bold" panose="020E0705020206020404" pitchFamily="34" charset="0"/>
                <a:ea typeface="Times New Roman" panose="02020603050405020304" pitchFamily="18" charset="0"/>
              </a:rPr>
              <a:t>THE LAW OF READINESS</a:t>
            </a:r>
            <a:r>
              <a:rPr lang="en-US" sz="1800" dirty="0">
                <a:effectLst/>
                <a:latin typeface="Bookman Old Style" panose="02050604050505020204" pitchFamily="18" charset="0"/>
                <a:ea typeface="Times New Roman" panose="02020603050405020304" pitchFamily="18" charset="0"/>
              </a:rPr>
              <a:t> – </a:t>
            </a:r>
            <a:r>
              <a:rPr lang="en-US" sz="1800" u="sng" dirty="0">
                <a:solidFill>
                  <a:schemeClr val="accent1"/>
                </a:solidFill>
                <a:effectLst/>
                <a:latin typeface="Bookman Old Style" panose="02050604050505020204" pitchFamily="18" charset="0"/>
                <a:ea typeface="Times New Roman" panose="02020603050405020304" pitchFamily="18" charset="0"/>
              </a:rPr>
              <a:t>The teaching-learning process will be most effective when both student and teacher are adequately prepared</a:t>
            </a:r>
            <a:r>
              <a:rPr lang="en-US" sz="1800" dirty="0">
                <a:effectLst/>
                <a:latin typeface="Bookman Old Style" panose="02050604050505020204" pitchFamily="18" charset="0"/>
                <a:ea typeface="Times New Roman" panose="02020603050405020304" pitchFamily="18" charset="0"/>
              </a:rPr>
              <a:t>.  There is a value of giving “homework” – you don’t come in cold to class.</a:t>
            </a:r>
            <a:endParaRPr lang="en-US"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1800" dirty="0">
                <a:effectLst/>
                <a:latin typeface="Bookman Old Style" panose="020506040505050202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indent="457200" algn="ctr">
              <a:spcBef>
                <a:spcPts val="0"/>
              </a:spcBef>
              <a:spcAft>
                <a:spcPts val="0"/>
              </a:spcAft>
            </a:pPr>
            <a:r>
              <a:rPr lang="en-US" sz="1800" dirty="0">
                <a:effectLst/>
                <a:latin typeface="Bookman Old Style" panose="02050604050505020204" pitchFamily="18" charset="0"/>
                <a:ea typeface="Times New Roman" panose="02020603050405020304" pitchFamily="18" charset="0"/>
              </a:rPr>
              <a:t>“Many teachers go to their work either partly prepared or wholly unprepared.  They are like messengers without a message.  They lack entirely the power and enthusiasm necessary to produce the fruits which we have a right to look for from their efforts.”  </a:t>
            </a:r>
            <a:r>
              <a:rPr lang="en-US" sz="1600" dirty="0">
                <a:effectLst/>
                <a:latin typeface="Bookman Old Style" panose="02050604050505020204" pitchFamily="18" charset="0"/>
                <a:ea typeface="Times New Roman" panose="02020603050405020304" pitchFamily="18" charset="0"/>
              </a:rPr>
              <a:t>-- John Milton Gregory</a:t>
            </a:r>
            <a:endParaRPr lang="en-US" sz="2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C54085E-F2A2-0352-A9A6-EBCAC64F9110}"/>
              </a:ext>
            </a:extLst>
          </p:cNvPr>
          <p:cNvSpPr txBox="1"/>
          <p:nvPr/>
        </p:nvSpPr>
        <p:spPr>
          <a:xfrm>
            <a:off x="234683" y="643207"/>
            <a:ext cx="1223412" cy="646331"/>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Teaching</a:t>
            </a:r>
          </a:p>
          <a:p>
            <a:r>
              <a:rPr lang="en-US" b="1" dirty="0">
                <a:effectLst>
                  <a:outerShdw blurRad="38100" dist="38100" dir="2700000" algn="tl">
                    <a:srgbClr val="000000">
                      <a:alpha val="43137"/>
                    </a:srgbClr>
                  </a:outerShdw>
                </a:effectLst>
              </a:rPr>
              <a:t>Practice</a:t>
            </a:r>
          </a:p>
        </p:txBody>
      </p:sp>
      <p:pic>
        <p:nvPicPr>
          <p:cNvPr id="5122" name="Picture 2">
            <a:extLst>
              <a:ext uri="{FF2B5EF4-FFF2-40B4-BE49-F238E27FC236}">
                <a16:creationId xmlns:a16="http://schemas.microsoft.com/office/drawing/2014/main" id="{DD046149-E990-9954-1548-A0EE4ED5E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83" y="2993240"/>
            <a:ext cx="993475" cy="13220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5499891-705F-E519-70AC-EF54C792B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83" y="1289538"/>
            <a:ext cx="977569" cy="155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9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55BB61-4AEB-9CEB-93AB-5EF0B1505440}"/>
              </a:ext>
            </a:extLst>
          </p:cNvPr>
          <p:cNvSpPr txBox="1"/>
          <p:nvPr/>
        </p:nvSpPr>
        <p:spPr>
          <a:xfrm>
            <a:off x="169025" y="331790"/>
            <a:ext cx="11853949" cy="6526210"/>
          </a:xfrm>
          <a:prstGeom prst="rect">
            <a:avLst/>
          </a:prstGeom>
          <a:noFill/>
        </p:spPr>
        <p:txBody>
          <a:bodyPr wrap="square">
            <a:spAutoFit/>
          </a:bodyPr>
          <a:lstStyle/>
          <a:p>
            <a:pPr marL="0" marR="0" algn="just">
              <a:lnSpc>
                <a:spcPct val="107000"/>
              </a:lnSpc>
              <a:spcBef>
                <a:spcPts val="0"/>
              </a:spcBef>
              <a:spcAft>
                <a:spcPts val="800"/>
              </a:spcAft>
            </a:pPr>
            <a:r>
              <a:rPr lang="en-US" sz="2800" b="1" kern="100" dirty="0">
                <a:effectLst/>
                <a:latin typeface="Candara" panose="020E0502030303020204" pitchFamily="34" charset="0"/>
                <a:ea typeface="Calibri" panose="020F0502020204030204" pitchFamily="34" charset="0"/>
                <a:cs typeface="Calibri" panose="020F0502020204030204" pitchFamily="34" charset="0"/>
              </a:rPr>
              <a:t>A Series of </a:t>
            </a:r>
            <a:r>
              <a:rPr lang="en-US" sz="2800" b="1" kern="100" dirty="0" err="1">
                <a:effectLst/>
                <a:latin typeface="Candara" panose="020E0502030303020204" pitchFamily="34" charset="0"/>
                <a:ea typeface="Calibri" panose="020F0502020204030204" pitchFamily="34" charset="0"/>
                <a:cs typeface="Calibri" panose="020F0502020204030204" pitchFamily="34" charset="0"/>
              </a:rPr>
              <a:t>Bottomline</a:t>
            </a:r>
            <a:r>
              <a:rPr lang="en-US" sz="2800" b="1" kern="100" dirty="0" err="1">
                <a:latin typeface="Candara" panose="020E0502030303020204" pitchFamily="34" charset="0"/>
                <a:ea typeface="Calibri" panose="020F0502020204030204" pitchFamily="34" charset="0"/>
                <a:cs typeface="Calibri" panose="020F0502020204030204" pitchFamily="34" charset="0"/>
              </a:rPr>
              <a:t>s</a:t>
            </a:r>
            <a:r>
              <a:rPr lang="en-US" sz="2800" b="1" kern="100" dirty="0">
                <a:effectLst/>
                <a:latin typeface="Candara" panose="020E0502030303020204" pitchFamily="34" charset="0"/>
                <a:ea typeface="Calibri" panose="020F0502020204030204" pitchFamily="34" charset="0"/>
                <a:cs typeface="Calibri" panose="020F0502020204030204" pitchFamily="34" charset="0"/>
              </a:rPr>
              <a:t> For Each Of You To Remember: </a:t>
            </a:r>
            <a:r>
              <a:rPr lang="en-US" sz="2800" kern="100" dirty="0">
                <a:effectLst/>
                <a:latin typeface="Candara" panose="020E0502030303020204" pitchFamily="34" charset="0"/>
                <a:ea typeface="Calibri" panose="020F0502020204030204" pitchFamily="34" charset="0"/>
                <a:cs typeface="Calibri" panose="020F0502020204030204" pitchFamily="34" charset="0"/>
              </a:rPr>
              <a:t>If we are to live the Christian life faithfully and understand what God requires of us, we must do more than casually read the Bible and depend upon others to share the fruit of their study.  We must interact with God’s Word personally, by allowing the Holy Spirit to saturate His message into, and etch His truth upon, our heart and mind. There are many ways to study the Bible, but the most important principle to remember is that we need to read the Bible for ourselves in a way that will help us answer what it says, what it means, and how to apply it to our lives.  Our Father wants us to understand the immeasurable benefits of the Word in our life.  It is the Word that wakens our faith and produces in us a sweeter, higher, longer joy than anything this world can offer.  And this joy we share for the Word is a community treasure.  As the Word is alive in us, it is alive within the fellowship of our church.  And the outcome of the overflow of that reality at work in us: God is glorified!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899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62ADF9A-1895-7F2F-A1E3-C8F9DE260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645" y="684201"/>
            <a:ext cx="7659077" cy="50132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E4A50E-6306-B50F-51E6-242E6B4F0D86}"/>
              </a:ext>
            </a:extLst>
          </p:cNvPr>
          <p:cNvSpPr txBox="1"/>
          <p:nvPr/>
        </p:nvSpPr>
        <p:spPr>
          <a:xfrm>
            <a:off x="2374819" y="5560477"/>
            <a:ext cx="6488828" cy="830997"/>
          </a:xfrm>
          <a:prstGeom prst="rect">
            <a:avLst/>
          </a:prstGeom>
          <a:noFill/>
        </p:spPr>
        <p:txBody>
          <a:bodyPr wrap="none" rtlCol="0">
            <a:spAutoFit/>
          </a:bodyPr>
          <a:lstStyle/>
          <a:p>
            <a:pPr algn="ctr"/>
            <a:r>
              <a:rPr lang="en-US" sz="2400" dirty="0">
                <a:latin typeface="Modern Love" panose="04090805081005020601" pitchFamily="82" charset="0"/>
              </a:rPr>
              <a:t>I JUST NOT FEELING IT</a:t>
            </a:r>
          </a:p>
          <a:p>
            <a:pPr algn="ctr"/>
            <a:r>
              <a:rPr lang="en-US" sz="2400" dirty="0">
                <a:latin typeface="Modern Love" panose="04090805081005020601" pitchFamily="82" charset="0"/>
              </a:rPr>
              <a:t>I FEAR NO PHRASE HAS HINDERED ME MORE</a:t>
            </a:r>
          </a:p>
        </p:txBody>
      </p:sp>
      <p:sp>
        <p:nvSpPr>
          <p:cNvPr id="3" name="TextBox 2">
            <a:extLst>
              <a:ext uri="{FF2B5EF4-FFF2-40B4-BE49-F238E27FC236}">
                <a16:creationId xmlns:a16="http://schemas.microsoft.com/office/drawing/2014/main" id="{0E230B20-C91A-14B0-75DF-861A46667092}"/>
              </a:ext>
            </a:extLst>
          </p:cNvPr>
          <p:cNvSpPr txBox="1"/>
          <p:nvPr/>
        </p:nvSpPr>
        <p:spPr>
          <a:xfrm>
            <a:off x="158262" y="631446"/>
            <a:ext cx="1168140" cy="646331"/>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I’ll Do It</a:t>
            </a:r>
          </a:p>
          <a:p>
            <a:r>
              <a:rPr lang="en-US" b="1" dirty="0">
                <a:latin typeface="Calibri" panose="020F0502020204030204" pitchFamily="34" charset="0"/>
                <a:ea typeface="Calibri" panose="020F0502020204030204" pitchFamily="34" charset="0"/>
                <a:cs typeface="Calibri" panose="020F0502020204030204" pitchFamily="34" charset="0"/>
              </a:rPr>
              <a:t>Tomorrow</a:t>
            </a:r>
          </a:p>
        </p:txBody>
      </p:sp>
      <p:sp>
        <p:nvSpPr>
          <p:cNvPr id="4" name="TextBox 3">
            <a:extLst>
              <a:ext uri="{FF2B5EF4-FFF2-40B4-BE49-F238E27FC236}">
                <a16:creationId xmlns:a16="http://schemas.microsoft.com/office/drawing/2014/main" id="{6BC298F0-A953-5316-0A7C-52933495D300}"/>
              </a:ext>
            </a:extLst>
          </p:cNvPr>
          <p:cNvSpPr txBox="1"/>
          <p:nvPr/>
        </p:nvSpPr>
        <p:spPr>
          <a:xfrm>
            <a:off x="9998771" y="6673334"/>
            <a:ext cx="2193229" cy="184666"/>
          </a:xfrm>
          <a:prstGeom prst="rect">
            <a:avLst/>
          </a:prstGeom>
          <a:noFill/>
        </p:spPr>
        <p:txBody>
          <a:bodyPr wrap="none" rtlCol="0">
            <a:spAutoFit/>
          </a:bodyPr>
          <a:lstStyle/>
          <a:p>
            <a:r>
              <a:rPr lang="en-US" sz="600"/>
              <a:t>https://www.desiringgod.org/articles/just-not-feeling-it</a:t>
            </a:r>
            <a:endParaRPr lang="en-US" sz="600" dirty="0"/>
          </a:p>
        </p:txBody>
      </p:sp>
      <p:sp>
        <p:nvSpPr>
          <p:cNvPr id="5" name="TextBox 4">
            <a:extLst>
              <a:ext uri="{FF2B5EF4-FFF2-40B4-BE49-F238E27FC236}">
                <a16:creationId xmlns:a16="http://schemas.microsoft.com/office/drawing/2014/main" id="{658EDF17-C8CF-B5D2-395F-A191CB160E4A}"/>
              </a:ext>
            </a:extLst>
          </p:cNvPr>
          <p:cNvSpPr txBox="1"/>
          <p:nvPr/>
        </p:nvSpPr>
        <p:spPr>
          <a:xfrm>
            <a:off x="9472986" y="6581001"/>
            <a:ext cx="2719014" cy="184666"/>
          </a:xfrm>
          <a:prstGeom prst="rect">
            <a:avLst/>
          </a:prstGeom>
          <a:noFill/>
        </p:spPr>
        <p:txBody>
          <a:bodyPr wrap="none" rtlCol="0">
            <a:spAutoFit/>
          </a:bodyPr>
          <a:lstStyle/>
          <a:p>
            <a:r>
              <a:rPr lang="en-US" sz="600" dirty="0"/>
              <a:t>“Just Not Feeling It, How Routine Awakens Devotion”, Scott Hubbard</a:t>
            </a:r>
          </a:p>
        </p:txBody>
      </p:sp>
    </p:spTree>
    <p:extLst>
      <p:ext uri="{BB962C8B-B14F-4D97-AF65-F5344CB8AC3E}">
        <p14:creationId xmlns:p14="http://schemas.microsoft.com/office/powerpoint/2010/main" val="353737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a:extLst>
              <a:ext uri="{FF2B5EF4-FFF2-40B4-BE49-F238E27FC236}">
                <a16:creationId xmlns:a16="http://schemas.microsoft.com/office/drawing/2014/main" id="{502DCC37-5895-DB95-B5C7-1EE999970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674" y="114394"/>
            <a:ext cx="10122568" cy="6575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5999AF-6198-4821-BF19-15892B24A008}"/>
              </a:ext>
            </a:extLst>
          </p:cNvPr>
          <p:cNvSpPr txBox="1"/>
          <p:nvPr/>
        </p:nvSpPr>
        <p:spPr>
          <a:xfrm>
            <a:off x="1989221" y="2929489"/>
            <a:ext cx="6079957" cy="3760068"/>
          </a:xfrm>
          <a:prstGeom prst="rect">
            <a:avLst/>
          </a:prstGeom>
          <a:noFill/>
        </p:spPr>
        <p:txBody>
          <a:bodyPr wrap="square">
            <a:spAutoFit/>
          </a:bodyPr>
          <a:lstStyle/>
          <a:p>
            <a:pPr marL="0" marR="0" algn="just">
              <a:lnSpc>
                <a:spcPct val="107000"/>
              </a:lnSpc>
              <a:spcBef>
                <a:spcPts val="0"/>
              </a:spcBef>
              <a:spcAft>
                <a:spcPts val="800"/>
              </a:spcAft>
            </a:pPr>
            <a:r>
              <a:rPr lang="en-US" sz="2800" b="1" kern="100" dirty="0">
                <a:effectLst/>
                <a:latin typeface="Calibri" panose="020F0502020204030204" pitchFamily="34" charset="0"/>
                <a:ea typeface="Calibri" panose="020F0502020204030204" pitchFamily="34" charset="0"/>
                <a:cs typeface="Calibri" panose="020F0502020204030204" pitchFamily="34" charset="0"/>
              </a:rPr>
              <a:t>The very thought of routine spirituality — planned, scheduled, disciplined — seems to undermine the ministry of the life-giving, freedom-bestowing Spirit. “Where the Spirit of the Lord is, there is freedom” </a:t>
            </a:r>
            <a:r>
              <a:rPr lang="en-US" b="1" kern="100" dirty="0">
                <a:effectLst/>
                <a:latin typeface="Calibri" panose="020F0502020204030204" pitchFamily="34" charset="0"/>
                <a:ea typeface="Calibri" panose="020F0502020204030204" pitchFamily="34" charset="0"/>
                <a:cs typeface="Calibri" panose="020F0502020204030204" pitchFamily="34" charset="0"/>
              </a:rPr>
              <a:t>(</a:t>
            </a:r>
            <a:r>
              <a:rPr lang="en-US" b="1" u="sng" kern="100" dirty="0">
                <a:latin typeface="Calibri" panose="020F0502020204030204" pitchFamily="34" charset="0"/>
                <a:ea typeface="Calibri" panose="020F0502020204030204" pitchFamily="34" charset="0"/>
                <a:cs typeface="Calibri" panose="020F0502020204030204" pitchFamily="34" charset="0"/>
              </a:rPr>
              <a:t>2 Corinthians 3:17</a:t>
            </a:r>
            <a:r>
              <a:rPr lang="en-US" b="1" kern="100" dirty="0">
                <a:effectLst/>
                <a:latin typeface="Calibri" panose="020F0502020204030204" pitchFamily="34" charset="0"/>
                <a:ea typeface="Calibri" panose="020F0502020204030204" pitchFamily="34" charset="0"/>
                <a:cs typeface="Calibri" panose="020F0502020204030204" pitchFamily="34" charset="0"/>
              </a:rPr>
              <a:t>) </a:t>
            </a:r>
            <a:r>
              <a:rPr lang="en-US" sz="2800" b="1" kern="100" dirty="0">
                <a:effectLst/>
                <a:latin typeface="Calibri" panose="020F0502020204030204" pitchFamily="34" charset="0"/>
                <a:ea typeface="Calibri" panose="020F0502020204030204" pitchFamily="34" charset="0"/>
                <a:cs typeface="Calibri" panose="020F0502020204030204" pitchFamily="34" charset="0"/>
              </a:rPr>
              <a:t>— and where the spirit of routine is (we may think), there is bondage.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8137F5A-06FD-848B-66A6-9754A6C6F28A}"/>
              </a:ext>
            </a:extLst>
          </p:cNvPr>
          <p:cNvSpPr txBox="1"/>
          <p:nvPr/>
        </p:nvSpPr>
        <p:spPr>
          <a:xfrm>
            <a:off x="0" y="705853"/>
            <a:ext cx="1383712" cy="523220"/>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rPr>
              <a:t>Friend of  Joy</a:t>
            </a:r>
          </a:p>
          <a:p>
            <a:r>
              <a:rPr lang="en-US" sz="1400" b="1" dirty="0">
                <a:effectLst>
                  <a:outerShdw blurRad="38100" dist="38100" dir="2700000" algn="tl">
                    <a:srgbClr val="000000">
                      <a:alpha val="43137"/>
                    </a:srgbClr>
                  </a:outerShdw>
                </a:effectLst>
              </a:rPr>
              <a:t>And Freedom</a:t>
            </a:r>
          </a:p>
        </p:txBody>
      </p:sp>
    </p:spTree>
    <p:extLst>
      <p:ext uri="{BB962C8B-B14F-4D97-AF65-F5344CB8AC3E}">
        <p14:creationId xmlns:p14="http://schemas.microsoft.com/office/powerpoint/2010/main" val="1390909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022496A-FC10-3519-2A5A-A114D2F16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448" y="826994"/>
            <a:ext cx="7010400" cy="5257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6F023B4-E436-B64F-5E23-25BE9371BC92}"/>
              </a:ext>
            </a:extLst>
          </p:cNvPr>
          <p:cNvSpPr txBox="1"/>
          <p:nvPr/>
        </p:nvSpPr>
        <p:spPr>
          <a:xfrm>
            <a:off x="268942" y="645459"/>
            <a:ext cx="1069524" cy="646331"/>
          </a:xfrm>
          <a:prstGeom prst="rect">
            <a:avLst/>
          </a:prstGeom>
          <a:noFill/>
        </p:spPr>
        <p:txBody>
          <a:bodyPr wrap="none" rtlCol="0">
            <a:spAutoFit/>
          </a:bodyPr>
          <a:lstStyle/>
          <a:p>
            <a:r>
              <a:rPr lang="en-US" b="1" dirty="0"/>
              <a:t>Daniel’s</a:t>
            </a:r>
          </a:p>
          <a:p>
            <a:r>
              <a:rPr lang="en-US" b="1" dirty="0"/>
              <a:t>Routine</a:t>
            </a:r>
          </a:p>
        </p:txBody>
      </p:sp>
      <p:sp>
        <p:nvSpPr>
          <p:cNvPr id="2" name="Rectangle 1">
            <a:extLst>
              <a:ext uri="{FF2B5EF4-FFF2-40B4-BE49-F238E27FC236}">
                <a16:creationId xmlns:a16="http://schemas.microsoft.com/office/drawing/2014/main" id="{CE882C03-38F3-2E90-2B98-E36837161D62}"/>
              </a:ext>
            </a:extLst>
          </p:cNvPr>
          <p:cNvSpPr/>
          <p:nvPr/>
        </p:nvSpPr>
        <p:spPr>
          <a:xfrm>
            <a:off x="4879042" y="5829838"/>
            <a:ext cx="3375212" cy="8269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Matura MT Script Capitals" panose="03020802060602070202" pitchFamily="66" charset="0"/>
              </a:rPr>
              <a:t>Whether</a:t>
            </a:r>
            <a:r>
              <a:rPr lang="en-US" dirty="0">
                <a:latin typeface="Matura MT Script Capitals" panose="03020802060602070202" pitchFamily="66" charset="0"/>
              </a:rPr>
              <a:t> lions waited or not</a:t>
            </a:r>
          </a:p>
        </p:txBody>
      </p:sp>
    </p:spTree>
    <p:extLst>
      <p:ext uri="{BB962C8B-B14F-4D97-AF65-F5344CB8AC3E}">
        <p14:creationId xmlns:p14="http://schemas.microsoft.com/office/powerpoint/2010/main" val="27915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a:extLst>
              <a:ext uri="{FF2B5EF4-FFF2-40B4-BE49-F238E27FC236}">
                <a16:creationId xmlns:a16="http://schemas.microsoft.com/office/drawing/2014/main" id="{D1719039-B567-F851-57B9-B316A47B5E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a:extLst>
              <a:ext uri="{FF2B5EF4-FFF2-40B4-BE49-F238E27FC236}">
                <a16:creationId xmlns:a16="http://schemas.microsoft.com/office/drawing/2014/main" id="{179CAE8D-7681-230C-4E87-40DC189EE47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2">
            <a:extLst>
              <a:ext uri="{FF2B5EF4-FFF2-40B4-BE49-F238E27FC236}">
                <a16:creationId xmlns:a16="http://schemas.microsoft.com/office/drawing/2014/main" id="{34906EAF-02EE-6BB9-F590-BAE4F70F1508}"/>
              </a:ext>
            </a:extLst>
          </p:cNvPr>
          <p:cNvSpPr>
            <a:spLocks noChangeAspect="1" noChangeArrowheads="1"/>
          </p:cNvSpPr>
          <p:nvPr/>
        </p:nvSpPr>
        <p:spPr bwMode="auto">
          <a:xfrm>
            <a:off x="3785616" y="3581400"/>
            <a:ext cx="2767584" cy="2767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6">
            <a:extLst>
              <a:ext uri="{FF2B5EF4-FFF2-40B4-BE49-F238E27FC236}">
                <a16:creationId xmlns:a16="http://schemas.microsoft.com/office/drawing/2014/main" id="{06C8DF0A-60D2-8405-4E39-0D99F28DE55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8">
            <a:extLst>
              <a:ext uri="{FF2B5EF4-FFF2-40B4-BE49-F238E27FC236}">
                <a16:creationId xmlns:a16="http://schemas.microsoft.com/office/drawing/2014/main" id="{F88688CB-938C-611C-3C0D-4FCA342A063B}"/>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20">
            <a:extLst>
              <a:ext uri="{FF2B5EF4-FFF2-40B4-BE49-F238E27FC236}">
                <a16:creationId xmlns:a16="http://schemas.microsoft.com/office/drawing/2014/main" id="{52F3575C-B174-92CE-EB20-3B191BCC8784}"/>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22">
            <a:extLst>
              <a:ext uri="{FF2B5EF4-FFF2-40B4-BE49-F238E27FC236}">
                <a16:creationId xmlns:a16="http://schemas.microsoft.com/office/drawing/2014/main" id="{51D24974-E8EE-0D8C-5067-6C73C1262763}"/>
              </a:ext>
            </a:extLst>
          </p:cNvPr>
          <p:cNvSpPr>
            <a:spLocks noChangeAspect="1" noChangeArrowheads="1"/>
          </p:cNvSpPr>
          <p:nvPr/>
        </p:nvSpPr>
        <p:spPr bwMode="auto">
          <a:xfrm>
            <a:off x="67056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TextBox 14">
            <a:extLst>
              <a:ext uri="{FF2B5EF4-FFF2-40B4-BE49-F238E27FC236}">
                <a16:creationId xmlns:a16="http://schemas.microsoft.com/office/drawing/2014/main" id="{AC81A23D-E620-BB96-EC95-ACCD324EB55F}"/>
              </a:ext>
            </a:extLst>
          </p:cNvPr>
          <p:cNvSpPr txBox="1"/>
          <p:nvPr/>
        </p:nvSpPr>
        <p:spPr>
          <a:xfrm>
            <a:off x="2672512" y="5824309"/>
            <a:ext cx="8661345" cy="461665"/>
          </a:xfrm>
          <a:prstGeom prst="rect">
            <a:avLst/>
          </a:prstGeom>
          <a:noFill/>
        </p:spPr>
        <p:txBody>
          <a:bodyPr wrap="none" rtlCol="0">
            <a:spAutoFit/>
          </a:bodyPr>
          <a:lstStyle/>
          <a:p>
            <a:r>
              <a:rPr lang="en-US" sz="2400" b="1" dirty="0">
                <a:latin typeface="Lucida Calligraphy" panose="03010101010101010101" pitchFamily="66" charset="0"/>
              </a:rPr>
              <a:t>….Even after Pentecost had brought the Holy Spirit</a:t>
            </a:r>
          </a:p>
        </p:txBody>
      </p:sp>
      <p:sp>
        <p:nvSpPr>
          <p:cNvPr id="16" name="TextBox 15">
            <a:extLst>
              <a:ext uri="{FF2B5EF4-FFF2-40B4-BE49-F238E27FC236}">
                <a16:creationId xmlns:a16="http://schemas.microsoft.com/office/drawing/2014/main" id="{326366AF-6CD4-50C0-9075-ABA36D288CA2}"/>
              </a:ext>
            </a:extLst>
          </p:cNvPr>
          <p:cNvSpPr txBox="1"/>
          <p:nvPr/>
        </p:nvSpPr>
        <p:spPr>
          <a:xfrm>
            <a:off x="0" y="694944"/>
            <a:ext cx="1444626" cy="553998"/>
          </a:xfrm>
          <a:prstGeom prst="rect">
            <a:avLst/>
          </a:prstGeom>
          <a:noFill/>
        </p:spPr>
        <p:txBody>
          <a:bodyPr wrap="none" rtlCol="0">
            <a:spAutoFit/>
          </a:bodyPr>
          <a:lstStyle/>
          <a:p>
            <a:r>
              <a:rPr lang="en-US" sz="1200" b="1" dirty="0"/>
              <a:t>Peter and John’s</a:t>
            </a:r>
          </a:p>
          <a:p>
            <a:r>
              <a:rPr lang="en-US" b="1" dirty="0"/>
              <a:t>Routine</a:t>
            </a:r>
          </a:p>
        </p:txBody>
      </p:sp>
      <p:pic>
        <p:nvPicPr>
          <p:cNvPr id="2" name="Picture 4">
            <a:extLst>
              <a:ext uri="{FF2B5EF4-FFF2-40B4-BE49-F238E27FC236}">
                <a16:creationId xmlns:a16="http://schemas.microsoft.com/office/drawing/2014/main" id="{826BEA55-FE10-B815-7689-73ED303A3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587" y="1005594"/>
            <a:ext cx="3633609" cy="45420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CDA2834E-41B5-F986-E18D-EA0709287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196" y="1689980"/>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3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8515F6-1379-1C6F-F951-54E46D875948}"/>
              </a:ext>
            </a:extLst>
          </p:cNvPr>
          <p:cNvSpPr txBox="1"/>
          <p:nvPr/>
        </p:nvSpPr>
        <p:spPr>
          <a:xfrm>
            <a:off x="1543178" y="1127426"/>
            <a:ext cx="4347299" cy="4832092"/>
          </a:xfrm>
          <a:prstGeom prst="rect">
            <a:avLst/>
          </a:prstGeom>
          <a:noFill/>
        </p:spPr>
        <p:txBody>
          <a:bodyPr wrap="square">
            <a:spAutoFit/>
          </a:bodyPr>
          <a:lstStyle/>
          <a:p>
            <a:pPr marL="457200" indent="-457200" algn="l" fontAlgn="base">
              <a:spcBef>
                <a:spcPts val="900"/>
              </a:spcBef>
            </a:pPr>
            <a:r>
              <a:rPr lang="en-US" sz="1100" b="1" i="0" dirty="0">
                <a:solidFill>
                  <a:srgbClr val="3D3D3D"/>
                </a:solidFill>
                <a:effectLst/>
                <a:latin typeface="Georgia" panose="02040502050405020303" pitchFamily="18" charset="0"/>
              </a:rPr>
              <a:t>1</a:t>
            </a:r>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Then Jesus was led up by the Spirit into the wilderness to be tempted by the devil.</a:t>
            </a:r>
            <a:endParaRPr lang="en-US" sz="1100" b="0" i="0" dirty="0">
              <a:solidFill>
                <a:srgbClr val="3D3D3D"/>
              </a:solidFill>
              <a:effectLst/>
              <a:latin typeface="Source Sans Pro" panose="020B0503030403020204" pitchFamily="34" charset="0"/>
            </a:endParaRPr>
          </a:p>
          <a:p>
            <a:pPr marL="457200" indent="-457200" algn="l" fontAlgn="base"/>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2</a:t>
            </a:r>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And after He had fasted forty days and forty nights, He then became hungry.</a:t>
            </a:r>
            <a:endParaRPr lang="en-US" sz="1100" b="0" i="0" dirty="0">
              <a:solidFill>
                <a:srgbClr val="3D3D3D"/>
              </a:solidFill>
              <a:effectLst/>
              <a:latin typeface="Source Sans Pro" panose="020B0503030403020204" pitchFamily="34" charset="0"/>
            </a:endParaRPr>
          </a:p>
          <a:p>
            <a:pPr marL="457200" indent="-457200" algn="l" fontAlgn="base"/>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3</a:t>
            </a:r>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And the tempter came and said to Him, “If You are the Son of God, command that these stones become bread.”</a:t>
            </a:r>
            <a:endParaRPr lang="en-US" sz="1100" b="0" i="0" dirty="0">
              <a:solidFill>
                <a:srgbClr val="3D3D3D"/>
              </a:solidFill>
              <a:effectLst/>
              <a:latin typeface="Source Sans Pro" panose="020B0503030403020204" pitchFamily="34" charset="0"/>
            </a:endParaRPr>
          </a:p>
          <a:p>
            <a:pPr marL="457200" indent="-457200" algn="l" fontAlgn="base"/>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4</a:t>
            </a:r>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But He answered and said, </a:t>
            </a:r>
            <a:r>
              <a:rPr lang="en-US" sz="1100" b="0" i="0" dirty="0">
                <a:solidFill>
                  <a:srgbClr val="DD0000"/>
                </a:solidFill>
                <a:effectLst/>
                <a:latin typeface="Georgia" panose="02040502050405020303" pitchFamily="18" charset="0"/>
              </a:rPr>
              <a:t>“It is written, ‘</a:t>
            </a:r>
            <a:r>
              <a:rPr lang="en-US" sz="1100" b="0" i="0" cap="small" dirty="0">
                <a:solidFill>
                  <a:srgbClr val="DD0000"/>
                </a:solidFill>
                <a:effectLst/>
                <a:latin typeface="Georgia" panose="02040502050405020303" pitchFamily="18" charset="0"/>
              </a:rPr>
              <a:t>Man shall not live on bread alone</a:t>
            </a:r>
            <a:r>
              <a:rPr lang="en-US" sz="1100" b="0" i="0" dirty="0">
                <a:solidFill>
                  <a:srgbClr val="DD0000"/>
                </a:solidFill>
                <a:effectLst/>
                <a:latin typeface="Georgia" panose="02040502050405020303" pitchFamily="18" charset="0"/>
              </a:rPr>
              <a:t>, </a:t>
            </a:r>
            <a:r>
              <a:rPr lang="en-US" sz="1100" b="0" i="0" cap="small" dirty="0">
                <a:solidFill>
                  <a:srgbClr val="DD0000"/>
                </a:solidFill>
                <a:effectLst/>
                <a:latin typeface="Georgia" panose="02040502050405020303" pitchFamily="18" charset="0"/>
              </a:rPr>
              <a:t>but on every word That proceeds out of the mouth of God</a:t>
            </a:r>
            <a:r>
              <a:rPr lang="en-US" sz="1100" b="0" i="0" dirty="0">
                <a:solidFill>
                  <a:srgbClr val="DD0000"/>
                </a:solidFill>
                <a:effectLst/>
                <a:latin typeface="Georgia" panose="02040502050405020303" pitchFamily="18" charset="0"/>
              </a:rPr>
              <a:t>.’ ”</a:t>
            </a:r>
            <a:endParaRPr lang="en-US" sz="1100" b="0" i="0" dirty="0">
              <a:solidFill>
                <a:srgbClr val="3D3D3D"/>
              </a:solidFill>
              <a:effectLst/>
              <a:latin typeface="Source Sans Pro" panose="020B0503030403020204" pitchFamily="34" charset="0"/>
            </a:endParaRPr>
          </a:p>
          <a:p>
            <a:pPr marL="457200" indent="-457200" algn="l" fontAlgn="base"/>
            <a:r>
              <a:rPr lang="en-US" sz="1100" b="0" i="0" dirty="0">
                <a:solidFill>
                  <a:srgbClr val="3D3D3D"/>
                </a:solidFill>
                <a:effectLst/>
                <a:latin typeface="Source Sans Pro" panose="020B0503030403020204" pitchFamily="34" charset="0"/>
              </a:rPr>
              <a:t> </a:t>
            </a:r>
            <a:r>
              <a:rPr lang="en-US" sz="1100" b="1" i="0" dirty="0">
                <a:solidFill>
                  <a:srgbClr val="3D3D3D"/>
                </a:solidFill>
                <a:effectLst/>
                <a:latin typeface="Georgia" panose="02040502050405020303" pitchFamily="18" charset="0"/>
              </a:rPr>
              <a:t>5</a:t>
            </a:r>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Then the devil </a:t>
            </a:r>
            <a:r>
              <a:rPr lang="en-US" sz="1100" b="0" i="0" u="none" strike="noStrike" baseline="30000" dirty="0">
                <a:solidFill>
                  <a:srgbClr val="1977DE"/>
                </a:solidFill>
                <a:effectLst/>
                <a:latin typeface="Source Sans Pro" panose="020B0503030403020204" pitchFamily="34" charset="0"/>
                <a:hlinkClick r:id="rId2"/>
              </a:rPr>
              <a:t>* </a:t>
            </a:r>
            <a:r>
              <a:rPr lang="en-US" sz="1100" b="0" i="0" dirty="0">
                <a:solidFill>
                  <a:srgbClr val="3D3D3D"/>
                </a:solidFill>
                <a:effectLst/>
                <a:latin typeface="Georgia" panose="02040502050405020303" pitchFamily="18" charset="0"/>
              </a:rPr>
              <a:t>took Him into the holy city and had Him stand on the pinnacle of the temple,</a:t>
            </a:r>
            <a:endParaRPr lang="en-US" sz="1100" b="0" i="0" dirty="0">
              <a:solidFill>
                <a:srgbClr val="3D3D3D"/>
              </a:solidFill>
              <a:effectLst/>
              <a:latin typeface="Source Sans Pro" panose="020B0503030403020204" pitchFamily="34" charset="0"/>
            </a:endParaRPr>
          </a:p>
          <a:p>
            <a:pPr marL="457200" indent="-457200" algn="l" fontAlgn="base"/>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6</a:t>
            </a:r>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and </a:t>
            </a:r>
            <a:r>
              <a:rPr lang="en-US" sz="1100" b="0" i="0" u="none" strike="noStrike" baseline="30000" dirty="0">
                <a:solidFill>
                  <a:srgbClr val="1977DE"/>
                </a:solidFill>
                <a:effectLst/>
                <a:latin typeface="Source Sans Pro" panose="020B0503030403020204" pitchFamily="34" charset="0"/>
                <a:hlinkClick r:id="rId3"/>
              </a:rPr>
              <a:t>* </a:t>
            </a:r>
            <a:r>
              <a:rPr lang="en-US" sz="1100" b="0" i="0" dirty="0">
                <a:solidFill>
                  <a:srgbClr val="3D3D3D"/>
                </a:solidFill>
                <a:effectLst/>
                <a:latin typeface="Georgia" panose="02040502050405020303" pitchFamily="18" charset="0"/>
              </a:rPr>
              <a:t>said to Him, “If You are the Son of God, throw Yourself down; for it is written,</a:t>
            </a:r>
            <a:endParaRPr lang="en-US" sz="1100" b="0" i="0" dirty="0">
              <a:solidFill>
                <a:srgbClr val="3D3D3D"/>
              </a:solidFill>
              <a:effectLst/>
              <a:latin typeface="Source Sans Pro" panose="020B0503030403020204" pitchFamily="34" charset="0"/>
            </a:endParaRPr>
          </a:p>
          <a:p>
            <a:pPr marL="914400" indent="-228600" algn="l" fontAlgn="base"/>
            <a:r>
              <a:rPr lang="en-US" sz="1100" b="0" i="0" dirty="0">
                <a:solidFill>
                  <a:srgbClr val="3D3D3D"/>
                </a:solidFill>
                <a:effectLst/>
                <a:latin typeface="Georgia" panose="02040502050405020303" pitchFamily="18" charset="0"/>
              </a:rPr>
              <a:t>‘</a:t>
            </a:r>
            <a:r>
              <a:rPr lang="en-US" sz="1100" b="0" i="0" cap="small" dirty="0">
                <a:solidFill>
                  <a:srgbClr val="3D3D3D"/>
                </a:solidFill>
                <a:effectLst/>
                <a:latin typeface="Georgia" panose="02040502050405020303" pitchFamily="18" charset="0"/>
              </a:rPr>
              <a:t>He will command His angels concerning You</a:t>
            </a:r>
            <a:r>
              <a:rPr lang="en-US" sz="1100" b="0" i="0" dirty="0">
                <a:solidFill>
                  <a:srgbClr val="3D3D3D"/>
                </a:solidFill>
                <a:effectLst/>
                <a:latin typeface="Georgia" panose="02040502050405020303" pitchFamily="18" charset="0"/>
              </a:rPr>
              <a:t>’;</a:t>
            </a:r>
            <a:endParaRPr lang="en-US" sz="1100" b="0" i="0" dirty="0">
              <a:solidFill>
                <a:srgbClr val="3D3D3D"/>
              </a:solidFill>
              <a:effectLst/>
              <a:latin typeface="Source Sans Pro" panose="020B0503030403020204" pitchFamily="34" charset="0"/>
            </a:endParaRPr>
          </a:p>
          <a:p>
            <a:pPr marL="457200" algn="l" fontAlgn="base"/>
            <a:r>
              <a:rPr lang="en-US" sz="1100" b="0" i="0" dirty="0">
                <a:solidFill>
                  <a:srgbClr val="3D3D3D"/>
                </a:solidFill>
                <a:effectLst/>
                <a:latin typeface="Georgia" panose="02040502050405020303" pitchFamily="18" charset="0"/>
              </a:rPr>
              <a:t>and</a:t>
            </a:r>
            <a:endParaRPr lang="en-US" sz="1100" b="0" i="0" dirty="0">
              <a:solidFill>
                <a:srgbClr val="3D3D3D"/>
              </a:solidFill>
              <a:effectLst/>
              <a:latin typeface="Source Sans Pro" panose="020B0503030403020204" pitchFamily="34" charset="0"/>
            </a:endParaRPr>
          </a:p>
          <a:p>
            <a:pPr marL="914400" indent="-228600" algn="l" fontAlgn="base"/>
            <a:r>
              <a:rPr lang="en-US" sz="1100" b="0" i="0" dirty="0">
                <a:solidFill>
                  <a:srgbClr val="3D3D3D"/>
                </a:solidFill>
                <a:effectLst/>
                <a:latin typeface="Georgia" panose="02040502050405020303" pitchFamily="18" charset="0"/>
              </a:rPr>
              <a:t>‘</a:t>
            </a:r>
            <a:r>
              <a:rPr lang="en-US" sz="1100" b="0" i="0" cap="small" dirty="0">
                <a:solidFill>
                  <a:srgbClr val="3D3D3D"/>
                </a:solidFill>
                <a:effectLst/>
                <a:latin typeface="Georgia" panose="02040502050405020303" pitchFamily="18" charset="0"/>
              </a:rPr>
              <a:t>On</a:t>
            </a:r>
            <a:r>
              <a:rPr lang="en-US" sz="1100" b="0" i="0" dirty="0">
                <a:solidFill>
                  <a:srgbClr val="3D3D3D"/>
                </a:solidFill>
                <a:effectLst/>
                <a:latin typeface="Georgia" panose="02040502050405020303" pitchFamily="18" charset="0"/>
              </a:rPr>
              <a:t> </a:t>
            </a:r>
            <a:r>
              <a:rPr lang="en-US" sz="1100" b="0" i="1" dirty="0">
                <a:solidFill>
                  <a:srgbClr val="3D3D3D"/>
                </a:solidFill>
                <a:effectLst/>
                <a:latin typeface="Georgia" panose="02040502050405020303" pitchFamily="18" charset="0"/>
              </a:rPr>
              <a:t>their</a:t>
            </a:r>
            <a:r>
              <a:rPr lang="en-US" sz="1100" b="0" i="0" dirty="0">
                <a:solidFill>
                  <a:srgbClr val="3D3D3D"/>
                </a:solidFill>
                <a:effectLst/>
                <a:latin typeface="Georgia" panose="02040502050405020303" pitchFamily="18" charset="0"/>
              </a:rPr>
              <a:t> </a:t>
            </a:r>
            <a:r>
              <a:rPr lang="en-US" sz="1100" b="0" i="0" cap="small" dirty="0">
                <a:solidFill>
                  <a:srgbClr val="3D3D3D"/>
                </a:solidFill>
                <a:effectLst/>
                <a:latin typeface="Georgia" panose="02040502050405020303" pitchFamily="18" charset="0"/>
              </a:rPr>
              <a:t>hands they will bear You up</a:t>
            </a:r>
            <a:r>
              <a:rPr lang="en-US" sz="1100" b="0" i="0" dirty="0">
                <a:solidFill>
                  <a:srgbClr val="3D3D3D"/>
                </a:solidFill>
                <a:effectLst/>
                <a:latin typeface="Georgia" panose="02040502050405020303" pitchFamily="18" charset="0"/>
              </a:rPr>
              <a:t>,</a:t>
            </a:r>
            <a:endParaRPr lang="en-US" sz="1100" b="0" i="0" dirty="0">
              <a:solidFill>
                <a:srgbClr val="3D3D3D"/>
              </a:solidFill>
              <a:effectLst/>
              <a:latin typeface="Source Sans Pro" panose="020B0503030403020204" pitchFamily="34" charset="0"/>
            </a:endParaRPr>
          </a:p>
          <a:p>
            <a:pPr marL="914400" indent="-228600" algn="l" fontAlgn="base"/>
            <a:r>
              <a:rPr lang="en-US" sz="1100" b="0" i="0" cap="small" dirty="0">
                <a:solidFill>
                  <a:srgbClr val="3D3D3D"/>
                </a:solidFill>
                <a:effectLst/>
                <a:latin typeface="Georgia" panose="02040502050405020303" pitchFamily="18" charset="0"/>
              </a:rPr>
              <a:t>So that You will not strike Your foot against a stone</a:t>
            </a:r>
            <a:r>
              <a:rPr lang="en-US" sz="1100" b="0" i="0" dirty="0">
                <a:solidFill>
                  <a:srgbClr val="3D3D3D"/>
                </a:solidFill>
                <a:effectLst/>
                <a:latin typeface="Georgia" panose="02040502050405020303" pitchFamily="18" charset="0"/>
              </a:rPr>
              <a:t>.’ ”</a:t>
            </a:r>
            <a:endParaRPr lang="en-US" sz="1100" b="0" i="0" dirty="0">
              <a:solidFill>
                <a:srgbClr val="3D3D3D"/>
              </a:solidFill>
              <a:effectLst/>
              <a:latin typeface="Source Sans Pro" panose="020B0503030403020204" pitchFamily="34" charset="0"/>
            </a:endParaRPr>
          </a:p>
          <a:p>
            <a:pPr marL="457200" indent="-457200" algn="l" fontAlgn="base"/>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7</a:t>
            </a:r>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Jesus said to him, </a:t>
            </a:r>
            <a:r>
              <a:rPr lang="en-US" sz="1100" b="0" i="0" dirty="0">
                <a:solidFill>
                  <a:srgbClr val="DD0000"/>
                </a:solidFill>
                <a:effectLst/>
                <a:latin typeface="Georgia" panose="02040502050405020303" pitchFamily="18" charset="0"/>
              </a:rPr>
              <a:t>“On the other hand, it is written, ‘</a:t>
            </a:r>
            <a:r>
              <a:rPr lang="en-US" sz="1100" b="0" i="0" cap="small" dirty="0">
                <a:solidFill>
                  <a:srgbClr val="DD0000"/>
                </a:solidFill>
                <a:effectLst/>
                <a:latin typeface="Georgia" panose="02040502050405020303" pitchFamily="18" charset="0"/>
              </a:rPr>
              <a:t>You shall not put the Lord your God to the test</a:t>
            </a:r>
            <a:r>
              <a:rPr lang="en-US" sz="1100" b="0" i="0" dirty="0">
                <a:solidFill>
                  <a:srgbClr val="DD0000"/>
                </a:solidFill>
                <a:effectLst/>
                <a:latin typeface="Georgia" panose="02040502050405020303" pitchFamily="18" charset="0"/>
              </a:rPr>
              <a:t>.’ ”</a:t>
            </a:r>
            <a:endParaRPr lang="en-US" sz="1100" b="0" i="0" dirty="0">
              <a:solidFill>
                <a:srgbClr val="3D3D3D"/>
              </a:solidFill>
              <a:effectLst/>
              <a:latin typeface="Source Sans Pro" panose="020B0503030403020204" pitchFamily="34" charset="0"/>
            </a:endParaRPr>
          </a:p>
          <a:p>
            <a:pPr marL="457200" indent="-457200" algn="l" fontAlgn="base"/>
            <a:r>
              <a:rPr lang="en-US" sz="1100" b="0" i="0" dirty="0">
                <a:solidFill>
                  <a:srgbClr val="3D3D3D"/>
                </a:solidFill>
                <a:effectLst/>
                <a:latin typeface="Source Sans Pro" panose="020B0503030403020204" pitchFamily="34" charset="0"/>
              </a:rPr>
              <a:t> </a:t>
            </a:r>
            <a:r>
              <a:rPr lang="en-US" sz="1100" b="1" i="0" dirty="0">
                <a:solidFill>
                  <a:srgbClr val="3D3D3D"/>
                </a:solidFill>
                <a:effectLst/>
                <a:latin typeface="Georgia" panose="02040502050405020303" pitchFamily="18" charset="0"/>
              </a:rPr>
              <a:t>8</a:t>
            </a:r>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Again, the devil </a:t>
            </a:r>
            <a:r>
              <a:rPr lang="en-US" sz="1100" b="0" i="0" u="none" strike="noStrike" baseline="30000" dirty="0">
                <a:solidFill>
                  <a:srgbClr val="1977DE"/>
                </a:solidFill>
                <a:effectLst/>
                <a:latin typeface="Source Sans Pro" panose="020B0503030403020204" pitchFamily="34" charset="0"/>
                <a:hlinkClick r:id="rId4"/>
              </a:rPr>
              <a:t>* </a:t>
            </a:r>
            <a:r>
              <a:rPr lang="en-US" sz="1100" b="0" i="0" dirty="0">
                <a:solidFill>
                  <a:srgbClr val="3D3D3D"/>
                </a:solidFill>
                <a:effectLst/>
                <a:latin typeface="Georgia" panose="02040502050405020303" pitchFamily="18" charset="0"/>
              </a:rPr>
              <a:t>took Him to a very high mountain and </a:t>
            </a:r>
            <a:r>
              <a:rPr lang="en-US" sz="1100" b="0" i="0" u="none" strike="noStrike" baseline="30000" dirty="0">
                <a:solidFill>
                  <a:srgbClr val="1977DE"/>
                </a:solidFill>
                <a:effectLst/>
                <a:latin typeface="Source Sans Pro" panose="020B0503030403020204" pitchFamily="34" charset="0"/>
                <a:hlinkClick r:id="rId4"/>
              </a:rPr>
              <a:t>* </a:t>
            </a:r>
            <a:r>
              <a:rPr lang="en-US" sz="1100" b="0" i="0" dirty="0">
                <a:solidFill>
                  <a:srgbClr val="3D3D3D"/>
                </a:solidFill>
                <a:effectLst/>
                <a:latin typeface="Georgia" panose="02040502050405020303" pitchFamily="18" charset="0"/>
              </a:rPr>
              <a:t>showed Him all the kingdoms of the world and their glory;</a:t>
            </a:r>
            <a:endParaRPr lang="en-US" sz="1100" b="0" i="0" dirty="0">
              <a:solidFill>
                <a:srgbClr val="3D3D3D"/>
              </a:solidFill>
              <a:effectLst/>
              <a:latin typeface="Source Sans Pro" panose="020B0503030403020204" pitchFamily="34" charset="0"/>
            </a:endParaRPr>
          </a:p>
          <a:p>
            <a:pPr marL="457200" indent="-457200" algn="l" fontAlgn="base"/>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9</a:t>
            </a:r>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and he said to Him, “All these things I will give You, if You fall down and worship me.”</a:t>
            </a:r>
            <a:endParaRPr lang="en-US" sz="1100" b="0" i="0" dirty="0">
              <a:solidFill>
                <a:srgbClr val="3D3D3D"/>
              </a:solidFill>
              <a:effectLst/>
              <a:latin typeface="Source Sans Pro" panose="020B0503030403020204" pitchFamily="34" charset="0"/>
            </a:endParaRPr>
          </a:p>
          <a:p>
            <a:pPr marL="457200" indent="-457200" algn="l" fontAlgn="base"/>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10</a:t>
            </a:r>
            <a:r>
              <a:rPr lang="en-US" sz="1100" b="0" i="0" dirty="0">
                <a:solidFill>
                  <a:srgbClr val="3D3D3D"/>
                </a:solidFill>
                <a:effectLst/>
                <a:latin typeface="Source Sans Pro" panose="020B0503030403020204" pitchFamily="34" charset="0"/>
              </a:rPr>
              <a:t> </a:t>
            </a:r>
            <a:r>
              <a:rPr lang="en-US" sz="1100" b="0" i="0" dirty="0">
                <a:solidFill>
                  <a:srgbClr val="3D3D3D"/>
                </a:solidFill>
                <a:effectLst/>
                <a:latin typeface="Georgia" panose="02040502050405020303" pitchFamily="18" charset="0"/>
              </a:rPr>
              <a:t>Then Jesus </a:t>
            </a:r>
            <a:r>
              <a:rPr lang="en-US" sz="1100" b="0" i="0" u="none" strike="noStrike" baseline="30000" dirty="0">
                <a:solidFill>
                  <a:srgbClr val="1977DE"/>
                </a:solidFill>
                <a:effectLst/>
                <a:latin typeface="Source Sans Pro" panose="020B0503030403020204" pitchFamily="34" charset="0"/>
                <a:hlinkClick r:id="rId5"/>
              </a:rPr>
              <a:t>* </a:t>
            </a:r>
            <a:r>
              <a:rPr lang="en-US" sz="1100" b="0" i="0" dirty="0">
                <a:solidFill>
                  <a:srgbClr val="3D3D3D"/>
                </a:solidFill>
                <a:effectLst/>
                <a:latin typeface="Georgia" panose="02040502050405020303" pitchFamily="18" charset="0"/>
              </a:rPr>
              <a:t>said to him, </a:t>
            </a:r>
            <a:r>
              <a:rPr lang="en-US" sz="1100" b="0" i="0" dirty="0">
                <a:solidFill>
                  <a:srgbClr val="DD0000"/>
                </a:solidFill>
                <a:effectLst/>
                <a:latin typeface="Georgia" panose="02040502050405020303" pitchFamily="18" charset="0"/>
              </a:rPr>
              <a:t>“Go, Satan! For it is written, ‘</a:t>
            </a:r>
            <a:r>
              <a:rPr lang="en-US" sz="1100" b="0" i="0" cap="small" dirty="0">
                <a:solidFill>
                  <a:srgbClr val="DD0000"/>
                </a:solidFill>
                <a:effectLst/>
                <a:latin typeface="Georgia" panose="02040502050405020303" pitchFamily="18" charset="0"/>
              </a:rPr>
              <a:t>You shall worship the Lord your God</a:t>
            </a:r>
            <a:r>
              <a:rPr lang="en-US" sz="1100" b="0" i="0" dirty="0">
                <a:solidFill>
                  <a:srgbClr val="DD0000"/>
                </a:solidFill>
                <a:effectLst/>
                <a:latin typeface="Georgia" panose="02040502050405020303" pitchFamily="18" charset="0"/>
              </a:rPr>
              <a:t>, </a:t>
            </a:r>
            <a:r>
              <a:rPr lang="en-US" sz="1100" b="0" i="0" cap="small" dirty="0">
                <a:solidFill>
                  <a:srgbClr val="DD0000"/>
                </a:solidFill>
                <a:effectLst/>
                <a:latin typeface="Georgia" panose="02040502050405020303" pitchFamily="18" charset="0"/>
              </a:rPr>
              <a:t>and</a:t>
            </a:r>
            <a:r>
              <a:rPr lang="en-US" sz="1100" b="0" i="0" dirty="0">
                <a:solidFill>
                  <a:srgbClr val="DD0000"/>
                </a:solidFill>
                <a:effectLst/>
                <a:latin typeface="Georgia" panose="02040502050405020303" pitchFamily="18" charset="0"/>
              </a:rPr>
              <a:t> </a:t>
            </a:r>
            <a:r>
              <a:rPr lang="en-US" sz="1100" b="0" i="0" cap="small" dirty="0">
                <a:solidFill>
                  <a:srgbClr val="DD0000"/>
                </a:solidFill>
                <a:effectLst/>
                <a:latin typeface="Georgia" panose="02040502050405020303" pitchFamily="18" charset="0"/>
              </a:rPr>
              <a:t>serve Him only</a:t>
            </a:r>
            <a:r>
              <a:rPr lang="en-US" sz="1100" b="0" i="0" dirty="0">
                <a:solidFill>
                  <a:srgbClr val="DD0000"/>
                </a:solidFill>
                <a:effectLst/>
                <a:latin typeface="Georgia" panose="02040502050405020303" pitchFamily="18" charset="0"/>
              </a:rPr>
              <a:t>.’ ”</a:t>
            </a:r>
            <a:endParaRPr lang="en-US" sz="1100" b="0" i="0" dirty="0">
              <a:solidFill>
                <a:srgbClr val="3D3D3D"/>
              </a:solidFill>
              <a:effectLst/>
              <a:latin typeface="Source Sans Pro" panose="020B0503030403020204" pitchFamily="34" charset="0"/>
            </a:endParaRPr>
          </a:p>
          <a:p>
            <a:pPr marL="457200" indent="-457200" algn="ctr" fontAlgn="base"/>
            <a:r>
              <a:rPr lang="en-US" sz="1100" b="0" i="0" dirty="0">
                <a:solidFill>
                  <a:srgbClr val="3D3D3D"/>
                </a:solidFill>
                <a:effectLst/>
                <a:latin typeface="Source Sans Pro" panose="020B0503030403020204" pitchFamily="34" charset="0"/>
              </a:rPr>
              <a:t>  Matthew 4:1-10</a:t>
            </a:r>
          </a:p>
        </p:txBody>
      </p:sp>
      <p:pic>
        <p:nvPicPr>
          <p:cNvPr id="4098" name="Picture 2">
            <a:extLst>
              <a:ext uri="{FF2B5EF4-FFF2-40B4-BE49-F238E27FC236}">
                <a16:creationId xmlns:a16="http://schemas.microsoft.com/office/drawing/2014/main" id="{D46B9464-D3B7-600D-480F-4B315ADA81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951033"/>
            <a:ext cx="5723631" cy="37927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1EFB63-5405-BCC9-037C-75FA73F3B591}"/>
              </a:ext>
            </a:extLst>
          </p:cNvPr>
          <p:cNvSpPr txBox="1"/>
          <p:nvPr/>
        </p:nvSpPr>
        <p:spPr>
          <a:xfrm>
            <a:off x="146304" y="658646"/>
            <a:ext cx="1191352" cy="584775"/>
          </a:xfrm>
          <a:prstGeom prst="rect">
            <a:avLst/>
          </a:prstGeom>
          <a:noFill/>
        </p:spPr>
        <p:txBody>
          <a:bodyPr wrap="none" rtlCol="0">
            <a:spAutoFit/>
          </a:bodyPr>
          <a:lstStyle/>
          <a:p>
            <a:r>
              <a:rPr lang="en-US" sz="1600" b="1" dirty="0"/>
              <a:t>Our Lord’s</a:t>
            </a:r>
          </a:p>
          <a:p>
            <a:r>
              <a:rPr lang="en-US" sz="1600" b="1" dirty="0"/>
              <a:t>Routine</a:t>
            </a:r>
          </a:p>
        </p:txBody>
      </p:sp>
      <p:sp>
        <p:nvSpPr>
          <p:cNvPr id="5" name="TextBox 4">
            <a:extLst>
              <a:ext uri="{FF2B5EF4-FFF2-40B4-BE49-F238E27FC236}">
                <a16:creationId xmlns:a16="http://schemas.microsoft.com/office/drawing/2014/main" id="{23933231-DB35-00D8-D0FB-89492F801D8B}"/>
              </a:ext>
            </a:extLst>
          </p:cNvPr>
          <p:cNvSpPr txBox="1"/>
          <p:nvPr/>
        </p:nvSpPr>
        <p:spPr>
          <a:xfrm>
            <a:off x="6096000" y="5036188"/>
            <a:ext cx="5723632" cy="1569660"/>
          </a:xfrm>
          <a:prstGeom prst="rect">
            <a:avLst/>
          </a:prstGeom>
          <a:noFill/>
        </p:spPr>
        <p:txBody>
          <a:bodyPr wrap="square">
            <a:spAutoFit/>
          </a:bodyPr>
          <a:lstStyle/>
          <a:p>
            <a:pPr algn="ct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Our Lord Jesus himself after fasting for forty days spontaneously defeated the devil’s lies because he had routinely memorized Deuteronomy</a:t>
            </a:r>
            <a:endParaRPr lang="en-US" sz="2400" b="1" dirty="0">
              <a:effectLst>
                <a:outerShdw blurRad="38100" dist="38100" dir="2700000" algn="tl">
                  <a:srgbClr val="000000">
                    <a:alpha val="43137"/>
                  </a:srgbClr>
                </a:outerShdw>
              </a:effectLst>
            </a:endParaRPr>
          </a:p>
        </p:txBody>
      </p:sp>
      <p:cxnSp>
        <p:nvCxnSpPr>
          <p:cNvPr id="6" name="Straight Arrow Connector 5">
            <a:extLst>
              <a:ext uri="{FF2B5EF4-FFF2-40B4-BE49-F238E27FC236}">
                <a16:creationId xmlns:a16="http://schemas.microsoft.com/office/drawing/2014/main" id="{61383DDF-9489-8081-3743-A05265B8F6C6}"/>
              </a:ext>
            </a:extLst>
          </p:cNvPr>
          <p:cNvCxnSpPr>
            <a:cxnSpLocks/>
          </p:cNvCxnSpPr>
          <p:nvPr/>
        </p:nvCxnSpPr>
        <p:spPr>
          <a:xfrm flipH="1" flipV="1">
            <a:off x="5397493" y="4470400"/>
            <a:ext cx="1797634" cy="1921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AB5D099-88AA-FE2F-A0BB-C0782C022420}"/>
              </a:ext>
            </a:extLst>
          </p:cNvPr>
          <p:cNvCxnSpPr>
            <a:cxnSpLocks/>
          </p:cNvCxnSpPr>
          <p:nvPr/>
        </p:nvCxnSpPr>
        <p:spPr>
          <a:xfrm flipH="1" flipV="1">
            <a:off x="4812145" y="2558473"/>
            <a:ext cx="2382982" cy="3833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68C8FD3-0D72-CEAA-55DD-1C601AD618A4}"/>
              </a:ext>
            </a:extLst>
          </p:cNvPr>
          <p:cNvCxnSpPr>
            <a:cxnSpLocks/>
          </p:cNvCxnSpPr>
          <p:nvPr/>
        </p:nvCxnSpPr>
        <p:spPr>
          <a:xfrm flipH="1" flipV="1">
            <a:off x="5206999" y="5176060"/>
            <a:ext cx="1988128" cy="1193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299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91C3A1-FE18-C439-08F0-DA677A700F8E}"/>
              </a:ext>
            </a:extLst>
          </p:cNvPr>
          <p:cNvSpPr txBox="1"/>
          <p:nvPr/>
        </p:nvSpPr>
        <p:spPr>
          <a:xfrm>
            <a:off x="1686658" y="2147335"/>
            <a:ext cx="3459773" cy="4029565"/>
          </a:xfrm>
          <a:prstGeom prst="rect">
            <a:avLst/>
          </a:prstGeom>
          <a:noFill/>
        </p:spPr>
        <p:txBody>
          <a:bodyPr wrap="square">
            <a:spAutoFit/>
          </a:bodyPr>
          <a:lstStyle/>
          <a:p>
            <a:pPr marL="0" marR="0" algn="ctr">
              <a:lnSpc>
                <a:spcPct val="107000"/>
              </a:lnSpc>
              <a:spcBef>
                <a:spcPts val="0"/>
              </a:spcBef>
              <a:spcAft>
                <a:spcPts val="800"/>
              </a:spcAft>
            </a:pPr>
            <a:r>
              <a:rPr lang="en-US" sz="2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“Blessed are you, O Lord!” he shouts (verse 12). His soul, like his song, “is </a:t>
            </a:r>
            <a:r>
              <a:rPr lang="en-US" sz="2000" b="1" i="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consumed</a:t>
            </a:r>
            <a:r>
              <a:rPr lang="en-US" sz="2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with longing for your rules at all times” (verse 20). Both midnight and early morning may find him awake (verses 62, 147), too ecstatic to sleep, for “your testimonies are my delight” (verse 24). His hates and his loves burn too bright to be hidden (verses 104, 119) </a:t>
            </a:r>
          </a:p>
        </p:txBody>
      </p:sp>
      <p:sp>
        <p:nvSpPr>
          <p:cNvPr id="7" name="TextBox 6">
            <a:extLst>
              <a:ext uri="{FF2B5EF4-FFF2-40B4-BE49-F238E27FC236}">
                <a16:creationId xmlns:a16="http://schemas.microsoft.com/office/drawing/2014/main" id="{4AC2B732-8583-7289-7F96-59DD50A14268}"/>
              </a:ext>
            </a:extLst>
          </p:cNvPr>
          <p:cNvSpPr txBox="1"/>
          <p:nvPr/>
        </p:nvSpPr>
        <p:spPr>
          <a:xfrm>
            <a:off x="6674740" y="2145184"/>
            <a:ext cx="3629757" cy="4029565"/>
          </a:xfrm>
          <a:prstGeom prst="rect">
            <a:avLst/>
          </a:prstGeom>
          <a:noFill/>
        </p:spPr>
        <p:txBody>
          <a:bodyPr wrap="square">
            <a:spAutoFit/>
          </a:bodyPr>
          <a:lstStyle/>
          <a:p>
            <a:pPr marL="0" marR="0" algn="ctr">
              <a:lnSpc>
                <a:spcPct val="107000"/>
              </a:lnSpc>
              <a:spcBef>
                <a:spcPts val="0"/>
              </a:spcBef>
              <a:spcAft>
                <a:spcPts val="800"/>
              </a:spcAft>
            </a:pPr>
            <a:r>
              <a:rPr lang="en-US" sz="2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Scripture poured out of the man’s heart only because he had previously, even fastidiously, “stored” it there (verse 11). “I set your rules before me” was the watchword of his life, no matter the day (verse 30). With a devotion that might make us uncomfortable, he declares, “Seven times a day I praise you for your righteous rules” (verse 164).</a:t>
            </a:r>
          </a:p>
        </p:txBody>
      </p:sp>
      <p:sp>
        <p:nvSpPr>
          <p:cNvPr id="9" name="TextBox 8">
            <a:extLst>
              <a:ext uri="{FF2B5EF4-FFF2-40B4-BE49-F238E27FC236}">
                <a16:creationId xmlns:a16="http://schemas.microsoft.com/office/drawing/2014/main" id="{F87DC957-1ED4-B839-5351-B75A01F59E7B}"/>
              </a:ext>
            </a:extLst>
          </p:cNvPr>
          <p:cNvSpPr txBox="1"/>
          <p:nvPr/>
        </p:nvSpPr>
        <p:spPr>
          <a:xfrm>
            <a:off x="2817935" y="606301"/>
            <a:ext cx="7082203" cy="1015663"/>
          </a:xfrm>
          <a:prstGeom prst="rect">
            <a:avLst/>
          </a:prstGeom>
          <a:noFill/>
        </p:spPr>
        <p:txBody>
          <a:bodyPr wrap="square">
            <a:spAutoFit/>
          </a:bodyPr>
          <a:lstStyle/>
          <a:p>
            <a:r>
              <a:rPr lang="en-US" sz="2000" b="1" dirty="0">
                <a:effectLst/>
                <a:latin typeface="Calibri" panose="020F0502020204030204" pitchFamily="34" charset="0"/>
                <a:ea typeface="Calibri" panose="020F0502020204030204" pitchFamily="34" charset="0"/>
                <a:cs typeface="Times New Roman" panose="02020603050405020304" pitchFamily="18" charset="0"/>
              </a:rPr>
              <a:t>Pay </a:t>
            </a: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attention</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to the psalm and you may notice something that rivals the intensity of the writer’s feelings: </a:t>
            </a: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consistency of his </a:t>
            </a:r>
            <a:r>
              <a:rPr lang="en-US" sz="2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routine</a:t>
            </a:r>
            <a:endParaRPr lang="en-US" sz="2000" b="1" dirty="0">
              <a:effectLst>
                <a:outerShdw blurRad="38100" dist="38100" dir="2700000" algn="tl">
                  <a:srgbClr val="000000">
                    <a:alpha val="43137"/>
                  </a:srgbClr>
                </a:outerShdw>
              </a:effectLst>
            </a:endParaRPr>
          </a:p>
        </p:txBody>
      </p:sp>
      <p:pic>
        <p:nvPicPr>
          <p:cNvPr id="3074" name="Picture 2">
            <a:extLst>
              <a:ext uri="{FF2B5EF4-FFF2-40B4-BE49-F238E27FC236}">
                <a16:creationId xmlns:a16="http://schemas.microsoft.com/office/drawing/2014/main" id="{4D8B7AFD-246C-E3EE-7A17-4F89843CF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658" y="556112"/>
            <a:ext cx="1131277" cy="9050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1FBE891-9EE0-818A-30E3-8119CF9D0B43}"/>
              </a:ext>
            </a:extLst>
          </p:cNvPr>
          <p:cNvSpPr txBox="1"/>
          <p:nvPr/>
        </p:nvSpPr>
        <p:spPr>
          <a:xfrm>
            <a:off x="7631724" y="1621964"/>
            <a:ext cx="1715791"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Copperplate Gothic Light" panose="020E0507020206020404" pitchFamily="34" charset="0"/>
              </a:rPr>
              <a:t>Routine</a:t>
            </a:r>
          </a:p>
        </p:txBody>
      </p:sp>
      <p:sp>
        <p:nvSpPr>
          <p:cNvPr id="11" name="TextBox 10">
            <a:extLst>
              <a:ext uri="{FF2B5EF4-FFF2-40B4-BE49-F238E27FC236}">
                <a16:creationId xmlns:a16="http://schemas.microsoft.com/office/drawing/2014/main" id="{C56F776A-E261-7048-7FD7-8BE658255F10}"/>
              </a:ext>
            </a:extLst>
          </p:cNvPr>
          <p:cNvSpPr txBox="1"/>
          <p:nvPr/>
        </p:nvSpPr>
        <p:spPr>
          <a:xfrm>
            <a:off x="2291862" y="1621964"/>
            <a:ext cx="1968039"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Copperplate Gothic Light" panose="020E0507020206020404" pitchFamily="34" charset="0"/>
              </a:rPr>
              <a:t>Feelings </a:t>
            </a:r>
          </a:p>
        </p:txBody>
      </p:sp>
      <p:sp>
        <p:nvSpPr>
          <p:cNvPr id="2" name="TextBox 1">
            <a:extLst>
              <a:ext uri="{FF2B5EF4-FFF2-40B4-BE49-F238E27FC236}">
                <a16:creationId xmlns:a16="http://schemas.microsoft.com/office/drawing/2014/main" id="{D9D15E19-CAE2-D60B-7993-DD8DC36048EA}"/>
              </a:ext>
            </a:extLst>
          </p:cNvPr>
          <p:cNvSpPr txBox="1"/>
          <p:nvPr/>
        </p:nvSpPr>
        <p:spPr>
          <a:xfrm>
            <a:off x="0" y="777790"/>
            <a:ext cx="1366080" cy="461665"/>
          </a:xfrm>
          <a:prstGeom prst="rect">
            <a:avLst/>
          </a:prstGeom>
          <a:noFill/>
        </p:spPr>
        <p:txBody>
          <a:bodyPr wrap="none" rtlCol="0">
            <a:spAutoFit/>
          </a:bodyPr>
          <a:lstStyle/>
          <a:p>
            <a:r>
              <a:rPr lang="en-US" sz="1200" b="1" dirty="0"/>
              <a:t>Feelings or</a:t>
            </a:r>
          </a:p>
          <a:p>
            <a:r>
              <a:rPr lang="en-US" sz="1200" b="1" dirty="0"/>
              <a:t>Routines ?  Both</a:t>
            </a:r>
          </a:p>
        </p:txBody>
      </p:sp>
    </p:spTree>
    <p:extLst>
      <p:ext uri="{BB962C8B-B14F-4D97-AF65-F5344CB8AC3E}">
        <p14:creationId xmlns:p14="http://schemas.microsoft.com/office/powerpoint/2010/main" val="347416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a:extLst>
              <a:ext uri="{FF2B5EF4-FFF2-40B4-BE49-F238E27FC236}">
                <a16:creationId xmlns:a16="http://schemas.microsoft.com/office/drawing/2014/main" id="{2956AFA3-72B0-1B81-D6B8-914EBA860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168" y="1451509"/>
            <a:ext cx="3480071" cy="4640094"/>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9">
            <a:extLst>
              <a:ext uri="{FF2B5EF4-FFF2-40B4-BE49-F238E27FC236}">
                <a16:creationId xmlns:a16="http://schemas.microsoft.com/office/drawing/2014/main" id="{7DFDBB02-389C-D06B-6F1C-4F4B820D929C}"/>
              </a:ext>
            </a:extLst>
          </p:cNvPr>
          <p:cNvSpPr/>
          <p:nvPr/>
        </p:nvSpPr>
        <p:spPr>
          <a:xfrm>
            <a:off x="6275993" y="297347"/>
            <a:ext cx="3166054" cy="2461895"/>
          </a:xfrm>
          <a:prstGeom prst="wedgeRectCallout">
            <a:avLst>
              <a:gd name="adj1" fmla="val 80317"/>
              <a:gd name="adj2" fmla="val 351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7170" name="Picture 2">
            <a:extLst>
              <a:ext uri="{FF2B5EF4-FFF2-40B4-BE49-F238E27FC236}">
                <a16:creationId xmlns:a16="http://schemas.microsoft.com/office/drawing/2014/main" id="{F4615C89-59E5-404B-AD97-253E6BC04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412" y="297347"/>
            <a:ext cx="3480071" cy="14828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A0BF922-B91E-6D82-F4DC-0FCC77AA7977}"/>
              </a:ext>
            </a:extLst>
          </p:cNvPr>
          <p:cNvSpPr txBox="1"/>
          <p:nvPr/>
        </p:nvSpPr>
        <p:spPr>
          <a:xfrm>
            <a:off x="6679819" y="297347"/>
            <a:ext cx="2850472" cy="2308324"/>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rPr>
              <a:t>So, </a:t>
            </a:r>
          </a:p>
          <a:p>
            <a:r>
              <a:rPr lang="en-US" sz="2400" b="1" dirty="0">
                <a:solidFill>
                  <a:schemeClr val="bg1"/>
                </a:solidFill>
                <a:effectLst/>
                <a:latin typeface="Calibri" panose="020F0502020204030204" pitchFamily="34" charset="0"/>
                <a:ea typeface="Calibri" panose="020F0502020204030204" pitchFamily="34" charset="0"/>
              </a:rPr>
              <a:t>Brothers and Sisters, </a:t>
            </a:r>
          </a:p>
          <a:p>
            <a:r>
              <a:rPr lang="en-US" sz="2400" b="1" dirty="0">
                <a:solidFill>
                  <a:schemeClr val="bg1"/>
                </a:solidFill>
                <a:latin typeface="Calibri" panose="020F0502020204030204" pitchFamily="34" charset="0"/>
                <a:ea typeface="Calibri" panose="020F0502020204030204" pitchFamily="34" charset="0"/>
              </a:rPr>
              <a:t>“D</a:t>
            </a:r>
            <a:r>
              <a:rPr lang="en-US" sz="2400" b="1" dirty="0">
                <a:solidFill>
                  <a:schemeClr val="bg1"/>
                </a:solidFill>
                <a:effectLst/>
                <a:latin typeface="Calibri" panose="020F0502020204030204" pitchFamily="34" charset="0"/>
                <a:ea typeface="Calibri" panose="020F0502020204030204" pitchFamily="34" charset="0"/>
              </a:rPr>
              <a:t>o you possess a heart bent to knowing your God through His Word?”</a:t>
            </a:r>
            <a:endParaRPr lang="en-US" sz="2400" dirty="0">
              <a:solidFill>
                <a:schemeClr val="bg1"/>
              </a:solidFill>
            </a:endParaRPr>
          </a:p>
        </p:txBody>
      </p:sp>
      <p:sp>
        <p:nvSpPr>
          <p:cNvPr id="3" name="TextBox 2">
            <a:extLst>
              <a:ext uri="{FF2B5EF4-FFF2-40B4-BE49-F238E27FC236}">
                <a16:creationId xmlns:a16="http://schemas.microsoft.com/office/drawing/2014/main" id="{251420B8-14FB-8EA5-21AD-4C158851E408}"/>
              </a:ext>
            </a:extLst>
          </p:cNvPr>
          <p:cNvSpPr txBox="1"/>
          <p:nvPr/>
        </p:nvSpPr>
        <p:spPr>
          <a:xfrm>
            <a:off x="6425016" y="2831448"/>
            <a:ext cx="2868008" cy="4026552"/>
          </a:xfrm>
          <a:prstGeom prst="rect">
            <a:avLst/>
          </a:prstGeom>
          <a:noFill/>
        </p:spPr>
        <p:txBody>
          <a:bodyPr wrap="square">
            <a:spAutoFit/>
          </a:bodyPr>
          <a:lstStyle/>
          <a:p>
            <a:pPr marL="0" marR="0" algn="ctr">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Calibri" panose="020F0502020204030204" pitchFamily="34" charset="0"/>
              </a:rPr>
              <a:t>The goal of the Spiritual Discipline of Bible Intake is to cultivate a continuous deeper relationship with God by getting as much of God’s Word in our li</a:t>
            </a:r>
            <a:r>
              <a:rPr lang="en-US" sz="2400" b="1" kern="100" dirty="0">
                <a:latin typeface="Calibri" panose="020F0502020204030204" pitchFamily="34" charset="0"/>
                <a:ea typeface="Calibri" panose="020F0502020204030204" pitchFamily="34" charset="0"/>
                <a:cs typeface="Calibri" panose="020F0502020204030204" pitchFamily="34" charset="0"/>
              </a:rPr>
              <a:t>f</a:t>
            </a:r>
            <a:r>
              <a:rPr lang="en-US" sz="2400" b="1" kern="100" dirty="0">
                <a:effectLst/>
                <a:latin typeface="Calibri" panose="020F0502020204030204" pitchFamily="34" charset="0"/>
                <a:ea typeface="Calibri" panose="020F0502020204030204" pitchFamily="34" charset="0"/>
                <a:cs typeface="Calibri" panose="020F0502020204030204" pitchFamily="34" charset="0"/>
              </a:rPr>
              <a:t>e as possible.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6" name="Picture 8">
            <a:extLst>
              <a:ext uri="{FF2B5EF4-FFF2-40B4-BE49-F238E27FC236}">
                <a16:creationId xmlns:a16="http://schemas.microsoft.com/office/drawing/2014/main" id="{52194D60-5867-6FE4-FC0C-67AFDEC5A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7557" y="1780161"/>
            <a:ext cx="1529235" cy="49374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C92B3D-F04D-37F5-79B3-41A3839A9D53}"/>
              </a:ext>
            </a:extLst>
          </p:cNvPr>
          <p:cNvSpPr txBox="1"/>
          <p:nvPr/>
        </p:nvSpPr>
        <p:spPr>
          <a:xfrm>
            <a:off x="288758" y="725752"/>
            <a:ext cx="88036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BENT</a:t>
            </a:r>
          </a:p>
        </p:txBody>
      </p:sp>
    </p:spTree>
    <p:extLst>
      <p:ext uri="{BB962C8B-B14F-4D97-AF65-F5344CB8AC3E}">
        <p14:creationId xmlns:p14="http://schemas.microsoft.com/office/powerpoint/2010/main" val="342496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14693E-312A-FE48-035C-02BF2C49C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186" y="202691"/>
            <a:ext cx="8294913" cy="6350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189D35-52C3-10BD-6467-3B756B1D8611}"/>
              </a:ext>
            </a:extLst>
          </p:cNvPr>
          <p:cNvSpPr txBox="1"/>
          <p:nvPr/>
        </p:nvSpPr>
        <p:spPr>
          <a:xfrm flipH="1">
            <a:off x="-26016" y="768096"/>
            <a:ext cx="2261834" cy="369332"/>
          </a:xfrm>
          <a:prstGeom prst="rect">
            <a:avLst/>
          </a:prstGeom>
          <a:noFill/>
        </p:spPr>
        <p:txBody>
          <a:bodyPr wrap="square" rtlCol="0">
            <a:spAutoFit/>
          </a:bodyPr>
          <a:lstStyle/>
          <a:p>
            <a:r>
              <a:rPr lang="en-US" b="1" dirty="0">
                <a:solidFill>
                  <a:schemeClr val="bg1"/>
                </a:solidFill>
              </a:rPr>
              <a:t>Your Teacher</a:t>
            </a:r>
          </a:p>
        </p:txBody>
      </p:sp>
      <p:sp>
        <p:nvSpPr>
          <p:cNvPr id="3" name="TextBox 2">
            <a:extLst>
              <a:ext uri="{FF2B5EF4-FFF2-40B4-BE49-F238E27FC236}">
                <a16:creationId xmlns:a16="http://schemas.microsoft.com/office/drawing/2014/main" id="{2C682D36-B091-AF88-E78A-3616BD9E8055}"/>
              </a:ext>
            </a:extLst>
          </p:cNvPr>
          <p:cNvSpPr txBox="1"/>
          <p:nvPr/>
        </p:nvSpPr>
        <p:spPr>
          <a:xfrm>
            <a:off x="152458" y="1481328"/>
            <a:ext cx="2619628" cy="5355312"/>
          </a:xfrm>
          <a:prstGeom prst="rect">
            <a:avLst/>
          </a:prstGeom>
          <a:noFill/>
        </p:spPr>
        <p:txBody>
          <a:bodyPr wrap="none" rtlCol="0">
            <a:spAutoFit/>
          </a:bodyPr>
          <a:lstStyle/>
          <a:p>
            <a:r>
              <a:rPr lang="en-US" b="1" dirty="0"/>
              <a:t>Ron Vandiver</a:t>
            </a:r>
          </a:p>
          <a:p>
            <a:r>
              <a:rPr lang="en-US" b="1" dirty="0"/>
              <a:t>December 27, 1952</a:t>
            </a:r>
          </a:p>
          <a:p>
            <a:r>
              <a:rPr lang="en-US" b="1" dirty="0"/>
              <a:t>Retired United States</a:t>
            </a:r>
          </a:p>
          <a:p>
            <a:r>
              <a:rPr lang="en-US" b="1" dirty="0"/>
              <a:t>    Army ABN RGR</a:t>
            </a:r>
          </a:p>
          <a:p>
            <a:r>
              <a:rPr lang="en-US" b="1" dirty="0"/>
              <a:t>Married: Diann</a:t>
            </a:r>
          </a:p>
          <a:p>
            <a:r>
              <a:rPr lang="en-US" b="1" dirty="0"/>
              <a:t>     8 June 1974</a:t>
            </a:r>
          </a:p>
          <a:p>
            <a:r>
              <a:rPr lang="en-US" b="1" dirty="0"/>
              <a:t>Children: Three w/8</a:t>
            </a:r>
          </a:p>
          <a:p>
            <a:r>
              <a:rPr lang="en-US" b="1" dirty="0"/>
              <a:t>      Grandchildren</a:t>
            </a:r>
          </a:p>
          <a:p>
            <a:r>
              <a:rPr lang="en-US" b="1" dirty="0"/>
              <a:t>       Dog; Chocolate</a:t>
            </a:r>
          </a:p>
          <a:p>
            <a:endParaRPr lang="en-US" b="1" dirty="0"/>
          </a:p>
          <a:p>
            <a:r>
              <a:rPr lang="en-US" b="1" dirty="0"/>
              <a:t>2514 Rogers Road</a:t>
            </a:r>
          </a:p>
          <a:p>
            <a:r>
              <a:rPr lang="en-US" b="1" dirty="0"/>
              <a:t>Graham, NC 27253</a:t>
            </a:r>
          </a:p>
          <a:p>
            <a:r>
              <a:rPr lang="en-US" b="1" dirty="0"/>
              <a:t>757-570-1654</a:t>
            </a:r>
          </a:p>
          <a:p>
            <a:endParaRPr lang="en-US" b="1" dirty="0"/>
          </a:p>
          <a:p>
            <a:r>
              <a:rPr lang="en-US" b="1" dirty="0"/>
              <a:t>You have permission</a:t>
            </a:r>
          </a:p>
          <a:p>
            <a:r>
              <a:rPr lang="en-US" b="1" dirty="0"/>
              <a:t>to invite yourself to</a:t>
            </a:r>
          </a:p>
          <a:p>
            <a:r>
              <a:rPr lang="en-US" b="1" dirty="0"/>
              <a:t>our house, if you want</a:t>
            </a:r>
          </a:p>
          <a:p>
            <a:r>
              <a:rPr lang="en-US" b="1" dirty="0"/>
              <a:t>to know us better.</a:t>
            </a:r>
          </a:p>
          <a:p>
            <a:endParaRPr lang="en-US" dirty="0"/>
          </a:p>
        </p:txBody>
      </p:sp>
      <p:sp>
        <p:nvSpPr>
          <p:cNvPr id="4" name="Rectangle 3">
            <a:extLst>
              <a:ext uri="{FF2B5EF4-FFF2-40B4-BE49-F238E27FC236}">
                <a16:creationId xmlns:a16="http://schemas.microsoft.com/office/drawing/2014/main" id="{FA515E23-1B49-7A3E-35D1-53E854C51E1B}"/>
              </a:ext>
            </a:extLst>
          </p:cNvPr>
          <p:cNvSpPr/>
          <p:nvPr/>
        </p:nvSpPr>
        <p:spPr>
          <a:xfrm>
            <a:off x="7091011" y="202691"/>
            <a:ext cx="3996088" cy="34513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Even when I am old and gray, do not forsake me, my God, till I declare your power to the next generation, your mighty acts to all who are to come.</a:t>
            </a:r>
          </a:p>
          <a:p>
            <a:pPr algn="ctr"/>
            <a:endParaRPr lang="en-US" sz="1400" b="1" dirty="0">
              <a:effectLst>
                <a:outerShdw blurRad="38100" dist="38100" dir="2700000" algn="tl">
                  <a:srgbClr val="000000">
                    <a:alpha val="43137"/>
                  </a:srgbClr>
                </a:outerShdw>
              </a:effectLst>
            </a:endParaRPr>
          </a:p>
          <a:p>
            <a:pPr algn="ctr"/>
            <a:r>
              <a:rPr lang="en-US" sz="1400" b="1" dirty="0">
                <a:effectLst>
                  <a:outerShdw blurRad="38100" dist="38100" dir="2700000" algn="tl">
                    <a:srgbClr val="000000">
                      <a:alpha val="43137"/>
                    </a:srgbClr>
                  </a:outerShdw>
                </a:effectLst>
              </a:rPr>
              <a:t>Psalm 71:28</a:t>
            </a:r>
          </a:p>
        </p:txBody>
      </p:sp>
      <p:pic>
        <p:nvPicPr>
          <p:cNvPr id="5" name="Picture 4">
            <a:extLst>
              <a:ext uri="{FF2B5EF4-FFF2-40B4-BE49-F238E27FC236}">
                <a16:creationId xmlns:a16="http://schemas.microsoft.com/office/drawing/2014/main" id="{3C922598-8F2A-7B6C-F263-D6FAB74AC9B8}"/>
              </a:ext>
            </a:extLst>
          </p:cNvPr>
          <p:cNvPicPr>
            <a:picLocks noChangeAspect="1"/>
          </p:cNvPicPr>
          <p:nvPr/>
        </p:nvPicPr>
        <p:blipFill>
          <a:blip r:embed="rId3"/>
          <a:stretch>
            <a:fillRect/>
          </a:stretch>
        </p:blipFill>
        <p:spPr>
          <a:xfrm>
            <a:off x="7091011" y="3494407"/>
            <a:ext cx="3996088" cy="3058297"/>
          </a:xfrm>
          <a:prstGeom prst="rect">
            <a:avLst/>
          </a:prstGeom>
        </p:spPr>
      </p:pic>
      <p:sp>
        <p:nvSpPr>
          <p:cNvPr id="6" name="Rectangle 5">
            <a:extLst>
              <a:ext uri="{FF2B5EF4-FFF2-40B4-BE49-F238E27FC236}">
                <a16:creationId xmlns:a16="http://schemas.microsoft.com/office/drawing/2014/main" id="{5F36EEED-4981-4875-83D6-0992EDA9308E}"/>
              </a:ext>
            </a:extLst>
          </p:cNvPr>
          <p:cNvSpPr/>
          <p:nvPr/>
        </p:nvSpPr>
        <p:spPr>
          <a:xfrm>
            <a:off x="824754" y="2034988"/>
            <a:ext cx="9807388" cy="20708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Recommend as a teacher you provide for your students a key verse that</a:t>
            </a:r>
          </a:p>
          <a:p>
            <a:pPr algn="ctr"/>
            <a:r>
              <a:rPr lang="en-US" dirty="0"/>
              <a:t>provides some insight into who you are upfront.  I also think some general</a:t>
            </a:r>
          </a:p>
          <a:p>
            <a:pPr algn="ctr"/>
            <a:r>
              <a:rPr lang="en-US" dirty="0"/>
              <a:t>bio info is helpful in knowing how they might relate to you.</a:t>
            </a:r>
          </a:p>
          <a:p>
            <a:pPr algn="ctr"/>
            <a:endParaRPr lang="en-US" dirty="0"/>
          </a:p>
        </p:txBody>
      </p:sp>
    </p:spTree>
    <p:extLst>
      <p:ext uri="{BB962C8B-B14F-4D97-AF65-F5344CB8AC3E}">
        <p14:creationId xmlns:p14="http://schemas.microsoft.com/office/powerpoint/2010/main" val="3875850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04D87F0B-D357-0EA3-3856-D266103DC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490" y="1700747"/>
            <a:ext cx="1529235" cy="4937441"/>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EAC54E7C-BFE9-A221-CBA5-F358128C2F09}"/>
              </a:ext>
            </a:extLst>
          </p:cNvPr>
          <p:cNvSpPr/>
          <p:nvPr/>
        </p:nvSpPr>
        <p:spPr>
          <a:xfrm>
            <a:off x="4662150" y="288757"/>
            <a:ext cx="1874574" cy="1953126"/>
          </a:xfrm>
          <a:prstGeom prst="wedgeRectCallout">
            <a:avLst>
              <a:gd name="adj1" fmla="val -112080"/>
              <a:gd name="adj2" fmla="val 498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So, you have an invitation already in your heart if you are in Christ Jesus</a:t>
            </a:r>
          </a:p>
        </p:txBody>
      </p:sp>
      <p:sp>
        <p:nvSpPr>
          <p:cNvPr id="4" name="Speech Bubble: Rectangle 3">
            <a:extLst>
              <a:ext uri="{FF2B5EF4-FFF2-40B4-BE49-F238E27FC236}">
                <a16:creationId xmlns:a16="http://schemas.microsoft.com/office/drawing/2014/main" id="{B6B55B2C-52D9-6B99-70F2-1C63E32EB992}"/>
              </a:ext>
            </a:extLst>
          </p:cNvPr>
          <p:cNvSpPr/>
          <p:nvPr/>
        </p:nvSpPr>
        <p:spPr>
          <a:xfrm>
            <a:off x="7096149" y="2071962"/>
            <a:ext cx="1874574" cy="1953126"/>
          </a:xfrm>
          <a:prstGeom prst="wedgeRectCallout">
            <a:avLst>
              <a:gd name="adj1" fmla="val -245581"/>
              <a:gd name="adj2" fmla="val -405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An Invitation To Intimacy</a:t>
            </a:r>
          </a:p>
          <a:p>
            <a:pPr algn="ctr"/>
            <a:r>
              <a:rPr lang="en-US" b="1" dirty="0">
                <a:solidFill>
                  <a:schemeClr val="bg1"/>
                </a:solidFill>
              </a:rPr>
              <a:t>With Your God</a:t>
            </a:r>
          </a:p>
        </p:txBody>
      </p:sp>
      <p:sp>
        <p:nvSpPr>
          <p:cNvPr id="5" name="TextBox 4">
            <a:extLst>
              <a:ext uri="{FF2B5EF4-FFF2-40B4-BE49-F238E27FC236}">
                <a16:creationId xmlns:a16="http://schemas.microsoft.com/office/drawing/2014/main" id="{BFAD080B-67E4-6BDF-3554-5226F58942ED}"/>
              </a:ext>
            </a:extLst>
          </p:cNvPr>
          <p:cNvSpPr txBox="1"/>
          <p:nvPr/>
        </p:nvSpPr>
        <p:spPr>
          <a:xfrm flipH="1">
            <a:off x="64168" y="683157"/>
            <a:ext cx="1529234" cy="584775"/>
          </a:xfrm>
          <a:prstGeom prst="rect">
            <a:avLst/>
          </a:prstGeom>
          <a:noFill/>
        </p:spPr>
        <p:txBody>
          <a:bodyPr wrap="square" rtlCol="0">
            <a:spAutoFit/>
          </a:bodyPr>
          <a:lstStyle/>
          <a:p>
            <a:r>
              <a:rPr lang="en-US" sz="1600" dirty="0">
                <a:effectLst>
                  <a:outerShdw blurRad="38100" dist="38100" dir="2700000" algn="tl">
                    <a:srgbClr val="000000">
                      <a:alpha val="43137"/>
                    </a:srgbClr>
                  </a:outerShdw>
                </a:effectLst>
              </a:rPr>
              <a:t> Personally</a:t>
            </a:r>
          </a:p>
          <a:p>
            <a:r>
              <a:rPr lang="en-US" sz="1600" dirty="0">
                <a:effectLst>
                  <a:outerShdw blurRad="38100" dist="38100" dir="2700000" algn="tl">
                    <a:srgbClr val="000000">
                      <a:alpha val="43137"/>
                    </a:srgbClr>
                  </a:outerShdw>
                </a:effectLst>
              </a:rPr>
              <a:t>Addressed</a:t>
            </a:r>
          </a:p>
        </p:txBody>
      </p:sp>
      <p:sp>
        <p:nvSpPr>
          <p:cNvPr id="6" name="TextBox 5">
            <a:extLst>
              <a:ext uri="{FF2B5EF4-FFF2-40B4-BE49-F238E27FC236}">
                <a16:creationId xmlns:a16="http://schemas.microsoft.com/office/drawing/2014/main" id="{AE9BE5B7-94CF-4377-E26A-C03C5C491817}"/>
              </a:ext>
            </a:extLst>
          </p:cNvPr>
          <p:cNvSpPr txBox="1"/>
          <p:nvPr/>
        </p:nvSpPr>
        <p:spPr>
          <a:xfrm>
            <a:off x="4464424" y="4188094"/>
            <a:ext cx="6096000" cy="2450094"/>
          </a:xfrm>
          <a:prstGeom prst="rect">
            <a:avLst/>
          </a:prstGeom>
          <a:noFill/>
        </p:spPr>
        <p:txBody>
          <a:bodyPr wrap="square">
            <a:spAutoFit/>
          </a:bodyPr>
          <a:lstStyle/>
          <a:p>
            <a:pPr marL="0" marR="0" algn="just">
              <a:lnSpc>
                <a:spcPct val="107000"/>
              </a:lnSpc>
              <a:spcBef>
                <a:spcPts val="0"/>
              </a:spcBef>
              <a:spcAft>
                <a:spcPts val="800"/>
              </a:spcAft>
            </a:pPr>
            <a:r>
              <a:rPr lang="en-US" sz="1800" b="1" kern="100" dirty="0">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Calibri" panose="020F0502020204030204" pitchFamily="34" charset="0"/>
              </a:rPr>
              <a:t>God drafted it personally through almost 40 human authors, in 66 volumes, 1,189 chapters, 31,173 verses and 774,746 words.  No expense was spared on this invitation.  Jesus Christ gave His life to deliver it to you.  Moses, Isaiah, David, John, Paul, Jeremiah, Daniel, are among the chosen saints who became living pens through which the Holy Spirit extended the Father’s request for the pleasure of your company.</a:t>
            </a:r>
            <a:endParaRPr lang="en-US" sz="14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529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FCD2212C-F9C3-986E-3960-399CC109E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602" y="615279"/>
            <a:ext cx="6776787" cy="30766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3839F07-487C-64AF-F74D-1CBCA7493DA7}"/>
              </a:ext>
            </a:extLst>
          </p:cNvPr>
          <p:cNvSpPr txBox="1"/>
          <p:nvPr/>
        </p:nvSpPr>
        <p:spPr>
          <a:xfrm>
            <a:off x="1700463" y="4569699"/>
            <a:ext cx="9593179" cy="1673022"/>
          </a:xfrm>
          <a:prstGeom prst="rect">
            <a:avLst/>
          </a:prstGeom>
          <a:noFill/>
        </p:spPr>
        <p:txBody>
          <a:bodyPr wrap="square">
            <a:spAutoFit/>
          </a:bodyPr>
          <a:lstStyle/>
          <a:p>
            <a:pPr marL="0" marR="0" algn="just">
              <a:lnSpc>
                <a:spcPct val="107000"/>
              </a:lnSpc>
              <a:spcBef>
                <a:spcPts val="0"/>
              </a:spcBef>
              <a:spcAft>
                <a:spcPts val="800"/>
              </a:spcAft>
            </a:pPr>
            <a:r>
              <a:rPr lang="en-US" sz="2400" kern="100" dirty="0">
                <a:effectLst/>
                <a:latin typeface="Viner Hand ITC" panose="03070502030502020203" pitchFamily="66" charset="0"/>
                <a:ea typeface="Calibri" panose="020F0502020204030204" pitchFamily="34" charset="0"/>
                <a:cs typeface="Calibri" panose="020F0502020204030204" pitchFamily="34" charset="0"/>
              </a:rPr>
              <a:t>Everything David ever wanted was wrapped up, tied up, and tangled up in his longing to be in the presence of God.  So, too, should all our longings be shaped and colored by a desire to see God.  </a:t>
            </a:r>
            <a:r>
              <a:rPr lang="en-US" sz="2400" kern="100" dirty="0">
                <a:solidFill>
                  <a:srgbClr val="FF0000"/>
                </a:solidFill>
                <a:effectLst/>
                <a:latin typeface="Viner Hand ITC" panose="03070502030502020203" pitchFamily="66" charset="0"/>
                <a:ea typeface="Calibri" panose="020F0502020204030204" pitchFamily="34" charset="0"/>
                <a:cs typeface="Calibri" panose="020F0502020204030204" pitchFamily="34" charset="0"/>
              </a:rPr>
              <a:t>And we will see Him most clearly in His Word.</a:t>
            </a:r>
            <a:endParaRPr lang="en-US" sz="2400" kern="100" dirty="0">
              <a:solidFill>
                <a:srgbClr val="FF0000"/>
              </a:solidFill>
              <a:effectLst/>
              <a:latin typeface="Viner Hand ITC" panose="03070502030502020203" pitchFamily="66"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6D13557-91C2-DB9E-9244-FC1612B7FEA8}"/>
              </a:ext>
            </a:extLst>
          </p:cNvPr>
          <p:cNvSpPr txBox="1"/>
          <p:nvPr/>
        </p:nvSpPr>
        <p:spPr>
          <a:xfrm>
            <a:off x="0" y="737937"/>
            <a:ext cx="1478290" cy="523220"/>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rPr>
              <a:t>SEEING</a:t>
            </a:r>
          </a:p>
          <a:p>
            <a:r>
              <a:rPr lang="en-US" sz="1400" b="1" dirty="0">
                <a:effectLst>
                  <a:outerShdw blurRad="38100" dist="38100" dir="2700000" algn="tl">
                    <a:srgbClr val="000000">
                      <a:alpha val="43137"/>
                    </a:srgbClr>
                  </a:outerShdw>
                </a:effectLst>
              </a:rPr>
              <a:t>MOST CLEARLY</a:t>
            </a:r>
          </a:p>
        </p:txBody>
      </p:sp>
    </p:spTree>
    <p:extLst>
      <p:ext uri="{BB962C8B-B14F-4D97-AF65-F5344CB8AC3E}">
        <p14:creationId xmlns:p14="http://schemas.microsoft.com/office/powerpoint/2010/main" val="8937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D209FF-681D-4216-9745-A2B1E2BBBE8F}"/>
              </a:ext>
            </a:extLst>
          </p:cNvPr>
          <p:cNvSpPr txBox="1"/>
          <p:nvPr/>
        </p:nvSpPr>
        <p:spPr>
          <a:xfrm>
            <a:off x="1812757" y="230207"/>
            <a:ext cx="6641431" cy="6397585"/>
          </a:xfrm>
          <a:prstGeom prst="rect">
            <a:avLst/>
          </a:prstGeom>
          <a:noFill/>
        </p:spPr>
        <p:txBody>
          <a:bodyPr wrap="square">
            <a:spAutoFit/>
          </a:bodyPr>
          <a:lstStyle/>
          <a:p>
            <a:pPr marL="0" marR="0" algn="just">
              <a:lnSpc>
                <a:spcPct val="107000"/>
              </a:lnSpc>
              <a:spcBef>
                <a:spcPts val="0"/>
              </a:spcBef>
              <a:spcAft>
                <a:spcPts val="800"/>
              </a:spcAft>
            </a:pPr>
            <a:r>
              <a:rPr lang="en-US" sz="2400" kern="100" dirty="0">
                <a:effectLst/>
                <a:latin typeface="Copperplate Gothic Bold" panose="020E0705020206020404" pitchFamily="34" charset="0"/>
                <a:ea typeface="Calibri" panose="020F0502020204030204" pitchFamily="34" charset="0"/>
                <a:cs typeface="Calibri" panose="020F0502020204030204" pitchFamily="34" charset="0"/>
              </a:rPr>
              <a:t>IN HIS WORD</a:t>
            </a:r>
            <a:r>
              <a:rPr lang="en-US" sz="2400" kern="100" dirty="0">
                <a:effectLst/>
                <a:latin typeface="Calibri" panose="020F0502020204030204" pitchFamily="34" charset="0"/>
                <a:ea typeface="Calibri" panose="020F0502020204030204" pitchFamily="34" charset="0"/>
                <a:cs typeface="Calibri" panose="020F0502020204030204" pitchFamily="34" charset="0"/>
              </a:rPr>
              <a:t>, He shows me His </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eyes</a:t>
            </a:r>
            <a:r>
              <a:rPr lang="en-US" sz="2400" kern="100" dirty="0">
                <a:effectLst/>
                <a:latin typeface="Calibri" panose="020F0502020204030204" pitchFamily="34" charset="0"/>
                <a:ea typeface="Calibri" panose="020F0502020204030204" pitchFamily="34" charset="0"/>
                <a:cs typeface="Calibri" panose="020F0502020204030204" pitchFamily="34" charset="0"/>
              </a:rPr>
              <a:t>, able to see me in my valleys and on my mountaintops.  I find powerful </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arms</a:t>
            </a:r>
            <a:r>
              <a:rPr lang="en-US" sz="2400" kern="100" dirty="0">
                <a:effectLst/>
                <a:latin typeface="Calibri" panose="020F0502020204030204" pitchFamily="34" charset="0"/>
                <a:ea typeface="Calibri" panose="020F0502020204030204" pitchFamily="34" charset="0"/>
                <a:cs typeface="Calibri" panose="020F0502020204030204" pitchFamily="34" charset="0"/>
              </a:rPr>
              <a:t>, capable of holding me secure in the fiercest of spiritual storms and as gentle to the touch as the breeze upon my face.  I see a </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smile</a:t>
            </a:r>
            <a:r>
              <a:rPr lang="en-US" sz="2400" kern="100" dirty="0">
                <a:effectLst/>
                <a:latin typeface="Calibri" panose="020F0502020204030204" pitchFamily="34" charset="0"/>
                <a:ea typeface="Calibri" panose="020F0502020204030204" pitchFamily="34" charset="0"/>
                <a:cs typeface="Calibri" panose="020F0502020204030204" pitchFamily="34" charset="0"/>
              </a:rPr>
              <a:t> that welcomes me to green pastures, and to the shadows, and makes all grace abound toward me, </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fingers</a:t>
            </a:r>
            <a:r>
              <a:rPr lang="en-US" sz="2400" kern="100" dirty="0">
                <a:effectLst/>
                <a:latin typeface="Calibri" panose="020F0502020204030204" pitchFamily="34" charset="0"/>
                <a:ea typeface="Calibri" panose="020F0502020204030204" pitchFamily="34" charset="0"/>
                <a:cs typeface="Calibri" panose="020F0502020204030204" pitchFamily="34" charset="0"/>
              </a:rPr>
              <a:t> that knitted me together in my mother’s womb, and </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hands</a:t>
            </a:r>
            <a:r>
              <a:rPr lang="en-US" sz="2400" kern="100" dirty="0">
                <a:effectLst/>
                <a:latin typeface="Calibri" panose="020F0502020204030204" pitchFamily="34" charset="0"/>
                <a:ea typeface="Calibri" panose="020F0502020204030204" pitchFamily="34" charset="0"/>
                <a:cs typeface="Calibri" panose="020F0502020204030204" pitchFamily="34" charset="0"/>
              </a:rPr>
              <a:t> that provide me discipline, provision, power and protection through circumstances seen and unseen.  His </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ears</a:t>
            </a:r>
            <a:r>
              <a:rPr lang="en-US" sz="2400" kern="100" dirty="0">
                <a:effectLst/>
                <a:latin typeface="Calibri" panose="020F0502020204030204" pitchFamily="34" charset="0"/>
                <a:ea typeface="Calibri" panose="020F0502020204030204" pitchFamily="34" charset="0"/>
                <a:cs typeface="Calibri" panose="020F0502020204030204" pitchFamily="34" charset="0"/>
              </a:rPr>
              <a:t> hear my laments and my shouts of praise that are silent to others, and He is always bent in my direction to listen to me. His </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nose</a:t>
            </a:r>
            <a:r>
              <a:rPr lang="en-US" sz="2400" kern="100" dirty="0">
                <a:effectLst/>
                <a:latin typeface="Calibri" panose="020F0502020204030204" pitchFamily="34" charset="0"/>
                <a:ea typeface="Calibri" panose="020F0502020204030204" pitchFamily="34" charset="0"/>
                <a:cs typeface="Calibri" panose="020F0502020204030204" pitchFamily="34" charset="0"/>
              </a:rPr>
              <a:t> inhales the savor of my sacrifices. He loves me with a </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heart</a:t>
            </a:r>
            <a:r>
              <a:rPr lang="en-US" sz="2400" kern="100" dirty="0">
                <a:effectLst/>
                <a:latin typeface="Calibri" panose="020F0502020204030204" pitchFamily="34" charset="0"/>
                <a:ea typeface="Calibri" panose="020F0502020204030204" pitchFamily="34" charset="0"/>
                <a:cs typeface="Calibri" panose="020F0502020204030204" pitchFamily="34" charset="0"/>
              </a:rPr>
              <a:t> whose desire is toward me. </a:t>
            </a:r>
          </a:p>
        </p:txBody>
      </p:sp>
      <p:sp>
        <p:nvSpPr>
          <p:cNvPr id="5" name="TextBox 4">
            <a:extLst>
              <a:ext uri="{FF2B5EF4-FFF2-40B4-BE49-F238E27FC236}">
                <a16:creationId xmlns:a16="http://schemas.microsoft.com/office/drawing/2014/main" id="{4F706FA8-C3E2-4DFE-72F3-6F8DEB573748}"/>
              </a:ext>
            </a:extLst>
          </p:cNvPr>
          <p:cNvSpPr txBox="1"/>
          <p:nvPr/>
        </p:nvSpPr>
        <p:spPr>
          <a:xfrm>
            <a:off x="8726904" y="460415"/>
            <a:ext cx="2390274" cy="6019918"/>
          </a:xfrm>
          <a:prstGeom prst="rect">
            <a:avLst/>
          </a:prstGeom>
          <a:solidFill>
            <a:srgbClr val="FF0000"/>
          </a:solidFill>
          <a:ln>
            <a:solidFill>
              <a:srgbClr val="FF0000"/>
            </a:solidFill>
          </a:ln>
        </p:spPr>
        <p:txBody>
          <a:bodyPr wrap="square">
            <a:spAutoFit/>
          </a:bodyPr>
          <a:lstStyle/>
          <a:p>
            <a:pPr marL="0" marR="0" algn="ctr">
              <a:lnSpc>
                <a:spcPct val="107000"/>
              </a:lnSpc>
              <a:spcBef>
                <a:spcPts val="0"/>
              </a:spcBef>
              <a:spcAft>
                <a:spcPts val="800"/>
              </a:spcAft>
            </a:pPr>
            <a:r>
              <a:rPr lang="en-US" sz="2400" b="1" u="sng" kern="100" dirty="0">
                <a:solidFill>
                  <a:schemeClr val="bg1"/>
                </a:solidFill>
                <a:latin typeface="Viner Hand ITC" panose="03070502030502020203" pitchFamily="66" charset="0"/>
                <a:ea typeface="Calibri" panose="020F0502020204030204" pitchFamily="34" charset="0"/>
                <a:cs typeface="Calibri" panose="020F0502020204030204" pitchFamily="34" charset="0"/>
              </a:rPr>
              <a:t>Perhaps</a:t>
            </a:r>
            <a:r>
              <a:rPr lang="en-US" sz="2400" b="1" kern="100" dirty="0">
                <a:solidFill>
                  <a:schemeClr val="bg1"/>
                </a:solidFill>
                <a:latin typeface="Viner Hand ITC" panose="03070502030502020203" pitchFamily="66" charset="0"/>
                <a:ea typeface="Calibri" panose="020F0502020204030204" pitchFamily="34" charset="0"/>
                <a:cs typeface="Calibri" panose="020F0502020204030204" pitchFamily="34" charset="0"/>
              </a:rPr>
              <a:t>, h</a:t>
            </a:r>
            <a:r>
              <a:rPr lang="en-US" sz="2400" b="1" kern="100" dirty="0">
                <a:solidFill>
                  <a:schemeClr val="bg1"/>
                </a:solidFill>
                <a:effectLst/>
                <a:latin typeface="Viner Hand ITC" panose="03070502030502020203" pitchFamily="66" charset="0"/>
                <a:ea typeface="Calibri" panose="020F0502020204030204" pitchFamily="34" charset="0"/>
                <a:cs typeface="Calibri" panose="020F0502020204030204" pitchFamily="34" charset="0"/>
              </a:rPr>
              <a:t>erein lies God’s motive for making Himself known to us.  It is to invite us to know Him intimately, to see Him as ultimately approachable, reachable, touchable, and accessible.</a:t>
            </a:r>
            <a:endParaRPr lang="en-US" sz="2400" b="1" kern="100" dirty="0">
              <a:solidFill>
                <a:schemeClr val="bg1"/>
              </a:solidFill>
              <a:effectLst/>
              <a:latin typeface="Viner Hand ITC" panose="03070502030502020203" pitchFamily="66"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B1C5BD1-86B4-43E5-7A88-710957B35250}"/>
              </a:ext>
            </a:extLst>
          </p:cNvPr>
          <p:cNvSpPr txBox="1"/>
          <p:nvPr/>
        </p:nvSpPr>
        <p:spPr>
          <a:xfrm>
            <a:off x="139964" y="657728"/>
            <a:ext cx="865943" cy="584775"/>
          </a:xfrm>
          <a:prstGeom prst="rect">
            <a:avLst/>
          </a:prstGeom>
          <a:noFill/>
        </p:spPr>
        <p:txBody>
          <a:bodyPr wrap="none" rtlCol="0">
            <a:spAutoFit/>
          </a:bodyPr>
          <a:lstStyle/>
          <a:p>
            <a:r>
              <a:rPr lang="en-US" sz="1600" b="1" dirty="0"/>
              <a:t>God’s </a:t>
            </a:r>
          </a:p>
          <a:p>
            <a:r>
              <a:rPr lang="en-US" sz="1600" b="1" dirty="0"/>
              <a:t>Motive</a:t>
            </a:r>
          </a:p>
        </p:txBody>
      </p:sp>
    </p:spTree>
    <p:extLst>
      <p:ext uri="{BB962C8B-B14F-4D97-AF65-F5344CB8AC3E}">
        <p14:creationId xmlns:p14="http://schemas.microsoft.com/office/powerpoint/2010/main" val="50018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7B6D3C1-F4BA-6CBD-9166-38BBEBCBD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879" y="365709"/>
            <a:ext cx="1529235" cy="493744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a:extLst>
              <a:ext uri="{FF2B5EF4-FFF2-40B4-BE49-F238E27FC236}">
                <a16:creationId xmlns:a16="http://schemas.microsoft.com/office/drawing/2014/main" id="{845D5B25-7C07-AD0E-C8FD-75CFFD1AF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168" y="4825416"/>
            <a:ext cx="10266947" cy="166687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0827FCE1-DA37-7735-5D47-AD3EC192B89D}"/>
              </a:ext>
            </a:extLst>
          </p:cNvPr>
          <p:cNvSpPr/>
          <p:nvPr/>
        </p:nvSpPr>
        <p:spPr>
          <a:xfrm>
            <a:off x="5646821" y="561474"/>
            <a:ext cx="2903621" cy="1471110"/>
          </a:xfrm>
          <a:prstGeom prst="wedgeRoundRectCallout">
            <a:avLst>
              <a:gd name="adj1" fmla="val 97952"/>
              <a:gd name="adj2" fmla="val -23648"/>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Sin, if it is allowed to build up in our lives, will gum up the workings of every spiritual pursuit.</a:t>
            </a:r>
            <a:endParaRPr lang="en-US" b="1" dirty="0">
              <a:solidFill>
                <a:schemeClr val="tx1"/>
              </a:solidFill>
              <a:effectLst>
                <a:outerShdw blurRad="38100" dist="38100" dir="2700000" algn="tl">
                  <a:srgbClr val="000000">
                    <a:alpha val="43137"/>
                  </a:srgbClr>
                </a:outerShdw>
              </a:effectLst>
            </a:endParaRPr>
          </a:p>
        </p:txBody>
      </p:sp>
      <p:sp>
        <p:nvSpPr>
          <p:cNvPr id="6" name="Speech Bubble: Rectangle with Corners Rounded 5">
            <a:extLst>
              <a:ext uri="{FF2B5EF4-FFF2-40B4-BE49-F238E27FC236}">
                <a16:creationId xmlns:a16="http://schemas.microsoft.com/office/drawing/2014/main" id="{D30D6F2C-8687-2619-9B62-5127DE4B742D}"/>
              </a:ext>
            </a:extLst>
          </p:cNvPr>
          <p:cNvSpPr/>
          <p:nvPr/>
        </p:nvSpPr>
        <p:spPr>
          <a:xfrm>
            <a:off x="4989095" y="2294021"/>
            <a:ext cx="3272589" cy="1347537"/>
          </a:xfrm>
          <a:prstGeom prst="wedgeRoundRectCallout">
            <a:avLst>
              <a:gd name="adj1" fmla="val 97304"/>
              <a:gd name="adj2" fmla="val -14345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Calibri" panose="020F0502020204030204" pitchFamily="34" charset="0"/>
              </a:rPr>
              <a:t>E</a:t>
            </a:r>
            <a:r>
              <a:rPr lang="en-US" sz="1800" b="1" dirty="0">
                <a:effectLst/>
                <a:latin typeface="Calibri" panose="020F0502020204030204" pitchFamily="34" charset="0"/>
                <a:ea typeface="Calibri" panose="020F0502020204030204" pitchFamily="34" charset="0"/>
              </a:rPr>
              <a:t>very believer should be in the habit of allowing the Holy Spirit to do a periodic sin check. </a:t>
            </a:r>
            <a:endParaRPr lang="en-US" b="1" dirty="0"/>
          </a:p>
        </p:txBody>
      </p:sp>
      <p:sp>
        <p:nvSpPr>
          <p:cNvPr id="8" name="TextBox 7">
            <a:extLst>
              <a:ext uri="{FF2B5EF4-FFF2-40B4-BE49-F238E27FC236}">
                <a16:creationId xmlns:a16="http://schemas.microsoft.com/office/drawing/2014/main" id="{682DFE88-B979-C0F9-916B-6A7CC04D1458}"/>
              </a:ext>
            </a:extLst>
          </p:cNvPr>
          <p:cNvSpPr txBox="1"/>
          <p:nvPr/>
        </p:nvSpPr>
        <p:spPr>
          <a:xfrm>
            <a:off x="1975878" y="4549825"/>
            <a:ext cx="6096000" cy="1394997"/>
          </a:xfrm>
          <a:prstGeom prst="rect">
            <a:avLst/>
          </a:prstGeom>
          <a:noFill/>
        </p:spPr>
        <p:txBody>
          <a:bodyPr wrap="square">
            <a:spAutoFit/>
          </a:bodyPr>
          <a:lstStyle/>
          <a:p>
            <a:pPr marL="0" marR="0" algn="just">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Calibri" panose="020F0502020204030204" pitchFamily="34" charset="0"/>
              </a:rPr>
              <a:t>“Search me, O God, and know my heart; Try me and know my anxious thoughts; And see if there be any hurtful way in me, and lead me in the everlasting way.” Psalm 139:23-24</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8882C49-0FA9-1F72-15C9-DFB2E66F66DE}"/>
              </a:ext>
            </a:extLst>
          </p:cNvPr>
          <p:cNvSpPr txBox="1"/>
          <p:nvPr/>
        </p:nvSpPr>
        <p:spPr>
          <a:xfrm flipH="1">
            <a:off x="128338" y="712254"/>
            <a:ext cx="1155031" cy="584775"/>
          </a:xfrm>
          <a:prstGeom prst="rect">
            <a:avLst/>
          </a:prstGeom>
          <a:noFill/>
        </p:spPr>
        <p:txBody>
          <a:bodyPr wrap="square" rtlCol="0">
            <a:spAutoFit/>
          </a:bodyPr>
          <a:lstStyle/>
          <a:p>
            <a:r>
              <a:rPr lang="en-US" sz="1600" b="1" dirty="0"/>
              <a:t>Daily Sin</a:t>
            </a:r>
          </a:p>
          <a:p>
            <a:r>
              <a:rPr lang="en-US" sz="1600" b="1" dirty="0"/>
              <a:t>Check</a:t>
            </a:r>
          </a:p>
        </p:txBody>
      </p:sp>
      <p:pic>
        <p:nvPicPr>
          <p:cNvPr id="12292" name="Picture 4">
            <a:extLst>
              <a:ext uri="{FF2B5EF4-FFF2-40B4-BE49-F238E27FC236}">
                <a16:creationId xmlns:a16="http://schemas.microsoft.com/office/drawing/2014/main" id="{B1CD36DC-D6D0-370B-5D63-113CC0F3B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8" y="428373"/>
            <a:ext cx="5422151" cy="410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514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8817AD-EDD0-22FE-9639-6E5C761CD7C8}"/>
              </a:ext>
            </a:extLst>
          </p:cNvPr>
          <p:cNvSpPr txBox="1"/>
          <p:nvPr/>
        </p:nvSpPr>
        <p:spPr>
          <a:xfrm>
            <a:off x="2013284" y="1586320"/>
            <a:ext cx="4708358" cy="5078313"/>
          </a:xfrm>
          <a:prstGeom prst="rect">
            <a:avLst/>
          </a:prstGeom>
          <a:noFill/>
        </p:spPr>
        <p:txBody>
          <a:bodyPr wrap="square">
            <a:spAutoFit/>
          </a:bodyPr>
          <a:lstStyle/>
          <a:p>
            <a:r>
              <a:rPr lang="en-US" b="0" i="0" dirty="0">
                <a:solidFill>
                  <a:srgbClr val="333333"/>
                </a:solidFill>
                <a:effectLst/>
                <a:latin typeface="Copperplate Gothic Light" panose="020E0507020206020404" pitchFamily="34" charset="0"/>
              </a:rPr>
              <a:t>My dear Lord</a:t>
            </a:r>
            <a:r>
              <a:rPr lang="en-US" b="0" i="0" dirty="0">
                <a:solidFill>
                  <a:srgbClr val="333333"/>
                </a:solidFill>
                <a:effectLst/>
                <a:latin typeface="freight-text-pro"/>
              </a:rPr>
              <a:t>,</a:t>
            </a:r>
            <a:br>
              <a:rPr lang="en-US" dirty="0"/>
            </a:br>
            <a:r>
              <a:rPr lang="en-US" b="0" i="0" dirty="0">
                <a:solidFill>
                  <a:srgbClr val="333333"/>
                </a:solidFill>
                <a:effectLst/>
                <a:latin typeface="freight-text-pro"/>
              </a:rPr>
              <a:t>can but tell thee that thou knowest</a:t>
            </a:r>
            <a:br>
              <a:rPr lang="en-US" dirty="0"/>
            </a:br>
            <a:r>
              <a:rPr lang="en-US" dirty="0"/>
              <a:t> </a:t>
            </a:r>
            <a:r>
              <a:rPr lang="en-US" b="1" dirty="0"/>
              <a:t> </a:t>
            </a:r>
            <a:r>
              <a:rPr lang="en-US" b="1" i="0" dirty="0">
                <a:solidFill>
                  <a:srgbClr val="333333"/>
                </a:solidFill>
                <a:effectLst/>
                <a:latin typeface="Copperplate Gothic Light" panose="020E0507020206020404" pitchFamily="34" charset="0"/>
              </a:rPr>
              <a:t>I </a:t>
            </a:r>
            <a:r>
              <a:rPr lang="en-US" b="0" i="0" dirty="0">
                <a:solidFill>
                  <a:srgbClr val="333333"/>
                </a:solidFill>
                <a:effectLst/>
                <a:latin typeface="freight-text-pro"/>
              </a:rPr>
              <a:t>long for nothing but thyself,</a:t>
            </a:r>
            <a:br>
              <a:rPr lang="en-US" dirty="0"/>
            </a:br>
            <a:r>
              <a:rPr lang="en-US" b="0" i="0" dirty="0">
                <a:solidFill>
                  <a:srgbClr val="333333"/>
                </a:solidFill>
                <a:effectLst/>
                <a:latin typeface="freight-text-pro"/>
              </a:rPr>
              <a:t>nothing but holiness,</a:t>
            </a:r>
            <a:br>
              <a:rPr lang="en-US" dirty="0"/>
            </a:br>
            <a:r>
              <a:rPr lang="en-US" b="0" i="0" dirty="0">
                <a:solidFill>
                  <a:srgbClr val="333333"/>
                </a:solidFill>
                <a:effectLst/>
                <a:latin typeface="freight-text-pro"/>
              </a:rPr>
              <a:t>nothing but union with thy will.</a:t>
            </a:r>
            <a:br>
              <a:rPr lang="en-US" dirty="0"/>
            </a:br>
            <a:r>
              <a:rPr lang="en-US" b="1" i="0" dirty="0">
                <a:solidFill>
                  <a:srgbClr val="333333"/>
                </a:solidFill>
                <a:effectLst/>
                <a:latin typeface="Copperplate Gothic Light" panose="020E0507020206020404" pitchFamily="34" charset="0"/>
              </a:rPr>
              <a:t>T</a:t>
            </a:r>
            <a:r>
              <a:rPr lang="en-US" b="0" i="0" dirty="0">
                <a:solidFill>
                  <a:srgbClr val="333333"/>
                </a:solidFill>
                <a:effectLst/>
                <a:latin typeface="freight-text-pro"/>
              </a:rPr>
              <a:t>hou hast given me these desires,</a:t>
            </a:r>
            <a:br>
              <a:rPr lang="en-US" dirty="0"/>
            </a:br>
            <a:r>
              <a:rPr lang="en-US" dirty="0"/>
              <a:t> </a:t>
            </a:r>
            <a:r>
              <a:rPr lang="en-US" b="0" i="0" dirty="0">
                <a:solidFill>
                  <a:srgbClr val="333333"/>
                </a:solidFill>
                <a:effectLst/>
                <a:latin typeface="freight-text-pro"/>
              </a:rPr>
              <a:t>and thou alone canst give me the thing desired.</a:t>
            </a:r>
            <a:br>
              <a:rPr lang="en-US" dirty="0"/>
            </a:br>
            <a:r>
              <a:rPr lang="en-US" b="0" i="0" dirty="0">
                <a:solidFill>
                  <a:srgbClr val="333333"/>
                </a:solidFill>
                <a:effectLst/>
                <a:latin typeface="Copperplate Gothic Bold" panose="020E0705020206020404" pitchFamily="34" charset="0"/>
              </a:rPr>
              <a:t>M</a:t>
            </a:r>
            <a:r>
              <a:rPr lang="en-US" b="0" i="0" dirty="0">
                <a:solidFill>
                  <a:srgbClr val="333333"/>
                </a:solidFill>
                <a:effectLst/>
                <a:latin typeface="freight-text-pro"/>
              </a:rPr>
              <a:t>y soul longs for communion with thee,</a:t>
            </a:r>
            <a:br>
              <a:rPr lang="en-US" dirty="0"/>
            </a:br>
            <a:r>
              <a:rPr lang="en-US" dirty="0"/>
              <a:t> </a:t>
            </a:r>
            <a:r>
              <a:rPr lang="en-US" b="0" i="0" dirty="0">
                <a:solidFill>
                  <a:srgbClr val="333333"/>
                </a:solidFill>
                <a:effectLst/>
                <a:latin typeface="freight-text-pro"/>
              </a:rPr>
              <a:t>for mortification of indwelling corruption,</a:t>
            </a:r>
            <a:br>
              <a:rPr lang="en-US" dirty="0"/>
            </a:br>
            <a:r>
              <a:rPr lang="en-US" dirty="0"/>
              <a:t>  </a:t>
            </a:r>
            <a:r>
              <a:rPr lang="en-US" b="0" i="0" dirty="0">
                <a:solidFill>
                  <a:srgbClr val="333333"/>
                </a:solidFill>
                <a:effectLst/>
                <a:latin typeface="freight-text-pro"/>
              </a:rPr>
              <a:t>especially spiritual pride.</a:t>
            </a:r>
            <a:br>
              <a:rPr lang="en-US" dirty="0"/>
            </a:br>
            <a:r>
              <a:rPr lang="en-US" b="0" i="0" dirty="0">
                <a:solidFill>
                  <a:srgbClr val="333333"/>
                </a:solidFill>
                <a:effectLst/>
                <a:latin typeface="Copperplate Gothic Bold" panose="020E0705020206020404" pitchFamily="34" charset="0"/>
              </a:rPr>
              <a:t>H</a:t>
            </a:r>
            <a:r>
              <a:rPr lang="en-US" b="0" i="0" dirty="0">
                <a:solidFill>
                  <a:srgbClr val="333333"/>
                </a:solidFill>
                <a:effectLst/>
                <a:latin typeface="freight-text-pro"/>
              </a:rPr>
              <a:t>ow precious it is to have a tender sense</a:t>
            </a:r>
            <a:br>
              <a:rPr lang="en-US" dirty="0"/>
            </a:br>
            <a:r>
              <a:rPr lang="en-US" dirty="0"/>
              <a:t> </a:t>
            </a:r>
            <a:r>
              <a:rPr lang="en-US" b="0" i="0" dirty="0">
                <a:solidFill>
                  <a:srgbClr val="333333"/>
                </a:solidFill>
                <a:effectLst/>
                <a:latin typeface="freight-text-pro"/>
              </a:rPr>
              <a:t>and clear apprehension of the mystery</a:t>
            </a:r>
            <a:br>
              <a:rPr lang="en-US" dirty="0"/>
            </a:br>
            <a:r>
              <a:rPr lang="en-US" dirty="0"/>
              <a:t>  </a:t>
            </a:r>
            <a:r>
              <a:rPr lang="en-US" b="0" i="0" dirty="0">
                <a:solidFill>
                  <a:srgbClr val="333333"/>
                </a:solidFill>
                <a:effectLst/>
                <a:latin typeface="freight-text-pro"/>
              </a:rPr>
              <a:t>of godliness,</a:t>
            </a:r>
            <a:br>
              <a:rPr lang="en-US" dirty="0"/>
            </a:br>
            <a:r>
              <a:rPr lang="en-US" dirty="0"/>
              <a:t>  </a:t>
            </a:r>
            <a:r>
              <a:rPr lang="en-US" b="0" i="0" dirty="0">
                <a:solidFill>
                  <a:srgbClr val="333333"/>
                </a:solidFill>
                <a:effectLst/>
                <a:latin typeface="freight-text-pro"/>
              </a:rPr>
              <a:t>of true holiness!</a:t>
            </a:r>
            <a:br>
              <a:rPr lang="en-US" dirty="0"/>
            </a:br>
            <a:r>
              <a:rPr lang="en-US" b="0" i="0" dirty="0">
                <a:solidFill>
                  <a:srgbClr val="333333"/>
                </a:solidFill>
                <a:effectLst/>
                <a:latin typeface="Copperplate Gothic Bold" panose="020E0705020206020404" pitchFamily="34" charset="0"/>
              </a:rPr>
              <a:t>W</a:t>
            </a:r>
            <a:r>
              <a:rPr lang="en-US" b="0" i="0" dirty="0">
                <a:solidFill>
                  <a:srgbClr val="333333"/>
                </a:solidFill>
                <a:effectLst/>
                <a:latin typeface="freight-text-pro"/>
              </a:rPr>
              <a:t>hat a blessedness to be like thee</a:t>
            </a:r>
            <a:br>
              <a:rPr lang="en-US" dirty="0"/>
            </a:br>
            <a:r>
              <a:rPr lang="en-US" dirty="0"/>
              <a:t> </a:t>
            </a:r>
            <a:r>
              <a:rPr lang="en-US" b="0" i="0" dirty="0">
                <a:solidFill>
                  <a:srgbClr val="333333"/>
                </a:solidFill>
                <a:effectLst/>
                <a:latin typeface="freight-text-pro"/>
              </a:rPr>
              <a:t>as much as it is possible for a creature</a:t>
            </a:r>
            <a:br>
              <a:rPr lang="en-US" dirty="0"/>
            </a:br>
            <a:r>
              <a:rPr lang="en-US" dirty="0"/>
              <a:t>  </a:t>
            </a:r>
            <a:r>
              <a:rPr lang="en-US" b="0" i="0" dirty="0">
                <a:solidFill>
                  <a:srgbClr val="333333"/>
                </a:solidFill>
                <a:effectLst/>
                <a:latin typeface="freight-text-pro"/>
              </a:rPr>
              <a:t>to be like its Creator!</a:t>
            </a:r>
            <a:br>
              <a:rPr lang="en-US" dirty="0"/>
            </a:br>
            <a:endParaRPr lang="en-US" dirty="0"/>
          </a:p>
        </p:txBody>
      </p:sp>
      <p:sp>
        <p:nvSpPr>
          <p:cNvPr id="10" name="TextBox 9">
            <a:extLst>
              <a:ext uri="{FF2B5EF4-FFF2-40B4-BE49-F238E27FC236}">
                <a16:creationId xmlns:a16="http://schemas.microsoft.com/office/drawing/2014/main" id="{C2D07899-1455-D765-2FE3-1665F0C34580}"/>
              </a:ext>
            </a:extLst>
          </p:cNvPr>
          <p:cNvSpPr txBox="1"/>
          <p:nvPr/>
        </p:nvSpPr>
        <p:spPr>
          <a:xfrm>
            <a:off x="6721642" y="612844"/>
            <a:ext cx="6096000" cy="5909310"/>
          </a:xfrm>
          <a:prstGeom prst="rect">
            <a:avLst/>
          </a:prstGeom>
          <a:noFill/>
        </p:spPr>
        <p:txBody>
          <a:bodyPr wrap="square">
            <a:spAutoFit/>
          </a:bodyPr>
          <a:lstStyle/>
          <a:p>
            <a:r>
              <a:rPr lang="en-US" b="0" i="0" dirty="0">
                <a:solidFill>
                  <a:srgbClr val="FF0000"/>
                </a:solidFill>
                <a:effectLst/>
                <a:latin typeface="Copperplate Gothic Bold" panose="020E0705020206020404" pitchFamily="34" charset="0"/>
              </a:rPr>
              <a:t>L</a:t>
            </a:r>
            <a:r>
              <a:rPr lang="en-US" b="0" i="0" dirty="0">
                <a:solidFill>
                  <a:srgbClr val="FF0000"/>
                </a:solidFill>
                <a:effectLst/>
                <a:latin typeface="freight-text-pro"/>
              </a:rPr>
              <a:t>ord, give me more of thy likeness;</a:t>
            </a:r>
            <a:br>
              <a:rPr lang="en-US" dirty="0">
                <a:solidFill>
                  <a:srgbClr val="FF0000"/>
                </a:solidFill>
              </a:rPr>
            </a:br>
            <a:r>
              <a:rPr lang="en-US" b="0" i="0" dirty="0">
                <a:solidFill>
                  <a:srgbClr val="FF0000"/>
                </a:solidFill>
                <a:effectLst/>
                <a:latin typeface="Copperplate Gothic Bold" panose="020E0705020206020404" pitchFamily="34" charset="0"/>
              </a:rPr>
              <a:t>E</a:t>
            </a:r>
            <a:r>
              <a:rPr lang="en-US" b="0" i="0" dirty="0">
                <a:solidFill>
                  <a:srgbClr val="FF0000"/>
                </a:solidFill>
                <a:effectLst/>
                <a:latin typeface="freight-text-pro"/>
              </a:rPr>
              <a:t>nlarge my soul to contain fullness of holiness;</a:t>
            </a:r>
            <a:br>
              <a:rPr lang="en-US" dirty="0">
                <a:solidFill>
                  <a:srgbClr val="FF0000"/>
                </a:solidFill>
              </a:rPr>
            </a:br>
            <a:r>
              <a:rPr lang="en-US" dirty="0">
                <a:solidFill>
                  <a:srgbClr val="FF0000"/>
                </a:solidFill>
                <a:latin typeface="Copperplate Gothic Bold" panose="020E0705020206020404" pitchFamily="34" charset="0"/>
              </a:rPr>
              <a:t>E</a:t>
            </a:r>
            <a:r>
              <a:rPr lang="en-US" b="0" i="0" dirty="0">
                <a:solidFill>
                  <a:srgbClr val="FF0000"/>
                </a:solidFill>
                <a:effectLst/>
                <a:latin typeface="freight-text-pro"/>
              </a:rPr>
              <a:t>ngage me to live more for thee.</a:t>
            </a:r>
            <a:br>
              <a:rPr lang="en-US" dirty="0">
                <a:solidFill>
                  <a:srgbClr val="FF0000"/>
                </a:solidFill>
              </a:rPr>
            </a:br>
            <a:r>
              <a:rPr lang="en-US" b="0" i="0" dirty="0">
                <a:solidFill>
                  <a:srgbClr val="FF0000"/>
                </a:solidFill>
                <a:effectLst/>
                <a:latin typeface="Copperplate Gothic Bold" panose="020E0705020206020404" pitchFamily="34" charset="0"/>
              </a:rPr>
              <a:t>H</a:t>
            </a:r>
            <a:r>
              <a:rPr lang="en-US" b="0" i="0" dirty="0">
                <a:solidFill>
                  <a:srgbClr val="FF0000"/>
                </a:solidFill>
                <a:effectLst/>
                <a:latin typeface="freight-text-pro"/>
              </a:rPr>
              <a:t>elp me to be less pleased with my spiritual </a:t>
            </a:r>
          </a:p>
          <a:p>
            <a:r>
              <a:rPr lang="en-US" dirty="0">
                <a:solidFill>
                  <a:srgbClr val="FF0000"/>
                </a:solidFill>
                <a:latin typeface="freight-text-pro"/>
              </a:rPr>
              <a:t>     </a:t>
            </a:r>
            <a:r>
              <a:rPr lang="en-US" b="0" i="0" dirty="0">
                <a:solidFill>
                  <a:srgbClr val="FF0000"/>
                </a:solidFill>
                <a:effectLst/>
                <a:latin typeface="freight-text-pro"/>
              </a:rPr>
              <a:t>experiences,</a:t>
            </a:r>
            <a:br>
              <a:rPr lang="en-US" dirty="0">
                <a:solidFill>
                  <a:srgbClr val="FF0000"/>
                </a:solidFill>
              </a:rPr>
            </a:br>
            <a:r>
              <a:rPr lang="en-US" dirty="0">
                <a:solidFill>
                  <a:srgbClr val="FF0000"/>
                </a:solidFill>
              </a:rPr>
              <a:t>  </a:t>
            </a:r>
            <a:r>
              <a:rPr lang="en-US" b="0" i="0" dirty="0">
                <a:solidFill>
                  <a:srgbClr val="FF0000"/>
                </a:solidFill>
                <a:effectLst/>
                <a:latin typeface="freight-text-pro"/>
              </a:rPr>
              <a:t>and when I feel at ease after sweet communings,</a:t>
            </a:r>
            <a:br>
              <a:rPr lang="en-US" dirty="0">
                <a:solidFill>
                  <a:srgbClr val="FF0000"/>
                </a:solidFill>
              </a:rPr>
            </a:br>
            <a:r>
              <a:rPr lang="en-US" dirty="0">
                <a:solidFill>
                  <a:srgbClr val="FF0000"/>
                </a:solidFill>
              </a:rPr>
              <a:t>  </a:t>
            </a:r>
            <a:r>
              <a:rPr lang="en-US" b="0" i="0" dirty="0">
                <a:solidFill>
                  <a:srgbClr val="FF0000"/>
                </a:solidFill>
                <a:effectLst/>
                <a:latin typeface="freight-text-pro"/>
              </a:rPr>
              <a:t>teach me it is far too little I know and do.</a:t>
            </a:r>
            <a:br>
              <a:rPr lang="en-US" dirty="0">
                <a:solidFill>
                  <a:srgbClr val="FF0000"/>
                </a:solidFill>
              </a:rPr>
            </a:br>
            <a:r>
              <a:rPr lang="en-US" b="0" i="0" dirty="0">
                <a:solidFill>
                  <a:srgbClr val="FF0000"/>
                </a:solidFill>
                <a:effectLst/>
                <a:latin typeface="Copperplate Gothic Bold" panose="020E0705020206020404" pitchFamily="34" charset="0"/>
              </a:rPr>
              <a:t>B</a:t>
            </a:r>
            <a:r>
              <a:rPr lang="en-US" b="0" i="0" dirty="0">
                <a:solidFill>
                  <a:srgbClr val="FF0000"/>
                </a:solidFill>
                <a:effectLst/>
                <a:latin typeface="freight-text-pro"/>
              </a:rPr>
              <a:t>lessed Lord, </a:t>
            </a:r>
          </a:p>
          <a:p>
            <a:r>
              <a:rPr lang="en-US" dirty="0">
                <a:solidFill>
                  <a:srgbClr val="FF0000"/>
                </a:solidFill>
                <a:latin typeface="freight-text-pro"/>
              </a:rPr>
              <a:t>   </a:t>
            </a:r>
            <a:r>
              <a:rPr lang="en-US" b="0" i="0" dirty="0">
                <a:solidFill>
                  <a:srgbClr val="FF0000"/>
                </a:solidFill>
                <a:effectLst/>
                <a:latin typeface="freight-text-pro"/>
              </a:rPr>
              <a:t>let me climb up near to thee,</a:t>
            </a:r>
            <a:br>
              <a:rPr lang="en-US" dirty="0">
                <a:solidFill>
                  <a:srgbClr val="FF0000"/>
                </a:solidFill>
              </a:rPr>
            </a:br>
            <a:r>
              <a:rPr lang="en-US" dirty="0">
                <a:solidFill>
                  <a:srgbClr val="FF0000"/>
                </a:solidFill>
              </a:rPr>
              <a:t>   </a:t>
            </a:r>
            <a:r>
              <a:rPr lang="en-US" b="0" i="0" dirty="0">
                <a:solidFill>
                  <a:srgbClr val="FF0000"/>
                </a:solidFill>
                <a:effectLst/>
                <a:latin typeface="freight-text-pro"/>
              </a:rPr>
              <a:t>and love, and long, and plead, and wrestle </a:t>
            </a:r>
          </a:p>
          <a:p>
            <a:r>
              <a:rPr lang="en-US" dirty="0">
                <a:solidFill>
                  <a:srgbClr val="FF0000"/>
                </a:solidFill>
                <a:latin typeface="freight-text-pro"/>
              </a:rPr>
              <a:t>   </a:t>
            </a:r>
            <a:r>
              <a:rPr lang="en-US" b="0" i="0" dirty="0">
                <a:solidFill>
                  <a:srgbClr val="FF0000"/>
                </a:solidFill>
                <a:effectLst/>
                <a:latin typeface="freight-text-pro"/>
              </a:rPr>
              <a:t>with thee,</a:t>
            </a:r>
            <a:br>
              <a:rPr lang="en-US" dirty="0">
                <a:solidFill>
                  <a:srgbClr val="FF0000"/>
                </a:solidFill>
              </a:rPr>
            </a:br>
            <a:r>
              <a:rPr lang="en-US" dirty="0">
                <a:solidFill>
                  <a:srgbClr val="FF0000"/>
                </a:solidFill>
              </a:rPr>
              <a:t> </a:t>
            </a:r>
            <a:r>
              <a:rPr lang="en-US" b="0" i="0" dirty="0">
                <a:solidFill>
                  <a:srgbClr val="FF0000"/>
                </a:solidFill>
                <a:effectLst/>
                <a:latin typeface="freight-text-pro"/>
              </a:rPr>
              <a:t>and pant for deliverance from the body of sin,</a:t>
            </a:r>
            <a:br>
              <a:rPr lang="en-US" dirty="0">
                <a:solidFill>
                  <a:srgbClr val="FF0000"/>
                </a:solidFill>
              </a:rPr>
            </a:br>
            <a:r>
              <a:rPr lang="en-US" dirty="0">
                <a:solidFill>
                  <a:srgbClr val="FF0000"/>
                </a:solidFill>
              </a:rPr>
              <a:t> </a:t>
            </a:r>
            <a:r>
              <a:rPr lang="en-US" b="0" i="0" dirty="0">
                <a:solidFill>
                  <a:srgbClr val="FF0000"/>
                </a:solidFill>
                <a:effectLst/>
                <a:latin typeface="freight-text-pro"/>
              </a:rPr>
              <a:t>for my heart is wandering and lifeless,</a:t>
            </a:r>
            <a:br>
              <a:rPr lang="en-US" dirty="0">
                <a:solidFill>
                  <a:srgbClr val="FF0000"/>
                </a:solidFill>
              </a:rPr>
            </a:br>
            <a:r>
              <a:rPr lang="en-US" dirty="0">
                <a:solidFill>
                  <a:srgbClr val="FF0000"/>
                </a:solidFill>
              </a:rPr>
              <a:t> </a:t>
            </a:r>
            <a:r>
              <a:rPr lang="en-US" b="0" i="0" dirty="0">
                <a:solidFill>
                  <a:srgbClr val="FF0000"/>
                </a:solidFill>
                <a:effectLst/>
                <a:latin typeface="freight-text-pro"/>
              </a:rPr>
              <a:t>and my soul mourns to think it should ever</a:t>
            </a:r>
            <a:br>
              <a:rPr lang="en-US" dirty="0">
                <a:solidFill>
                  <a:srgbClr val="FF0000"/>
                </a:solidFill>
              </a:rPr>
            </a:br>
            <a:r>
              <a:rPr lang="en-US" dirty="0">
                <a:solidFill>
                  <a:srgbClr val="FF0000"/>
                </a:solidFill>
              </a:rPr>
              <a:t>  </a:t>
            </a:r>
            <a:r>
              <a:rPr lang="en-US" b="0" i="0" dirty="0">
                <a:solidFill>
                  <a:srgbClr val="FF0000"/>
                </a:solidFill>
                <a:effectLst/>
                <a:latin typeface="freight-text-pro"/>
              </a:rPr>
              <a:t>lose sight of its Beloved.</a:t>
            </a:r>
            <a:br>
              <a:rPr lang="en-US" dirty="0">
                <a:solidFill>
                  <a:srgbClr val="FF0000"/>
                </a:solidFill>
              </a:rPr>
            </a:br>
            <a:r>
              <a:rPr lang="en-US" b="0" i="0" dirty="0">
                <a:solidFill>
                  <a:srgbClr val="FF0000"/>
                </a:solidFill>
                <a:effectLst/>
                <a:latin typeface="Copperplate Gothic Bold" panose="020E0705020206020404" pitchFamily="34" charset="0"/>
              </a:rPr>
              <a:t>W</a:t>
            </a:r>
            <a:r>
              <a:rPr lang="en-US" b="0" i="0" dirty="0">
                <a:solidFill>
                  <a:srgbClr val="FF0000"/>
                </a:solidFill>
                <a:effectLst/>
                <a:latin typeface="freight-text-pro"/>
              </a:rPr>
              <a:t>rap my life in divine love,</a:t>
            </a:r>
            <a:br>
              <a:rPr lang="en-US" dirty="0">
                <a:solidFill>
                  <a:srgbClr val="FF0000"/>
                </a:solidFill>
              </a:rPr>
            </a:br>
            <a:r>
              <a:rPr lang="en-US" dirty="0">
                <a:solidFill>
                  <a:srgbClr val="FF0000"/>
                </a:solidFill>
              </a:rPr>
              <a:t> </a:t>
            </a:r>
            <a:r>
              <a:rPr lang="en-US" b="0" i="0" dirty="0">
                <a:solidFill>
                  <a:srgbClr val="FF0000"/>
                </a:solidFill>
                <a:effectLst/>
                <a:latin typeface="freight-text-pro"/>
              </a:rPr>
              <a:t>and keep me ever desiring thee,</a:t>
            </a:r>
            <a:br>
              <a:rPr lang="en-US" dirty="0">
                <a:solidFill>
                  <a:srgbClr val="FF0000"/>
                </a:solidFill>
              </a:rPr>
            </a:br>
            <a:r>
              <a:rPr lang="en-US" dirty="0">
                <a:solidFill>
                  <a:srgbClr val="FF0000"/>
                </a:solidFill>
              </a:rPr>
              <a:t> </a:t>
            </a:r>
            <a:r>
              <a:rPr lang="en-US" b="0" i="0" dirty="0">
                <a:solidFill>
                  <a:srgbClr val="FF0000"/>
                </a:solidFill>
                <a:effectLst/>
                <a:latin typeface="freight-text-pro"/>
              </a:rPr>
              <a:t>always humble and resigned to thy will,</a:t>
            </a:r>
            <a:br>
              <a:rPr lang="en-US" dirty="0">
                <a:solidFill>
                  <a:srgbClr val="FF0000"/>
                </a:solidFill>
              </a:rPr>
            </a:br>
            <a:r>
              <a:rPr lang="en-US" dirty="0">
                <a:solidFill>
                  <a:srgbClr val="FF0000"/>
                </a:solidFill>
              </a:rPr>
              <a:t> </a:t>
            </a:r>
            <a:r>
              <a:rPr lang="en-US" b="0" i="0" dirty="0">
                <a:solidFill>
                  <a:srgbClr val="FF0000"/>
                </a:solidFill>
                <a:effectLst/>
                <a:latin typeface="freight-text-pro"/>
              </a:rPr>
              <a:t>more fixed on thyself,</a:t>
            </a:r>
            <a:br>
              <a:rPr lang="en-US" dirty="0">
                <a:solidFill>
                  <a:srgbClr val="FF0000"/>
                </a:solidFill>
              </a:rPr>
            </a:br>
            <a:r>
              <a:rPr lang="en-US" dirty="0">
                <a:solidFill>
                  <a:srgbClr val="FF0000"/>
                </a:solidFill>
              </a:rPr>
              <a:t> </a:t>
            </a:r>
            <a:r>
              <a:rPr lang="en-US" b="0" i="0" dirty="0">
                <a:solidFill>
                  <a:srgbClr val="FF0000"/>
                </a:solidFill>
                <a:effectLst/>
                <a:latin typeface="freight-text-pro"/>
              </a:rPr>
              <a:t>that I may be more fitted for doing</a:t>
            </a:r>
          </a:p>
          <a:p>
            <a:r>
              <a:rPr lang="en-US" dirty="0">
                <a:solidFill>
                  <a:srgbClr val="FF0000"/>
                </a:solidFill>
                <a:latin typeface="freight-text-pro"/>
              </a:rPr>
              <a:t>  </a:t>
            </a:r>
            <a:r>
              <a:rPr lang="en-US" b="0" i="0" dirty="0">
                <a:solidFill>
                  <a:srgbClr val="FF0000"/>
                </a:solidFill>
                <a:effectLst/>
                <a:latin typeface="freight-text-pro"/>
              </a:rPr>
              <a:t> and suffering.</a:t>
            </a:r>
            <a:endParaRPr lang="en-US" dirty="0">
              <a:solidFill>
                <a:srgbClr val="FF0000"/>
              </a:solidFill>
            </a:endParaRPr>
          </a:p>
        </p:txBody>
      </p:sp>
      <p:sp>
        <p:nvSpPr>
          <p:cNvPr id="11" name="TextBox 10">
            <a:extLst>
              <a:ext uri="{FF2B5EF4-FFF2-40B4-BE49-F238E27FC236}">
                <a16:creationId xmlns:a16="http://schemas.microsoft.com/office/drawing/2014/main" id="{81DF8509-358F-8D38-8AF1-173951E741B7}"/>
              </a:ext>
            </a:extLst>
          </p:cNvPr>
          <p:cNvSpPr txBox="1"/>
          <p:nvPr/>
        </p:nvSpPr>
        <p:spPr>
          <a:xfrm>
            <a:off x="1864894" y="1796718"/>
            <a:ext cx="296779" cy="584775"/>
          </a:xfrm>
          <a:prstGeom prst="rect">
            <a:avLst/>
          </a:prstGeom>
          <a:noFill/>
        </p:spPr>
        <p:txBody>
          <a:bodyPr wrap="square" rtlCol="0">
            <a:spAutoFit/>
          </a:bodyPr>
          <a:lstStyle/>
          <a:p>
            <a:r>
              <a:rPr lang="en-US" sz="3200" dirty="0">
                <a:latin typeface="Copperplate Gothic Bold" panose="020E0705020206020404" pitchFamily="34" charset="0"/>
              </a:rPr>
              <a:t>I</a:t>
            </a:r>
          </a:p>
        </p:txBody>
      </p:sp>
      <p:sp>
        <p:nvSpPr>
          <p:cNvPr id="12" name="TextBox 11">
            <a:extLst>
              <a:ext uri="{FF2B5EF4-FFF2-40B4-BE49-F238E27FC236}">
                <a16:creationId xmlns:a16="http://schemas.microsoft.com/office/drawing/2014/main" id="{7129862E-8E1F-2EC4-186A-4E032D41C2AF}"/>
              </a:ext>
            </a:extLst>
          </p:cNvPr>
          <p:cNvSpPr txBox="1"/>
          <p:nvPr/>
        </p:nvSpPr>
        <p:spPr>
          <a:xfrm>
            <a:off x="2788878" y="492345"/>
            <a:ext cx="1798056" cy="954107"/>
          </a:xfrm>
          <a:prstGeom prst="rect">
            <a:avLst/>
          </a:prstGeom>
          <a:noFill/>
        </p:spPr>
        <p:txBody>
          <a:bodyPr wrap="none" rtlCol="0">
            <a:spAutoFit/>
          </a:bodyPr>
          <a:lstStyle/>
          <a:p>
            <a:r>
              <a:rPr lang="en-US" sz="2800" i="1" dirty="0">
                <a:latin typeface="Copperplate Gothic Light" panose="020E0507020206020404" pitchFamily="34" charset="0"/>
              </a:rPr>
              <a:t>L</a:t>
            </a:r>
            <a:r>
              <a:rPr lang="en-US" sz="2000" i="1" dirty="0">
                <a:latin typeface="Copperplate Gothic Light" panose="020E0507020206020404" pitchFamily="34" charset="0"/>
              </a:rPr>
              <a:t>ongings</a:t>
            </a:r>
          </a:p>
          <a:p>
            <a:r>
              <a:rPr lang="en-US" sz="2800" i="1" dirty="0">
                <a:latin typeface="Copperplate Gothic Light" panose="020E0507020206020404" pitchFamily="34" charset="0"/>
              </a:rPr>
              <a:t>A</a:t>
            </a:r>
            <a:r>
              <a:rPr lang="en-US" sz="2000" i="1" dirty="0">
                <a:latin typeface="Copperplate Gothic Light" panose="020E0507020206020404" pitchFamily="34" charset="0"/>
              </a:rPr>
              <a:t>fter </a:t>
            </a:r>
            <a:r>
              <a:rPr lang="en-US" sz="2800" i="1" dirty="0">
                <a:latin typeface="Copperplate Gothic Light" panose="020E0507020206020404" pitchFamily="34" charset="0"/>
              </a:rPr>
              <a:t>G</a:t>
            </a:r>
            <a:r>
              <a:rPr lang="en-US" sz="2000" i="1" dirty="0">
                <a:latin typeface="Copperplate Gothic Light" panose="020E0507020206020404" pitchFamily="34" charset="0"/>
              </a:rPr>
              <a:t>od</a:t>
            </a:r>
          </a:p>
        </p:txBody>
      </p:sp>
      <p:sp>
        <p:nvSpPr>
          <p:cNvPr id="13" name="TextBox 12">
            <a:extLst>
              <a:ext uri="{FF2B5EF4-FFF2-40B4-BE49-F238E27FC236}">
                <a16:creationId xmlns:a16="http://schemas.microsoft.com/office/drawing/2014/main" id="{5992A59B-EE03-BAFF-2A53-8AD82157BE78}"/>
              </a:ext>
            </a:extLst>
          </p:cNvPr>
          <p:cNvSpPr txBox="1"/>
          <p:nvPr/>
        </p:nvSpPr>
        <p:spPr>
          <a:xfrm>
            <a:off x="10404608" y="6522154"/>
            <a:ext cx="1754006" cy="215444"/>
          </a:xfrm>
          <a:prstGeom prst="rect">
            <a:avLst/>
          </a:prstGeom>
          <a:noFill/>
        </p:spPr>
        <p:txBody>
          <a:bodyPr wrap="none" rtlCol="0">
            <a:spAutoFit/>
          </a:bodyPr>
          <a:lstStyle/>
          <a:p>
            <a:r>
              <a:rPr lang="en-US" sz="800" dirty="0"/>
              <a:t>The Valley Of Vision, pp.230-231</a:t>
            </a:r>
          </a:p>
        </p:txBody>
      </p:sp>
      <p:sp>
        <p:nvSpPr>
          <p:cNvPr id="14" name="TextBox 13">
            <a:extLst>
              <a:ext uri="{FF2B5EF4-FFF2-40B4-BE49-F238E27FC236}">
                <a16:creationId xmlns:a16="http://schemas.microsoft.com/office/drawing/2014/main" id="{513DC4A7-85CF-D631-44D5-75028A0D16B8}"/>
              </a:ext>
            </a:extLst>
          </p:cNvPr>
          <p:cNvSpPr txBox="1"/>
          <p:nvPr/>
        </p:nvSpPr>
        <p:spPr>
          <a:xfrm flipH="1">
            <a:off x="170900" y="677012"/>
            <a:ext cx="1415716" cy="584775"/>
          </a:xfrm>
          <a:prstGeom prst="rect">
            <a:avLst/>
          </a:prstGeom>
          <a:noFill/>
        </p:spPr>
        <p:txBody>
          <a:bodyPr wrap="square" rtlCol="0">
            <a:spAutoFit/>
          </a:bodyPr>
          <a:lstStyle/>
          <a:p>
            <a:r>
              <a:rPr lang="en-US" sz="1600" b="1" dirty="0"/>
              <a:t>Intimacy</a:t>
            </a:r>
          </a:p>
          <a:p>
            <a:r>
              <a:rPr lang="en-US" sz="1600" b="1" dirty="0"/>
              <a:t>With God</a:t>
            </a:r>
          </a:p>
        </p:txBody>
      </p:sp>
    </p:spTree>
    <p:extLst>
      <p:ext uri="{BB962C8B-B14F-4D97-AF65-F5344CB8AC3E}">
        <p14:creationId xmlns:p14="http://schemas.microsoft.com/office/powerpoint/2010/main" val="632115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F3D36E-4685-3380-4F46-EF6DC334BF32}"/>
              </a:ext>
            </a:extLst>
          </p:cNvPr>
          <p:cNvSpPr txBox="1"/>
          <p:nvPr/>
        </p:nvSpPr>
        <p:spPr>
          <a:xfrm>
            <a:off x="5137852" y="553661"/>
            <a:ext cx="6096000" cy="5750677"/>
          </a:xfrm>
          <a:prstGeom prst="rect">
            <a:avLst/>
          </a:prstGeom>
          <a:noFill/>
        </p:spPr>
        <p:txBody>
          <a:bodyPr wrap="square">
            <a:spAutoFit/>
          </a:bodyPr>
          <a:lstStyle/>
          <a:p>
            <a:pPr marL="0" marR="0" algn="ctr">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There is much more I could say, but time does not allow</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So….let’s turn our thoughts from an individual setting with the Word to a corporate worship setting.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a:effectLst/>
                <a:latin typeface="Calibri" panose="020F0502020204030204" pitchFamily="34" charset="0"/>
                <a:ea typeface="Calibri" panose="020F0502020204030204" pitchFamily="34" charset="0"/>
                <a:cs typeface="Times New Roman" panose="02020603050405020304" pitchFamily="18" charset="0"/>
              </a:rPr>
              <a:t>This morning I want to turn your hearts and minds to listening to the voice of God through the Read Word (Scripture Reading and Benediction). </a:t>
            </a:r>
          </a:p>
          <a:p>
            <a:pPr algn="ct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latin typeface="Viner Hand ITC" panose="03070502030502020203" pitchFamily="66" charset="0"/>
                <a:ea typeface="Calibri" panose="020F0502020204030204" pitchFamily="34" charset="0"/>
                <a:cs typeface="Times New Roman" panose="02020603050405020304" pitchFamily="18" charset="0"/>
              </a:rPr>
              <a:t>And if time permits…the Sung Word.</a:t>
            </a:r>
            <a:endParaRPr lang="en-US" sz="2800" b="1" dirty="0">
              <a:latin typeface="Viner Hand ITC" panose="03070502030502020203" pitchFamily="66" charset="0"/>
            </a:endParaRPr>
          </a:p>
        </p:txBody>
      </p:sp>
      <p:pic>
        <p:nvPicPr>
          <p:cNvPr id="3" name="Picture 2">
            <a:extLst>
              <a:ext uri="{FF2B5EF4-FFF2-40B4-BE49-F238E27FC236}">
                <a16:creationId xmlns:a16="http://schemas.microsoft.com/office/drawing/2014/main" id="{281D31AD-6DFF-FE5C-E1B6-0A6E85B6D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954" y="655783"/>
            <a:ext cx="3656060" cy="5264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AF2D1F-278A-C754-5707-E25E8D3F9F7C}"/>
              </a:ext>
            </a:extLst>
          </p:cNvPr>
          <p:cNvSpPr txBox="1"/>
          <p:nvPr/>
        </p:nvSpPr>
        <p:spPr>
          <a:xfrm>
            <a:off x="277091" y="794327"/>
            <a:ext cx="930063"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Listen !</a:t>
            </a:r>
          </a:p>
        </p:txBody>
      </p:sp>
    </p:spTree>
    <p:extLst>
      <p:ext uri="{BB962C8B-B14F-4D97-AF65-F5344CB8AC3E}">
        <p14:creationId xmlns:p14="http://schemas.microsoft.com/office/powerpoint/2010/main" val="374774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2851BB-9DBA-E9A1-3933-184EC8595A5A}"/>
              </a:ext>
            </a:extLst>
          </p:cNvPr>
          <p:cNvSpPr txBox="1"/>
          <p:nvPr/>
        </p:nvSpPr>
        <p:spPr>
          <a:xfrm>
            <a:off x="2708246" y="1326446"/>
            <a:ext cx="8768757" cy="5135124"/>
          </a:xfrm>
          <a:prstGeom prst="rect">
            <a:avLst/>
          </a:prstGeom>
          <a:noFill/>
        </p:spPr>
        <p:txBody>
          <a:bodyPr wrap="square">
            <a:spAutoFit/>
          </a:bodyPr>
          <a:lstStyle/>
          <a:p>
            <a:pPr marL="0" marR="0" algn="just">
              <a:lnSpc>
                <a:spcPct val="107000"/>
              </a:lnSpc>
              <a:spcBef>
                <a:spcPts val="0"/>
              </a:spcBef>
              <a:spcAft>
                <a:spcPts val="80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buFont typeface="Wingdings" panose="05000000000000000000" pitchFamily="2" charset="2"/>
              <a:buChar char="ü"/>
            </a:pPr>
            <a:r>
              <a:rPr lang="en-US" sz="2800" b="1" kern="0" dirty="0">
                <a:latin typeface="Candara" panose="020E0502030303020204" pitchFamily="34" charset="0"/>
                <a:ea typeface="Times New Roman" panose="02020603050405020304" pitchFamily="18" charset="0"/>
                <a:cs typeface="Calibri" panose="020F0502020204030204" pitchFamily="34" charset="0"/>
              </a:rPr>
              <a:t>Reading The Bible </a:t>
            </a:r>
            <a:r>
              <a:rPr lang="en-US" sz="2000" b="1" kern="0" dirty="0">
                <a:latin typeface="Candara" panose="020E0502030303020204" pitchFamily="34" charset="0"/>
                <a:ea typeface="Times New Roman" panose="02020603050405020304" pitchFamily="18" charset="0"/>
                <a:cs typeface="Calibri" panose="020F0502020204030204" pitchFamily="34" charset="0"/>
              </a:rPr>
              <a:t>(</a:t>
            </a:r>
            <a:r>
              <a:rPr lang="en-US" sz="2000" b="1" u="sng" kern="0" dirty="0">
                <a:latin typeface="Candara" panose="020E050203030302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1 Tim. 4:13</a:t>
            </a:r>
            <a:r>
              <a:rPr lang="en-US" sz="2000" b="1" kern="0" dirty="0">
                <a:latin typeface="Candara" panose="020E0502030303020204" pitchFamily="34" charset="0"/>
                <a:ea typeface="Times New Roman" panose="02020603050405020304" pitchFamily="18" charset="0"/>
                <a:cs typeface="Calibri" panose="020F0502020204030204" pitchFamily="34" charset="0"/>
              </a:rPr>
              <a:t>) </a:t>
            </a:r>
            <a:endParaRPr lang="en-US" sz="2800" b="1" kern="0" dirty="0">
              <a:latin typeface="Candara" panose="020E0502030303020204" pitchFamily="34" charset="0"/>
              <a:ea typeface="Times New Roman" panose="02020603050405020304" pitchFamily="18" charset="0"/>
              <a:cs typeface="Calibri" panose="020F0502020204030204" pitchFamily="34" charset="0"/>
            </a:endParaRPr>
          </a:p>
          <a:p>
            <a:pPr marL="457200" marR="0" indent="-457200" algn="just">
              <a:lnSpc>
                <a:spcPct val="107000"/>
              </a:lnSpc>
              <a:spcBef>
                <a:spcPts val="0"/>
              </a:spcBef>
              <a:spcAft>
                <a:spcPts val="800"/>
              </a:spcAft>
              <a:buFont typeface="Wingdings" panose="05000000000000000000" pitchFamily="2" charset="2"/>
              <a:buChar char="ü"/>
            </a:pPr>
            <a:r>
              <a:rPr lang="en-US" sz="2800" b="1" kern="0" dirty="0">
                <a:latin typeface="Candara" panose="020E0502030303020204" pitchFamily="34" charset="0"/>
                <a:ea typeface="Times New Roman" panose="02020603050405020304" pitchFamily="18" charset="0"/>
                <a:cs typeface="Calibri" panose="020F0502020204030204" pitchFamily="34" charset="0"/>
              </a:rPr>
              <a:t>Preaching The Bible </a:t>
            </a:r>
            <a:r>
              <a:rPr lang="en-US" sz="2000" b="1" kern="0" dirty="0">
                <a:latin typeface="Candara" panose="020E0502030303020204" pitchFamily="34" charset="0"/>
                <a:ea typeface="Times New Roman" panose="02020603050405020304" pitchFamily="18" charset="0"/>
                <a:cs typeface="Calibri" panose="020F0502020204030204" pitchFamily="34" charset="0"/>
              </a:rPr>
              <a:t>(</a:t>
            </a:r>
            <a:r>
              <a:rPr lang="en-US" sz="2000" b="1" u="sng" kern="0" dirty="0">
                <a:latin typeface="Candara" panose="020E050203030302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2 Tim. 4:2</a:t>
            </a:r>
            <a:r>
              <a:rPr lang="en-US" sz="2000" b="1" kern="0" dirty="0">
                <a:latin typeface="Candara" panose="020E0502030303020204" pitchFamily="34" charset="0"/>
                <a:ea typeface="Times New Roman" panose="02020603050405020304" pitchFamily="18" charset="0"/>
                <a:cs typeface="Calibri" panose="020F0502020204030204" pitchFamily="34" charset="0"/>
              </a:rPr>
              <a:t>)</a:t>
            </a:r>
          </a:p>
          <a:p>
            <a:pPr marL="457200" marR="0" indent="-457200" algn="just">
              <a:lnSpc>
                <a:spcPct val="107000"/>
              </a:lnSpc>
              <a:spcBef>
                <a:spcPts val="0"/>
              </a:spcBef>
              <a:spcAft>
                <a:spcPts val="800"/>
              </a:spcAft>
              <a:buFont typeface="Wingdings" panose="05000000000000000000" pitchFamily="2" charset="2"/>
              <a:buChar char="ü"/>
            </a:pPr>
            <a:r>
              <a:rPr lang="en-US" sz="2800" b="1" kern="0" dirty="0">
                <a:latin typeface="Candara" panose="020E0502030303020204" pitchFamily="34" charset="0"/>
                <a:ea typeface="Times New Roman" panose="02020603050405020304" pitchFamily="18" charset="0"/>
                <a:cs typeface="Calibri" panose="020F0502020204030204" pitchFamily="34" charset="0"/>
              </a:rPr>
              <a:t>Pray The Bible </a:t>
            </a:r>
            <a:r>
              <a:rPr lang="en-US" sz="2000" b="1" kern="0" dirty="0">
                <a:latin typeface="Candara" panose="020E0502030303020204" pitchFamily="34" charset="0"/>
                <a:ea typeface="Times New Roman" panose="02020603050405020304" pitchFamily="18" charset="0"/>
                <a:cs typeface="Calibri" panose="020F0502020204030204" pitchFamily="34" charset="0"/>
              </a:rPr>
              <a:t>(I Tim.2:8, 3:14-15)</a:t>
            </a:r>
          </a:p>
          <a:p>
            <a:pPr marL="457200" marR="0" indent="-457200" algn="just">
              <a:lnSpc>
                <a:spcPct val="107000"/>
              </a:lnSpc>
              <a:spcBef>
                <a:spcPts val="0"/>
              </a:spcBef>
              <a:spcAft>
                <a:spcPts val="800"/>
              </a:spcAft>
              <a:buFont typeface="Wingdings" panose="05000000000000000000" pitchFamily="2" charset="2"/>
              <a:buChar char="ü"/>
            </a:pPr>
            <a:r>
              <a:rPr lang="en-US" sz="2800" b="1" kern="0" dirty="0">
                <a:latin typeface="Candara" panose="020E0502030303020204" pitchFamily="34" charset="0"/>
                <a:ea typeface="Times New Roman" panose="02020603050405020304" pitchFamily="18" charset="0"/>
                <a:cs typeface="Calibri" panose="020F0502020204030204" pitchFamily="34" charset="0"/>
              </a:rPr>
              <a:t>Singing The Bible </a:t>
            </a:r>
            <a:r>
              <a:rPr lang="en-US" sz="2000" b="1" kern="0" dirty="0">
                <a:latin typeface="Candara" panose="020E0502030303020204" pitchFamily="34" charset="0"/>
                <a:ea typeface="Times New Roman" panose="02020603050405020304" pitchFamily="18" charset="0"/>
                <a:cs typeface="Calibri" panose="020F0502020204030204" pitchFamily="34" charset="0"/>
              </a:rPr>
              <a:t>(</a:t>
            </a:r>
            <a:r>
              <a:rPr lang="en-US" sz="2000" b="1" u="sng" kern="0" dirty="0">
                <a:latin typeface="Candara" panose="020E050203030302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Eph. 5:19</a:t>
            </a:r>
            <a:r>
              <a:rPr lang="en-US" sz="2000" b="1" kern="0" dirty="0">
                <a:latin typeface="Candara" panose="020E0502030303020204" pitchFamily="34" charset="0"/>
                <a:ea typeface="Times New Roman" panose="02020603050405020304" pitchFamily="18" charset="0"/>
                <a:cs typeface="Calibri" panose="020F0502020204030204" pitchFamily="34" charset="0"/>
              </a:rPr>
              <a:t>; </a:t>
            </a:r>
            <a:r>
              <a:rPr lang="en-US" sz="2000" b="1" u="sng" kern="0" dirty="0">
                <a:latin typeface="Candara" panose="020E050203030302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Col. 3:16</a:t>
            </a:r>
            <a:r>
              <a:rPr lang="en-US" sz="2000" b="1" kern="0" dirty="0">
                <a:latin typeface="Candara" panose="020E0502030303020204" pitchFamily="34" charset="0"/>
                <a:ea typeface="Times New Roman" panose="02020603050405020304" pitchFamily="18" charset="0"/>
                <a:cs typeface="Calibri" panose="020F0502020204030204" pitchFamily="34" charset="0"/>
              </a:rPr>
              <a:t>)—the Psalms As Well As Scripture Songs That Reflect The Development Of Redemptive History In The Birth-life-death-resurrection-ascension Of Jesus; Praying The Bible—the Father’s House Is “A House Of Prayer” (</a:t>
            </a:r>
            <a:r>
              <a:rPr lang="en-US" sz="2000" b="1" u="sng" kern="0" dirty="0">
                <a:latin typeface="Candara" panose="020E0502030303020204" pitchFamily="34" charset="0"/>
                <a:ea typeface="Times New Roman" panose="02020603050405020304" pitchFamily="18" charset="0"/>
                <a:cs typeface="Calibri" panose="020F0502020204030204" pitchFamily="34" charset="0"/>
              </a:rPr>
              <a:t>M</a:t>
            </a:r>
            <a:r>
              <a:rPr lang="en-US" sz="2000" b="1" u="sng" kern="0" dirty="0">
                <a:latin typeface="Candara" panose="020E050203030302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att. 21:13</a:t>
            </a:r>
            <a:r>
              <a:rPr lang="en-US" sz="2000" b="1" kern="0" dirty="0">
                <a:latin typeface="Candara" panose="020E0502030303020204" pitchFamily="34" charset="0"/>
                <a:ea typeface="Times New Roman" panose="02020603050405020304" pitchFamily="18" charset="0"/>
                <a:cs typeface="Calibri" panose="020F0502020204030204" pitchFamily="34" charset="0"/>
              </a:rPr>
              <a:t>)</a:t>
            </a:r>
            <a:endParaRPr lang="en-US" sz="2800" b="1" kern="0" dirty="0">
              <a:latin typeface="Candara" panose="020E0502030303020204" pitchFamily="34" charset="0"/>
              <a:ea typeface="Times New Roman" panose="02020603050405020304" pitchFamily="18" charset="0"/>
              <a:cs typeface="Calibri" panose="020F0502020204030204" pitchFamily="34" charset="0"/>
            </a:endParaRPr>
          </a:p>
          <a:p>
            <a:pPr marL="457200" marR="0" indent="-457200" algn="just">
              <a:lnSpc>
                <a:spcPct val="107000"/>
              </a:lnSpc>
              <a:spcBef>
                <a:spcPts val="0"/>
              </a:spcBef>
              <a:spcAft>
                <a:spcPts val="800"/>
              </a:spcAft>
              <a:buFont typeface="Wingdings" panose="05000000000000000000" pitchFamily="2" charset="2"/>
              <a:buChar char="ü"/>
            </a:pPr>
            <a:r>
              <a:rPr lang="en-US" sz="2800" b="1" kern="0" dirty="0">
                <a:latin typeface="Candara" panose="020E0502030303020204" pitchFamily="34" charset="0"/>
                <a:ea typeface="Times New Roman" panose="02020603050405020304" pitchFamily="18" charset="0"/>
                <a:cs typeface="Calibri" panose="020F0502020204030204" pitchFamily="34" charset="0"/>
              </a:rPr>
              <a:t>Seeing The Bible In The Two Sacraments Of The Church, Baptism And The Lord’s Supper </a:t>
            </a:r>
            <a:r>
              <a:rPr lang="en-US" sz="2000" b="1" kern="0" dirty="0">
                <a:latin typeface="Candara" panose="020E0502030303020204" pitchFamily="34" charset="0"/>
                <a:ea typeface="Times New Roman" panose="02020603050405020304" pitchFamily="18" charset="0"/>
                <a:cs typeface="Calibri" panose="020F0502020204030204" pitchFamily="34" charset="0"/>
              </a:rPr>
              <a:t>(</a:t>
            </a:r>
            <a:r>
              <a:rPr lang="en-US" sz="2000" b="1" u="sng" kern="0" dirty="0">
                <a:latin typeface="Candara" panose="020E050203030302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Matt. 28:19</a:t>
            </a:r>
            <a:r>
              <a:rPr lang="en-US" sz="2000" b="1" kern="0" dirty="0">
                <a:latin typeface="Candara" panose="020E0502030303020204" pitchFamily="34" charset="0"/>
                <a:ea typeface="Times New Roman" panose="02020603050405020304" pitchFamily="18" charset="0"/>
                <a:cs typeface="Calibri" panose="020F0502020204030204" pitchFamily="34" charset="0"/>
              </a:rPr>
              <a:t>; </a:t>
            </a:r>
            <a:r>
              <a:rPr lang="en-US" sz="2000" b="1" u="sng" kern="0" dirty="0">
                <a:latin typeface="Candara" panose="020E050203030302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Acts 2:38–39</a:t>
            </a:r>
            <a:r>
              <a:rPr lang="en-US" sz="2000" b="1" kern="0" dirty="0">
                <a:latin typeface="Candara" panose="020E0502030303020204" pitchFamily="34" charset="0"/>
                <a:ea typeface="Times New Roman" panose="02020603050405020304" pitchFamily="18" charset="0"/>
                <a:cs typeface="Calibri" panose="020F0502020204030204" pitchFamily="34" charset="0"/>
              </a:rPr>
              <a:t>; </a:t>
            </a:r>
            <a:r>
              <a:rPr lang="en-US" sz="2000" b="1" u="sng" kern="0" dirty="0">
                <a:latin typeface="Candara" panose="020E050203030302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1 Cor. 11:23–26</a:t>
            </a:r>
            <a:r>
              <a:rPr lang="en-US" sz="2000" b="1" kern="0" dirty="0">
                <a:latin typeface="Candara" panose="020E0502030303020204" pitchFamily="34" charset="0"/>
                <a:ea typeface="Times New Roman" panose="02020603050405020304" pitchFamily="18" charset="0"/>
                <a:cs typeface="Calibri" panose="020F0502020204030204" pitchFamily="34" charset="0"/>
              </a:rPr>
              <a:t>; </a:t>
            </a:r>
            <a:r>
              <a:rPr lang="en-US" sz="2000" b="1" u="sng" kern="0" dirty="0">
                <a:latin typeface="Candara" panose="020E050203030302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Col. 2:11–12</a:t>
            </a:r>
            <a:r>
              <a:rPr lang="en-US" sz="2000" b="1" kern="0" dirty="0">
                <a:latin typeface="Candara" panose="020E0502030303020204" pitchFamily="34" charset="0"/>
                <a:ea typeface="Times New Roman" panose="02020603050405020304" pitchFamily="18" charset="0"/>
                <a:cs typeface="Calibri" panose="020F0502020204030204" pitchFamily="34" charset="0"/>
              </a:rPr>
              <a:t>)</a:t>
            </a:r>
            <a:endParaRPr lang="en-US" sz="3200" b="1" kern="100" dirty="0">
              <a:latin typeface="Candara" panose="020E0502030303020204" pitchFamily="34" charset="0"/>
              <a:ea typeface="Calibri" panose="020F0502020204030204" pitchFamily="34" charset="0"/>
              <a:cs typeface="Times New Roman" panose="02020603050405020304" pitchFamily="18" charset="0"/>
            </a:endParaRPr>
          </a:p>
        </p:txBody>
      </p:sp>
      <p:pic>
        <p:nvPicPr>
          <p:cNvPr id="2" name="Picture 8">
            <a:extLst>
              <a:ext uri="{FF2B5EF4-FFF2-40B4-BE49-F238E27FC236}">
                <a16:creationId xmlns:a16="http://schemas.microsoft.com/office/drawing/2014/main" id="{79C8FF6C-DBFC-F6ED-DFB8-ED4A0BB812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997" y="1524129"/>
            <a:ext cx="1529235" cy="49374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907657-0734-A11E-4D81-19C009AF8813}"/>
              </a:ext>
            </a:extLst>
          </p:cNvPr>
          <p:cNvSpPr txBox="1"/>
          <p:nvPr/>
        </p:nvSpPr>
        <p:spPr>
          <a:xfrm>
            <a:off x="1335121" y="396430"/>
            <a:ext cx="6094378" cy="923330"/>
          </a:xfrm>
          <a:prstGeom prst="rect">
            <a:avLst/>
          </a:prstGeom>
          <a:noFill/>
        </p:spPr>
        <p:txBody>
          <a:bodyPr wrap="square">
            <a:spAutoFit/>
          </a:bodyPr>
          <a:lstStyle/>
          <a:p>
            <a:pPr marL="0" marR="0" algn="just">
              <a:spcBef>
                <a:spcPts val="0"/>
              </a:spcBef>
              <a:spcAft>
                <a:spcPts val="800"/>
              </a:spcAft>
            </a:pPr>
            <a:r>
              <a:rPr lang="en-US" sz="1800" b="1" dirty="0">
                <a:solidFill>
                  <a:srgbClr val="FF0000"/>
                </a:solidFill>
                <a:latin typeface="Candara" panose="020E0502030303020204" pitchFamily="34" charset="0"/>
                <a:ea typeface="Calibri" panose="020F0502020204030204" pitchFamily="34" charset="0"/>
                <a:cs typeface="Times New Roman" panose="02020603050405020304" pitchFamily="18" charset="0"/>
              </a:rPr>
              <a:t>Based Upon What Is Specifically Prescribed In The New Testament, The Word Includes Five Expressions In Corporate Worship:</a:t>
            </a:r>
          </a:p>
        </p:txBody>
      </p:sp>
      <p:pic>
        <p:nvPicPr>
          <p:cNvPr id="1028" name="Picture 4">
            <a:extLst>
              <a:ext uri="{FF2B5EF4-FFF2-40B4-BE49-F238E27FC236}">
                <a16:creationId xmlns:a16="http://schemas.microsoft.com/office/drawing/2014/main" id="{2E0F486A-6556-05EF-1DC4-3005CC4B525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29165" y="1326446"/>
            <a:ext cx="3671652" cy="223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32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3A0B1-DC5E-BAAF-68EE-E52D9861393C}"/>
              </a:ext>
            </a:extLst>
          </p:cNvPr>
          <p:cNvSpPr/>
          <p:nvPr/>
        </p:nvSpPr>
        <p:spPr>
          <a:xfrm>
            <a:off x="234971" y="308675"/>
            <a:ext cx="10402112" cy="125501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879B1-6FD7-F618-610B-F5318F0B7FCE}"/>
              </a:ext>
            </a:extLst>
          </p:cNvPr>
          <p:cNvSpPr>
            <a:spLocks noGrp="1"/>
          </p:cNvSpPr>
          <p:nvPr>
            <p:ph type="title"/>
          </p:nvPr>
        </p:nvSpPr>
        <p:spPr>
          <a:xfrm>
            <a:off x="400340" y="295736"/>
            <a:ext cx="10236743" cy="1280890"/>
          </a:xfrm>
        </p:spPr>
        <p:txBody>
          <a:bodyPr/>
          <a:lstStyle/>
          <a:p>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Listening To The Voice of God Through The Read Word in Corporate Worship</a:t>
            </a:r>
          </a:p>
        </p:txBody>
      </p:sp>
      <p:pic>
        <p:nvPicPr>
          <p:cNvPr id="4098" name="Picture 2">
            <a:extLst>
              <a:ext uri="{FF2B5EF4-FFF2-40B4-BE49-F238E27FC236}">
                <a16:creationId xmlns:a16="http://schemas.microsoft.com/office/drawing/2014/main" id="{8129CA69-3F34-A0E4-FE0C-BBF722A09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65" y="2085178"/>
            <a:ext cx="6645634" cy="440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48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3C8083-261D-8CA6-0A96-7FFCF73FA7DE}"/>
              </a:ext>
            </a:extLst>
          </p:cNvPr>
          <p:cNvSpPr/>
          <p:nvPr/>
        </p:nvSpPr>
        <p:spPr>
          <a:xfrm>
            <a:off x="234971" y="427548"/>
            <a:ext cx="10402112" cy="136889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B2A716-676B-0999-3B45-5B437B574FCD}"/>
              </a:ext>
            </a:extLst>
          </p:cNvPr>
          <p:cNvSpPr>
            <a:spLocks noGrp="1"/>
          </p:cNvSpPr>
          <p:nvPr>
            <p:ph type="title"/>
          </p:nvPr>
        </p:nvSpPr>
        <p:spPr>
          <a:xfrm>
            <a:off x="385054" y="713710"/>
            <a:ext cx="10175649" cy="1080938"/>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Listening To The Voice of God Through The Read Word</a:t>
            </a:r>
            <a:br>
              <a:rPr lang="en-US" sz="3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Rooted In The Whole History Of The People Of God, Beginning In The Days of Moses</a:t>
            </a:r>
            <a:endParaRPr lang="en-US" sz="3200" b="1"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55D9DC4-0AEC-6333-8856-8200159DE112}"/>
              </a:ext>
            </a:extLst>
          </p:cNvPr>
          <p:cNvSpPr txBox="1"/>
          <p:nvPr/>
        </p:nvSpPr>
        <p:spPr>
          <a:xfrm>
            <a:off x="592667" y="2119288"/>
            <a:ext cx="11006666" cy="1065676"/>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1"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When the children of Israel gathered at Mt. Sinai for worship after the Exodus from Egypt, Moses read God’s word aloud to them. </a:t>
            </a:r>
            <a:r>
              <a:rPr kumimoji="0" lang="en-US" sz="2000" b="1" i="0" u="none" strike="noStrike" kern="0" cap="none" spc="0" normalizeH="0" baseline="0" noProof="0" dirty="0">
                <a:ln>
                  <a:noFill/>
                </a:ln>
                <a:solidFill>
                  <a:srgbClr val="FFFF00"/>
                </a:solidFill>
                <a:effectLst/>
                <a:uLnTx/>
                <a:uFillTx/>
                <a:latin typeface="Calibri" panose="020F0502020204030204" pitchFamily="34" charset="0"/>
                <a:ea typeface="Times New Roman" panose="02020603050405020304" pitchFamily="18" charset="0"/>
                <a:cs typeface="Calibri" panose="020F0502020204030204" pitchFamily="34" charset="0"/>
              </a:rPr>
              <a:t>Exodus 24:7 says “he took the book of the covenant and read it in the hearing of the people.”</a:t>
            </a:r>
            <a:endParaRPr kumimoji="0" lang="en-US"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F0C9793-9E77-19A5-2FCF-766FA24E0803}"/>
              </a:ext>
            </a:extLst>
          </p:cNvPr>
          <p:cNvSpPr txBox="1"/>
          <p:nvPr/>
        </p:nvSpPr>
        <p:spPr>
          <a:xfrm>
            <a:off x="592667" y="4505877"/>
            <a:ext cx="1080346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When the long lost book of the law was discovered in the Temple in the days of good King Josiah (2 Chronicles 34:14), we learn that the King himself </a:t>
            </a:r>
            <a:r>
              <a:rPr kumimoji="0" lang="en-US" sz="2000" b="1" i="0" u="none" strike="noStrike" kern="0" cap="none" spc="0" normalizeH="0" baseline="0" noProof="0" dirty="0">
                <a:ln>
                  <a:noFill/>
                </a:ln>
                <a:solidFill>
                  <a:srgbClr val="FFFF00"/>
                </a:solidFill>
                <a:effectLst/>
                <a:uLnTx/>
                <a:uFillTx/>
                <a:latin typeface="Calibri" panose="020F0502020204030204" pitchFamily="34" charset="0"/>
                <a:ea typeface="Times New Roman" panose="02020603050405020304" pitchFamily="18" charset="0"/>
                <a:cs typeface="+mn-cs"/>
              </a:rPr>
              <a:t>“read in their hearing all the words of the book of the covenant which was found in the house of the Lord” (2 Chronicles 34:30). </a:t>
            </a:r>
            <a:endParaRPr kumimoji="0" lang="en-US" sz="20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DFED2D5B-CC9E-C39B-C823-1EEAA375E908}"/>
              </a:ext>
            </a:extLst>
          </p:cNvPr>
          <p:cNvSpPr txBox="1"/>
          <p:nvPr/>
        </p:nvSpPr>
        <p:spPr>
          <a:xfrm>
            <a:off x="592666" y="3313685"/>
            <a:ext cx="11006665"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When Israel finally arrived in the Promised Land, Joshua read Scriptures aloud to them again. </a:t>
            </a:r>
            <a:r>
              <a:rPr kumimoji="0" lang="en-US" sz="2000" b="1" i="0" u="none" strike="noStrike" kern="0" cap="none" spc="0" normalizeH="0" baseline="0" noProof="0" dirty="0">
                <a:ln>
                  <a:noFill/>
                </a:ln>
                <a:solidFill>
                  <a:srgbClr val="FFFF00"/>
                </a:solidFill>
                <a:effectLst/>
                <a:uLnTx/>
                <a:uFillTx/>
                <a:latin typeface="Calibri" panose="020F0502020204030204" pitchFamily="34" charset="0"/>
                <a:ea typeface="Times New Roman" panose="02020603050405020304" pitchFamily="18" charset="0"/>
                <a:cs typeface="Calibri" panose="020F0502020204030204" pitchFamily="34" charset="0"/>
              </a:rPr>
              <a:t>Joshua 8:35 tells us “There was not a word of all that Moses had commanded which Joshua did not read before all the assembly of Israel</a:t>
            </a:r>
            <a:r>
              <a:rPr kumimoji="0" lang="en-US" sz="2000" b="1" i="0" u="none" strike="noStrike" kern="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US" sz="2000" b="1" i="0" u="none" strike="noStrike" kern="0" cap="none" spc="0" normalizeH="0" baseline="0" noProof="0" dirty="0">
                <a:ln>
                  <a:noFill/>
                </a:ln>
                <a:solidFill>
                  <a:srgbClr val="FFFF00"/>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20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pic>
        <p:nvPicPr>
          <p:cNvPr id="2050" name="Picture 2">
            <a:extLst>
              <a:ext uri="{FF2B5EF4-FFF2-40B4-BE49-F238E27FC236}">
                <a16:creationId xmlns:a16="http://schemas.microsoft.com/office/drawing/2014/main" id="{6EE80595-03B2-39D1-B784-612039BA6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0484" y="427547"/>
            <a:ext cx="1631297" cy="13671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191A18E-E882-D842-EF01-B173B50A04A1}"/>
              </a:ext>
            </a:extLst>
          </p:cNvPr>
          <p:cNvSpPr txBox="1"/>
          <p:nvPr/>
        </p:nvSpPr>
        <p:spPr>
          <a:xfrm>
            <a:off x="592666" y="5734926"/>
            <a:ext cx="10803467" cy="968278"/>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After the people of Israel returned from exile in the days of Ezra and Nehemiah, Ezra read the book of the law of Moses to the assembled people from early morning until midday </a:t>
            </a:r>
            <a:r>
              <a:rPr kumimoji="0" lang="en-US" sz="1800" b="1" i="0" u="none" strike="noStrike" kern="0" cap="none" spc="0" normalizeH="0" baseline="0" noProof="0" dirty="0">
                <a:ln>
                  <a:noFill/>
                </a:ln>
                <a:solidFill>
                  <a:srgbClr val="FFFF00"/>
                </a:solidFill>
                <a:effectLst/>
                <a:uLnTx/>
                <a:uFillTx/>
                <a:latin typeface="Calibri" panose="020F0502020204030204" pitchFamily="34" charset="0"/>
                <a:ea typeface="Times New Roman" panose="02020603050405020304" pitchFamily="18" charset="0"/>
                <a:cs typeface="Calibri" panose="020F0502020204030204" pitchFamily="34" charset="0"/>
              </a:rPr>
              <a:t>(Nehemiah 8:1-8</a:t>
            </a:r>
            <a:r>
              <a:rPr kumimoji="0" lang="en-US" sz="1800" b="1"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 with all the people standing out of reverence for God’s word!</a:t>
            </a:r>
            <a:endParaRPr kumimoji="0" lang="en-US" sz="1800" b="1"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621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A28D79-E6AC-9427-1048-B626C4882250}"/>
              </a:ext>
            </a:extLst>
          </p:cNvPr>
          <p:cNvSpPr/>
          <p:nvPr/>
        </p:nvSpPr>
        <p:spPr>
          <a:xfrm>
            <a:off x="234971" y="591300"/>
            <a:ext cx="10402112" cy="138540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B2A716-676B-0999-3B45-5B437B574FCD}"/>
              </a:ext>
            </a:extLst>
          </p:cNvPr>
          <p:cNvSpPr>
            <a:spLocks noGrp="1"/>
          </p:cNvSpPr>
          <p:nvPr>
            <p:ph type="title"/>
          </p:nvPr>
        </p:nvSpPr>
        <p:spPr>
          <a:xfrm>
            <a:off x="385054" y="752681"/>
            <a:ext cx="10175649" cy="1080938"/>
          </a:xfrm>
        </p:spPr>
        <p:txBody>
          <a:bodyPr>
            <a:normAutofit fontScale="90000"/>
          </a:bodyPr>
          <a:lstStyle/>
          <a:p>
            <a:r>
              <a:rPr lang="en-US" sz="3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Listening To The Voice of God Through The Read Word</a:t>
            </a:r>
            <a:br>
              <a:rPr lang="en-US" sz="3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Rooted In The Whole History Of The People Of God, Beginning In The Days of Moses</a:t>
            </a:r>
            <a:endParaRPr lang="en-US" sz="3200" b="1" dirty="0">
              <a:solidFill>
                <a:schemeClr val="bg1"/>
              </a:solidFill>
              <a:effectLst>
                <a:outerShdw blurRad="38100" dist="38100" dir="2700000" algn="tl">
                  <a:srgbClr val="000000">
                    <a:alpha val="43137"/>
                  </a:srgbClr>
                </a:outerShdw>
              </a:effectLst>
            </a:endParaRPr>
          </a:p>
        </p:txBody>
      </p:sp>
      <p:pic>
        <p:nvPicPr>
          <p:cNvPr id="2050" name="Picture 2">
            <a:extLst>
              <a:ext uri="{FF2B5EF4-FFF2-40B4-BE49-F238E27FC236}">
                <a16:creationId xmlns:a16="http://schemas.microsoft.com/office/drawing/2014/main" id="{6EE80595-03B2-39D1-B784-612039BA6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0703" y="609600"/>
            <a:ext cx="1631297" cy="1367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01B4EE-4495-E94C-FB35-3AE90AFF6761}"/>
              </a:ext>
            </a:extLst>
          </p:cNvPr>
          <p:cNvSpPr txBox="1"/>
          <p:nvPr/>
        </p:nvSpPr>
        <p:spPr>
          <a:xfrm>
            <a:off x="5206357" y="2143814"/>
            <a:ext cx="5858934" cy="440120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00"/>
                </a:solidFill>
                <a:effectLst/>
                <a:uLnTx/>
                <a:uFillTx/>
                <a:latin typeface="Candara" panose="020E0502030303020204" pitchFamily="34" charset="0"/>
                <a:ea typeface="Times New Roman" panose="02020603050405020304" pitchFamily="18" charset="0"/>
                <a:cs typeface="Calibri" panose="020F0502020204030204" pitchFamily="34" charset="0"/>
              </a:rPr>
              <a:t>This story of the public reading of Scripture reaches a high point when Jesus famously launched His public ministry by standing up to read the Scriptures. “And he came to Nazareth, where he had been brought up. And as was his custom, he went to the synagogue on the Sabbath day, and he stood up to read” (</a:t>
            </a:r>
            <a:r>
              <a:rPr kumimoji="0" lang="en-US" sz="2800" b="0" i="0" u="sng" strike="noStrike" kern="0" cap="none" spc="0" normalizeH="0" baseline="0" noProof="0" dirty="0">
                <a:ln>
                  <a:noFill/>
                </a:ln>
                <a:solidFill>
                  <a:srgbClr val="FFFF00"/>
                </a:solidFill>
                <a:effectLst/>
                <a:uLnTx/>
                <a:uFillTx/>
                <a:latin typeface="Candara" panose="020E050203030302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Luke 4:16</a:t>
            </a:r>
            <a:r>
              <a:rPr kumimoji="0" lang="en-US" sz="2800" b="0" i="0" u="none" strike="noStrike" kern="0" cap="none" spc="0" normalizeH="0" baseline="0" noProof="0" dirty="0">
                <a:ln>
                  <a:noFill/>
                </a:ln>
                <a:solidFill>
                  <a:srgbClr val="FFFF00"/>
                </a:solidFill>
                <a:effectLst/>
                <a:uLnTx/>
                <a:uFillTx/>
                <a:latin typeface="Candara" panose="020E0502030303020204" pitchFamily="34" charset="0"/>
                <a:ea typeface="Times New Roman" panose="02020603050405020304" pitchFamily="18" charset="0"/>
                <a:cs typeface="Calibri" panose="020F0502020204030204" pitchFamily="34" charset="0"/>
              </a:rPr>
              <a:t>).</a:t>
            </a:r>
            <a:endParaRPr kumimoji="0" lang="en-US" sz="2800" b="0"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06BFAB4E-739E-BD4C-3E6B-BF616BC37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87" y="2738539"/>
            <a:ext cx="4072957" cy="228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29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0D566B-603B-37BF-6006-D172A5AB83CB}"/>
              </a:ext>
            </a:extLst>
          </p:cNvPr>
          <p:cNvSpPr txBox="1"/>
          <p:nvPr/>
        </p:nvSpPr>
        <p:spPr>
          <a:xfrm>
            <a:off x="1138308" y="1425385"/>
            <a:ext cx="7331924" cy="4808817"/>
          </a:xfrm>
          <a:prstGeom prst="rect">
            <a:avLst/>
          </a:prstGeom>
          <a:noFill/>
        </p:spPr>
        <p:txBody>
          <a:bodyPr wrap="square">
            <a:spAutoFit/>
          </a:bodyPr>
          <a:lstStyle/>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Speak, O Lord, as we come to You</a:t>
            </a:r>
            <a:endParaRPr lang="en-US" sz="44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To receive the food of Your Holy Word.</a:t>
            </a:r>
            <a:endParaRPr lang="en-US" sz="44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Take Your truth, plant it deep in us;</a:t>
            </a:r>
            <a:endParaRPr lang="en-US" sz="44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Shape and fashion us in Your likeness,</a:t>
            </a:r>
            <a:endParaRPr lang="en-US" sz="44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That the light of Christ might be seen today</a:t>
            </a:r>
            <a:endParaRPr lang="en-US" sz="44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 our acts of love and our deeds of faith.</a:t>
            </a:r>
            <a:endParaRPr lang="en-US" sz="44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Speak, O Lord, and fulfill in us</a:t>
            </a:r>
            <a:endParaRPr lang="en-US" sz="44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All Your purposes for Your glory.</a:t>
            </a:r>
            <a:endParaRPr lang="en-US" sz="44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D0B8A14-02A7-D74E-14D5-811BF39B141A}"/>
              </a:ext>
            </a:extLst>
          </p:cNvPr>
          <p:cNvSpPr txBox="1"/>
          <p:nvPr/>
        </p:nvSpPr>
        <p:spPr>
          <a:xfrm>
            <a:off x="0" y="713232"/>
            <a:ext cx="1404552" cy="523220"/>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rPr>
              <a:t>Speak, O Lord</a:t>
            </a:r>
          </a:p>
          <a:p>
            <a:r>
              <a:rPr lang="en-US" sz="1400" b="1" dirty="0">
                <a:effectLst>
                  <a:outerShdw blurRad="38100" dist="38100" dir="2700000" algn="tl">
                    <a:srgbClr val="000000">
                      <a:alpha val="43137"/>
                    </a:srgbClr>
                  </a:outerShdw>
                </a:effectLst>
              </a:rPr>
              <a:t>Verse 1</a:t>
            </a:r>
          </a:p>
        </p:txBody>
      </p:sp>
      <p:pic>
        <p:nvPicPr>
          <p:cNvPr id="1028" name="Picture 4">
            <a:extLst>
              <a:ext uri="{FF2B5EF4-FFF2-40B4-BE49-F238E27FC236}">
                <a16:creationId xmlns:a16="http://schemas.microsoft.com/office/drawing/2014/main" id="{61621CE0-9113-82DE-03A1-14AD7FC45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232" y="1236452"/>
            <a:ext cx="3311536" cy="46842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7C2445-3D84-FFEB-2D8A-7C428A8E51A7}"/>
              </a:ext>
            </a:extLst>
          </p:cNvPr>
          <p:cNvSpPr/>
          <p:nvPr/>
        </p:nvSpPr>
        <p:spPr>
          <a:xfrm>
            <a:off x="2017059" y="2626659"/>
            <a:ext cx="7575176" cy="17660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Recommend you consider having your class sing this hymn</a:t>
            </a:r>
          </a:p>
          <a:p>
            <a:pPr algn="ctr"/>
            <a:r>
              <a:rPr lang="en-US" dirty="0"/>
              <a:t>to start the class.  It may different from what you normally do, but I believe it will help set their mind and heart where it needs to be in order to benefit from this teaching period.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7B3A13-3F9A-5360-F0FE-FFB413986A64}"/>
              </a:ext>
            </a:extLst>
          </p:cNvPr>
          <p:cNvSpPr/>
          <p:nvPr/>
        </p:nvSpPr>
        <p:spPr>
          <a:xfrm>
            <a:off x="201721" y="80214"/>
            <a:ext cx="10402112" cy="13671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8FD82C-989E-33FF-978E-AB6A2D7C7F7A}"/>
              </a:ext>
            </a:extLst>
          </p:cNvPr>
          <p:cNvSpPr>
            <a:spLocks noGrp="1"/>
          </p:cNvSpPr>
          <p:nvPr>
            <p:ph type="title"/>
          </p:nvPr>
        </p:nvSpPr>
        <p:spPr>
          <a:xfrm>
            <a:off x="524933" y="110161"/>
            <a:ext cx="9613861" cy="1255013"/>
          </a:xfrm>
        </p:spPr>
        <p:txBody>
          <a:bodyPr>
            <a:normAutofit fontScale="90000"/>
          </a:bodyPr>
          <a:lstStyle/>
          <a:p>
            <a:r>
              <a:rPr lang="en-US" sz="3100" b="1" kern="0" dirty="0">
                <a:solidFill>
                  <a:schemeClr val="bg1"/>
                </a:solidFill>
                <a:latin typeface="Candara" panose="020E0502030303020204" pitchFamily="34" charset="0"/>
                <a:ea typeface="Times New Roman" panose="02020603050405020304" pitchFamily="18" charset="0"/>
                <a:cs typeface="Calibri" panose="020F0502020204030204" pitchFamily="34" charset="0"/>
              </a:rPr>
              <a:t>The Public Reading Of Scripture Is An Essential Element Of Christian Worship For The People Of God.</a:t>
            </a:r>
            <a:br>
              <a:rPr lang="en-US" sz="31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endParaRPr lang="en-US" b="1" dirty="0">
              <a:solidFill>
                <a:schemeClr val="bg1"/>
              </a:solidFill>
            </a:endParaRPr>
          </a:p>
        </p:txBody>
      </p:sp>
      <p:sp>
        <p:nvSpPr>
          <p:cNvPr id="4" name="TextBox 3">
            <a:extLst>
              <a:ext uri="{FF2B5EF4-FFF2-40B4-BE49-F238E27FC236}">
                <a16:creationId xmlns:a16="http://schemas.microsoft.com/office/drawing/2014/main" id="{EBFAEF0C-91B8-9880-7790-6CD16218588A}"/>
              </a:ext>
            </a:extLst>
          </p:cNvPr>
          <p:cNvSpPr txBox="1"/>
          <p:nvPr/>
        </p:nvSpPr>
        <p:spPr>
          <a:xfrm>
            <a:off x="524933" y="1951410"/>
            <a:ext cx="6366934" cy="4421723"/>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ndara" panose="020E0502030303020204" pitchFamily="34" charset="0"/>
                <a:ea typeface="Times New Roman" panose="02020603050405020304" pitchFamily="18" charset="0"/>
                <a:cs typeface="Calibri" panose="020F0502020204030204" pitchFamily="34" charset="0"/>
              </a:rPr>
              <a:t>The public reading of Scripture is a means of grace.</a:t>
            </a:r>
            <a:r>
              <a:rPr kumimoji="0" lang="en-US" sz="2400" b="0" i="0" u="none" strike="noStrike" kern="0" cap="none" spc="0" normalizeH="0" baseline="0" noProof="0" dirty="0">
                <a:ln>
                  <a:noFill/>
                </a:ln>
                <a:solidFill>
                  <a:prstClr val="white"/>
                </a:solidFill>
                <a:effectLst/>
                <a:uLnTx/>
                <a:uFillTx/>
                <a:latin typeface="Candara" panose="020E0502030303020204" pitchFamily="34" charset="0"/>
                <a:ea typeface="Times New Roman" panose="02020603050405020304" pitchFamily="18" charset="0"/>
                <a:cs typeface="Calibri" panose="020F0502020204030204" pitchFamily="34" charset="0"/>
              </a:rPr>
              <a:t> It not only serves as an opportunity whereby we openly and corporately sit under His word– acknowledging his authority, acknowledging our dependence upon the initiative of his self-revelation, acknowledging our glad surrender to the Lordship of his word–but it is also a God-appointed means whereby we are strengthened by and receive his favor. The Lord has deigned to bless and edify His people by it.</a:t>
            </a:r>
            <a:endParaRPr kumimoji="0" lang="en-US" sz="20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980A14B-40BF-7854-E10F-1AB9DE88E241}"/>
              </a:ext>
            </a:extLst>
          </p:cNvPr>
          <p:cNvSpPr txBox="1"/>
          <p:nvPr/>
        </p:nvSpPr>
        <p:spPr>
          <a:xfrm>
            <a:off x="7328150" y="2051725"/>
            <a:ext cx="4338917" cy="4221092"/>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Calibri" panose="020F0502020204030204" pitchFamily="34" charset="0"/>
              </a:rPr>
              <a:t>In the reading of God’s word, </a:t>
            </a:r>
            <a:r>
              <a:rPr kumimoji="0" lang="en-US" sz="2800" b="1" i="0" u="none" strike="noStrike" kern="0" cap="none" spc="0" normalizeH="0" baseline="0" noProof="0" dirty="0">
                <a:ln>
                  <a:noFill/>
                </a:ln>
                <a:solidFill>
                  <a:srgbClr val="FFC000"/>
                </a:solidFill>
                <a:effectLst/>
                <a:uLnTx/>
                <a:uFillTx/>
                <a:latin typeface="Candara" panose="020E0502030303020204" pitchFamily="34" charset="0"/>
                <a:ea typeface="Times New Roman" panose="02020603050405020304" pitchFamily="18" charset="0"/>
                <a:cs typeface="Calibri" panose="020F0502020204030204" pitchFamily="34" charset="0"/>
              </a:rPr>
              <a:t>God speaks most directly </a:t>
            </a:r>
            <a:r>
              <a:rPr kumimoji="0" lang="en-US" sz="2800" b="0" i="0" u="none" strike="noStrike" kern="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Calibri" panose="020F0502020204030204" pitchFamily="34" charset="0"/>
              </a:rPr>
              <a:t>to His people. And so, this act of worship, in which </a:t>
            </a:r>
            <a:r>
              <a:rPr kumimoji="0" lang="en-US" sz="2800" b="1" i="0" u="none" strike="noStrike" kern="0" cap="none" spc="0" normalizeH="0" baseline="0" noProof="0" dirty="0">
                <a:ln>
                  <a:noFill/>
                </a:ln>
                <a:solidFill>
                  <a:srgbClr val="FFC000"/>
                </a:solidFill>
                <a:effectLst/>
                <a:uLnTx/>
                <a:uFillTx/>
                <a:latin typeface="Candara" panose="020E0502030303020204" pitchFamily="34" charset="0"/>
                <a:ea typeface="Times New Roman" panose="02020603050405020304" pitchFamily="18" charset="0"/>
                <a:cs typeface="Calibri" panose="020F0502020204030204" pitchFamily="34" charset="0"/>
              </a:rPr>
              <a:t>the verbal self-revelation of God is addressed </a:t>
            </a:r>
            <a:r>
              <a:rPr kumimoji="0" lang="en-US" sz="2800" b="1" i="0" u="sng" strike="noStrike" kern="0" cap="none" spc="0" normalizeH="0" baseline="0" noProof="0" dirty="0">
                <a:ln>
                  <a:noFill/>
                </a:ln>
                <a:solidFill>
                  <a:srgbClr val="FFC000"/>
                </a:solidFill>
                <a:effectLst/>
                <a:uLnTx/>
                <a:uFillTx/>
                <a:latin typeface="Candara" panose="020E0502030303020204" pitchFamily="34" charset="0"/>
                <a:ea typeface="Times New Roman" panose="02020603050405020304" pitchFamily="18" charset="0"/>
                <a:cs typeface="Calibri" panose="020F0502020204030204" pitchFamily="34" charset="0"/>
              </a:rPr>
              <a:t>unedited </a:t>
            </a:r>
            <a:r>
              <a:rPr kumimoji="0" lang="en-US" sz="2800" b="1" i="0" u="none" strike="noStrike" kern="0" cap="none" spc="0" normalizeH="0" baseline="0" noProof="0" dirty="0">
                <a:ln>
                  <a:noFill/>
                </a:ln>
                <a:solidFill>
                  <a:srgbClr val="FFC000"/>
                </a:solidFill>
                <a:effectLst/>
                <a:uLnTx/>
                <a:uFillTx/>
                <a:latin typeface="Candara" panose="020E0502030303020204" pitchFamily="34" charset="0"/>
                <a:ea typeface="Times New Roman" panose="02020603050405020304" pitchFamily="18" charset="0"/>
                <a:cs typeface="Calibri" panose="020F0502020204030204" pitchFamily="34" charset="0"/>
              </a:rPr>
              <a:t>to the hearts of his gathered people. </a:t>
            </a:r>
            <a:endParaRPr kumimoji="0" lang="en-US" sz="2400" b="1" i="0" u="none" strike="noStrike" kern="1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a:extLst>
              <a:ext uri="{FF2B5EF4-FFF2-40B4-BE49-F238E27FC236}">
                <a16:creationId xmlns:a16="http://schemas.microsoft.com/office/drawing/2014/main" id="{C9E77EE8-7581-840A-9246-E5C079EEE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0703" y="99712"/>
            <a:ext cx="1631297" cy="136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76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6AEEB6-C787-9EF3-E551-B7DE8D4E2887}"/>
              </a:ext>
            </a:extLst>
          </p:cNvPr>
          <p:cNvSpPr/>
          <p:nvPr/>
        </p:nvSpPr>
        <p:spPr>
          <a:xfrm>
            <a:off x="201721" y="508175"/>
            <a:ext cx="10402112" cy="125501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1C9691-4B0E-79E6-8F7D-860161D0B2E0}"/>
              </a:ext>
            </a:extLst>
          </p:cNvPr>
          <p:cNvSpPr>
            <a:spLocks noGrp="1"/>
          </p:cNvSpPr>
          <p:nvPr>
            <p:ph type="title"/>
          </p:nvPr>
        </p:nvSpPr>
        <p:spPr>
          <a:xfrm>
            <a:off x="423334" y="756217"/>
            <a:ext cx="10363200" cy="1080938"/>
          </a:xfrm>
        </p:spPr>
        <p:txBody>
          <a:bodyPr>
            <a:normAutofit/>
          </a:bodyPr>
          <a:lstStyle/>
          <a:p>
            <a:r>
              <a:rPr lang="en-US" sz="2400" b="1" kern="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SCRIPTURE READING IN THE CORPORATE WORSHIP SERVICE </a:t>
            </a:r>
            <a:br>
              <a:rPr lang="en-US" sz="2000" b="1" kern="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US" sz="2000" b="1" kern="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Why It Consist of An Essential Element of Worship In The Service</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1890494-C492-DBD0-D4CD-084B8F64DC1A}"/>
              </a:ext>
            </a:extLst>
          </p:cNvPr>
          <p:cNvSpPr txBox="1"/>
          <p:nvPr/>
        </p:nvSpPr>
        <p:spPr>
          <a:xfrm>
            <a:off x="829734" y="2567001"/>
            <a:ext cx="7806266"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Times New Roman" panose="02020603050405020304" pitchFamily="18" charset="0"/>
              </a:rPr>
              <a:t>It Upholds the Scriptures' Supremacy (supremacy) </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12" name="TextBox 11">
            <a:extLst>
              <a:ext uri="{FF2B5EF4-FFF2-40B4-BE49-F238E27FC236}">
                <a16:creationId xmlns:a16="http://schemas.microsoft.com/office/drawing/2014/main" id="{04B78364-12C8-486A-6178-7ABF776C59DA}"/>
              </a:ext>
            </a:extLst>
          </p:cNvPr>
          <p:cNvSpPr txBox="1"/>
          <p:nvPr/>
        </p:nvSpPr>
        <p:spPr>
          <a:xfrm>
            <a:off x="880533" y="2978722"/>
            <a:ext cx="809413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ndara" panose="020E0502030303020204" pitchFamily="34" charset="0"/>
                <a:ea typeface="Times New Roman" panose="02020603050405020304" pitchFamily="18" charset="0"/>
                <a:cs typeface="Times New Roman" panose="02020603050405020304" pitchFamily="18" charset="0"/>
              </a:rPr>
              <a:t>It Obeys the Biblical Command (obedience) </a:t>
            </a:r>
            <a:endPar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TextBox 13">
            <a:extLst>
              <a:ext uri="{FF2B5EF4-FFF2-40B4-BE49-F238E27FC236}">
                <a16:creationId xmlns:a16="http://schemas.microsoft.com/office/drawing/2014/main" id="{4CB5F66B-54A6-088A-0A3A-547C58DFD407}"/>
              </a:ext>
            </a:extLst>
          </p:cNvPr>
          <p:cNvSpPr txBox="1"/>
          <p:nvPr/>
        </p:nvSpPr>
        <p:spPr>
          <a:xfrm>
            <a:off x="880533" y="3415978"/>
            <a:ext cx="682413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Times New Roman" panose="02020603050405020304" pitchFamily="18" charset="0"/>
              </a:rPr>
              <a:t>It Instructs the Church Corporately (instruction) </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16" name="TextBox 15">
            <a:extLst>
              <a:ext uri="{FF2B5EF4-FFF2-40B4-BE49-F238E27FC236}">
                <a16:creationId xmlns:a16="http://schemas.microsoft.com/office/drawing/2014/main" id="{946F95C9-F164-5041-D4F4-DC0839D6C017}"/>
              </a:ext>
            </a:extLst>
          </p:cNvPr>
          <p:cNvSpPr txBox="1"/>
          <p:nvPr/>
        </p:nvSpPr>
        <p:spPr>
          <a:xfrm>
            <a:off x="880533" y="3837316"/>
            <a:ext cx="609600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Times New Roman" panose="02020603050405020304" pitchFamily="18" charset="0"/>
              </a:rPr>
              <a:t>It Voices the Divine Truth (God-speaks) </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18" name="TextBox 17">
            <a:extLst>
              <a:ext uri="{FF2B5EF4-FFF2-40B4-BE49-F238E27FC236}">
                <a16:creationId xmlns:a16="http://schemas.microsoft.com/office/drawing/2014/main" id="{816C9C12-AD78-678A-B30B-C079E16B6F20}"/>
              </a:ext>
            </a:extLst>
          </p:cNvPr>
          <p:cNvSpPr txBox="1"/>
          <p:nvPr/>
        </p:nvSpPr>
        <p:spPr>
          <a:xfrm>
            <a:off x="829734" y="4298981"/>
            <a:ext cx="609600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Times New Roman" panose="02020603050405020304" pitchFamily="18" charset="0"/>
              </a:rPr>
              <a:t> It Edifies the Truly Regenerated (edification) </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20" name="TextBox 19">
            <a:extLst>
              <a:ext uri="{FF2B5EF4-FFF2-40B4-BE49-F238E27FC236}">
                <a16:creationId xmlns:a16="http://schemas.microsoft.com/office/drawing/2014/main" id="{EA6C1152-6FA1-ED15-F44D-1BCFEFBD5403}"/>
              </a:ext>
            </a:extLst>
          </p:cNvPr>
          <p:cNvSpPr txBox="1"/>
          <p:nvPr/>
        </p:nvSpPr>
        <p:spPr>
          <a:xfrm>
            <a:off x="880533" y="4762077"/>
            <a:ext cx="682413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Times New Roman" panose="02020603050405020304" pitchFamily="18" charset="0"/>
              </a:rPr>
              <a:t>It Demonstrates the Church's Authority (authority) </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23" name="TextBox 22">
            <a:extLst>
              <a:ext uri="{FF2B5EF4-FFF2-40B4-BE49-F238E27FC236}">
                <a16:creationId xmlns:a16="http://schemas.microsoft.com/office/drawing/2014/main" id="{64BB8085-9259-DD1C-6B33-DE54DD780C29}"/>
              </a:ext>
            </a:extLst>
          </p:cNvPr>
          <p:cNvSpPr txBox="1"/>
          <p:nvPr/>
        </p:nvSpPr>
        <p:spPr>
          <a:xfrm>
            <a:off x="10853152" y="494024"/>
            <a:ext cx="1018227"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3EACF">
                    <a:lumMod val="75000"/>
                  </a:srgbClr>
                </a:solidFill>
                <a:effectLst/>
                <a:uLnTx/>
                <a:uFillTx/>
                <a:latin typeface="Ink Free" panose="03080402000500000000" pitchFamily="66" charset="0"/>
                <a:ea typeface="+mn-ea"/>
                <a:cs typeface="+mn-cs"/>
              </a:rPr>
              <a:t>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3EACF">
                    <a:lumMod val="75000"/>
                  </a:srgbClr>
                </a:solidFill>
                <a:effectLst/>
                <a:uLnTx/>
                <a:uFillTx/>
                <a:latin typeface="Ink Free" panose="03080402000500000000" pitchFamily="66" charset="0"/>
                <a:ea typeface="+mn-ea"/>
                <a:cs typeface="+mn-cs"/>
              </a:rPr>
              <a:t>READ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3EACF">
                    <a:lumMod val="75000"/>
                  </a:srgbClr>
                </a:solidFill>
                <a:effectLst/>
                <a:uLnTx/>
                <a:uFillTx/>
                <a:latin typeface="Ink Free" panose="03080402000500000000" pitchFamily="66" charset="0"/>
                <a:ea typeface="+mn-ea"/>
                <a:cs typeface="+mn-cs"/>
              </a:rPr>
              <a:t>WORD</a:t>
            </a:r>
          </a:p>
        </p:txBody>
      </p:sp>
      <p:pic>
        <p:nvPicPr>
          <p:cNvPr id="3" name="Picture 2">
            <a:extLst>
              <a:ext uri="{FF2B5EF4-FFF2-40B4-BE49-F238E27FC236}">
                <a16:creationId xmlns:a16="http://schemas.microsoft.com/office/drawing/2014/main" id="{5C16DDD7-53AF-7E49-B6B9-957C6D257932}"/>
              </a:ext>
            </a:extLst>
          </p:cNvPr>
          <p:cNvPicPr>
            <a:picLocks noChangeAspect="1"/>
          </p:cNvPicPr>
          <p:nvPr/>
        </p:nvPicPr>
        <p:blipFill>
          <a:blip r:embed="rId2"/>
          <a:stretch>
            <a:fillRect/>
          </a:stretch>
        </p:blipFill>
        <p:spPr>
          <a:xfrm>
            <a:off x="7880466" y="1962184"/>
            <a:ext cx="3481800" cy="4642401"/>
          </a:xfrm>
          <a:prstGeom prst="rect">
            <a:avLst/>
          </a:prstGeom>
        </p:spPr>
      </p:pic>
    </p:spTree>
    <p:extLst>
      <p:ext uri="{BB962C8B-B14F-4D97-AF65-F5344CB8AC3E}">
        <p14:creationId xmlns:p14="http://schemas.microsoft.com/office/powerpoint/2010/main" val="322237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55686A-4756-9886-055D-2E79D910C70A}"/>
              </a:ext>
            </a:extLst>
          </p:cNvPr>
          <p:cNvSpPr/>
          <p:nvPr/>
        </p:nvSpPr>
        <p:spPr>
          <a:xfrm>
            <a:off x="192773" y="290277"/>
            <a:ext cx="10402112" cy="125501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21AFB3-CDB9-EAC5-4E53-25D50FD28935}"/>
              </a:ext>
            </a:extLst>
          </p:cNvPr>
          <p:cNvSpPr>
            <a:spLocks noGrp="1"/>
          </p:cNvSpPr>
          <p:nvPr>
            <p:ph type="title"/>
          </p:nvPr>
        </p:nvSpPr>
        <p:spPr>
          <a:xfrm>
            <a:off x="888111" y="360639"/>
            <a:ext cx="8911687" cy="1280890"/>
          </a:xfrm>
        </p:spPr>
        <p:txBody>
          <a:bodyPr>
            <a:noAutofit/>
          </a:bodyPr>
          <a:lstStyle/>
          <a:p>
            <a:pPr marL="0" marR="0">
              <a:lnSpc>
                <a:spcPct val="107000"/>
              </a:lnSpc>
              <a:spcBef>
                <a:spcPts val="0"/>
              </a:spcBef>
              <a:spcAft>
                <a:spcPts val="800"/>
              </a:spcAft>
            </a:pPr>
            <a:r>
              <a:rPr lang="en-US" sz="3200" b="1" kern="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 Benediction in Corporate Worship</a:t>
            </a:r>
            <a:br>
              <a:rPr lang="en-US" sz="3200" b="1" kern="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n-US" sz="2800" b="1" kern="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It Is More Than A Prayer, It Is A Blessing On God’s People</a:t>
            </a:r>
            <a:br>
              <a:rPr lang="en-US" b="1" kern="1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n-US" sz="3200" b="1" kern="1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59D8B2A-EE58-7B32-DAA4-4D281028CC54}"/>
              </a:ext>
            </a:extLst>
          </p:cNvPr>
          <p:cNvSpPr txBox="1"/>
          <p:nvPr/>
        </p:nvSpPr>
        <p:spPr>
          <a:xfrm>
            <a:off x="10794775" y="353712"/>
            <a:ext cx="1018227"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3EACF">
                    <a:lumMod val="75000"/>
                  </a:srgbClr>
                </a:solidFill>
                <a:effectLst/>
                <a:uLnTx/>
                <a:uFillTx/>
                <a:latin typeface="Ink Free" panose="03080402000500000000" pitchFamily="66" charset="0"/>
                <a:ea typeface="+mn-ea"/>
                <a:cs typeface="+mn-cs"/>
              </a:rPr>
              <a:t>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3EACF">
                    <a:lumMod val="75000"/>
                  </a:srgbClr>
                </a:solidFill>
                <a:effectLst/>
                <a:uLnTx/>
                <a:uFillTx/>
                <a:latin typeface="Ink Free" panose="03080402000500000000" pitchFamily="66" charset="0"/>
                <a:ea typeface="+mn-ea"/>
                <a:cs typeface="+mn-cs"/>
              </a:rPr>
              <a:t>READ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3EACF">
                    <a:lumMod val="75000"/>
                  </a:srgbClr>
                </a:solidFill>
                <a:effectLst/>
                <a:uLnTx/>
                <a:uFillTx/>
                <a:latin typeface="Ink Free" panose="03080402000500000000" pitchFamily="66" charset="0"/>
                <a:ea typeface="+mn-ea"/>
                <a:cs typeface="+mn-cs"/>
              </a:rPr>
              <a:t>WORD</a:t>
            </a:r>
          </a:p>
        </p:txBody>
      </p:sp>
      <p:sp>
        <p:nvSpPr>
          <p:cNvPr id="5" name="TextBox 4">
            <a:extLst>
              <a:ext uri="{FF2B5EF4-FFF2-40B4-BE49-F238E27FC236}">
                <a16:creationId xmlns:a16="http://schemas.microsoft.com/office/drawing/2014/main" id="{96C244D9-0DAE-3EFC-A822-0FF736DB4EAF}"/>
              </a:ext>
            </a:extLst>
          </p:cNvPr>
          <p:cNvSpPr txBox="1"/>
          <p:nvPr/>
        </p:nvSpPr>
        <p:spPr>
          <a:xfrm>
            <a:off x="3628233" y="1905000"/>
            <a:ext cx="6841067" cy="4221092"/>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God has designed the pronouncement of a Scriptural blessing or benediction to be the conclusion or culmination of the corporate worship of his people. By it the people who have gathered together in God’s name and with his presence among them depart with the assurance that God has indeed been in their midst and that he intends to bless his people. </a:t>
            </a:r>
            <a:endParaRPr kumimoji="0" lang="en-US" sz="32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49FB52F-C983-123F-8029-B20749E03214}"/>
              </a:ext>
            </a:extLst>
          </p:cNvPr>
          <p:cNvSpPr txBox="1"/>
          <p:nvPr/>
        </p:nvSpPr>
        <p:spPr>
          <a:xfrm>
            <a:off x="695819" y="2711566"/>
            <a:ext cx="2523067" cy="230832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mn-cs"/>
              </a:rPr>
              <a:t>Those in attendance should leave the special presence of God with their faith stirred toward his promises, knowing that they have been blessed and shall be blessed. </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563033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DCBF3A-8E38-21A6-8B11-53F4CBBCF6EB}"/>
              </a:ext>
            </a:extLst>
          </p:cNvPr>
          <p:cNvSpPr txBox="1"/>
          <p:nvPr/>
        </p:nvSpPr>
        <p:spPr>
          <a:xfrm>
            <a:off x="3924302" y="1085058"/>
            <a:ext cx="4902199" cy="4682116"/>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Calibri" panose="020F0502020204030204" pitchFamily="34" charset="0"/>
              </a:rPr>
              <a:t>“The last thing said in the Bible is a benediction. ‘The grace of our Lord Jesus Christ be with you all. Amen.’” So the last thing in corporate worship should be a benediction as God’s people anticipate the face of God shining upon them in the new heavens and new earth.</a:t>
            </a:r>
            <a:endParaRPr kumimoji="0" lang="en-US" sz="2800" b="1" i="0" u="none" strike="noStrike" kern="1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8">
            <a:extLst>
              <a:ext uri="{FF2B5EF4-FFF2-40B4-BE49-F238E27FC236}">
                <a16:creationId xmlns:a16="http://schemas.microsoft.com/office/drawing/2014/main" id="{300408D4-0CB7-E3F4-C862-2AC3DE449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785" y="960279"/>
            <a:ext cx="1529235" cy="493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861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D3F6-1CDC-ACEA-60FB-D4012966208B}"/>
              </a:ext>
            </a:extLst>
          </p:cNvPr>
          <p:cNvSpPr/>
          <p:nvPr/>
        </p:nvSpPr>
        <p:spPr>
          <a:xfrm>
            <a:off x="234971" y="308675"/>
            <a:ext cx="10402112" cy="125501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B2A716-676B-0999-3B45-5B437B574FCD}"/>
              </a:ext>
            </a:extLst>
          </p:cNvPr>
          <p:cNvSpPr>
            <a:spLocks noGrp="1"/>
          </p:cNvSpPr>
          <p:nvPr>
            <p:ph type="title"/>
          </p:nvPr>
        </p:nvSpPr>
        <p:spPr>
          <a:xfrm>
            <a:off x="461434" y="482750"/>
            <a:ext cx="10175649" cy="1080938"/>
          </a:xfrm>
        </p:spPr>
        <p:txBody>
          <a:bodyPr>
            <a:normAutofit fontScale="90000"/>
          </a:bodyPr>
          <a:lstStyle/>
          <a:p>
            <a:r>
              <a:rPr lang="en-US" sz="3200" b="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SINGING PSALMS AND HYMNS AND SPIRITUAL SONGS</a:t>
            </a:r>
            <a:br>
              <a:rPr lang="en-US" sz="32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US" sz="2200" b="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The Only Instrument Referred To In New Testament Worship Is The Human Voice</a:t>
            </a:r>
            <a:endParaRPr lang="en-US" sz="3200" b="1" dirty="0">
              <a:solidFill>
                <a:srgbClr val="FFFF00"/>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A4E3EAE7-32B3-45DC-21D9-2C8824F46F36}"/>
              </a:ext>
            </a:extLst>
          </p:cNvPr>
          <p:cNvPicPr>
            <a:picLocks noChangeAspect="1"/>
          </p:cNvPicPr>
          <p:nvPr/>
        </p:nvPicPr>
        <p:blipFill>
          <a:blip r:embed="rId2"/>
          <a:stretch>
            <a:fillRect/>
          </a:stretch>
        </p:blipFill>
        <p:spPr>
          <a:xfrm>
            <a:off x="7009701" y="2277996"/>
            <a:ext cx="4720865" cy="3310467"/>
          </a:xfrm>
          <a:prstGeom prst="rect">
            <a:avLst/>
          </a:prstGeom>
        </p:spPr>
      </p:pic>
      <p:sp>
        <p:nvSpPr>
          <p:cNvPr id="10" name="TextBox 9">
            <a:extLst>
              <a:ext uri="{FF2B5EF4-FFF2-40B4-BE49-F238E27FC236}">
                <a16:creationId xmlns:a16="http://schemas.microsoft.com/office/drawing/2014/main" id="{719F25B1-65A0-4EA9-DCC3-41109C36E694}"/>
              </a:ext>
            </a:extLst>
          </p:cNvPr>
          <p:cNvSpPr txBox="1"/>
          <p:nvPr/>
        </p:nvSpPr>
        <p:spPr>
          <a:xfrm>
            <a:off x="10855573" y="423054"/>
            <a:ext cx="1018227"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3EACF">
                    <a:lumMod val="75000"/>
                  </a:srgbClr>
                </a:solidFill>
                <a:effectLst/>
                <a:uLnTx/>
                <a:uFillTx/>
                <a:latin typeface="Ink Free" panose="03080402000500000000" pitchFamily="66" charset="0"/>
                <a:ea typeface="+mn-ea"/>
                <a:cs typeface="+mn-cs"/>
              </a:rPr>
              <a:t>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3EACF">
                    <a:lumMod val="75000"/>
                  </a:srgbClr>
                </a:solidFill>
                <a:effectLst/>
                <a:uLnTx/>
                <a:uFillTx/>
                <a:latin typeface="Ink Free" panose="03080402000500000000" pitchFamily="66" charset="0"/>
                <a:ea typeface="+mn-ea"/>
                <a:cs typeface="+mn-cs"/>
              </a:rPr>
              <a:t>SUNG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3EACF">
                    <a:lumMod val="75000"/>
                  </a:srgbClr>
                </a:solidFill>
                <a:effectLst/>
                <a:uLnTx/>
                <a:uFillTx/>
                <a:latin typeface="Ink Free" panose="03080402000500000000" pitchFamily="66" charset="0"/>
                <a:ea typeface="+mn-ea"/>
                <a:cs typeface="+mn-cs"/>
              </a:rPr>
              <a:t>WORD</a:t>
            </a:r>
          </a:p>
        </p:txBody>
      </p:sp>
      <p:sp>
        <p:nvSpPr>
          <p:cNvPr id="5" name="TextBox 4">
            <a:extLst>
              <a:ext uri="{FF2B5EF4-FFF2-40B4-BE49-F238E27FC236}">
                <a16:creationId xmlns:a16="http://schemas.microsoft.com/office/drawing/2014/main" id="{271AFD68-540C-EE72-417E-C8B2970D4451}"/>
              </a:ext>
            </a:extLst>
          </p:cNvPr>
          <p:cNvSpPr txBox="1"/>
          <p:nvPr/>
        </p:nvSpPr>
        <p:spPr>
          <a:xfrm>
            <a:off x="461434" y="2128503"/>
            <a:ext cx="6104466" cy="397031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The 400+ references to singing in Scripture includes 50 direct commands to sing. The largest book in the Bible, and the most quoted book in the New Testament, is the Psalms, which is essentially a songbook. Evidently, it’s of paramount importance to God that his people—every last one of them—sing his praises.</a:t>
            </a:r>
          </a:p>
        </p:txBody>
      </p:sp>
      <p:sp>
        <p:nvSpPr>
          <p:cNvPr id="9" name="TextBox 8">
            <a:extLst>
              <a:ext uri="{FF2B5EF4-FFF2-40B4-BE49-F238E27FC236}">
                <a16:creationId xmlns:a16="http://schemas.microsoft.com/office/drawing/2014/main" id="{FE807A13-A61B-701C-538D-4555C0F5C49C}"/>
              </a:ext>
            </a:extLst>
          </p:cNvPr>
          <p:cNvSpPr txBox="1"/>
          <p:nvPr/>
        </p:nvSpPr>
        <p:spPr>
          <a:xfrm>
            <a:off x="7009701" y="5637156"/>
            <a:ext cx="4864099" cy="92333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It’s God’s design that the local church’s congregation is mostly an untrained choir of blood-bought saints.</a:t>
            </a:r>
            <a:endParaRPr kumimoji="0" lang="en-US"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59091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E337A6-D1ED-39DE-6BEA-2A5297482D8C}"/>
              </a:ext>
            </a:extLst>
          </p:cNvPr>
          <p:cNvSpPr txBox="1"/>
          <p:nvPr/>
        </p:nvSpPr>
        <p:spPr>
          <a:xfrm>
            <a:off x="1121044" y="4497201"/>
            <a:ext cx="9949912" cy="181588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Whether you have a voice that’s meant for public singing or not, your voice was placed in this world by the Creator. As strange as it is to say, in this instance, your opinions on your vocal prowess are irrelevant.  Your audience is the Triune God alone.</a:t>
            </a:r>
          </a:p>
        </p:txBody>
      </p:sp>
      <p:pic>
        <p:nvPicPr>
          <p:cNvPr id="2" name="Picture 2">
            <a:extLst>
              <a:ext uri="{FF2B5EF4-FFF2-40B4-BE49-F238E27FC236}">
                <a16:creationId xmlns:a16="http://schemas.microsoft.com/office/drawing/2014/main" id="{CD913F30-9559-43F4-A6FD-D5CEA94A1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124" y="1166225"/>
            <a:ext cx="57531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E5685-9175-78F5-74AC-464084EAFABA}"/>
              </a:ext>
            </a:extLst>
          </p:cNvPr>
          <p:cNvSpPr/>
          <p:nvPr/>
        </p:nvSpPr>
        <p:spPr>
          <a:xfrm>
            <a:off x="166255" y="557162"/>
            <a:ext cx="10424160" cy="125501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1CCF2A-B9EE-5CDE-1044-92DC70D49EF2}"/>
              </a:ext>
            </a:extLst>
          </p:cNvPr>
          <p:cNvSpPr>
            <a:spLocks noGrp="1"/>
          </p:cNvSpPr>
          <p:nvPr>
            <p:ph type="title"/>
          </p:nvPr>
        </p:nvSpPr>
        <p:spPr>
          <a:xfrm>
            <a:off x="409388" y="544506"/>
            <a:ext cx="8911687" cy="1280890"/>
          </a:xfrm>
        </p:spPr>
        <p:txBody>
          <a:bodyPr>
            <a:normAutofit/>
          </a:bodyPr>
          <a:lstStyle/>
          <a:p>
            <a:r>
              <a:rPr lang="en-US" b="1" dirty="0">
                <a:solidFill>
                  <a:schemeClr val="bg1"/>
                </a:solidFill>
              </a:rPr>
              <a:t>“The Sung Word”</a:t>
            </a:r>
            <a:br>
              <a:rPr lang="en-US" b="1" dirty="0">
                <a:solidFill>
                  <a:schemeClr val="bg1"/>
                </a:solidFill>
              </a:rPr>
            </a:br>
            <a:r>
              <a:rPr lang="en-US" sz="2700" b="1" dirty="0">
                <a:solidFill>
                  <a:schemeClr val="bg1"/>
                </a:solidFill>
                <a:effectLst/>
                <a:latin typeface="Candara" panose="020E0502030303020204" pitchFamily="34" charset="0"/>
                <a:ea typeface="Calibri" panose="020F0502020204030204" pitchFamily="34" charset="0"/>
                <a:cs typeface="Arial" panose="020B0604020202020204" pitchFamily="34" charset="0"/>
              </a:rPr>
              <a:t>We Sing to Remember God’s Word…the Word </a:t>
            </a:r>
            <a:r>
              <a:rPr lang="en-US" sz="2700" b="1" dirty="0">
                <a:solidFill>
                  <a:schemeClr val="bg1"/>
                </a:solidFill>
                <a:latin typeface="Candara" panose="020E0502030303020204" pitchFamily="34" charset="0"/>
                <a:ea typeface="Calibri" panose="020F0502020204030204" pitchFamily="34" charset="0"/>
                <a:cs typeface="Arial" panose="020B0604020202020204" pitchFamily="34" charset="0"/>
              </a:rPr>
              <a:t>of Christ</a:t>
            </a:r>
            <a:r>
              <a:rPr lang="en-US" sz="2700" b="1" dirty="0">
                <a:solidFill>
                  <a:schemeClr val="bg1"/>
                </a:solidFill>
                <a:effectLst/>
                <a:latin typeface="Candara" panose="020E0502030303020204" pitchFamily="34" charset="0"/>
                <a:ea typeface="Calibri" panose="020F0502020204030204" pitchFamily="34" charset="0"/>
                <a:cs typeface="Arial" panose="020B0604020202020204" pitchFamily="34" charset="0"/>
              </a:rPr>
              <a:t> </a:t>
            </a:r>
            <a:endParaRPr lang="en-US" b="1" dirty="0">
              <a:solidFill>
                <a:schemeClr val="bg1"/>
              </a:solidFill>
            </a:endParaRPr>
          </a:p>
        </p:txBody>
      </p:sp>
      <p:sp>
        <p:nvSpPr>
          <p:cNvPr id="4" name="TextBox 3">
            <a:extLst>
              <a:ext uri="{FF2B5EF4-FFF2-40B4-BE49-F238E27FC236}">
                <a16:creationId xmlns:a16="http://schemas.microsoft.com/office/drawing/2014/main" id="{7C971707-D781-A10D-0EB1-E29A10440D6A}"/>
              </a:ext>
            </a:extLst>
          </p:cNvPr>
          <p:cNvSpPr txBox="1"/>
          <p:nvPr/>
        </p:nvSpPr>
        <p:spPr>
          <a:xfrm>
            <a:off x="409388" y="2281621"/>
            <a:ext cx="6096000" cy="427809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Israel Will Fall Away</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14 </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Then the </a:t>
            </a:r>
            <a:r>
              <a:rPr kumimoji="0" lang="en-US" sz="16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Lord</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 said to Moses, “Behold, the time for you to die is near; call Joshua, and present yourselves at the tent of meeting, that I may commission him.” So Moses and Joshua went and presented themselves at the tent of meeting. </a:t>
            </a:r>
            <a:r>
              <a:rPr kumimoji="0" lang="en-US" sz="1600"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15 </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The </a:t>
            </a:r>
            <a:r>
              <a:rPr kumimoji="0" lang="en-US" sz="16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Lord</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 appeared in the tent in a pillar of cloud, and the pillar of cloud stood at the doorway of the tent. </a:t>
            </a:r>
            <a:r>
              <a:rPr kumimoji="0" lang="en-US" sz="1600"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16 </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The </a:t>
            </a:r>
            <a:r>
              <a:rPr kumimoji="0" lang="en-US" sz="16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Lord</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 said to Moses, “Behold, you are about to lie down with your fathers; and this people will arise and play the harlot with the strange gods of the land, into the midst of which they are going, and will forsake Me and break My covenant which I have made with them. </a:t>
            </a:r>
            <a:r>
              <a:rPr kumimoji="0" lang="en-US" sz="1600"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17 </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Then My anger will be kindled against them in that day, and I will forsake them and hide My face from them, and they will be consumed, and many evils and troubles will come upon them; so that they will say in that day, ‘Is it not because our God is not among us that these evils have come upon us?’ </a:t>
            </a:r>
            <a:r>
              <a:rPr kumimoji="0" lang="en-US" sz="1600"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18 </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ystem-ui"/>
                <a:ea typeface="+mn-ea"/>
                <a:cs typeface="+mn-cs"/>
              </a:rPr>
              <a:t>But I will surely hide My face in that day because of all the evil which they will do, for they will turn to other gods.</a:t>
            </a:r>
          </a:p>
        </p:txBody>
      </p:sp>
      <p:sp>
        <p:nvSpPr>
          <p:cNvPr id="6" name="TextBox 5">
            <a:extLst>
              <a:ext uri="{FF2B5EF4-FFF2-40B4-BE49-F238E27FC236}">
                <a16:creationId xmlns:a16="http://schemas.microsoft.com/office/drawing/2014/main" id="{25A24046-E248-D31B-79ED-FF3F2FA981BF}"/>
              </a:ext>
            </a:extLst>
          </p:cNvPr>
          <p:cNvSpPr txBox="1"/>
          <p:nvPr/>
        </p:nvSpPr>
        <p:spPr>
          <a:xfrm>
            <a:off x="6671732" y="2158510"/>
            <a:ext cx="5401733" cy="415498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30000" noProof="0" dirty="0">
                <a:ln>
                  <a:noFill/>
                </a:ln>
                <a:solidFill>
                  <a:srgbClr val="FFFF00"/>
                </a:solidFill>
                <a:effectLst/>
                <a:uLnTx/>
                <a:uFillTx/>
                <a:latin typeface="system-ui"/>
                <a:ea typeface="+mn-ea"/>
                <a:cs typeface="+mn-cs"/>
              </a:rPr>
              <a:t>19 </a:t>
            </a:r>
            <a:r>
              <a:rPr kumimoji="0" lang="en-US" sz="1800" b="0" i="0" u="none" strike="noStrike" kern="1200" cap="none" spc="0" normalizeH="0" baseline="0" noProof="0" dirty="0">
                <a:ln>
                  <a:noFill/>
                </a:ln>
                <a:solidFill>
                  <a:srgbClr val="FFFF00"/>
                </a:solidFill>
                <a:effectLst/>
                <a:uLnTx/>
                <a:uFillTx/>
                <a:latin typeface="system-ui"/>
                <a:ea typeface="+mn-ea"/>
                <a:cs typeface="+mn-cs"/>
              </a:rPr>
              <a:t>“</a:t>
            </a:r>
            <a:r>
              <a:rPr kumimoji="0" lang="en-US" sz="2000" b="0" i="0" u="none" strike="noStrike" kern="1200" cap="none" spc="0" normalizeH="0" baseline="0" noProof="0" dirty="0">
                <a:ln>
                  <a:noFill/>
                </a:ln>
                <a:solidFill>
                  <a:srgbClr val="FFFF00"/>
                </a:solidFill>
                <a:effectLst/>
                <a:uLnTx/>
                <a:uFillTx/>
                <a:latin typeface="system-ui"/>
                <a:ea typeface="+mn-ea"/>
                <a:cs typeface="+mn-cs"/>
              </a:rPr>
              <a:t>Now therefore, write this song for yourselves, and teach it to the sons of Israel; put it on their lips, so that this song may be a witness for Me against the sons of Israel.</a:t>
            </a:r>
            <a:r>
              <a:rPr kumimoji="0" lang="en-US" sz="1800" b="0" i="0" u="none" strike="noStrike" kern="1200" cap="none" spc="0" normalizeH="0" baseline="0" noProof="0" dirty="0">
                <a:ln>
                  <a:noFill/>
                </a:ln>
                <a:solidFill>
                  <a:srgbClr val="FFFF00"/>
                </a:solidFill>
                <a:effectLst/>
                <a:uLnTx/>
                <a:uFillTx/>
                <a:latin typeface="system-ui"/>
                <a:ea typeface="+mn-ea"/>
                <a:cs typeface="+mn-cs"/>
              </a:rPr>
              <a:t> </a:t>
            </a:r>
            <a:r>
              <a:rPr kumimoji="0" lang="en-US" sz="1600" b="1" i="0" u="none" strike="noStrike" kern="1200" cap="none" spc="0" normalizeH="0" baseline="30000" noProof="0" dirty="0">
                <a:ln>
                  <a:noFill/>
                </a:ln>
                <a:solidFill>
                  <a:srgbClr val="FFFF00"/>
                </a:solidFill>
                <a:effectLst/>
                <a:uLnTx/>
                <a:uFillTx/>
                <a:latin typeface="system-ui"/>
                <a:ea typeface="+mn-ea"/>
                <a:cs typeface="+mn-cs"/>
              </a:rPr>
              <a:t>20 </a:t>
            </a:r>
            <a:r>
              <a:rPr kumimoji="0" lang="en-US" sz="1600" b="0" i="0" u="none" strike="noStrike" kern="1200" cap="none" spc="0" normalizeH="0" baseline="0" noProof="0" dirty="0">
                <a:ln>
                  <a:noFill/>
                </a:ln>
                <a:solidFill>
                  <a:srgbClr val="FFFF00"/>
                </a:solidFill>
                <a:effectLst/>
                <a:uLnTx/>
                <a:uFillTx/>
                <a:latin typeface="system-ui"/>
                <a:ea typeface="+mn-ea"/>
                <a:cs typeface="+mn-cs"/>
              </a:rPr>
              <a:t>For when I bring them into the land flowing with milk and honey, which I swore to their fathers, and they have eaten and are satisfied and become  prosperous, then they will turn to other gods and serve them, and spurn Me and break My covenant. </a:t>
            </a:r>
            <a:r>
              <a:rPr kumimoji="0" lang="en-US" sz="1600" b="1" i="0" u="none" strike="noStrike" kern="1200" cap="none" spc="0" normalizeH="0" baseline="30000" noProof="0" dirty="0">
                <a:ln>
                  <a:noFill/>
                </a:ln>
                <a:solidFill>
                  <a:srgbClr val="FFFF00"/>
                </a:solidFill>
                <a:effectLst/>
                <a:uLnTx/>
                <a:uFillTx/>
                <a:latin typeface="system-ui"/>
                <a:ea typeface="+mn-ea"/>
                <a:cs typeface="+mn-cs"/>
              </a:rPr>
              <a:t>21 </a:t>
            </a:r>
            <a:r>
              <a:rPr kumimoji="0" lang="en-US" sz="1600" b="0" i="0" u="none" strike="noStrike" kern="1200" cap="none" spc="0" normalizeH="0" baseline="0" noProof="0" dirty="0">
                <a:ln>
                  <a:noFill/>
                </a:ln>
                <a:solidFill>
                  <a:srgbClr val="FFFF00"/>
                </a:solidFill>
                <a:effectLst/>
                <a:uLnTx/>
                <a:uFillTx/>
                <a:latin typeface="system-ui"/>
                <a:ea typeface="+mn-ea"/>
                <a:cs typeface="+mn-cs"/>
              </a:rPr>
              <a:t>Then it shall come about, when many evils and troubles have come upon them, that this song will testify before them as a witness (for it shall not be forgotten from the lips of their descendants); for I know their intent which they are developing today, before I have brought them into the land which I swore.” </a:t>
            </a:r>
            <a:r>
              <a:rPr kumimoji="0" lang="en-US" sz="2000" b="1" i="0" u="none" strike="noStrike" kern="1200" cap="none" spc="0" normalizeH="0" baseline="30000" noProof="0" dirty="0">
                <a:ln>
                  <a:noFill/>
                </a:ln>
                <a:solidFill>
                  <a:srgbClr val="FFFF00"/>
                </a:solidFill>
                <a:effectLst/>
                <a:uLnTx/>
                <a:uFillTx/>
                <a:latin typeface="system-ui"/>
                <a:ea typeface="+mn-ea"/>
                <a:cs typeface="+mn-cs"/>
              </a:rPr>
              <a:t>22 </a:t>
            </a:r>
            <a:r>
              <a:rPr kumimoji="0" lang="en-US" sz="2000" b="0" i="0" u="none" strike="noStrike" kern="1200" cap="none" spc="0" normalizeH="0" baseline="0" noProof="0" dirty="0">
                <a:ln>
                  <a:noFill/>
                </a:ln>
                <a:solidFill>
                  <a:srgbClr val="FFFF00"/>
                </a:solidFill>
                <a:effectLst/>
                <a:uLnTx/>
                <a:uFillTx/>
                <a:latin typeface="system-ui"/>
                <a:ea typeface="+mn-ea"/>
                <a:cs typeface="+mn-cs"/>
              </a:rPr>
              <a:t>So Moses wrote this song the same day, and taught it to the sons of Israel.</a:t>
            </a:r>
            <a:endParaRPr kumimoji="0" lang="en-US" sz="1800" b="0" i="0" u="none" strike="noStrike" kern="1200" cap="none" spc="0" normalizeH="0" baseline="0" noProof="0" dirty="0">
              <a:ln>
                <a:noFill/>
              </a:ln>
              <a:solidFill>
                <a:srgbClr val="FFFF00"/>
              </a:solidFill>
              <a:effectLst/>
              <a:uLnTx/>
              <a:uFillTx/>
              <a:latin typeface="system-ui"/>
              <a:ea typeface="+mn-ea"/>
              <a:cs typeface="+mn-cs"/>
            </a:endParaRPr>
          </a:p>
        </p:txBody>
      </p:sp>
    </p:spTree>
    <p:extLst>
      <p:ext uri="{BB962C8B-B14F-4D97-AF65-F5344CB8AC3E}">
        <p14:creationId xmlns:p14="http://schemas.microsoft.com/office/powerpoint/2010/main" val="242881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295A37-3A9C-330B-A709-540AE910926D}"/>
              </a:ext>
            </a:extLst>
          </p:cNvPr>
          <p:cNvSpPr/>
          <p:nvPr/>
        </p:nvSpPr>
        <p:spPr>
          <a:xfrm>
            <a:off x="0" y="905152"/>
            <a:ext cx="10789920" cy="125501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4AF559-F511-4F10-631E-32579C7EBEAE}"/>
              </a:ext>
            </a:extLst>
          </p:cNvPr>
          <p:cNvSpPr>
            <a:spLocks noGrp="1"/>
          </p:cNvSpPr>
          <p:nvPr>
            <p:ph type="title"/>
          </p:nvPr>
        </p:nvSpPr>
        <p:spPr>
          <a:xfrm>
            <a:off x="512272" y="905628"/>
            <a:ext cx="9613861" cy="1080938"/>
          </a:xfrm>
        </p:spPr>
        <p:txBody>
          <a:bodyPr>
            <a:noAutofit/>
          </a:bodyPr>
          <a:lstStyle/>
          <a:p>
            <a:r>
              <a:rPr lang="en-US"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HYMNS TEACH</a:t>
            </a:r>
            <a:br>
              <a:rPr lang="en-US" sz="1600" b="1" dirty="0">
                <a:solidFill>
                  <a:schemeClr val="bg1"/>
                </a:solidFill>
                <a:effectLst/>
                <a:latin typeface="Candara" panose="020E0502030303020204" pitchFamily="34" charset="0"/>
                <a:ea typeface="Times New Roman" panose="02020603050405020304" pitchFamily="18" charset="0"/>
                <a:cs typeface="Arial" panose="020B0604020202020204" pitchFamily="34" charset="0"/>
              </a:rPr>
            </a:br>
            <a:r>
              <a:rPr lang="en-US" sz="1600" b="1" dirty="0">
                <a:solidFill>
                  <a:schemeClr val="bg1"/>
                </a:solidFill>
                <a:effectLst/>
                <a:latin typeface="Candara" panose="020E0502030303020204" pitchFamily="34" charset="0"/>
                <a:ea typeface="Times New Roman" panose="02020603050405020304" pitchFamily="18" charset="0"/>
                <a:cs typeface="Arial" panose="020B0604020202020204" pitchFamily="34" charset="0"/>
              </a:rPr>
              <a:t>Let The Word Of Christ Dwell In You Richly, Teaching And Admonishing One Another In All Wisdom, Singing Psalms And Hymns And Spiritual Songs, With Thankfulness In Your Hearts To God.</a:t>
            </a:r>
            <a:br>
              <a:rPr lang="en-US" sz="1100" b="1" dirty="0">
                <a:solidFill>
                  <a:schemeClr val="bg1"/>
                </a:solidFill>
                <a:effectLst/>
                <a:latin typeface="Times New Roman" panose="02020603050405020304" pitchFamily="18" charset="0"/>
                <a:ea typeface="Times New Roman" panose="02020603050405020304" pitchFamily="18" charset="0"/>
              </a:rPr>
            </a:br>
            <a:endParaRPr lang="en-US" sz="2000" b="1" dirty="0">
              <a:solidFill>
                <a:schemeClr val="bg1"/>
              </a:solidFill>
            </a:endParaRPr>
          </a:p>
        </p:txBody>
      </p:sp>
      <p:sp>
        <p:nvSpPr>
          <p:cNvPr id="4" name="TextBox 3">
            <a:extLst>
              <a:ext uri="{FF2B5EF4-FFF2-40B4-BE49-F238E27FC236}">
                <a16:creationId xmlns:a16="http://schemas.microsoft.com/office/drawing/2014/main" id="{351E5870-B66C-D08B-06A3-323132676C2A}"/>
              </a:ext>
            </a:extLst>
          </p:cNvPr>
          <p:cNvSpPr txBox="1"/>
          <p:nvPr/>
        </p:nvSpPr>
        <p:spPr>
          <a:xfrm>
            <a:off x="1052854" y="2333765"/>
            <a:ext cx="6008345" cy="4026552"/>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ndara" panose="020E0502030303020204" pitchFamily="34" charset="0"/>
                <a:ea typeface="Times New Roman" panose="02020603050405020304" pitchFamily="18" charset="0"/>
                <a:cs typeface="Arial" panose="020B0604020202020204" pitchFamily="34" charset="0"/>
              </a:rPr>
              <a:t>While the New Testament is silent on many of the specifics of corporate worship, Scripture is clear that the Word of Christ must be central. When the hymns we sing are aligned with the Word of God, our souls are nourished by its truth. Singing is a unique way to “let the word of Christ dwell richly” in us. One, if not the primary,  reason our songs should be closely tied to the Word of God is their didactic</a:t>
            </a:r>
            <a:r>
              <a:rPr kumimoji="0" lang="en-US" sz="2400" b="0" i="0" u="none" strike="noStrike" kern="100" cap="none" spc="0" normalizeH="0" baseline="0" noProof="0" dirty="0">
                <a:ln>
                  <a:noFill/>
                </a:ln>
                <a:solidFill>
                  <a:prstClr val="white"/>
                </a:solidFill>
                <a:effectLst/>
                <a:uLnTx/>
                <a:uFillTx/>
                <a:latin typeface="Candara" panose="020E0502030303020204" pitchFamily="34" charset="0"/>
                <a:ea typeface="Calibri" panose="020F0502020204030204" pitchFamily="34" charset="0"/>
                <a:cs typeface="Arial" panose="020B0604020202020204" pitchFamily="34" charset="0"/>
              </a:rPr>
              <a:t> (instructive)</a:t>
            </a:r>
            <a:r>
              <a:rPr kumimoji="0" lang="en-US" sz="2400" b="0" i="0" u="none" strike="noStrike" kern="0" cap="none" spc="0" normalizeH="0" baseline="0" noProof="0" dirty="0">
                <a:ln>
                  <a:noFill/>
                </a:ln>
                <a:solidFill>
                  <a:prstClr val="white"/>
                </a:solidFill>
                <a:effectLst/>
                <a:uLnTx/>
                <a:uFillTx/>
                <a:latin typeface="Candara" panose="020E0502030303020204" pitchFamily="34" charset="0"/>
                <a:ea typeface="Times New Roman" panose="02020603050405020304" pitchFamily="18" charset="0"/>
                <a:cs typeface="Arial" panose="020B0604020202020204" pitchFamily="34" charset="0"/>
              </a:rPr>
              <a:t> effects. </a:t>
            </a:r>
            <a:endParaRPr kumimoji="0" lang="en-US" sz="20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AAB58F7-EF55-2BC0-E6EC-BF9071FF7EF7}"/>
              </a:ext>
            </a:extLst>
          </p:cNvPr>
          <p:cNvSpPr txBox="1"/>
          <p:nvPr/>
        </p:nvSpPr>
        <p:spPr>
          <a:xfrm>
            <a:off x="7797715" y="2333765"/>
            <a:ext cx="2582418" cy="39703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Singing for the believer is formative and responsive, and therefore must be informed by Scripture. We learn what we sing.</a:t>
            </a:r>
            <a:endParaRPr kumimoji="0" lang="en-US" sz="2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42662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2CAFBE-9C71-F31D-9D21-BC7CB4CAE929}"/>
              </a:ext>
            </a:extLst>
          </p:cNvPr>
          <p:cNvSpPr/>
          <p:nvPr/>
        </p:nvSpPr>
        <p:spPr>
          <a:xfrm>
            <a:off x="-1" y="905628"/>
            <a:ext cx="10906299" cy="125501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4AF559-F511-4F10-631E-32579C7EBEAE}"/>
              </a:ext>
            </a:extLst>
          </p:cNvPr>
          <p:cNvSpPr>
            <a:spLocks noGrp="1"/>
          </p:cNvSpPr>
          <p:nvPr>
            <p:ph type="title"/>
          </p:nvPr>
        </p:nvSpPr>
        <p:spPr>
          <a:xfrm>
            <a:off x="512272" y="905628"/>
            <a:ext cx="9613861" cy="1080938"/>
          </a:xfrm>
        </p:spPr>
        <p:txBody>
          <a:bodyPr>
            <a:noAutofit/>
          </a:bodyPr>
          <a:lstStyle/>
          <a:p>
            <a:r>
              <a:rPr lang="en-US"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HYMNS ADMONISH</a:t>
            </a:r>
            <a:br>
              <a:rPr lang="en-US" sz="1600" b="1" dirty="0">
                <a:solidFill>
                  <a:schemeClr val="bg1"/>
                </a:solidFill>
                <a:effectLst/>
                <a:latin typeface="Candara" panose="020E0502030303020204" pitchFamily="34" charset="0"/>
                <a:ea typeface="Times New Roman" panose="02020603050405020304" pitchFamily="18" charset="0"/>
                <a:cs typeface="Arial" panose="020B0604020202020204" pitchFamily="34" charset="0"/>
              </a:rPr>
            </a:br>
            <a:r>
              <a:rPr lang="en-US" sz="1600" b="1" dirty="0">
                <a:solidFill>
                  <a:schemeClr val="bg1"/>
                </a:solidFill>
                <a:effectLst/>
                <a:latin typeface="Candara" panose="020E0502030303020204" pitchFamily="34" charset="0"/>
                <a:ea typeface="Times New Roman" panose="02020603050405020304" pitchFamily="18" charset="0"/>
                <a:cs typeface="Arial" panose="020B0604020202020204" pitchFamily="34" charset="0"/>
              </a:rPr>
              <a:t>Let The Word Of Christ Dwell In You Richly, Teaching And Admonishing One Another In All Wisdom, Singing Psalms And Hymns And Spiritual Songs, With Thankfulness In Your Hearts To God.</a:t>
            </a:r>
            <a:br>
              <a:rPr lang="en-US" sz="1100" b="1" dirty="0">
                <a:solidFill>
                  <a:schemeClr val="bg1"/>
                </a:solidFill>
                <a:effectLst/>
                <a:latin typeface="Times New Roman" panose="02020603050405020304" pitchFamily="18" charset="0"/>
                <a:ea typeface="Times New Roman" panose="02020603050405020304" pitchFamily="18" charset="0"/>
              </a:rPr>
            </a:br>
            <a:endParaRPr lang="en-US" sz="2000" b="1" dirty="0">
              <a:solidFill>
                <a:schemeClr val="bg1"/>
              </a:solidFill>
            </a:endParaRPr>
          </a:p>
        </p:txBody>
      </p:sp>
      <p:sp>
        <p:nvSpPr>
          <p:cNvPr id="8" name="TextBox 7">
            <a:extLst>
              <a:ext uri="{FF2B5EF4-FFF2-40B4-BE49-F238E27FC236}">
                <a16:creationId xmlns:a16="http://schemas.microsoft.com/office/drawing/2014/main" id="{5B339D2E-95D5-5F1B-CA35-9234A13B478F}"/>
              </a:ext>
            </a:extLst>
          </p:cNvPr>
          <p:cNvSpPr txBox="1"/>
          <p:nvPr/>
        </p:nvSpPr>
        <p:spPr>
          <a:xfrm>
            <a:off x="7064189" y="2448230"/>
            <a:ext cx="4500282" cy="390876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92D050"/>
                </a:solidFill>
                <a:effectLst/>
                <a:uLnTx/>
                <a:uFillTx/>
                <a:latin typeface="roboto" pitchFamily="2" charset="0"/>
                <a:ea typeface="+mn-ea"/>
                <a:cs typeface="+mn-cs"/>
              </a:rPr>
              <a:t>Admonishing</a:t>
            </a:r>
            <a:r>
              <a:rPr kumimoji="0" lang="en-US" sz="3200" b="0" i="0" u="none" strike="noStrike" kern="1200" cap="none" spc="0" normalizeH="0" baseline="0" noProof="0" dirty="0">
                <a:ln>
                  <a:noFill/>
                </a:ln>
                <a:solidFill>
                  <a:srgbClr val="92D050"/>
                </a:solidFill>
                <a:effectLst/>
                <a:uLnTx/>
                <a:uFillTx/>
                <a:latin typeface="roboto" pitchFamily="2" charset="0"/>
                <a:ea typeface="+mn-ea"/>
                <a:cs typeface="+mn-cs"/>
              </a:rPr>
              <a:t>(</a:t>
            </a:r>
            <a:r>
              <a:rPr kumimoji="0" lang="en-US" sz="1800" b="0" i="0" u="none" strike="noStrike" kern="1200" cap="none" spc="0" normalizeH="0" baseline="0" noProof="0" dirty="0">
                <a:ln>
                  <a:noFill/>
                </a:ln>
                <a:solidFill>
                  <a:srgbClr val="92D050"/>
                </a:solidFill>
                <a:effectLst/>
                <a:uLnTx/>
                <a:uFillTx/>
                <a:latin typeface="roboto" pitchFamily="2" charset="0"/>
                <a:ea typeface="+mn-ea"/>
                <a:cs typeface="+mn-cs"/>
                <a:hlinkClick r:id="rId2">
                  <a:extLst>
                    <a:ext uri="{A12FA001-AC4F-418D-AE19-62706E023703}">
                      <ahyp:hlinkClr xmlns:ahyp="http://schemas.microsoft.com/office/drawing/2018/hyperlinkcolor" val="tx"/>
                    </a:ext>
                  </a:extLst>
                </a:hlinkClick>
              </a:rPr>
              <a:t>3560</a:t>
            </a:r>
            <a:r>
              <a:rPr kumimoji="0" lang="en-US" sz="1800" b="0" i="0" u="none" strike="noStrike" kern="1200" cap="none" spc="0" normalizeH="0" baseline="0" noProof="0" dirty="0">
                <a:ln>
                  <a:noFill/>
                </a:ln>
                <a:solidFill>
                  <a:srgbClr val="92D050"/>
                </a:solidFill>
                <a:effectLst/>
                <a:uLnTx/>
                <a:uFillTx/>
                <a:latin typeface="roboto" pitchFamily="2" charset="0"/>
                <a:ea typeface="+mn-ea"/>
                <a:cs typeface="+mn-cs"/>
              </a:rPr>
              <a:t>) (</a:t>
            </a:r>
            <a:r>
              <a:rPr kumimoji="0" lang="en-US" sz="1800" b="1" i="0" u="none" strike="noStrike" kern="1200" cap="none" spc="0" normalizeH="0" baseline="0" noProof="0" dirty="0">
                <a:ln>
                  <a:noFill/>
                </a:ln>
                <a:solidFill>
                  <a:srgbClr val="92D050"/>
                </a:solidFill>
                <a:effectLst/>
                <a:uLnTx/>
                <a:uFillTx/>
                <a:latin typeface="roboto" pitchFamily="2" charset="0"/>
                <a:ea typeface="+mn-ea"/>
                <a:cs typeface="+mn-cs"/>
                <a:hlinkClick r:id="rId3">
                  <a:extLst>
                    <a:ext uri="{A12FA001-AC4F-418D-AE19-62706E023703}">
                      <ahyp:hlinkClr xmlns:ahyp="http://schemas.microsoft.com/office/drawing/2018/hyperlinkcolor" val="tx"/>
                    </a:ext>
                  </a:extLst>
                </a:hlinkClick>
              </a:rPr>
              <a:t>noutheteo</a:t>
            </a:r>
            <a:r>
              <a:rPr kumimoji="0" lang="en-US" sz="1800" b="0" i="0" u="none" strike="noStrike" kern="1200" cap="none" spc="0" normalizeH="0" baseline="0" noProof="0" dirty="0">
                <a:ln>
                  <a:noFill/>
                </a:ln>
                <a:solidFill>
                  <a:srgbClr val="92D050"/>
                </a:solidFill>
                <a:effectLst/>
                <a:uLnTx/>
                <a:uFillTx/>
                <a:latin typeface="roboto" pitchFamily="2" charset="0"/>
                <a:ea typeface="+mn-ea"/>
                <a:cs typeface="+mn-cs"/>
              </a:rPr>
              <a:t> from </a:t>
            </a:r>
            <a:r>
              <a:rPr kumimoji="0" lang="en-US" sz="1800" b="1" i="0" u="none" strike="noStrike" kern="1200" cap="none" spc="0" normalizeH="0" baseline="0" noProof="0" dirty="0">
                <a:ln>
                  <a:noFill/>
                </a:ln>
                <a:solidFill>
                  <a:srgbClr val="92D050"/>
                </a:solidFill>
                <a:effectLst/>
                <a:uLnTx/>
                <a:uFillTx/>
                <a:latin typeface="roboto" pitchFamily="2" charset="0"/>
                <a:ea typeface="+mn-ea"/>
                <a:cs typeface="+mn-cs"/>
              </a:rPr>
              <a:t>noús</a:t>
            </a:r>
            <a:r>
              <a:rPr kumimoji="0" lang="en-US" sz="1800" b="0" i="0" u="none" strike="noStrike" kern="1200" cap="none" spc="0" normalizeH="0" baseline="0" noProof="0" dirty="0">
                <a:ln>
                  <a:noFill/>
                </a:ln>
                <a:solidFill>
                  <a:srgbClr val="92D050"/>
                </a:solidFill>
                <a:effectLst/>
                <a:uLnTx/>
                <a:uFillTx/>
                <a:latin typeface="roboto" pitchFamily="2" charset="0"/>
                <a:ea typeface="+mn-ea"/>
                <a:cs typeface="+mn-cs"/>
              </a:rPr>
              <a:t> = mind + </a:t>
            </a:r>
            <a:r>
              <a:rPr kumimoji="0" lang="en-US" sz="1800" b="1" i="0" u="none" strike="noStrike" kern="1200" cap="none" spc="0" normalizeH="0" baseline="0" noProof="0" dirty="0">
                <a:ln>
                  <a:noFill/>
                </a:ln>
                <a:solidFill>
                  <a:srgbClr val="92D050"/>
                </a:solidFill>
                <a:effectLst/>
                <a:uLnTx/>
                <a:uFillTx/>
                <a:latin typeface="roboto" pitchFamily="2" charset="0"/>
                <a:ea typeface="+mn-ea"/>
                <a:cs typeface="+mn-cs"/>
              </a:rPr>
              <a:t>títhemi</a:t>
            </a:r>
            <a:r>
              <a:rPr kumimoji="0" lang="en-US" sz="1800" b="0" i="0" u="none" strike="noStrike" kern="1200" cap="none" spc="0" normalizeH="0" baseline="0" noProof="0" dirty="0">
                <a:ln>
                  <a:noFill/>
                </a:ln>
                <a:solidFill>
                  <a:srgbClr val="92D050"/>
                </a:solidFill>
                <a:effectLst/>
                <a:uLnTx/>
                <a:uFillTx/>
                <a:latin typeface="roboto" pitchFamily="2" charset="0"/>
                <a:ea typeface="+mn-ea"/>
                <a:cs typeface="+mn-cs"/>
              </a:rPr>
              <a:t> = place, this verb describing exertion of influence upon </a:t>
            </a:r>
            <a:r>
              <a:rPr kumimoji="0" lang="en-US" sz="1800" b="1" i="0" u="none" strike="noStrike" kern="1200" cap="none" spc="0" normalizeH="0" baseline="0" noProof="0" dirty="0">
                <a:ln>
                  <a:noFill/>
                </a:ln>
                <a:solidFill>
                  <a:srgbClr val="92D050"/>
                </a:solidFill>
                <a:effectLst/>
                <a:uLnTx/>
                <a:uFillTx/>
                <a:latin typeface="roboto" pitchFamily="2" charset="0"/>
                <a:ea typeface="+mn-ea"/>
                <a:cs typeface="+mn-cs"/>
              </a:rPr>
              <a:t>nous</a:t>
            </a:r>
            <a:r>
              <a:rPr kumimoji="0" lang="en-US" sz="1800" b="0" i="0" u="none" strike="noStrike" kern="1200" cap="none" spc="0" normalizeH="0" baseline="0" noProof="0" dirty="0">
                <a:ln>
                  <a:noFill/>
                </a:ln>
                <a:solidFill>
                  <a:srgbClr val="92D050"/>
                </a:solidFill>
                <a:effectLst/>
                <a:uLnTx/>
                <a:uFillTx/>
                <a:latin typeface="roboto" pitchFamily="2" charset="0"/>
                <a:ea typeface="+mn-ea"/>
                <a:cs typeface="+mn-cs"/>
              </a:rPr>
              <a:t> implying resistance) (warning, cautioning, gently reproving, exhorting) literally means to place in the mind and so to warn or give notice to beforehand especially of danger or evil. The idea is to lay it on the mind or heart of the person, with the stress being on influencing not only the intellect, but also the will, emotions and disposition.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roboto" pitchFamily="2" charset="0"/>
              <a:ea typeface="+mn-ea"/>
              <a:cs typeface="+mn-cs"/>
            </a:endParaRPr>
          </a:p>
        </p:txBody>
      </p:sp>
      <p:sp>
        <p:nvSpPr>
          <p:cNvPr id="10" name="TextBox 9">
            <a:extLst>
              <a:ext uri="{FF2B5EF4-FFF2-40B4-BE49-F238E27FC236}">
                <a16:creationId xmlns:a16="http://schemas.microsoft.com/office/drawing/2014/main" id="{74EE65CE-8C53-271E-F41F-3DD6346E42E8}"/>
              </a:ext>
            </a:extLst>
          </p:cNvPr>
          <p:cNvSpPr txBox="1"/>
          <p:nvPr/>
        </p:nvSpPr>
        <p:spPr>
          <a:xfrm>
            <a:off x="512272" y="2217397"/>
            <a:ext cx="6383865" cy="415498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We sing to admonish the weak and the weary that their salvation is in God. We sing to admonish the doubting to believe and be renewed. We sing to admonish the suffering that they have a hope that is unwavering.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Our songs ought to exhort and admonish. Our songs ought to encourage and remind. In this practice of song, God's people will be pointed to the Scriptures, reminded of truth, and rooted in the gospel of Christ.</a:t>
            </a:r>
          </a:p>
        </p:txBody>
      </p:sp>
    </p:spTree>
    <p:extLst>
      <p:ext uri="{BB962C8B-B14F-4D97-AF65-F5344CB8AC3E}">
        <p14:creationId xmlns:p14="http://schemas.microsoft.com/office/powerpoint/2010/main" val="2199904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F78C0-EA91-DBFA-A827-81F4DE97CA66}"/>
              </a:ext>
            </a:extLst>
          </p:cNvPr>
          <p:cNvSpPr/>
          <p:nvPr/>
        </p:nvSpPr>
        <p:spPr>
          <a:xfrm>
            <a:off x="234971" y="557162"/>
            <a:ext cx="10405320" cy="125501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4AF559-F511-4F10-631E-32579C7EBEAE}"/>
              </a:ext>
            </a:extLst>
          </p:cNvPr>
          <p:cNvSpPr>
            <a:spLocks noGrp="1"/>
          </p:cNvSpPr>
          <p:nvPr>
            <p:ph type="title"/>
          </p:nvPr>
        </p:nvSpPr>
        <p:spPr>
          <a:xfrm>
            <a:off x="440554" y="557162"/>
            <a:ext cx="9613861" cy="1080938"/>
          </a:xfrm>
        </p:spPr>
        <p:txBody>
          <a:bodyPr>
            <a:noAutofit/>
          </a:bodyPr>
          <a:lstStyle/>
          <a:p>
            <a:r>
              <a:rPr lang="en-US"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HYMNS PROVOKE THANKFUL HEARTS</a:t>
            </a:r>
            <a:br>
              <a:rPr lang="en-US" sz="1600" b="1" dirty="0">
                <a:solidFill>
                  <a:schemeClr val="bg1"/>
                </a:solidFill>
                <a:effectLst/>
                <a:latin typeface="Candara" panose="020E0502030303020204" pitchFamily="34" charset="0"/>
                <a:ea typeface="Times New Roman" panose="02020603050405020304" pitchFamily="18" charset="0"/>
                <a:cs typeface="Arial" panose="020B0604020202020204" pitchFamily="34" charset="0"/>
              </a:rPr>
            </a:br>
            <a:r>
              <a:rPr lang="en-US" sz="1600" b="1" dirty="0">
                <a:solidFill>
                  <a:schemeClr val="bg1"/>
                </a:solidFill>
                <a:effectLst/>
                <a:latin typeface="Candara" panose="020E0502030303020204" pitchFamily="34" charset="0"/>
                <a:ea typeface="Times New Roman" panose="02020603050405020304" pitchFamily="18" charset="0"/>
                <a:cs typeface="Arial" panose="020B0604020202020204" pitchFamily="34" charset="0"/>
              </a:rPr>
              <a:t>Let The Word Of Christ Dwell In You Richly, Teaching And Admonishing One Another In All Wisdom, Singing Psalms And Hymns And Spiritual Songs, With Thankfulness In Your Hearts To God.</a:t>
            </a:r>
            <a:br>
              <a:rPr lang="en-US" sz="1100" b="1" dirty="0">
                <a:solidFill>
                  <a:schemeClr val="bg1"/>
                </a:solidFill>
                <a:effectLst/>
                <a:latin typeface="Times New Roman" panose="02020603050405020304" pitchFamily="18" charset="0"/>
                <a:ea typeface="Times New Roman" panose="02020603050405020304" pitchFamily="18" charset="0"/>
              </a:rPr>
            </a:br>
            <a:endParaRPr lang="en-US" sz="2000" b="1" dirty="0">
              <a:solidFill>
                <a:schemeClr val="bg1"/>
              </a:solidFill>
            </a:endParaRPr>
          </a:p>
        </p:txBody>
      </p:sp>
      <p:sp>
        <p:nvSpPr>
          <p:cNvPr id="5" name="TextBox 4">
            <a:extLst>
              <a:ext uri="{FF2B5EF4-FFF2-40B4-BE49-F238E27FC236}">
                <a16:creationId xmlns:a16="http://schemas.microsoft.com/office/drawing/2014/main" id="{43D33DC9-DA82-8B69-2F12-CC95876965A9}"/>
              </a:ext>
            </a:extLst>
          </p:cNvPr>
          <p:cNvSpPr txBox="1"/>
          <p:nvPr/>
        </p:nvSpPr>
        <p:spPr>
          <a:xfrm>
            <a:off x="234971" y="1986566"/>
            <a:ext cx="9008534" cy="452431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nir LT W01_45 Book1475508"/>
                <a:ea typeface="+mn-ea"/>
                <a:cs typeface="+mn-cs"/>
              </a:rPr>
              <a:t>We should choose hymns that provoke thankful hearts. When we sing robust theological truth, our hearts should erupt with praise. The aim of singing hymns is engaging both the head and the heart. The reason we read, study, and meditate on the Scriptures is not primarily so that we might amass knowledge, but so that our knowledge would lead to worship. The chief end of theology is doxology.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nir LT W01_45 Book1475508"/>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venir LT W01_45 Book1475508"/>
                <a:ea typeface="+mn-ea"/>
                <a:cs typeface="+mn-cs"/>
              </a:rPr>
              <a:t>We should sing songs that make our hearts rejoice. From the content of the lyrics to the movement of the melody, we want beauty and transcendence to come together and serve the people of God. In our pursuit of theological precision, let us not neglect the pursuit of heartfelt response.</a:t>
            </a:r>
          </a:p>
        </p:txBody>
      </p:sp>
      <p:sp>
        <p:nvSpPr>
          <p:cNvPr id="8" name="TextBox 7">
            <a:extLst>
              <a:ext uri="{FF2B5EF4-FFF2-40B4-BE49-F238E27FC236}">
                <a16:creationId xmlns:a16="http://schemas.microsoft.com/office/drawing/2014/main" id="{1A9487BE-41B8-D1CE-F436-FA872C393FC1}"/>
              </a:ext>
            </a:extLst>
          </p:cNvPr>
          <p:cNvSpPr txBox="1"/>
          <p:nvPr/>
        </p:nvSpPr>
        <p:spPr>
          <a:xfrm>
            <a:off x="9353487" y="2360653"/>
            <a:ext cx="2603542" cy="34163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venir LT W01_45 Book1475508"/>
                <a:ea typeface="+mn-ea"/>
                <a:cs typeface="+mn-cs"/>
              </a:rPr>
              <a:t>Singing is a holy practice. We sing because God has commanded it, and our songs should fill our hearts with thankfulness and delight in our great God.</a:t>
            </a:r>
          </a:p>
        </p:txBody>
      </p:sp>
    </p:spTree>
    <p:extLst>
      <p:ext uri="{BB962C8B-B14F-4D97-AF65-F5344CB8AC3E}">
        <p14:creationId xmlns:p14="http://schemas.microsoft.com/office/powerpoint/2010/main" val="229292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4DB37E-2926-494B-FF55-BE42478AC3EE}"/>
              </a:ext>
            </a:extLst>
          </p:cNvPr>
          <p:cNvSpPr txBox="1"/>
          <p:nvPr/>
        </p:nvSpPr>
        <p:spPr>
          <a:xfrm>
            <a:off x="971415" y="1237662"/>
            <a:ext cx="7502652" cy="5096652"/>
          </a:xfrm>
          <a:prstGeom prst="rect">
            <a:avLst/>
          </a:prstGeom>
          <a:noFill/>
        </p:spPr>
        <p:txBody>
          <a:bodyPr wrap="square">
            <a:spAutoFit/>
          </a:bodyPr>
          <a:lstStyle/>
          <a:p>
            <a:pPr marL="0" marR="0" algn="just">
              <a:lnSpc>
                <a:spcPct val="107000"/>
              </a:lnSpc>
              <a:spcBef>
                <a:spcPts val="0"/>
              </a:spcBef>
              <a:spcAft>
                <a:spcPts val="0"/>
              </a:spcAft>
            </a:pPr>
            <a:r>
              <a:rPr lang="en-US" sz="18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Teach us, Lord, full obedience,</a:t>
            </a:r>
            <a:endParaRPr lang="en-US" sz="32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Holy reverence, true humility;</a:t>
            </a:r>
            <a:endParaRPr lang="en-US" sz="32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Test our thoughts and our attitudes</a:t>
            </a:r>
            <a:endParaRPr lang="en-US" sz="32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 the radiance of Your purity.</a:t>
            </a:r>
            <a:endParaRPr lang="en-US" sz="32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Cause our faith to rise; cause our eyes to see</a:t>
            </a:r>
            <a:endParaRPr lang="en-US" sz="32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Your majestic love and authority.</a:t>
            </a:r>
            <a:endParaRPr lang="en-US" sz="32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Words of pow'r that can never fail—</a:t>
            </a:r>
            <a:endParaRPr lang="en-US" sz="32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Let their truth prevail over unbelief</a:t>
            </a:r>
            <a:endParaRPr lang="en-US" sz="3200" b="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603D8B9D-7B24-6611-7DE5-E74D484FA411}"/>
              </a:ext>
            </a:extLst>
          </p:cNvPr>
          <p:cNvSpPr txBox="1"/>
          <p:nvPr/>
        </p:nvSpPr>
        <p:spPr>
          <a:xfrm>
            <a:off x="0" y="713232"/>
            <a:ext cx="1404552" cy="523220"/>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rPr>
              <a:t>Speak, O Lord</a:t>
            </a:r>
          </a:p>
          <a:p>
            <a:r>
              <a:rPr lang="en-US" sz="1400" b="1" dirty="0">
                <a:effectLst>
                  <a:outerShdw blurRad="38100" dist="38100" dir="2700000" algn="tl">
                    <a:srgbClr val="000000">
                      <a:alpha val="43137"/>
                    </a:srgbClr>
                  </a:outerShdw>
                </a:effectLst>
              </a:rPr>
              <a:t>Verse 2</a:t>
            </a:r>
          </a:p>
        </p:txBody>
      </p:sp>
      <p:pic>
        <p:nvPicPr>
          <p:cNvPr id="3074" name="Picture 2">
            <a:extLst>
              <a:ext uri="{FF2B5EF4-FFF2-40B4-BE49-F238E27FC236}">
                <a16:creationId xmlns:a16="http://schemas.microsoft.com/office/drawing/2014/main" id="{AB7670AC-85D1-F54E-E9C3-EC98D71CF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0140" y="1000181"/>
            <a:ext cx="3691455" cy="522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70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15467D-527A-6CEA-8D66-AC58823EEFF3}"/>
              </a:ext>
            </a:extLst>
          </p:cNvPr>
          <p:cNvSpPr txBox="1"/>
          <p:nvPr/>
        </p:nvSpPr>
        <p:spPr>
          <a:xfrm>
            <a:off x="2070847" y="982176"/>
            <a:ext cx="9269506" cy="4524315"/>
          </a:xfrm>
          <a:prstGeom prst="rect">
            <a:avLst/>
          </a:prstGeom>
          <a:noFill/>
        </p:spPr>
        <p:txBody>
          <a:bodyPr wrap="square">
            <a:spAutoFit/>
          </a:bodyPr>
          <a:lstStyle/>
          <a:p>
            <a:pPr marL="457200" marR="45720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Calibri" panose="020F0502020204030204" pitchFamily="34" charset="0"/>
              </a:rPr>
              <a:t>Brothers and Sisters,  “Why singing matters both in our private devotion and corporate worship?”</a:t>
            </a:r>
            <a:endParaRPr kumimoji="0" lang="en-US" sz="2800" b="1" i="0" u="none" strike="noStrike" kern="10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pitchFamily="34" charset="0"/>
              <a:ea typeface="Franklin Gothic Book" panose="020B0503020102020204" pitchFamily="34" charset="0"/>
              <a:cs typeface="Times New Roman" panose="02020603050405020304" pitchFamily="18" charset="0"/>
            </a:endParaRPr>
          </a:p>
          <a:p>
            <a:pPr marL="457200" marR="45720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Calibri" panose="020F0502020204030204" pitchFamily="34" charset="0"/>
              </a:rPr>
              <a:t> </a:t>
            </a:r>
            <a:endParaRPr kumimoji="0" lang="en-US" sz="2800" b="1" i="0" u="none" strike="noStrike" kern="10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pitchFamily="34" charset="0"/>
              <a:ea typeface="Calibri" panose="020F0502020204030204" pitchFamily="34" charset="0"/>
              <a:cs typeface="Times New Roman" panose="02020603050405020304" pitchFamily="18" charset="0"/>
            </a:endParaRPr>
          </a:p>
          <a:p>
            <a:pPr marL="457200" marR="45720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FFFF00"/>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Arial" panose="020B0604020202020204" pitchFamily="34" charset="0"/>
              </a:rPr>
              <a:t>‘7 Biblical Reasons Why Singing Matters’</a:t>
            </a:r>
            <a:endParaRPr kumimoji="0" lang="en-US" sz="2800" b="1" i="0" u="none" strike="noStrike" kern="1000" cap="none" spc="0" normalizeH="0" baseline="0" noProof="0" dirty="0">
              <a:ln>
                <a:noFill/>
              </a:ln>
              <a:solidFill>
                <a:srgbClr val="FFFF00"/>
              </a:solidFill>
              <a:effectLst>
                <a:outerShdw blurRad="38100" dist="38100" dir="2700000" algn="tl">
                  <a:srgbClr val="000000">
                    <a:alpha val="43137"/>
                  </a:srgbClr>
                </a:outerShdw>
              </a:effectLst>
              <a:uLnTx/>
              <a:uFillTx/>
              <a:latin typeface="Franklin Gothic Book" panose="020B0503020102020204" pitchFamily="34" charset="0"/>
              <a:ea typeface="Franklin Gothic Book" panose="020B0503020102020204" pitchFamily="34" charset="0"/>
              <a:cs typeface="Times New Roman" panose="02020603050405020304" pitchFamily="18" charset="0"/>
            </a:endParaRPr>
          </a:p>
          <a:p>
            <a:pPr marL="457200" marR="45720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Calibri" panose="020F0502020204030204" pitchFamily="34" charset="0"/>
              </a:rPr>
              <a:t> </a:t>
            </a:r>
            <a:endParaRPr kumimoji="0" lang="en-US" sz="2800" b="1" i="0" u="none" strike="noStrike" kern="10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45720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5800" algn="l"/>
              </a:tabLst>
              <a:defRPr/>
            </a:pPr>
            <a:r>
              <a:rPr kumimoji="0" lang="en-US" sz="24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Calibri" panose="020F0502020204030204" pitchFamily="34" charset="0"/>
              </a:rPr>
              <a:t>You Obey God’s Will</a:t>
            </a:r>
            <a:endParaRPr kumimoji="0" lang="en-US" sz="2800" b="1" i="0" u="none" strike="noStrike" kern="10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45720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5800" algn="l"/>
              </a:tabLst>
              <a:defRPr/>
            </a:pPr>
            <a:r>
              <a:rPr kumimoji="0" lang="en-US" sz="24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Calibri" panose="020F0502020204030204" pitchFamily="34" charset="0"/>
              </a:rPr>
              <a:t>You Dig Roots Into The Word of God</a:t>
            </a:r>
            <a:endParaRPr kumimoji="0" lang="en-US" sz="2800" b="1" i="0" u="none" strike="noStrike" kern="10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45720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5800" algn="l"/>
              </a:tabLst>
              <a:defRPr/>
            </a:pPr>
            <a:r>
              <a:rPr kumimoji="0" lang="en-US" sz="24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Calibri" panose="020F0502020204030204" pitchFamily="34" charset="0"/>
              </a:rPr>
              <a:t>You Proclaim the Gospel To Unbelievers</a:t>
            </a:r>
            <a:endParaRPr kumimoji="0" lang="en-US" sz="2800" b="1" i="0" u="none" strike="noStrike" kern="10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45720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5800" algn="l"/>
              </a:tabLst>
              <a:defRPr/>
            </a:pPr>
            <a:r>
              <a:rPr kumimoji="0" lang="en-US" sz="24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Calibri" panose="020F0502020204030204" pitchFamily="34" charset="0"/>
              </a:rPr>
              <a:t>You Make War Against God’s Enemies</a:t>
            </a:r>
            <a:endParaRPr kumimoji="0" lang="en-US" sz="2800" b="1" i="0" u="none" strike="noStrike" kern="10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45720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5800" algn="l"/>
              </a:tabLst>
              <a:defRPr/>
            </a:pPr>
            <a:r>
              <a:rPr kumimoji="0" lang="en-US" sz="24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Calibri" panose="020F0502020204030204" pitchFamily="34" charset="0"/>
              </a:rPr>
              <a:t>You are Spiritually Strengthened For The Trails Of Life</a:t>
            </a:r>
            <a:endParaRPr kumimoji="0" lang="en-US" sz="2800" b="1" i="0" u="none" strike="noStrike" kern="10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45720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5800" algn="l"/>
              </a:tabLst>
              <a:defRPr/>
            </a:pPr>
            <a:r>
              <a:rPr kumimoji="0" lang="en-US" sz="24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Calibri" panose="020F0502020204030204" pitchFamily="34" charset="0"/>
              </a:rPr>
              <a:t>You Experience The Joy That Only Comes From the Holy Spirit</a:t>
            </a:r>
            <a:endParaRPr kumimoji="0" lang="en-US" sz="2800" b="1" i="0" u="none" strike="noStrike" kern="10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45720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5800" algn="l"/>
              </a:tabLst>
              <a:defRPr/>
            </a:pPr>
            <a:r>
              <a:rPr kumimoji="0" lang="en-US" sz="24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Calibri" panose="020F0502020204030204" pitchFamily="34" charset="0"/>
                <a:cs typeface="Calibri" panose="020F0502020204030204" pitchFamily="34" charset="0"/>
              </a:rPr>
              <a:t>You Glorify God</a:t>
            </a:r>
            <a:endParaRPr kumimoji="0" lang="en-US" sz="2800" b="1" i="0" u="none" strike="noStrike" kern="10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pitchFamily="34" charset="0"/>
              <a:ea typeface="Franklin Gothic Book" panose="020B0503020102020204" pitchFamily="34" charset="0"/>
              <a:cs typeface="Times New Roman" panose="02020603050405020304" pitchFamily="18" charset="0"/>
            </a:endParaRPr>
          </a:p>
        </p:txBody>
      </p:sp>
      <p:pic>
        <p:nvPicPr>
          <p:cNvPr id="5" name="Picture 8">
            <a:extLst>
              <a:ext uri="{FF2B5EF4-FFF2-40B4-BE49-F238E27FC236}">
                <a16:creationId xmlns:a16="http://schemas.microsoft.com/office/drawing/2014/main" id="{DF38BC71-3CE0-D762-50EF-664F89076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11" y="768488"/>
            <a:ext cx="1529235" cy="493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1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90D903-DB30-7BD6-0A1C-0EDE04AFD062}"/>
              </a:ext>
            </a:extLst>
          </p:cNvPr>
          <p:cNvSpPr txBox="1"/>
          <p:nvPr/>
        </p:nvSpPr>
        <p:spPr>
          <a:xfrm>
            <a:off x="805676" y="590113"/>
            <a:ext cx="6094140" cy="2031325"/>
          </a:xfrm>
          <a:prstGeom prst="rect">
            <a:avLst/>
          </a:prstGeom>
          <a:noFill/>
        </p:spPr>
        <p:txBody>
          <a:bodyPr wrap="square">
            <a:spAutoFit/>
          </a:bodyPr>
          <a:lstStyle/>
          <a:p>
            <a:pPr marL="0" marR="0" algn="just"/>
            <a:r>
              <a:rPr lang="en-US" sz="1800" b="1" dirty="0">
                <a:solidFill>
                  <a:schemeClr val="bg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So sing and sing often, with great courage, and just know that your singing matters to God, and to the people, and to the angels in His kingdom. It even matters to Satan who will flee from you lickety-split when you start singing praises to God. So tomorrow morning if it’s a beautiful day, rise up and sing with joy, and if trials hit, sing your way through them as well because singing really does matter.</a:t>
            </a:r>
            <a:endParaRPr lang="en-US" sz="16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2622CF56-ABFF-AEB1-16AF-12B66C32F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980" y="2360635"/>
            <a:ext cx="6715590" cy="39072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68F4935-5B50-ECEA-2AE7-FAF5D2D1F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693" y="701266"/>
            <a:ext cx="3810000" cy="12939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1E36590-7181-316E-FB3F-1B331B103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30" y="3201982"/>
            <a:ext cx="4062650" cy="203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446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7B7E72-8327-3C2C-6C39-C2103A1B0519}"/>
              </a:ext>
            </a:extLst>
          </p:cNvPr>
          <p:cNvSpPr txBox="1"/>
          <p:nvPr/>
        </p:nvSpPr>
        <p:spPr>
          <a:xfrm>
            <a:off x="986118" y="449212"/>
            <a:ext cx="10219764" cy="489364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It is Jonathan Edwards who would say, “The duty of singing praises to God, seems to be appointed wholly to excite and express religious affections. No other reason can be assigned, why we should express ourselves to God in verse, rather than in prose, and do it with music, but only, that such is our nature and frame, that these things have a tendency to move our affections.”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And God made these song-awakened, song-carried affections for himself. Christian singing is the musical use of the voice to express truth that accords with God’s word, and feelings that accord with God’s worth. It is a gift beyond measuring.</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 </a:t>
            </a:r>
            <a:endPar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85AA81D2-86FE-2E8C-33C7-EBB78405F3AA}"/>
              </a:ext>
            </a:extLst>
          </p:cNvPr>
          <p:cNvSpPr txBox="1"/>
          <p:nvPr/>
        </p:nvSpPr>
        <p:spPr>
          <a:xfrm>
            <a:off x="3171592" y="4839128"/>
            <a:ext cx="7076377" cy="156966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Therefore,</a:t>
            </a:r>
            <a:endPar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Make a joyful noise to the Lord, all the earth!</a:t>
            </a:r>
            <a:b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b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   Serve the Lord with gladness!</a:t>
            </a:r>
            <a:b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b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   </a:t>
            </a:r>
            <a:r>
              <a:rPr kumimoji="0" lang="en-US" sz="24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Come into his presence with singing</a:t>
            </a: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 (</a:t>
            </a:r>
            <a:r>
              <a:rPr kumimoji="0" lang="en-US" sz="2400" b="1"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Psalm 100:1–2</a:t>
            </a: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a:t>
            </a:r>
            <a:endPar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8273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CC88A0-749F-58EB-8143-9B5CDBC7E0E7}"/>
              </a:ext>
            </a:extLst>
          </p:cNvPr>
          <p:cNvSpPr txBox="1"/>
          <p:nvPr/>
        </p:nvSpPr>
        <p:spPr>
          <a:xfrm>
            <a:off x="448234" y="1714984"/>
            <a:ext cx="10901083" cy="4411464"/>
          </a:xfrm>
          <a:prstGeom prst="rect">
            <a:avLst/>
          </a:prstGeom>
          <a:noFill/>
        </p:spPr>
        <p:txBody>
          <a:bodyPr wrap="square">
            <a:spAutoFit/>
          </a:bodyPr>
          <a:lstStyle/>
          <a:p>
            <a:pPr marL="457200" marR="0" lvl="0" indent="0" algn="just" defTabSz="457200" rtl="0" eaLnBrk="1" fontAlgn="auto" latinLnBrk="0" hangingPunct="1">
              <a:lnSpc>
                <a:spcPct val="100000"/>
              </a:lnSpc>
              <a:spcBef>
                <a:spcPts val="200"/>
              </a:spcBef>
              <a:spcAft>
                <a:spcPts val="1800"/>
              </a:spcAft>
              <a:buClrTx/>
              <a:buSzTx/>
              <a:buFontTx/>
              <a:buNone/>
              <a:tabLst/>
              <a:defRPr/>
            </a:pPr>
            <a:r>
              <a:rPr kumimoji="0" lang="en-US" sz="2400" b="0" i="0" u="none" strike="noStrike" kern="0" cap="none" spc="0" normalizeH="0" baseline="0" noProof="0" dirty="0">
                <a:ln>
                  <a:noFill/>
                </a:ln>
                <a:solidFill>
                  <a:srgbClr val="FFFF00"/>
                </a:solidFill>
                <a:effectLst/>
                <a:uLnTx/>
                <a:uFillTx/>
                <a:latin typeface="Candara" panose="020E0502030303020204" pitchFamily="34" charset="0"/>
                <a:ea typeface="Times New Roman" panose="02020603050405020304" pitchFamily="18" charset="0"/>
                <a:cs typeface="Arial" panose="020B0604020202020204" pitchFamily="34" charset="0"/>
              </a:rPr>
              <a:t>John Calvin described reverence as the place where joy and fear are held together. Not the fear of trembling and despair, but the kind that cultivates awe and respect when contemplating God’s holiness, nearness, grace and power. This kind of reverence does not invite worshipers into what C.S Lewis has called “an obligation to feel,” but into a space where personal feelings serve only as a background to the drama of God’s being. </a:t>
            </a:r>
            <a:r>
              <a:rPr kumimoji="0" lang="en-US" sz="2400" b="0" i="1" u="none" strike="noStrike" kern="0" cap="none" spc="0" normalizeH="0" baseline="0" noProof="0" dirty="0">
                <a:ln>
                  <a:noFill/>
                </a:ln>
                <a:solidFill>
                  <a:srgbClr val="FFFF00"/>
                </a:solidFill>
                <a:effectLst/>
                <a:uLnTx/>
                <a:uFillTx/>
                <a:latin typeface="Candara" panose="020E0502030303020204" pitchFamily="34" charset="0"/>
                <a:ea typeface="Times New Roman" panose="02020603050405020304" pitchFamily="18" charset="0"/>
                <a:cs typeface="Arial" panose="020B0604020202020204" pitchFamily="34" charset="0"/>
              </a:rPr>
              <a:t>“Be still and know that I am God (Psalm 46:10).”</a:t>
            </a:r>
            <a:endParaRPr kumimoji="0" lang="en-US" sz="2800" b="0" i="1" u="none" strike="noStrike" kern="1000" cap="none" spc="0" normalizeH="0" baseline="0" noProof="0" dirty="0">
              <a:ln>
                <a:noFill/>
              </a:ln>
              <a:solidFill>
                <a:srgbClr val="FFFF00"/>
              </a:solidFill>
              <a:effectLst/>
              <a:uLnTx/>
              <a:uFillTx/>
              <a:latin typeface="Franklin Gothic Book" panose="020B0503020102020204" pitchFamily="34" charset="0"/>
              <a:ea typeface="Franklin Gothic Book" panose="020B0503020102020204" pitchFamily="34" charset="0"/>
              <a:cs typeface="Times New Roman" panose="02020603050405020304" pitchFamily="18" charset="0"/>
            </a:endParaRPr>
          </a:p>
          <a:p>
            <a:pPr marL="457200" marR="0" lvl="0" indent="0" algn="just" defTabSz="457200" rtl="0" eaLnBrk="1" fontAlgn="auto" latinLnBrk="0" hangingPunct="1">
              <a:lnSpc>
                <a:spcPct val="100000"/>
              </a:lnSpc>
              <a:spcBef>
                <a:spcPts val="200"/>
              </a:spcBef>
              <a:spcAft>
                <a:spcPts val="1800"/>
              </a:spcAft>
              <a:buClrTx/>
              <a:buSzTx/>
              <a:buFontTx/>
              <a:buNone/>
              <a:tabLst/>
              <a:defRPr/>
            </a:pPr>
            <a:r>
              <a:rPr kumimoji="0" lang="en-US" sz="2400" b="0" i="0" u="none" strike="noStrike" kern="0" cap="none" spc="0" normalizeH="0" baseline="0" noProof="0" dirty="0">
                <a:ln>
                  <a:noFill/>
                </a:ln>
                <a:solidFill>
                  <a:srgbClr val="FFFF00"/>
                </a:solidFill>
                <a:effectLst/>
                <a:uLnTx/>
                <a:uFillTx/>
                <a:latin typeface="Candara" panose="020E0502030303020204" pitchFamily="34" charset="0"/>
                <a:ea typeface="Times New Roman" panose="02020603050405020304" pitchFamily="18" charset="0"/>
                <a:cs typeface="Arial" panose="020B0604020202020204" pitchFamily="34" charset="0"/>
              </a:rPr>
              <a:t>This is the kind of fear that Scripture calls the beginning of wisdom. We were built for reverence because we were built to glorify God. We develop a capacity for deep joy in the same measure that we learn to revere God, </a:t>
            </a:r>
            <a:r>
              <a:rPr kumimoji="0" lang="en-US" sz="2400" b="0" i="1" u="none" strike="noStrike" kern="0" cap="none" spc="0" normalizeH="0" baseline="0" noProof="0" dirty="0">
                <a:ln>
                  <a:noFill/>
                </a:ln>
                <a:solidFill>
                  <a:srgbClr val="FFFF00"/>
                </a:solidFill>
                <a:effectLst/>
                <a:uLnTx/>
                <a:uFillTx/>
                <a:latin typeface="Candara" panose="020E0502030303020204" pitchFamily="34" charset="0"/>
                <a:ea typeface="Times New Roman" panose="02020603050405020304" pitchFamily="18" charset="0"/>
                <a:cs typeface="Arial" panose="020B0604020202020204" pitchFamily="34" charset="0"/>
              </a:rPr>
              <a:t>”Humble yourself before the Lord, and He will lift you up (James 4:10).”</a:t>
            </a:r>
            <a:endParaRPr kumimoji="0" lang="en-US" sz="2800" b="0" i="1" u="none" strike="noStrike" kern="1000" cap="none" spc="0" normalizeH="0" baseline="0" noProof="0" dirty="0">
              <a:ln>
                <a:noFill/>
              </a:ln>
              <a:solidFill>
                <a:srgbClr val="FFFF00"/>
              </a:solidFill>
              <a:effectLst/>
              <a:uLnTx/>
              <a:uFillTx/>
              <a:latin typeface="Franklin Gothic Book" panose="020B0503020102020204" pitchFamily="34" charset="0"/>
              <a:ea typeface="Franklin Gothic Book" panose="020B05030201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F1EEEFF-44BB-32DE-2449-AB2F09B59C2D}"/>
              </a:ext>
            </a:extLst>
          </p:cNvPr>
          <p:cNvSpPr txBox="1"/>
          <p:nvPr/>
        </p:nvSpPr>
        <p:spPr>
          <a:xfrm flipH="1">
            <a:off x="788892" y="475023"/>
            <a:ext cx="11905131"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empus Sans ITC" panose="04020404030D07020202" pitchFamily="82" charset="0"/>
                <a:ea typeface="+mn-ea"/>
                <a:cs typeface="+mn-cs"/>
              </a:rPr>
              <a:t>Where Joy And Fear Are Held Together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empus Sans ITC" panose="04020404030D07020202" pitchFamily="82" charset="0"/>
                <a:ea typeface="+mn-ea"/>
                <a:cs typeface="+mn-cs"/>
              </a:rPr>
              <a:t>Our Closing Thought</a:t>
            </a:r>
          </a:p>
        </p:txBody>
      </p:sp>
    </p:spTree>
    <p:extLst>
      <p:ext uri="{BB962C8B-B14F-4D97-AF65-F5344CB8AC3E}">
        <p14:creationId xmlns:p14="http://schemas.microsoft.com/office/powerpoint/2010/main" val="399892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A215-2C98-C7E5-C217-C619368FAB70}"/>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756745F7-259E-0B47-597B-E6B09CA3D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6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95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B72845-2211-DCD6-AF3A-899CF603EFAD}"/>
              </a:ext>
            </a:extLst>
          </p:cNvPr>
          <p:cNvSpPr txBox="1"/>
          <p:nvPr/>
        </p:nvSpPr>
        <p:spPr>
          <a:xfrm>
            <a:off x="1370330" y="300649"/>
            <a:ext cx="4850892" cy="765466"/>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750"/>
              </a:spcAft>
              <a:buClrTx/>
              <a:buSzTx/>
              <a:buFontTx/>
              <a:buNone/>
              <a:tabLst/>
              <a:defRPr/>
            </a:pPr>
            <a:r>
              <a:rPr kumimoji="0" lang="en-US" sz="44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Copperplate Gothic Light" panose="020E0507020206020404" pitchFamily="34" charset="0"/>
                <a:ea typeface="Times New Roman" panose="02020603050405020304" pitchFamily="18" charset="0"/>
                <a:cs typeface="Calibri" panose="020F0502020204030204" pitchFamily="34" charset="0"/>
              </a:rPr>
              <a:t>Feeling Deeply</a:t>
            </a:r>
            <a:endParaRPr kumimoji="0" lang="en-US" sz="4000" b="0" i="0" u="none" strike="noStrike" kern="100" cap="none" spc="0" normalizeH="0" baseline="0" noProof="0" dirty="0">
              <a:ln>
                <a:noFill/>
              </a:ln>
              <a:solidFill>
                <a:srgbClr val="FFFF00"/>
              </a:solidFill>
              <a:effectLst>
                <a:outerShdw blurRad="38100" dist="38100" dir="2700000" algn="tl">
                  <a:srgbClr val="000000">
                    <a:alpha val="43137"/>
                  </a:srgbClr>
                </a:outerShdw>
              </a:effectLst>
              <a:uLnTx/>
              <a:uFillTx/>
              <a:latin typeface="Copperplate Gothic Light" panose="020E05070202060204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497544F-F4DB-2E08-09F9-C4572E472AA2}"/>
              </a:ext>
            </a:extLst>
          </p:cNvPr>
          <p:cNvSpPr txBox="1"/>
          <p:nvPr/>
        </p:nvSpPr>
        <p:spPr>
          <a:xfrm>
            <a:off x="7717536" y="434016"/>
            <a:ext cx="4474464" cy="2192973"/>
          </a:xfrm>
          <a:prstGeom prst="rect">
            <a:avLst/>
          </a:prstGeom>
          <a:solidFill>
            <a:schemeClr val="accent1"/>
          </a:solidFill>
        </p:spPr>
        <p:txBody>
          <a:bodyPr wrap="square">
            <a:spAutoFit/>
          </a:bodyPr>
          <a:lstStyle/>
          <a:p>
            <a:pPr marL="0" marR="0" lvl="0" indent="0" algn="just" defTabSz="457200" rtl="0" eaLnBrk="1" fontAlgn="auto" latinLnBrk="0" hangingPunct="1">
              <a:lnSpc>
                <a:spcPct val="107000"/>
              </a:lnSpc>
              <a:spcBef>
                <a:spcPts val="0"/>
              </a:spcBef>
              <a:spcAft>
                <a:spcPts val="750"/>
              </a:spcAft>
              <a:buClrTx/>
              <a:buSzTx/>
              <a:buFontTx/>
              <a:buNone/>
              <a:tabLst/>
              <a:defRPr/>
            </a:pPr>
            <a:r>
              <a:rPr kumimoji="0" 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Your testimonies are my delight. </a:t>
            </a:r>
            <a:r>
              <a:rPr kumimoji="0" lang="en-US" sz="16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US" sz="1600" b="0" i="0" u="sng"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Psalm 119:24</a:t>
            </a:r>
            <a:r>
              <a:rPr kumimoji="0" lang="en-US" sz="16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14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750"/>
              </a:spcAft>
              <a:buClrTx/>
              <a:buSzTx/>
              <a:buFontTx/>
              <a:buNone/>
              <a:tabLst/>
              <a:defRPr/>
            </a:pPr>
            <a:r>
              <a:rPr kumimoji="0" 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My soul is consumed with longing for your rules at all times. </a:t>
            </a:r>
            <a:r>
              <a:rPr kumimoji="0" lang="en-US" sz="16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US" sz="1600" b="0" i="0" u="sng"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Psalm 119:20</a:t>
            </a:r>
            <a:r>
              <a:rPr kumimoji="0" lang="en-US" sz="16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14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750"/>
              </a:spcAft>
              <a:buClrTx/>
              <a:buSzTx/>
              <a:buFontTx/>
              <a:buNone/>
              <a:tabLst/>
              <a:defRPr/>
            </a:pPr>
            <a:r>
              <a:rPr kumimoji="0" 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Behold, I long for your precepts; in your righteousness give me life. </a:t>
            </a:r>
            <a:r>
              <a:rPr kumimoji="0" lang="en-US" sz="16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US" sz="1600" b="0" i="0" u="sng"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Psalm 119:40</a:t>
            </a:r>
            <a:r>
              <a:rPr kumimoji="0" lang="en-US" sz="16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1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2445DF0-FB30-C565-9DD0-DD889DACAAF1}"/>
              </a:ext>
            </a:extLst>
          </p:cNvPr>
          <p:cNvSpPr txBox="1"/>
          <p:nvPr/>
        </p:nvSpPr>
        <p:spPr>
          <a:xfrm>
            <a:off x="877993" y="1152538"/>
            <a:ext cx="6099048" cy="5022080"/>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75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As John Piper has noted,</a:t>
            </a:r>
            <a:endParaRPr kumimoji="0" lang="en-US" sz="20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75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If we just know him in our minds, we’re not doing anything different than the devil. The devil may be one of the most theological, orthodox beings in the universe. He just hates what he knows about God.</a:t>
            </a:r>
            <a:endParaRPr kumimoji="0" lang="en-US" sz="20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75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When you hear God’s word in corporate worship, listen. Whether in the call to worship, or the sermon, or the benediction, let your heart be warmed by the flame of God’s voice. Allow your heart to tremble at the reality and veracity of God’s word.</a:t>
            </a:r>
            <a:endParaRPr kumimoji="0" lang="en-US" sz="20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020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CED82-3E12-4FAF-2337-EA909EBE91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7106E-40FA-1043-882C-233776BDB4AD}"/>
              </a:ext>
            </a:extLst>
          </p:cNvPr>
          <p:cNvSpPr>
            <a:spLocks noGrp="1"/>
          </p:cNvSpPr>
          <p:nvPr>
            <p:ph type="title"/>
          </p:nvPr>
        </p:nvSpPr>
        <p:spPr>
          <a:xfrm>
            <a:off x="1640156" y="443672"/>
            <a:ext cx="8911687" cy="1280890"/>
          </a:xfrm>
        </p:spPr>
        <p:txBody>
          <a:bodyPr/>
          <a:lstStyle/>
          <a:p>
            <a:r>
              <a:rPr lang="en-US" b="1" dirty="0">
                <a:solidFill>
                  <a:schemeClr val="tx1"/>
                </a:solidFill>
                <a:effectLst>
                  <a:outerShdw blurRad="38100" dist="38100" dir="2700000" algn="tl">
                    <a:srgbClr val="000000">
                      <a:alpha val="43137"/>
                    </a:srgbClr>
                  </a:outerShdw>
                </a:effectLst>
              </a:rPr>
              <a:t>When Men and Women Come Into God’s Presence They Know It</a:t>
            </a:r>
          </a:p>
        </p:txBody>
      </p:sp>
      <p:sp>
        <p:nvSpPr>
          <p:cNvPr id="4" name="TextBox 3">
            <a:extLst>
              <a:ext uri="{FF2B5EF4-FFF2-40B4-BE49-F238E27FC236}">
                <a16:creationId xmlns:a16="http://schemas.microsoft.com/office/drawing/2014/main" id="{64012E14-5545-BDD5-0FD0-AC89B37A91DC}"/>
              </a:ext>
            </a:extLst>
          </p:cNvPr>
          <p:cNvSpPr txBox="1"/>
          <p:nvPr/>
        </p:nvSpPr>
        <p:spPr>
          <a:xfrm>
            <a:off x="508001" y="2715511"/>
            <a:ext cx="6502400" cy="3416320"/>
          </a:xfrm>
          <a:prstGeom prst="rect">
            <a:avLst/>
          </a:prstGeom>
          <a:noFill/>
        </p:spPr>
        <p:txBody>
          <a:bodyPr wrap="square">
            <a:spAutoFit/>
          </a:bodyPr>
          <a:lstStyle/>
          <a:p>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Moses takes off his shoes (</a:t>
            </a:r>
            <a:r>
              <a:rPr lang="en-US" sz="2400" b="1" u="sng"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Ex. 3</a:t>
            </a:r>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t>
            </a:r>
          </a:p>
          <a:p>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Israel is struck with fear (</a:t>
            </a:r>
            <a:r>
              <a:rPr lang="en-US" sz="2400" b="1" u="sng"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Ex. 20</a:t>
            </a:r>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t>
            </a:r>
          </a:p>
          <a:p>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Isaiah quakes (</a:t>
            </a:r>
            <a:r>
              <a:rPr lang="en-US" sz="2400" b="1" u="sng"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Isa. 6</a:t>
            </a:r>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t>
            </a:r>
          </a:p>
          <a:p>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Job silences his lips (</a:t>
            </a:r>
            <a:r>
              <a:rPr lang="en-US" sz="2400" b="1" u="sng"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Job 40</a:t>
            </a:r>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t>
            </a:r>
          </a:p>
          <a:p>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John falls down as though dead (</a:t>
            </a:r>
            <a:r>
              <a:rPr lang="en-US" sz="2400" b="1" u="sng"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Rev. 1</a:t>
            </a:r>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t>
            </a:r>
          </a:p>
          <a:p>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Even the elders and angels, who are worshiping    </a:t>
            </a:r>
          </a:p>
          <a:p>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day in and day out before the throne, aren’t    </a:t>
            </a:r>
          </a:p>
          <a:p>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casual in their worship (</a:t>
            </a:r>
            <a:r>
              <a:rPr lang="en-US" sz="2400" b="1" u="sng"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Isa. 6</a:t>
            </a:r>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en-US" sz="2400" b="1" u="sng"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Rev. 4</a:t>
            </a:r>
            <a:r>
              <a:rPr lang="en-US" sz="2400" b="1" kern="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t>
            </a:r>
          </a:p>
          <a:p>
            <a:endParaRPr lang="en-US" sz="2400" kern="0" dirty="0">
              <a:latin typeface="Calibri" panose="020F0502020204030204" pitchFamily="34" charset="0"/>
              <a:ea typeface="Times New Roman" panose="02020603050405020304" pitchFamily="18" charset="0"/>
            </a:endParaRPr>
          </a:p>
        </p:txBody>
      </p:sp>
      <p:pic>
        <p:nvPicPr>
          <p:cNvPr id="4098" name="Picture 2">
            <a:extLst>
              <a:ext uri="{FF2B5EF4-FFF2-40B4-BE49-F238E27FC236}">
                <a16:creationId xmlns:a16="http://schemas.microsoft.com/office/drawing/2014/main" id="{1D68249B-8AC2-1F7A-E809-FCD64CA4BE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8116" y="2715511"/>
            <a:ext cx="1858271" cy="14395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388666-BD40-348A-53CA-EBE52BC8FEE1}"/>
              </a:ext>
            </a:extLst>
          </p:cNvPr>
          <p:cNvSpPr txBox="1"/>
          <p:nvPr/>
        </p:nvSpPr>
        <p:spPr>
          <a:xfrm>
            <a:off x="7820919" y="2068733"/>
            <a:ext cx="3185583" cy="4031873"/>
          </a:xfrm>
          <a:prstGeom prst="rect">
            <a:avLst/>
          </a:prstGeom>
          <a:solidFill>
            <a:srgbClr val="0070C0"/>
          </a:solidFill>
        </p:spPr>
        <p:txBody>
          <a:bodyPr wrap="square">
            <a:spAutoFit/>
          </a:bodyPr>
          <a:lstStyle/>
          <a:p>
            <a:pPr algn="ctr"/>
            <a:r>
              <a:rPr lang="en-US" sz="3200" b="1" kern="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There is a seriousness that must mark it, a solemnity and honor that must attend it, a gravity that must saturate it. </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13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7B7941-BFD9-A9D8-1592-80D27B40BDA0}"/>
              </a:ext>
            </a:extLst>
          </p:cNvPr>
          <p:cNvSpPr txBox="1"/>
          <p:nvPr/>
        </p:nvSpPr>
        <p:spPr>
          <a:xfrm>
            <a:off x="841762" y="1419372"/>
            <a:ext cx="8234172" cy="4019818"/>
          </a:xfrm>
          <a:prstGeom prst="rect">
            <a:avLst/>
          </a:prstGeom>
          <a:noFill/>
        </p:spPr>
        <p:txBody>
          <a:bodyPr wrap="square">
            <a:spAutoFit/>
          </a:bodyPr>
          <a:lstStyle/>
          <a:p>
            <a:pPr marL="0" marR="0" algn="just">
              <a:lnSpc>
                <a:spcPct val="107000"/>
              </a:lnSpc>
              <a:spcBef>
                <a:spcPts val="0"/>
              </a:spcBef>
              <a:spcAft>
                <a:spcPts val="0"/>
              </a:spcAft>
            </a:pPr>
            <a:r>
              <a:rPr lang="en-US" sz="30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Speak, O Lord, and renew our minds;</a:t>
            </a:r>
            <a:endParaRPr lang="en-US" sz="3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0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Help us grasp the heights of Your plans for us</a:t>
            </a:r>
            <a:endParaRPr lang="en-US" sz="3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0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Truths unchanged from the dawn of time</a:t>
            </a:r>
            <a:endParaRPr lang="en-US" sz="3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0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That will echo down through eternity.</a:t>
            </a:r>
            <a:endParaRPr lang="en-US" sz="3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0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And by grace we'll stand on Your promises,</a:t>
            </a:r>
            <a:endParaRPr lang="en-US" sz="3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0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And by faith we'll walk as You walk with us.</a:t>
            </a:r>
            <a:endParaRPr lang="en-US" sz="3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0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Speak, O Lord, till Your church is built</a:t>
            </a:r>
            <a:endParaRPr lang="en-US" sz="3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000" b="1" kern="100"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And the earth is filled with Your glory</a:t>
            </a:r>
            <a:endParaRPr lang="en-US" sz="3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CFEA661-A099-57A0-ECD8-3377328ECAA6}"/>
              </a:ext>
            </a:extLst>
          </p:cNvPr>
          <p:cNvSpPr txBox="1"/>
          <p:nvPr/>
        </p:nvSpPr>
        <p:spPr>
          <a:xfrm>
            <a:off x="0" y="694944"/>
            <a:ext cx="1404552" cy="523220"/>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rPr>
              <a:t>Speak, O Lord</a:t>
            </a:r>
          </a:p>
          <a:p>
            <a:r>
              <a:rPr lang="en-US" sz="1400" b="1" dirty="0">
                <a:effectLst>
                  <a:outerShdw blurRad="38100" dist="38100" dir="2700000" algn="tl">
                    <a:srgbClr val="000000">
                      <a:alpha val="43137"/>
                    </a:srgbClr>
                  </a:outerShdw>
                </a:effectLst>
              </a:rPr>
              <a:t>Verse 3</a:t>
            </a:r>
          </a:p>
        </p:txBody>
      </p:sp>
      <p:pic>
        <p:nvPicPr>
          <p:cNvPr id="2050" name="Picture 2">
            <a:extLst>
              <a:ext uri="{FF2B5EF4-FFF2-40B4-BE49-F238E27FC236}">
                <a16:creationId xmlns:a16="http://schemas.microsoft.com/office/drawing/2014/main" id="{F58ABA8A-AFAA-58CF-1DFB-F3BADA14C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3144" y="1105869"/>
            <a:ext cx="3470308" cy="490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00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7BF0-9986-58DB-34AA-2293224E05AD}"/>
              </a:ext>
            </a:extLst>
          </p:cNvPr>
          <p:cNvSpPr>
            <a:spLocks noGrp="1"/>
          </p:cNvSpPr>
          <p:nvPr>
            <p:ph type="ctrTitle"/>
          </p:nvPr>
        </p:nvSpPr>
        <p:spPr>
          <a:xfrm>
            <a:off x="300318" y="1560539"/>
            <a:ext cx="8915399" cy="2262781"/>
          </a:xfrm>
        </p:spPr>
        <p:txBody>
          <a:bodyPr/>
          <a:lstStyle/>
          <a:p>
            <a:pPr algn="ctr"/>
            <a:r>
              <a:rPr lang="en-US" sz="3200" b="1" dirty="0">
                <a:solidFill>
                  <a:schemeClr val="tx1"/>
                </a:solidFill>
                <a:effectLst>
                  <a:outerShdw blurRad="38100" dist="38100" dir="2700000" algn="tl">
                    <a:srgbClr val="000000">
                      <a:alpha val="43137"/>
                    </a:srgbClr>
                  </a:outerShdw>
                </a:effectLst>
              </a:rPr>
              <a:t>Communing With God Together In His Word</a:t>
            </a:r>
            <a:br>
              <a:rPr lang="en-US" sz="3200" b="1" dirty="0">
                <a:solidFill>
                  <a:schemeClr val="tx1"/>
                </a:solidFill>
                <a:effectLst>
                  <a:outerShdw blurRad="38100" dist="38100" dir="2700000" algn="tl">
                    <a:srgbClr val="000000">
                      <a:alpha val="43137"/>
                    </a:srgbClr>
                  </a:outerShdw>
                </a:effectLst>
              </a:rPr>
            </a:br>
            <a:r>
              <a:rPr lang="en-US" sz="2400" b="1" dirty="0">
                <a:solidFill>
                  <a:schemeClr val="tx1"/>
                </a:solidFill>
                <a:effectLst>
                  <a:outerShdw blurRad="38100" dist="38100" dir="2700000" algn="tl">
                    <a:srgbClr val="000000">
                      <a:alpha val="43137"/>
                    </a:srgbClr>
                  </a:outerShdw>
                </a:effectLst>
              </a:rPr>
              <a:t>Individual and Corporate Settings </a:t>
            </a:r>
            <a:endParaRPr lang="en-US" sz="3200" b="1" dirty="0">
              <a:solidFill>
                <a:schemeClr val="tx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06F738E2-A7BC-B68F-629A-0992C8A64A7D}"/>
              </a:ext>
            </a:extLst>
          </p:cNvPr>
          <p:cNvSpPr>
            <a:spLocks noGrp="1"/>
          </p:cNvSpPr>
          <p:nvPr>
            <p:ph type="subTitle" idx="1"/>
          </p:nvPr>
        </p:nvSpPr>
        <p:spPr>
          <a:xfrm>
            <a:off x="1788695" y="4229357"/>
            <a:ext cx="11413067" cy="1450707"/>
          </a:xfrm>
        </p:spPr>
        <p:txBody>
          <a:bodyPr>
            <a:normAutofit/>
          </a:bodyPr>
          <a:lstStyle/>
          <a:p>
            <a:pPr algn="l"/>
            <a:r>
              <a:rPr lang="en-US" b="1" dirty="0">
                <a:solidFill>
                  <a:schemeClr val="tx1"/>
                </a:solidFill>
              </a:rPr>
              <a:t>READING BROADLY WITH A DISCIPLINED APPROACH as An Individual</a:t>
            </a:r>
          </a:p>
          <a:p>
            <a:pPr algn="l"/>
            <a:r>
              <a:rPr lang="en-US" b="1" dirty="0">
                <a:solidFill>
                  <a:schemeClr val="tx1"/>
                </a:solidFill>
              </a:rPr>
              <a:t>LISTENING TO THE VOICE OF GOD THROUGH THE READ AND SUNG WORD IN </a:t>
            </a:r>
          </a:p>
          <a:p>
            <a:pPr algn="l"/>
            <a:r>
              <a:rPr lang="en-US" b="1" dirty="0">
                <a:solidFill>
                  <a:schemeClr val="tx1"/>
                </a:solidFill>
              </a:rPr>
              <a:t>     CORPORATE WORSHIP</a:t>
            </a:r>
          </a:p>
        </p:txBody>
      </p:sp>
      <p:pic>
        <p:nvPicPr>
          <p:cNvPr id="1026" name="Picture 2">
            <a:extLst>
              <a:ext uri="{FF2B5EF4-FFF2-40B4-BE49-F238E27FC236}">
                <a16:creationId xmlns:a16="http://schemas.microsoft.com/office/drawing/2014/main" id="{9AAA1A53-B697-B0B4-ADF8-B75821E34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5717" y="2691930"/>
            <a:ext cx="2886635" cy="145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4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A18484-232A-4873-CDF7-A7B7E7F30DE2}"/>
              </a:ext>
            </a:extLst>
          </p:cNvPr>
          <p:cNvSpPr txBox="1"/>
          <p:nvPr/>
        </p:nvSpPr>
        <p:spPr>
          <a:xfrm>
            <a:off x="2151715" y="2130306"/>
            <a:ext cx="7888565" cy="3108543"/>
          </a:xfrm>
          <a:prstGeom prst="rect">
            <a:avLst/>
          </a:prstGeom>
          <a:noFill/>
        </p:spPr>
        <p:txBody>
          <a:bodyPr wrap="square">
            <a:spAutoFit/>
          </a:bodyPr>
          <a:lstStyle/>
          <a:p>
            <a:pPr algn="ctr"/>
            <a:r>
              <a:rPr lang="en-US" sz="2800" b="1" kern="0" dirty="0">
                <a:effectLst/>
                <a:ea typeface="Times New Roman" panose="02020603050405020304" pitchFamily="18" charset="0"/>
              </a:rPr>
              <a:t>It is my joy to share with you the overflow of what I learn as I continue to be a good and faithful student of the Holy Spirit as He leads me into the Word and to gifted men of aged past and present with such great knowledge, insight and wisdom.  I take no credit for original thoughts.  </a:t>
            </a:r>
            <a:endParaRPr lang="en-US" sz="2800" b="1" dirty="0"/>
          </a:p>
        </p:txBody>
      </p:sp>
      <p:sp>
        <p:nvSpPr>
          <p:cNvPr id="7" name="TextBox 6">
            <a:extLst>
              <a:ext uri="{FF2B5EF4-FFF2-40B4-BE49-F238E27FC236}">
                <a16:creationId xmlns:a16="http://schemas.microsoft.com/office/drawing/2014/main" id="{ED6E6E4B-B594-1DF9-3BBB-C57EC3626954}"/>
              </a:ext>
            </a:extLst>
          </p:cNvPr>
          <p:cNvSpPr txBox="1"/>
          <p:nvPr/>
        </p:nvSpPr>
        <p:spPr>
          <a:xfrm>
            <a:off x="0" y="690465"/>
            <a:ext cx="1390124" cy="523220"/>
          </a:xfrm>
          <a:prstGeom prst="rect">
            <a:avLst/>
          </a:prstGeom>
          <a:noFill/>
        </p:spPr>
        <p:txBody>
          <a:bodyPr wrap="none" rtlCol="0">
            <a:spAutoFit/>
          </a:bodyPr>
          <a:lstStyle/>
          <a:p>
            <a:r>
              <a:rPr lang="en-US" sz="1400" b="1" dirty="0"/>
              <a:t>TO GOD</a:t>
            </a:r>
          </a:p>
          <a:p>
            <a:r>
              <a:rPr lang="en-US" sz="1400" b="1" dirty="0"/>
              <a:t>BE THE GLORY</a:t>
            </a:r>
          </a:p>
        </p:txBody>
      </p:sp>
      <p:pic>
        <p:nvPicPr>
          <p:cNvPr id="8" name="Picture 6">
            <a:extLst>
              <a:ext uri="{FF2B5EF4-FFF2-40B4-BE49-F238E27FC236}">
                <a16:creationId xmlns:a16="http://schemas.microsoft.com/office/drawing/2014/main" id="{979578A1-2E90-4F6C-1700-ECEFC060A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836" y="170217"/>
            <a:ext cx="1629635" cy="18378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51D1FAB-EF50-2C8B-39F1-402F112F4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477" y="168255"/>
            <a:ext cx="1242659" cy="18378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3D081EE-0E8D-DED5-8161-E1A612CFF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5143" y="168255"/>
            <a:ext cx="1621711" cy="1837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9AEDE74-24B2-2A52-9ABC-A42F1C477D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695" y="168255"/>
            <a:ext cx="1456739" cy="18378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1C43290-A54A-ADA0-8B12-58AD986091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4434" y="168255"/>
            <a:ext cx="1464730" cy="183782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31DA0BA7-2C73-10CD-4529-B484C0D10E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6283" y="5365038"/>
            <a:ext cx="2501375" cy="13618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4F6A428D-89BB-1AA6-A95C-0D0094E593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7658" y="5365038"/>
            <a:ext cx="2442228" cy="13737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B4A06F99-5ED8-A607-EE28-14EC645E81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9886" y="5352553"/>
            <a:ext cx="1952428" cy="138679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1B03269D-C080-76D7-3CA5-B289E1B798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2314" y="5352553"/>
            <a:ext cx="2442229" cy="140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71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1AA8D0-4E69-2D68-A42C-14193DBB0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930" y="3490834"/>
            <a:ext cx="2542700" cy="25409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B8849B7-0436-AEF2-969B-82EB22645140}"/>
              </a:ext>
            </a:extLst>
          </p:cNvPr>
          <p:cNvSpPr txBox="1"/>
          <p:nvPr/>
        </p:nvSpPr>
        <p:spPr>
          <a:xfrm>
            <a:off x="1781150" y="982071"/>
            <a:ext cx="4145056" cy="5017527"/>
          </a:xfrm>
          <a:prstGeom prst="rect">
            <a:avLst/>
          </a:prstGeom>
          <a:noFill/>
        </p:spPr>
        <p:txBody>
          <a:bodyPr wrap="square">
            <a:spAutoFit/>
          </a:bodyPr>
          <a:lstStyle/>
          <a:p>
            <a:pPr marL="0" marR="0" algn="just" fontAlgn="base">
              <a:lnSpc>
                <a:spcPct val="107000"/>
              </a:lnSpc>
              <a:spcBef>
                <a:spcPts val="0"/>
              </a:spcBef>
              <a:spcAft>
                <a:spcPts val="0"/>
              </a:spcAft>
            </a:pPr>
            <a:r>
              <a:rPr lang="en-US" sz="2000" b="1" kern="0" spc="15"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This class answers </a:t>
            </a:r>
            <a:r>
              <a:rPr lang="en-US" sz="2000" b="1" u="sng" kern="0" spc="15"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first</a:t>
            </a:r>
            <a:r>
              <a:rPr lang="en-US" sz="2000" b="1" kern="0" spc="15"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the questions:  “</a:t>
            </a:r>
            <a:r>
              <a:rPr lang="en-US" sz="2000" b="1" kern="0" spc="15"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Why is the Bible so critical for the Christian life?” </a:t>
            </a:r>
            <a:r>
              <a:rPr lang="en-US" sz="2000" b="1" kern="0" spc="15"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We should make mastering the Scriptures one of the top priorities in our lives and as we do this with sanctification as the end product, we will let the Scriptures master us. That is why we are asked to let the word dwell in us richly (Col. 3: 16) and without the word dwelling in us richly we cannot see the transforming power of God’s Word. “</a:t>
            </a:r>
            <a:r>
              <a:rPr lang="en-US" sz="2000" b="1" kern="0" spc="15"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But what does that require of us in simple terms?”  </a:t>
            </a:r>
            <a:endParaRPr lang="en-US" sz="20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7872713-3389-F462-AA99-54A5CEE37725}"/>
              </a:ext>
            </a:extLst>
          </p:cNvPr>
          <p:cNvSpPr txBox="1"/>
          <p:nvPr/>
        </p:nvSpPr>
        <p:spPr>
          <a:xfrm>
            <a:off x="0" y="658906"/>
            <a:ext cx="1369286" cy="646331"/>
          </a:xfrm>
          <a:prstGeom prst="rect">
            <a:avLst/>
          </a:prstGeom>
          <a:noFill/>
        </p:spPr>
        <p:txBody>
          <a:bodyPr wrap="none" rtlCol="0">
            <a:spAutoFit/>
          </a:bodyPr>
          <a:lstStyle/>
          <a:p>
            <a:r>
              <a:rPr lang="en-US" b="1" dirty="0"/>
              <a:t>The Word</a:t>
            </a:r>
          </a:p>
          <a:p>
            <a:r>
              <a:rPr lang="en-US" b="1" dirty="0"/>
              <a:t>Dwell In Us</a:t>
            </a:r>
          </a:p>
        </p:txBody>
      </p:sp>
      <p:sp>
        <p:nvSpPr>
          <p:cNvPr id="2" name="TextBox 1">
            <a:extLst>
              <a:ext uri="{FF2B5EF4-FFF2-40B4-BE49-F238E27FC236}">
                <a16:creationId xmlns:a16="http://schemas.microsoft.com/office/drawing/2014/main" id="{97FE9D27-E4F5-9430-929E-6FE006705999}"/>
              </a:ext>
            </a:extLst>
          </p:cNvPr>
          <p:cNvSpPr txBox="1"/>
          <p:nvPr/>
        </p:nvSpPr>
        <p:spPr>
          <a:xfrm>
            <a:off x="7772005" y="982071"/>
            <a:ext cx="4015069" cy="5117363"/>
          </a:xfrm>
          <a:prstGeom prst="rect">
            <a:avLst/>
          </a:prstGeom>
          <a:noFill/>
        </p:spPr>
        <p:txBody>
          <a:bodyPr wrap="square">
            <a:spAutoFit/>
          </a:bodyPr>
          <a:lstStyle/>
          <a:p>
            <a:pPr marL="0" marR="0" algn="just">
              <a:lnSpc>
                <a:spcPct val="107000"/>
              </a:lnSpc>
              <a:spcBef>
                <a:spcPts val="0"/>
              </a:spcBef>
              <a:spcAft>
                <a:spcPts val="0"/>
              </a:spcAft>
            </a:pPr>
            <a:r>
              <a:rPr lang="en-US" b="1" u="sng" kern="0" spc="15" dirty="0">
                <a:latin typeface="Calibri" panose="020F0502020204030204" pitchFamily="34" charset="0"/>
                <a:ea typeface="Times New Roman" panose="02020603050405020304" pitchFamily="18" charset="0"/>
                <a:cs typeface="Calibri" panose="020F0502020204030204" pitchFamily="34" charset="0"/>
              </a:rPr>
              <a:t>Secondly</a:t>
            </a:r>
            <a:r>
              <a:rPr lang="en-US" b="1" kern="0" spc="15" dirty="0">
                <a:latin typeface="Calibri" panose="020F0502020204030204" pitchFamily="34" charset="0"/>
                <a:ea typeface="Times New Roman" panose="02020603050405020304" pitchFamily="18" charset="0"/>
                <a:cs typeface="Calibri" panose="020F0502020204030204" pitchFamily="34" charset="0"/>
              </a:rPr>
              <a:t>, this class will answer as we sit under faithful reading of the Word in corporate worship:</a:t>
            </a:r>
            <a:r>
              <a:rPr lang="en-US" b="1" kern="0" dirty="0">
                <a:latin typeface="Arial" panose="020B0604020202020204" pitchFamily="34" charset="0"/>
                <a:ea typeface="Times New Roman" panose="02020603050405020304" pitchFamily="18" charset="0"/>
                <a:cs typeface="Arial" panose="020B0604020202020204" pitchFamily="34" charset="0"/>
              </a:rPr>
              <a:t> (1) </a:t>
            </a:r>
            <a:r>
              <a:rPr lang="en-US" b="1" kern="0" dirty="0">
                <a:solidFill>
                  <a:srgbClr val="FF0000"/>
                </a:solidFill>
                <a:latin typeface="Arial" panose="020B0604020202020204" pitchFamily="34" charset="0"/>
                <a:ea typeface="Times New Roman" panose="02020603050405020304" pitchFamily="18" charset="0"/>
                <a:cs typeface="Arial" panose="020B0604020202020204" pitchFamily="34" charset="0"/>
              </a:rPr>
              <a:t>“Why Public Scripture Reading Consist As An Essential Element of Worship In The Service?”</a:t>
            </a:r>
            <a:r>
              <a:rPr lang="en-US" b="1" kern="0" spc="15"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b="1" kern="0" spc="15" dirty="0">
                <a:latin typeface="Calibri" panose="020F0502020204030204" pitchFamily="34" charset="0"/>
                <a:ea typeface="Times New Roman" panose="02020603050405020304" pitchFamily="18" charset="0"/>
                <a:cs typeface="Calibri" panose="020F0502020204030204" pitchFamily="34" charset="0"/>
              </a:rPr>
              <a:t>and (2) </a:t>
            </a:r>
            <a:r>
              <a:rPr lang="en-US" b="1" kern="0" spc="15" dirty="0">
                <a:solidFill>
                  <a:srgbClr val="FF0000"/>
                </a:solidFill>
                <a:latin typeface="Calibri" panose="020F0502020204030204" pitchFamily="34" charset="0"/>
                <a:ea typeface="Times New Roman" panose="02020603050405020304" pitchFamily="18" charset="0"/>
                <a:cs typeface="Calibri" panose="020F0502020204030204" pitchFamily="34" charset="0"/>
              </a:rPr>
              <a:t>“What Is The Purpose  and Benefit of The Benediction at the End of The Service?”</a:t>
            </a:r>
          </a:p>
          <a:p>
            <a:pPr marL="0" marR="0" algn="just">
              <a:lnSpc>
                <a:spcPct val="107000"/>
              </a:lnSpc>
              <a:spcBef>
                <a:spcPts val="0"/>
              </a:spcBef>
              <a:spcAft>
                <a:spcPts val="0"/>
              </a:spcAft>
            </a:pPr>
            <a:endParaRPr lang="en-US" b="1" kern="0" spc="15" dirty="0">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07000"/>
              </a:lnSpc>
              <a:spcBef>
                <a:spcPts val="0"/>
              </a:spcBef>
              <a:spcAft>
                <a:spcPts val="0"/>
              </a:spcAft>
            </a:pPr>
            <a:r>
              <a:rPr lang="en-US" b="1" kern="0" spc="15" dirty="0">
                <a:latin typeface="Calibri" panose="020F0502020204030204" pitchFamily="34" charset="0"/>
                <a:ea typeface="Times New Roman" panose="02020603050405020304" pitchFamily="18" charset="0"/>
                <a:cs typeface="Calibri" panose="020F0502020204030204" pitchFamily="34" charset="0"/>
              </a:rPr>
              <a:t>We should have the same posture as David, who says in Psalm 19, “More to be desired are they [the Scriptures] than gold, even much fine gold; sweeter also than honey and drippings of the honeycomb.”</a:t>
            </a:r>
          </a:p>
          <a:p>
            <a:pPr marL="0" marR="0" algn="just">
              <a:lnSpc>
                <a:spcPct val="107000"/>
              </a:lnSpc>
              <a:spcBef>
                <a:spcPts val="0"/>
              </a:spcBef>
              <a:spcAft>
                <a:spcPts val="0"/>
              </a:spcAft>
            </a:pPr>
            <a:endParaRPr lang="en-US" sz="1800" b="1" kern="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85E9829F-82C9-EC7A-BEDF-61290C71EBB1}"/>
              </a:ext>
            </a:extLst>
          </p:cNvPr>
          <p:cNvCxnSpPr/>
          <p:nvPr/>
        </p:nvCxnSpPr>
        <p:spPr>
          <a:xfrm>
            <a:off x="3685309" y="5772727"/>
            <a:ext cx="44057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18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CD677E72-6FED-5370-DE0F-618727A80E49}"/>
              </a:ext>
            </a:extLst>
          </p:cNvPr>
          <p:cNvSpPr>
            <a:spLocks noChangeArrowheads="1"/>
          </p:cNvSpPr>
          <p:nvPr/>
        </p:nvSpPr>
        <p:spPr bwMode="auto">
          <a:xfrm>
            <a:off x="1877786" y="592408"/>
            <a:ext cx="885611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latin typeface="Copperplate Gothic Bold" panose="020E0705020206020404" pitchFamily="34" charset="0"/>
                <a:ea typeface="Times New Roman" panose="02020603050405020304" pitchFamily="18" charset="0"/>
              </a:rPr>
              <a:t>THE  LAW OF THE TEACHER</a:t>
            </a:r>
            <a:r>
              <a:rPr lang="en-US" dirty="0">
                <a:latin typeface="Bookman Old Style" panose="02050604050505020204" pitchFamily="18" charset="0"/>
                <a:ea typeface="Times New Roman" panose="02020603050405020304" pitchFamily="18" charset="0"/>
              </a:rPr>
              <a:t> </a:t>
            </a:r>
            <a:r>
              <a:rPr lang="en-US" u="sng" dirty="0">
                <a:latin typeface="Bookman Old Style" panose="02050604050505020204" pitchFamily="18" charset="0"/>
                <a:ea typeface="Times New Roman" panose="02020603050405020304" pitchFamily="18" charset="0"/>
              </a:rPr>
              <a:t>– If you stop growing today, you stop teaching tomorrow</a:t>
            </a:r>
            <a:r>
              <a:rPr lang="en-US" dirty="0">
                <a:latin typeface="Bookman Old Style" panose="02050604050505020204" pitchFamily="18" charset="0"/>
                <a:ea typeface="Times New Roman" panose="02020603050405020304" pitchFamily="18" charset="0"/>
              </a:rPr>
              <a:t>.   If I am to be an effective teacher </a:t>
            </a:r>
            <a:r>
              <a:rPr lang="en-US" dirty="0">
                <a:solidFill>
                  <a:schemeClr val="accent1"/>
                </a:solidFill>
                <a:latin typeface="Bookman Old Style" panose="02050604050505020204" pitchFamily="18" charset="0"/>
                <a:ea typeface="Times New Roman" panose="02020603050405020304" pitchFamily="18" charset="0"/>
              </a:rPr>
              <a:t>I must teach from the overflow of a full life.</a:t>
            </a:r>
            <a:endParaRPr lang="en-US" sz="2800" dirty="0">
              <a:solidFill>
                <a:schemeClr val="accent1"/>
              </a:solidFill>
              <a:latin typeface="Times New Roman" panose="02020603050405020304" pitchFamily="18" charset="0"/>
              <a:ea typeface="Times New Roman" panose="02020603050405020304" pitchFamily="18" charset="0"/>
            </a:endParaRPr>
          </a:p>
          <a:p>
            <a:r>
              <a:rPr lang="en-US" dirty="0">
                <a:latin typeface="Bookman Old Style" panose="020506040505050202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ctr"/>
            <a:r>
              <a:rPr lang="en-US" dirty="0">
                <a:latin typeface="Bookman Old Style" panose="02050604050505020204" pitchFamily="18" charset="0"/>
                <a:ea typeface="Times New Roman" panose="02020603050405020304" pitchFamily="18" charset="0"/>
              </a:rPr>
              <a:t>“The teacher must know that which he would teach...Imperfect knowing must be reflected in imperfect teaching.”  </a:t>
            </a:r>
            <a:r>
              <a:rPr lang="en-US" sz="1600" dirty="0">
                <a:latin typeface="Bookman Old Style" panose="02050604050505020204" pitchFamily="18" charset="0"/>
                <a:ea typeface="Times New Roman" panose="02020603050405020304" pitchFamily="18" charset="0"/>
              </a:rPr>
              <a:t>-- John Milton Gregory</a:t>
            </a:r>
            <a:endParaRPr lang="en-US" sz="2800" dirty="0">
              <a:latin typeface="Times New Roman" panose="02020603050405020304" pitchFamily="18" charset="0"/>
              <a:ea typeface="Times New Roman" panose="02020603050405020304" pitchFamily="18" charset="0"/>
            </a:endParaRPr>
          </a:p>
        </p:txBody>
      </p:sp>
      <p:sp>
        <p:nvSpPr>
          <p:cNvPr id="7" name="Rectangle 7">
            <a:extLst>
              <a:ext uri="{FF2B5EF4-FFF2-40B4-BE49-F238E27FC236}">
                <a16:creationId xmlns:a16="http://schemas.microsoft.com/office/drawing/2014/main" id="{FF884378-1BD0-6D96-15A8-C752E654491D}"/>
              </a:ext>
            </a:extLst>
          </p:cNvPr>
          <p:cNvSpPr>
            <a:spLocks noChangeArrowheads="1"/>
          </p:cNvSpPr>
          <p:nvPr/>
        </p:nvSpPr>
        <p:spPr bwMode="auto">
          <a:xfrm>
            <a:off x="1877786" y="418963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TextBox 10">
            <a:extLst>
              <a:ext uri="{FF2B5EF4-FFF2-40B4-BE49-F238E27FC236}">
                <a16:creationId xmlns:a16="http://schemas.microsoft.com/office/drawing/2014/main" id="{968D51D1-8CA1-EE65-FF21-D8DA86AE7D4E}"/>
              </a:ext>
            </a:extLst>
          </p:cNvPr>
          <p:cNvSpPr txBox="1"/>
          <p:nvPr/>
        </p:nvSpPr>
        <p:spPr>
          <a:xfrm>
            <a:off x="1877786" y="2572273"/>
            <a:ext cx="8670471" cy="3693319"/>
          </a:xfrm>
          <a:prstGeom prst="rect">
            <a:avLst/>
          </a:prstGeom>
          <a:noFill/>
        </p:spPr>
        <p:txBody>
          <a:bodyPr wrap="square">
            <a:spAutoFit/>
          </a:bodyPr>
          <a:lstStyle/>
          <a:p>
            <a:pPr marL="0" marR="0">
              <a:spcBef>
                <a:spcPts val="0"/>
              </a:spcBef>
              <a:spcAft>
                <a:spcPts val="0"/>
              </a:spcAft>
            </a:pPr>
            <a:r>
              <a:rPr lang="en-US" sz="1800" dirty="0">
                <a:effectLst/>
                <a:latin typeface="Copperplate Gothic Bold" panose="020E0705020206020404" pitchFamily="34" charset="0"/>
                <a:ea typeface="Times New Roman" panose="02020603050405020304" pitchFamily="18" charset="0"/>
              </a:rPr>
              <a:t>THE LAW OF ACTIVITY</a:t>
            </a:r>
            <a:r>
              <a:rPr lang="en-US" sz="1800" dirty="0">
                <a:effectLst/>
                <a:latin typeface="Bookman Old Style" panose="02050604050505020204" pitchFamily="18" charset="0"/>
                <a:ea typeface="Times New Roman" panose="02020603050405020304" pitchFamily="18" charset="0"/>
              </a:rPr>
              <a:t> – </a:t>
            </a:r>
            <a:r>
              <a:rPr lang="en-US" sz="1800" u="sng" dirty="0">
                <a:effectLst/>
                <a:latin typeface="Bookman Old Style" panose="02050604050505020204" pitchFamily="18" charset="0"/>
                <a:ea typeface="Times New Roman" panose="02020603050405020304" pitchFamily="18" charset="0"/>
              </a:rPr>
              <a:t>Maximum learning is always the result of maximum involvement</a:t>
            </a:r>
            <a:r>
              <a:rPr lang="en-US" sz="1800" dirty="0">
                <a:effectLst/>
                <a:latin typeface="Bookman Old Style" panose="02050604050505020204" pitchFamily="18" charset="0"/>
                <a:ea typeface="Times New Roman" panose="02020603050405020304" pitchFamily="18" charset="0"/>
              </a:rPr>
              <a:t>.  Activity in learning is never an end in itself; its always a means to an end.  Never forget your purpose.  Your objective determines your outcome.  You achieve that for which you aim.  </a:t>
            </a:r>
            <a:r>
              <a:rPr lang="en-US" sz="1800" dirty="0">
                <a:solidFill>
                  <a:schemeClr val="accent1"/>
                </a:solidFill>
                <a:effectLst/>
                <a:latin typeface="Bookman Old Style" panose="02050604050505020204" pitchFamily="18" charset="0"/>
                <a:ea typeface="Times New Roman" panose="02020603050405020304" pitchFamily="18" charset="0"/>
              </a:rPr>
              <a:t>Task is not to impress people, but to impact them; not just to convince them, but to change them.</a:t>
            </a:r>
            <a:r>
              <a:rPr lang="en-US" sz="1800" dirty="0">
                <a:effectLst/>
                <a:latin typeface="Bookman Old Style" panose="02050604050505020204" pitchFamily="18" charset="0"/>
                <a:ea typeface="Times New Roman" panose="02020603050405020304" pitchFamily="18" charset="0"/>
              </a:rPr>
              <a:t>  Romans 8 informs the believer that every believer is predestined to be conformed to the image of Christ.  If true, then </a:t>
            </a:r>
            <a:r>
              <a:rPr lang="en-US" sz="1800" dirty="0">
                <a:solidFill>
                  <a:schemeClr val="accent1"/>
                </a:solidFill>
                <a:effectLst/>
                <a:latin typeface="Bookman Old Style" panose="02050604050505020204" pitchFamily="18" charset="0"/>
                <a:ea typeface="Times New Roman" panose="02020603050405020304" pitchFamily="18" charset="0"/>
              </a:rPr>
              <a:t>how much change should we rightfully expect?</a:t>
            </a:r>
            <a:endParaRPr lang="en-US" sz="2800" dirty="0">
              <a:solidFill>
                <a:schemeClr val="accent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Bookman Old Style" panose="020506040505050202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effectLst/>
                <a:latin typeface="Bookman Old Style" panose="02050604050505020204" pitchFamily="18" charset="0"/>
                <a:ea typeface="Times New Roman" panose="02020603050405020304" pitchFamily="18" charset="0"/>
              </a:rPr>
              <a:t>“Knowledge cannot be passed like a material substance from one mind to another, for thoughts are not objects which may be held and handled...</a:t>
            </a:r>
            <a:r>
              <a:rPr lang="en-US" sz="1800" dirty="0">
                <a:solidFill>
                  <a:schemeClr val="accent1"/>
                </a:solidFill>
                <a:effectLst/>
                <a:latin typeface="Bookman Old Style" panose="02050604050505020204" pitchFamily="18" charset="0"/>
                <a:ea typeface="Times New Roman" panose="02020603050405020304" pitchFamily="18" charset="0"/>
              </a:rPr>
              <a:t>Ideas must be rethought, experience must be re-experienced.</a:t>
            </a:r>
            <a:r>
              <a:rPr lang="en-US" sz="1800" dirty="0">
                <a:effectLst/>
                <a:latin typeface="Bookman Old Style" panose="02050604050505020204" pitchFamily="18" charset="0"/>
                <a:ea typeface="Times New Roman" panose="02020603050405020304" pitchFamily="18" charset="0"/>
              </a:rPr>
              <a:t>” –John Milton Gregory</a:t>
            </a:r>
            <a:endParaRPr lang="en-US" sz="2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BA507A65-1C24-39BF-871F-0BF58005D0B6}"/>
              </a:ext>
            </a:extLst>
          </p:cNvPr>
          <p:cNvSpPr txBox="1"/>
          <p:nvPr/>
        </p:nvSpPr>
        <p:spPr>
          <a:xfrm>
            <a:off x="234683" y="643207"/>
            <a:ext cx="1223412" cy="646331"/>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Teaching</a:t>
            </a:r>
          </a:p>
          <a:p>
            <a:r>
              <a:rPr lang="en-US" b="1" dirty="0">
                <a:effectLst>
                  <a:outerShdw blurRad="38100" dist="38100" dir="2700000" algn="tl">
                    <a:srgbClr val="000000">
                      <a:alpha val="43137"/>
                    </a:srgbClr>
                  </a:outerShdw>
                </a:effectLst>
              </a:rPr>
              <a:t>Practice</a:t>
            </a:r>
          </a:p>
        </p:txBody>
      </p:sp>
      <p:pic>
        <p:nvPicPr>
          <p:cNvPr id="3" name="Picture 2">
            <a:extLst>
              <a:ext uri="{FF2B5EF4-FFF2-40B4-BE49-F238E27FC236}">
                <a16:creationId xmlns:a16="http://schemas.microsoft.com/office/drawing/2014/main" id="{0683E261-5F6A-25B2-36D4-6CCB018C7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10" y="1289538"/>
            <a:ext cx="1040157" cy="13842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8C7ED0C-A082-5117-2108-96BC83DCE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10" y="2736895"/>
            <a:ext cx="869282" cy="138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0337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13867</TotalTime>
  <Words>6181</Words>
  <Application>Microsoft Office PowerPoint</Application>
  <PresentationFormat>Widescreen</PresentationFormat>
  <Paragraphs>289</Paragraphs>
  <Slides>46</Slides>
  <Notes>0</Notes>
  <HiddenSlides>0</HiddenSlides>
  <MMClips>0</MMClips>
  <ScaleCrop>false</ScaleCrop>
  <HeadingPairs>
    <vt:vector size="6" baseType="variant">
      <vt:variant>
        <vt:lpstr>Fonts Used</vt:lpstr>
      </vt:variant>
      <vt:variant>
        <vt:i4>23</vt:i4>
      </vt:variant>
      <vt:variant>
        <vt:lpstr>Theme</vt:lpstr>
      </vt:variant>
      <vt:variant>
        <vt:i4>2</vt:i4>
      </vt:variant>
      <vt:variant>
        <vt:lpstr>Slide Titles</vt:lpstr>
      </vt:variant>
      <vt:variant>
        <vt:i4>46</vt:i4>
      </vt:variant>
    </vt:vector>
  </HeadingPairs>
  <TitlesOfParts>
    <vt:vector size="71" baseType="lpstr">
      <vt:lpstr>Arial</vt:lpstr>
      <vt:lpstr>Avenir LT W01_45 Book1475508</vt:lpstr>
      <vt:lpstr>Bookman Old Style</vt:lpstr>
      <vt:lpstr>Calibri</vt:lpstr>
      <vt:lpstr>Candara</vt:lpstr>
      <vt:lpstr>Century Gothic</vt:lpstr>
      <vt:lpstr>Copperplate Gothic Bold</vt:lpstr>
      <vt:lpstr>Copperplate Gothic Light</vt:lpstr>
      <vt:lpstr>Franklin Gothic Book</vt:lpstr>
      <vt:lpstr>freight-text-pro</vt:lpstr>
      <vt:lpstr>Georgia</vt:lpstr>
      <vt:lpstr>Ink Free</vt:lpstr>
      <vt:lpstr>Lucida Calligraphy</vt:lpstr>
      <vt:lpstr>Matura MT Script Capitals</vt:lpstr>
      <vt:lpstr>Modern Love</vt:lpstr>
      <vt:lpstr>roboto</vt:lpstr>
      <vt:lpstr>Source Sans Pro</vt:lpstr>
      <vt:lpstr>system-ui</vt:lpstr>
      <vt:lpstr>Tempus Sans ITC</vt:lpstr>
      <vt:lpstr>Times New Roman</vt:lpstr>
      <vt:lpstr>Viner Hand ITC</vt:lpstr>
      <vt:lpstr>Wingdings</vt:lpstr>
      <vt:lpstr>Wingdings 3</vt:lpstr>
      <vt:lpstr>Wisp</vt:lpstr>
      <vt:lpstr>1_Wisp</vt:lpstr>
      <vt:lpstr>PowerPoint Presentation</vt:lpstr>
      <vt:lpstr>PowerPoint Presentation</vt:lpstr>
      <vt:lpstr>PowerPoint Presentation</vt:lpstr>
      <vt:lpstr>PowerPoint Presentation</vt:lpstr>
      <vt:lpstr>PowerPoint Presentation</vt:lpstr>
      <vt:lpstr>Communing With God Together In His Word Individual and Corporate Settings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Listening To The Voice of God Through The Read Word in Corporate Worship</vt:lpstr>
      <vt:lpstr>Listening To The Voice of God Through The Read Word Rooted In The Whole History Of The People Of God, Beginning In The Days of Moses</vt:lpstr>
      <vt:lpstr>Listening To The Voice of God Through The Read Word Rooted In The Whole History Of The People Of God, Beginning In The Days of Moses</vt:lpstr>
      <vt:lpstr>The Public Reading Of Scripture Is An Essential Element Of Christian Worship For The People Of God. </vt:lpstr>
      <vt:lpstr>SCRIPTURE READING IN THE CORPORATE WORSHIP SERVICE  Why It Consist of An Essential Element of Worship In The Service</vt:lpstr>
      <vt:lpstr>The Benediction in Corporate Worship It Is More Than A Prayer, It Is A Blessing On God’s People </vt:lpstr>
      <vt:lpstr>PowerPoint Presentation</vt:lpstr>
      <vt:lpstr>SINGING PSALMS AND HYMNS AND SPIRITUAL SONGS The Only Instrument Referred To In New Testament Worship Is The Human Voice</vt:lpstr>
      <vt:lpstr>PowerPoint Presentation</vt:lpstr>
      <vt:lpstr>“The Sung Word” We Sing to Remember God’s Word…the Word of Christ </vt:lpstr>
      <vt:lpstr>HYMNS TEACH Let The Word Of Christ Dwell In You Richly, Teaching And Admonishing One Another In All Wisdom, Singing Psalms And Hymns And Spiritual Songs, With Thankfulness In Your Hearts To God. </vt:lpstr>
      <vt:lpstr>HYMNS ADMONISH Let The Word Of Christ Dwell In You Richly, Teaching And Admonishing One Another In All Wisdom, Singing Psalms And Hymns And Spiritual Songs, With Thankfulness In Your Hearts To God. </vt:lpstr>
      <vt:lpstr>HYMNS PROVOKE THANKFUL HEARTS Let The Word Of Christ Dwell In You Richly, Teaching And Admonishing One Another In All Wisdom, Singing Psalms And Hymns And Spiritual Songs, With Thankfulness In Your Hearts To God. </vt:lpstr>
      <vt:lpstr>PowerPoint Presentation</vt:lpstr>
      <vt:lpstr>PowerPoint Presentation</vt:lpstr>
      <vt:lpstr>PowerPoint Presentation</vt:lpstr>
      <vt:lpstr>PowerPoint Presentation</vt:lpstr>
      <vt:lpstr>PowerPoint Presentation</vt:lpstr>
      <vt:lpstr>PowerPoint Presentation</vt:lpstr>
      <vt:lpstr>When Men and Women Come Into God’s Presence They Know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Vandiver</dc:creator>
  <cp:keywords>CLS5FV</cp:keywords>
  <cp:lastModifiedBy>Ronald Vandiver</cp:lastModifiedBy>
  <cp:revision>39</cp:revision>
  <cp:lastPrinted>2023-10-22T01:29:36Z</cp:lastPrinted>
  <dcterms:created xsi:type="dcterms:W3CDTF">2023-06-14T16:13:29Z</dcterms:created>
  <dcterms:modified xsi:type="dcterms:W3CDTF">2024-02-16T19:03:00Z</dcterms:modified>
</cp:coreProperties>
</file>