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0" r:id="rId2"/>
    <p:sldMasterId id="2147483688" r:id="rId3"/>
  </p:sldMasterIdLst>
  <p:sldIdLst>
    <p:sldId id="277" r:id="rId4"/>
    <p:sldId id="540" r:id="rId5"/>
    <p:sldId id="537" r:id="rId6"/>
    <p:sldId id="538" r:id="rId7"/>
    <p:sldId id="539" r:id="rId8"/>
    <p:sldId id="256" r:id="rId9"/>
    <p:sldId id="276" r:id="rId10"/>
    <p:sldId id="501" r:id="rId11"/>
    <p:sldId id="546" r:id="rId12"/>
    <p:sldId id="509" r:id="rId13"/>
    <p:sldId id="512" r:id="rId14"/>
    <p:sldId id="515" r:id="rId15"/>
    <p:sldId id="514" r:id="rId16"/>
    <p:sldId id="513" r:id="rId17"/>
    <p:sldId id="511" r:id="rId18"/>
    <p:sldId id="510" r:id="rId19"/>
    <p:sldId id="547" r:id="rId20"/>
    <p:sldId id="518" r:id="rId21"/>
    <p:sldId id="517" r:id="rId22"/>
    <p:sldId id="505" r:id="rId23"/>
    <p:sldId id="508" r:id="rId24"/>
    <p:sldId id="507" r:id="rId25"/>
    <p:sldId id="516" r:id="rId26"/>
    <p:sldId id="504" r:id="rId27"/>
    <p:sldId id="570" r:id="rId28"/>
    <p:sldId id="571" r:id="rId29"/>
    <p:sldId id="585" r:id="rId30"/>
    <p:sldId id="607" r:id="rId31"/>
    <p:sldId id="608" r:id="rId32"/>
    <p:sldId id="595" r:id="rId33"/>
    <p:sldId id="609" r:id="rId34"/>
    <p:sldId id="526" r:id="rId35"/>
    <p:sldId id="610" r:id="rId36"/>
    <p:sldId id="611" r:id="rId37"/>
    <p:sldId id="612" r:id="rId38"/>
    <p:sldId id="530" r:id="rId39"/>
    <p:sldId id="613" r:id="rId40"/>
    <p:sldId id="614" r:id="rId41"/>
    <p:sldId id="615" r:id="rId42"/>
    <p:sldId id="616" r:id="rId43"/>
    <p:sldId id="617" r:id="rId44"/>
    <p:sldId id="618" r:id="rId45"/>
    <p:sldId id="534" r:id="rId46"/>
    <p:sldId id="535" r:id="rId47"/>
    <p:sldId id="556" r:id="rId48"/>
    <p:sldId id="622" r:id="rId49"/>
    <p:sldId id="625" r:id="rId50"/>
    <p:sldId id="624" r:id="rId51"/>
    <p:sldId id="619" r:id="rId52"/>
    <p:sldId id="529" r:id="rId53"/>
    <p:sldId id="626" r:id="rId54"/>
    <p:sldId id="620" r:id="rId55"/>
    <p:sldId id="557" r:id="rId56"/>
    <p:sldId id="601" r:id="rId57"/>
    <p:sldId id="272" r:id="rId58"/>
    <p:sldId id="541" r:id="rId59"/>
    <p:sldId id="542" r:id="rId60"/>
    <p:sldId id="524" r:id="rId61"/>
    <p:sldId id="564" r:id="rId62"/>
    <p:sldId id="502"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2" autoAdjust="0"/>
    <p:restoredTop sz="94660"/>
  </p:normalViewPr>
  <p:slideViewPr>
    <p:cSldViewPr snapToGrid="0">
      <p:cViewPr varScale="1">
        <p:scale>
          <a:sx n="62" d="100"/>
          <a:sy n="62" d="100"/>
        </p:scale>
        <p:origin x="72" y="10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2/23/2024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2/23/2024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2/23/2024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6"/>
            <a:ext cx="5734051"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6"/>
            <a:ext cx="573405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5"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Tree>
    <p:extLst>
      <p:ext uri="{BB962C8B-B14F-4D97-AF65-F5344CB8AC3E}">
        <p14:creationId xmlns:p14="http://schemas.microsoft.com/office/powerpoint/2010/main" val="268885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3399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9769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4298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95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3084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0687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4812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1323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479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8231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6445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3202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81435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84373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5746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1078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6"/>
            <a:ext cx="5734051"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6"/>
            <a:ext cx="573405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5"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Tree>
    <p:extLst>
      <p:ext uri="{BB962C8B-B14F-4D97-AF65-F5344CB8AC3E}">
        <p14:creationId xmlns:p14="http://schemas.microsoft.com/office/powerpoint/2010/main" val="116497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5484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7715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363713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2474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00550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2690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2770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65416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67952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66095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395814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5241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45984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593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2/23/2024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3042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7883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2/23/2024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2/23/2024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2/23/2024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208973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225443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www.esv.org/Ps.%20119%3A11/" TargetMode="External"/><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http://www.amazon.com/dp/1433502410?ie=UTF8"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8.xml"/><Relationship Id="rId6" Type="http://schemas.openxmlformats.org/officeDocument/2006/relationships/image" Target="../media/image10.gif"/><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8" Type="http://schemas.openxmlformats.org/officeDocument/2006/relationships/hyperlink" Target="https://www.esv.org/John%2015%3A7/" TargetMode="External"/><Relationship Id="rId3" Type="http://schemas.openxmlformats.org/officeDocument/2006/relationships/hyperlink" Target="https://www.esv.org/Rom.%2010/" TargetMode="External"/><Relationship Id="rId7" Type="http://schemas.openxmlformats.org/officeDocument/2006/relationships/hyperlink" Target="https://www.esv.org/Eph.%205%3A26/" TargetMode="External"/><Relationship Id="rId2" Type="http://schemas.openxmlformats.org/officeDocument/2006/relationships/hyperlink" Target="https://www.esv.org/1%20Peter%201%3A23/" TargetMode="External"/><Relationship Id="rId1" Type="http://schemas.openxmlformats.org/officeDocument/2006/relationships/slideLayout" Target="../slideLayouts/slideLayout25.xml"/><Relationship Id="rId6" Type="http://schemas.openxmlformats.org/officeDocument/2006/relationships/hyperlink" Target="https://www.esv.org/John%207%3A38/" TargetMode="External"/><Relationship Id="rId5" Type="http://schemas.openxmlformats.org/officeDocument/2006/relationships/hyperlink" Target="https://www.esv.org/John%206%3A35/" TargetMode="External"/><Relationship Id="rId4" Type="http://schemas.openxmlformats.org/officeDocument/2006/relationships/hyperlink" Target="https://www.esv.org/Matt.%204%3A4/"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5.xml"/><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hyperlink" Target="https://biblia.com/bible/esv/Prov%202.3%E2%80%935" TargetMode="External"/><Relationship Id="rId2" Type="http://schemas.openxmlformats.org/officeDocument/2006/relationships/image" Target="../media/image39.jpeg"/><Relationship Id="rId1" Type="http://schemas.openxmlformats.org/officeDocument/2006/relationships/slideLayout" Target="../slideLayouts/slideLayout25.xml"/><Relationship Id="rId4" Type="http://schemas.openxmlformats.org/officeDocument/2006/relationships/hyperlink" Target="https://biblia.com/bible/esv/Luke%208.1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amazon.com/What-Luther-Says-Ewald-Plass/dp/0758612958/" TargetMode="Externa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hyperlink" Target="https://www.esv.org/verses/Ex.%2020/" TargetMode="External"/><Relationship Id="rId7" Type="http://schemas.openxmlformats.org/officeDocument/2006/relationships/hyperlink" Target="https://www.esv.org/verses/Rev.%204/" TargetMode="External"/><Relationship Id="rId2" Type="http://schemas.openxmlformats.org/officeDocument/2006/relationships/hyperlink" Target="https://www.esv.org/verses/Ex.%203/" TargetMode="External"/><Relationship Id="rId1" Type="http://schemas.openxmlformats.org/officeDocument/2006/relationships/slideLayout" Target="../slideLayouts/slideLayout6.xml"/><Relationship Id="rId6" Type="http://schemas.openxmlformats.org/officeDocument/2006/relationships/hyperlink" Target="https://www.esv.org/verses/Rev.%201/" TargetMode="External"/><Relationship Id="rId5" Type="http://schemas.openxmlformats.org/officeDocument/2006/relationships/hyperlink" Target="https://www.esv.org/verses/Job%2040/" TargetMode="External"/><Relationship Id="rId4" Type="http://schemas.openxmlformats.org/officeDocument/2006/relationships/hyperlink" Target="https://www.esv.org/verses/Isa.%206/" TargetMode="External"/><Relationship Id="rId9" Type="http://schemas.openxmlformats.org/officeDocument/2006/relationships/image" Target="../media/image55.jpeg"/></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8.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FC2A9C-1C7A-F31A-E279-351FD6505819}"/>
              </a:ext>
            </a:extLst>
          </p:cNvPr>
          <p:cNvSpPr txBox="1"/>
          <p:nvPr/>
        </p:nvSpPr>
        <p:spPr>
          <a:xfrm>
            <a:off x="152458" y="1481328"/>
            <a:ext cx="2619628" cy="5355312"/>
          </a:xfrm>
          <a:prstGeom prst="rect">
            <a:avLst/>
          </a:prstGeom>
          <a:noFill/>
        </p:spPr>
        <p:txBody>
          <a:bodyPr wrap="none" rtlCol="0">
            <a:spAutoFit/>
          </a:bodyPr>
          <a:lstStyle/>
          <a:p>
            <a:r>
              <a:rPr lang="en-US" b="1" dirty="0"/>
              <a:t>Ron Vandiver</a:t>
            </a:r>
          </a:p>
          <a:p>
            <a:r>
              <a:rPr lang="en-US" b="1" dirty="0"/>
              <a:t>December 27, 1952</a:t>
            </a:r>
          </a:p>
          <a:p>
            <a:r>
              <a:rPr lang="en-US" b="1" dirty="0"/>
              <a:t>Retired United States</a:t>
            </a:r>
          </a:p>
          <a:p>
            <a:r>
              <a:rPr lang="en-US" b="1" dirty="0"/>
              <a:t>    Army ABN RGR</a:t>
            </a:r>
          </a:p>
          <a:p>
            <a:r>
              <a:rPr lang="en-US" b="1" dirty="0"/>
              <a:t>Married: Diann</a:t>
            </a:r>
          </a:p>
          <a:p>
            <a:r>
              <a:rPr lang="en-US" b="1" dirty="0"/>
              <a:t>     8 June 1974</a:t>
            </a:r>
          </a:p>
          <a:p>
            <a:r>
              <a:rPr lang="en-US" b="1" dirty="0"/>
              <a:t>Children: Three w/8</a:t>
            </a:r>
          </a:p>
          <a:p>
            <a:r>
              <a:rPr lang="en-US" b="1" dirty="0"/>
              <a:t>      Grandchildren</a:t>
            </a:r>
          </a:p>
          <a:p>
            <a:r>
              <a:rPr lang="en-US" b="1" dirty="0"/>
              <a:t> Dog: Chocolate Lab</a:t>
            </a:r>
          </a:p>
          <a:p>
            <a:endParaRPr lang="en-US" b="1" dirty="0"/>
          </a:p>
          <a:p>
            <a:r>
              <a:rPr lang="en-US" b="1" dirty="0"/>
              <a:t>2514 Rogers Road</a:t>
            </a:r>
          </a:p>
          <a:p>
            <a:r>
              <a:rPr lang="en-US" b="1" dirty="0"/>
              <a:t>Graham, NC 27253</a:t>
            </a:r>
          </a:p>
          <a:p>
            <a:r>
              <a:rPr lang="en-US" b="1" dirty="0"/>
              <a:t>757-570-1654</a:t>
            </a:r>
          </a:p>
          <a:p>
            <a:endParaRPr lang="en-US" b="1" dirty="0"/>
          </a:p>
          <a:p>
            <a:r>
              <a:rPr lang="en-US" b="1" dirty="0"/>
              <a:t>You have permission</a:t>
            </a:r>
          </a:p>
          <a:p>
            <a:r>
              <a:rPr lang="en-US" b="1" dirty="0"/>
              <a:t>to invite yourself to</a:t>
            </a:r>
          </a:p>
          <a:p>
            <a:r>
              <a:rPr lang="en-US" b="1" dirty="0"/>
              <a:t>our house, if you want</a:t>
            </a:r>
          </a:p>
          <a:p>
            <a:r>
              <a:rPr lang="en-US" b="1" dirty="0"/>
              <a:t>to know us better.</a:t>
            </a:r>
          </a:p>
          <a:p>
            <a:endParaRPr lang="en-US" dirty="0"/>
          </a:p>
        </p:txBody>
      </p:sp>
      <p:sp>
        <p:nvSpPr>
          <p:cNvPr id="7" name="TextBox 6">
            <a:extLst>
              <a:ext uri="{FF2B5EF4-FFF2-40B4-BE49-F238E27FC236}">
                <a16:creationId xmlns:a16="http://schemas.microsoft.com/office/drawing/2014/main" id="{9D235747-D82E-3FDE-4F74-5E4709D9D61B}"/>
              </a:ext>
            </a:extLst>
          </p:cNvPr>
          <p:cNvSpPr txBox="1"/>
          <p:nvPr/>
        </p:nvSpPr>
        <p:spPr>
          <a:xfrm flipH="1">
            <a:off x="152458" y="1111996"/>
            <a:ext cx="2261834" cy="369332"/>
          </a:xfrm>
          <a:prstGeom prst="rect">
            <a:avLst/>
          </a:prstGeom>
          <a:noFill/>
        </p:spPr>
        <p:txBody>
          <a:bodyPr wrap="square" rtlCol="0">
            <a:spAutoFit/>
          </a:bodyPr>
          <a:lstStyle/>
          <a:p>
            <a:r>
              <a:rPr lang="en-US" b="1" dirty="0"/>
              <a:t>Your Teacher</a:t>
            </a:r>
          </a:p>
        </p:txBody>
      </p:sp>
      <p:pic>
        <p:nvPicPr>
          <p:cNvPr id="2" name="Picture 2">
            <a:extLst>
              <a:ext uri="{FF2B5EF4-FFF2-40B4-BE49-F238E27FC236}">
                <a16:creationId xmlns:a16="http://schemas.microsoft.com/office/drawing/2014/main" id="{15EC3961-20C4-3059-202E-CE0F33728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632" y="202692"/>
            <a:ext cx="8447368" cy="64667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399FEFD-350C-EE6F-2130-42882EDCF7CA}"/>
              </a:ext>
            </a:extLst>
          </p:cNvPr>
          <p:cNvSpPr/>
          <p:nvPr/>
        </p:nvSpPr>
        <p:spPr>
          <a:xfrm>
            <a:off x="7091011" y="202691"/>
            <a:ext cx="3996088" cy="34513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Even when I am old and gray, do not forsake me, my God, till I declare your power to the next generation, your mighty acts to all who are to come.</a:t>
            </a:r>
          </a:p>
          <a:p>
            <a:pPr algn="ctr"/>
            <a:endParaRPr lang="en-US" sz="1400" b="1" dirty="0">
              <a:effectLst>
                <a:outerShdw blurRad="38100" dist="38100" dir="2700000" algn="tl">
                  <a:srgbClr val="000000">
                    <a:alpha val="43137"/>
                  </a:srgbClr>
                </a:outerShdw>
              </a:effectLst>
            </a:endParaRPr>
          </a:p>
          <a:p>
            <a:pPr algn="ctr"/>
            <a:r>
              <a:rPr lang="en-US" sz="1400" b="1" dirty="0">
                <a:effectLst>
                  <a:outerShdw blurRad="38100" dist="38100" dir="2700000" algn="tl">
                    <a:srgbClr val="000000">
                      <a:alpha val="43137"/>
                    </a:srgbClr>
                  </a:outerShdw>
                </a:effectLst>
              </a:rPr>
              <a:t>Psalm 71:18</a:t>
            </a:r>
          </a:p>
        </p:txBody>
      </p:sp>
      <p:pic>
        <p:nvPicPr>
          <p:cNvPr id="4" name="Picture 3">
            <a:extLst>
              <a:ext uri="{FF2B5EF4-FFF2-40B4-BE49-F238E27FC236}">
                <a16:creationId xmlns:a16="http://schemas.microsoft.com/office/drawing/2014/main" id="{06B57C85-13E2-D813-6181-4E9BF9AE6F33}"/>
              </a:ext>
            </a:extLst>
          </p:cNvPr>
          <p:cNvPicPr>
            <a:picLocks noChangeAspect="1"/>
          </p:cNvPicPr>
          <p:nvPr/>
        </p:nvPicPr>
        <p:blipFill>
          <a:blip r:embed="rId3"/>
          <a:stretch>
            <a:fillRect/>
          </a:stretch>
        </p:blipFill>
        <p:spPr>
          <a:xfrm>
            <a:off x="7091011" y="3494407"/>
            <a:ext cx="3996088" cy="3160902"/>
          </a:xfrm>
          <a:prstGeom prst="rect">
            <a:avLst/>
          </a:prstGeom>
        </p:spPr>
      </p:pic>
    </p:spTree>
    <p:extLst>
      <p:ext uri="{BB962C8B-B14F-4D97-AF65-F5344CB8AC3E}">
        <p14:creationId xmlns:p14="http://schemas.microsoft.com/office/powerpoint/2010/main" val="350044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639089DA-1379-E3F4-4258-AB2DCE25B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22" y="1227034"/>
            <a:ext cx="1529235" cy="49374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62718E-1F6F-274E-9D2C-52395411C0E0}"/>
              </a:ext>
            </a:extLst>
          </p:cNvPr>
          <p:cNvSpPr txBox="1"/>
          <p:nvPr/>
        </p:nvSpPr>
        <p:spPr>
          <a:xfrm>
            <a:off x="2761128" y="1022059"/>
            <a:ext cx="7100047" cy="4813882"/>
          </a:xfrm>
          <a:prstGeom prst="rect">
            <a:avLst/>
          </a:prstGeom>
          <a:noFill/>
        </p:spPr>
        <p:txBody>
          <a:bodyPr wrap="square">
            <a:spAutoFit/>
          </a:bodyPr>
          <a:lstStyle/>
          <a:p>
            <a:pPr marL="342900" marR="0" lvl="0" indent="-342900" algn="just" fontAlgn="base">
              <a:lnSpc>
                <a:spcPct val="107000"/>
              </a:lnSpc>
              <a:spcBef>
                <a:spcPts val="0"/>
              </a:spcBef>
              <a:spcAft>
                <a:spcPts val="0"/>
              </a:spcAft>
              <a:buFont typeface="+mj-lt"/>
              <a:buAutoNum type="arabicPeriod"/>
            </a:pPr>
            <a:r>
              <a:rPr lang="en-US" sz="3600" b="1" kern="0" spc="15" dirty="0">
                <a:effectLst/>
                <a:latin typeface="Copperplate Gothic Light" panose="020E0507020206020404" pitchFamily="34" charset="0"/>
                <a:ea typeface="Times New Roman" panose="02020603050405020304" pitchFamily="18" charset="0"/>
                <a:cs typeface="Calibri" panose="020F0502020204030204" pitchFamily="34" charset="0"/>
              </a:rPr>
              <a:t>Come Fearfully. </a:t>
            </a:r>
            <a:r>
              <a:rPr lang="en-US" sz="2800" kern="0" spc="15" dirty="0">
                <a:effectLst/>
                <a:latin typeface="Calibri" panose="020F0502020204030204" pitchFamily="34" charset="0"/>
                <a:ea typeface="Times New Roman" panose="02020603050405020304" pitchFamily="18" charset="0"/>
                <a:cs typeface="Calibri" panose="020F0502020204030204" pitchFamily="34" charset="0"/>
              </a:rPr>
              <a:t>God is in this book. Scripture is the breath of His mouth,  the Word of His Son, the light of His presence, the unveiling of His mind, the bread of His baking, the mirror of His glory, the energy of His creation, the repairman of His </a:t>
            </a:r>
            <a:r>
              <a:rPr lang="en-US" sz="2800" i="1" kern="0" spc="15" dirty="0">
                <a:effectLst/>
                <a:latin typeface="Calibri" panose="020F0502020204030204" pitchFamily="34" charset="0"/>
                <a:ea typeface="Times New Roman" panose="02020603050405020304" pitchFamily="18" charset="0"/>
                <a:cs typeface="Calibri" panose="020F0502020204030204" pitchFamily="34" charset="0"/>
              </a:rPr>
              <a:t>image, </a:t>
            </a:r>
            <a:r>
              <a:rPr lang="en-US" sz="2800" kern="0" spc="15" dirty="0">
                <a:effectLst/>
                <a:latin typeface="Calibri" panose="020F0502020204030204" pitchFamily="34" charset="0"/>
                <a:ea typeface="Times New Roman" panose="02020603050405020304" pitchFamily="18" charset="0"/>
                <a:cs typeface="Calibri" panose="020F0502020204030204" pitchFamily="34" charset="0"/>
              </a:rPr>
              <a:t>the irrigating water of His life in the soul, and the sword of His Spirit. We should read “rejoicing with trembling”  (Ps.2:11)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553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639089DA-1379-E3F4-4258-AB2DCE25B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22" y="1227034"/>
            <a:ext cx="1529235" cy="49374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CA72A0-01D3-2B6C-DADF-658E794EC2B8}"/>
              </a:ext>
            </a:extLst>
          </p:cNvPr>
          <p:cNvSpPr txBox="1"/>
          <p:nvPr/>
        </p:nvSpPr>
        <p:spPr>
          <a:xfrm>
            <a:off x="2886635" y="1516413"/>
            <a:ext cx="7512424" cy="3231654"/>
          </a:xfrm>
          <a:prstGeom prst="rect">
            <a:avLst/>
          </a:prstGeom>
          <a:noFill/>
        </p:spPr>
        <p:txBody>
          <a:bodyPr wrap="square">
            <a:spAutoFit/>
          </a:bodyPr>
          <a:lstStyle/>
          <a:p>
            <a:pPr algn="just"/>
            <a:r>
              <a:rPr lang="en-US" sz="3600" dirty="0">
                <a:latin typeface="Copperplate Gothic Light" panose="020E0507020206020404" pitchFamily="34" charset="0"/>
              </a:rPr>
              <a:t>2.Come prayerfully. </a:t>
            </a:r>
            <a:r>
              <a:rPr lang="en-US" sz="2800" dirty="0">
                <a:latin typeface="Calibri" panose="020F0502020204030204" pitchFamily="34" charset="0"/>
                <a:ea typeface="Calibri" panose="020F0502020204030204" pitchFamily="34" charset="0"/>
                <a:cs typeface="Calibri" panose="020F0502020204030204" pitchFamily="34" charset="0"/>
              </a:rPr>
              <a:t>There is no better fodder for prayer than to speak God’s Word back to Him. Maintain a constant dialogue with God through the Holy Spirit as you commune with Him. Plead for strength to obey every precept, embrace every promise, pursue every example, and experience every truth.</a:t>
            </a:r>
          </a:p>
        </p:txBody>
      </p:sp>
    </p:spTree>
    <p:extLst>
      <p:ext uri="{BB962C8B-B14F-4D97-AF65-F5344CB8AC3E}">
        <p14:creationId xmlns:p14="http://schemas.microsoft.com/office/powerpoint/2010/main" val="60945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639089DA-1379-E3F4-4258-AB2DCE25B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22" y="1227034"/>
            <a:ext cx="1529235" cy="49374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62718E-1F6F-274E-9D2C-52395411C0E0}"/>
              </a:ext>
            </a:extLst>
          </p:cNvPr>
          <p:cNvSpPr txBox="1"/>
          <p:nvPr/>
        </p:nvSpPr>
        <p:spPr>
          <a:xfrm>
            <a:off x="2824065" y="1836923"/>
            <a:ext cx="7440707" cy="2508764"/>
          </a:xfrm>
          <a:prstGeom prst="rect">
            <a:avLst/>
          </a:prstGeom>
          <a:noFill/>
        </p:spPr>
        <p:txBody>
          <a:bodyPr wrap="square">
            <a:spAutoFit/>
          </a:bodyPr>
          <a:lstStyle/>
          <a:p>
            <a:pPr marR="0" lvl="0" algn="just" fontAlgn="base">
              <a:lnSpc>
                <a:spcPct val="107000"/>
              </a:lnSpc>
              <a:spcBef>
                <a:spcPts val="0"/>
              </a:spcBef>
              <a:spcAft>
                <a:spcPts val="0"/>
              </a:spcAft>
            </a:pPr>
            <a:r>
              <a:rPr lang="en-US" sz="3600" kern="0" spc="15" dirty="0">
                <a:effectLst/>
                <a:latin typeface="Copperplate Gothic Bold" panose="020E0705020206020404" pitchFamily="34" charset="0"/>
                <a:ea typeface="Times New Roman" panose="02020603050405020304" pitchFamily="18" charset="0"/>
                <a:cs typeface="Calibri" panose="020F0502020204030204" pitchFamily="34" charset="0"/>
              </a:rPr>
              <a:t>Come Thoughtfully</a:t>
            </a:r>
            <a:r>
              <a:rPr lang="en-US" sz="3600" kern="0" spc="15" dirty="0">
                <a:effectLst/>
                <a:latin typeface="Candara" panose="020E0502030303020204" pitchFamily="34" charset="0"/>
                <a:ea typeface="Times New Roman" panose="02020603050405020304" pitchFamily="18" charset="0"/>
                <a:cs typeface="Calibri" panose="020F0502020204030204" pitchFamily="34" charset="0"/>
              </a:rPr>
              <a:t>. </a:t>
            </a:r>
            <a:r>
              <a:rPr lang="en-US" sz="2800" kern="0" spc="15" dirty="0">
                <a:effectLst/>
                <a:latin typeface="Calibri" panose="020F0502020204030204" pitchFamily="34" charset="0"/>
                <a:ea typeface="Calibri" panose="020F0502020204030204" pitchFamily="34" charset="0"/>
                <a:cs typeface="Calibri" panose="020F0502020204030204" pitchFamily="34" charset="0"/>
              </a:rPr>
              <a:t>Scripture does its best work in us when we linger and hide its truth deep within</a:t>
            </a:r>
            <a:r>
              <a:rPr lang="en-US" sz="2800" i="1" kern="0" spc="15" dirty="0">
                <a:effectLst/>
                <a:latin typeface="Calibri" panose="020F0502020204030204" pitchFamily="34" charset="0"/>
                <a:ea typeface="Calibri" panose="020F0502020204030204" pitchFamily="34" charset="0"/>
                <a:cs typeface="Calibri" panose="020F0502020204030204" pitchFamily="34" charset="0"/>
              </a:rPr>
              <a:t>. “Thy word I have hidden in mine heart that I might not sin against thee” (</a:t>
            </a:r>
            <a:r>
              <a:rPr lang="en-US" sz="2800" i="1" u="sng" kern="0" spc="15" dirty="0">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Ps. 119:11</a:t>
            </a:r>
            <a:r>
              <a:rPr lang="en-US" sz="2800" i="1" kern="0" spc="15" dirty="0">
                <a:effectLst/>
                <a:latin typeface="Calibri" panose="020F0502020204030204" pitchFamily="34" charset="0"/>
                <a:ea typeface="Calibri" panose="020F0502020204030204" pitchFamily="34" charset="0"/>
                <a:cs typeface="Calibri" panose="020F0502020204030204" pitchFamily="34" charset="0"/>
              </a:rPr>
              <a:t>).</a:t>
            </a:r>
            <a:endParaRPr lang="en-US" sz="28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445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639089DA-1379-E3F4-4258-AB2DCE25B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22" y="1227034"/>
            <a:ext cx="1529235" cy="49374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62718E-1F6F-274E-9D2C-52395411C0E0}"/>
              </a:ext>
            </a:extLst>
          </p:cNvPr>
          <p:cNvSpPr txBox="1"/>
          <p:nvPr/>
        </p:nvSpPr>
        <p:spPr>
          <a:xfrm>
            <a:off x="2994211" y="1464429"/>
            <a:ext cx="7404848" cy="3029997"/>
          </a:xfrm>
          <a:prstGeom prst="rect">
            <a:avLst/>
          </a:prstGeom>
          <a:noFill/>
        </p:spPr>
        <p:txBody>
          <a:bodyPr wrap="square">
            <a:spAutoFit/>
          </a:bodyPr>
          <a:lstStyle/>
          <a:p>
            <a:pPr marR="0" lvl="0" algn="just" fontAlgn="base">
              <a:lnSpc>
                <a:spcPct val="107000"/>
              </a:lnSpc>
              <a:spcBef>
                <a:spcPts val="0"/>
              </a:spcBef>
              <a:spcAft>
                <a:spcPts val="0"/>
              </a:spcAft>
            </a:pPr>
            <a:r>
              <a:rPr lang="en-US" sz="3600" kern="0" spc="15" dirty="0">
                <a:effectLst/>
                <a:latin typeface="Copperplate Gothic Light" panose="020E0507020206020404" pitchFamily="34" charset="0"/>
                <a:ea typeface="Calibri" panose="020F0502020204030204" pitchFamily="34" charset="0"/>
                <a:cs typeface="Calibri" panose="020F0502020204030204" pitchFamily="34" charset="0"/>
              </a:rPr>
              <a:t>4. </a:t>
            </a:r>
            <a:r>
              <a:rPr lang="en-US" sz="3600" b="1" kern="0" spc="15" dirty="0">
                <a:effectLst/>
                <a:latin typeface="Copperplate Gothic Light" panose="020E0507020206020404" pitchFamily="34" charset="0"/>
                <a:ea typeface="Calibri" panose="020F0502020204030204" pitchFamily="34" charset="0"/>
                <a:cs typeface="Calibri" panose="020F0502020204030204" pitchFamily="34" charset="0"/>
              </a:rPr>
              <a:t>Come Realistically</a:t>
            </a:r>
            <a:r>
              <a:rPr lang="en-US" sz="3600" kern="0" spc="15" dirty="0">
                <a:effectLst/>
                <a:latin typeface="Calibri" panose="020F0502020204030204" pitchFamily="34" charset="0"/>
                <a:ea typeface="Calibri" panose="020F0502020204030204" pitchFamily="34" charset="0"/>
                <a:cs typeface="Calibri" panose="020F0502020204030204" pitchFamily="34" charset="0"/>
              </a:rPr>
              <a:t>. Reading the Bible with realism also means that we will often read the Word and feel very little of God at all. The book itself preps us to expect such dry times.</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734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639089DA-1379-E3F4-4258-AB2DCE25B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22" y="1227034"/>
            <a:ext cx="1529235" cy="49374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62718E-1F6F-274E-9D2C-52395411C0E0}"/>
              </a:ext>
            </a:extLst>
          </p:cNvPr>
          <p:cNvSpPr txBox="1"/>
          <p:nvPr/>
        </p:nvSpPr>
        <p:spPr>
          <a:xfrm>
            <a:off x="3101787" y="1482359"/>
            <a:ext cx="7207625" cy="4352858"/>
          </a:xfrm>
          <a:prstGeom prst="rect">
            <a:avLst/>
          </a:prstGeom>
          <a:noFill/>
        </p:spPr>
        <p:txBody>
          <a:bodyPr wrap="square">
            <a:spAutoFit/>
          </a:bodyPr>
          <a:lstStyle/>
          <a:p>
            <a:pPr marR="0" lvl="0" algn="just" fontAlgn="base">
              <a:lnSpc>
                <a:spcPct val="107000"/>
              </a:lnSpc>
              <a:spcBef>
                <a:spcPts val="0"/>
              </a:spcBef>
              <a:spcAft>
                <a:spcPts val="0"/>
              </a:spcAft>
            </a:pPr>
            <a:r>
              <a:rPr lang="en-US" sz="3600" b="1" kern="0" spc="15" dirty="0">
                <a:effectLst/>
                <a:latin typeface="Copperplate Gothic Light" panose="020E0507020206020404" pitchFamily="34" charset="0"/>
                <a:ea typeface="Calibri" panose="020F0502020204030204" pitchFamily="34" charset="0"/>
                <a:cs typeface="Calibri" panose="020F0502020204030204" pitchFamily="34" charset="0"/>
              </a:rPr>
              <a:t>5.Come Systematically. </a:t>
            </a:r>
            <a:r>
              <a:rPr lang="en-US" sz="2800" kern="0" spc="15" dirty="0">
                <a:effectLst/>
                <a:latin typeface="Calibri" panose="020F0502020204030204" pitchFamily="34" charset="0"/>
                <a:ea typeface="Calibri" panose="020F0502020204030204" pitchFamily="34" charset="0"/>
                <a:cs typeface="Calibri" panose="020F0502020204030204" pitchFamily="34" charset="0"/>
              </a:rPr>
              <a:t>Wasn’t it Spurgeon who said that it takes a whole Bible to make a whole Christian? We must resolve, therefore, to mine its depths all day, every day (</a:t>
            </a:r>
            <a:r>
              <a:rPr lang="en-US" sz="2800" i="1" kern="0" spc="15" dirty="0">
                <a:effectLst/>
                <a:latin typeface="Calibri" panose="020F0502020204030204" pitchFamily="34" charset="0"/>
                <a:ea typeface="Calibri" panose="020F0502020204030204" pitchFamily="34" charset="0"/>
                <a:cs typeface="Calibri" panose="020F0502020204030204" pitchFamily="34" charset="0"/>
              </a:rPr>
              <a:t>but his delight is in the law of the Lord, and on his law he meditates day and night </a:t>
            </a:r>
            <a:r>
              <a:rPr lang="en-US" sz="2800" kern="0" spc="15" dirty="0">
                <a:effectLst/>
                <a:latin typeface="Calibri" panose="020F0502020204030204" pitchFamily="34" charset="0"/>
                <a:ea typeface="Calibri" panose="020F0502020204030204" pitchFamily="34" charset="0"/>
                <a:cs typeface="Calibri" panose="020F0502020204030204" pitchFamily="34" charset="0"/>
              </a:rPr>
              <a:t>Ps.1:2). Only then will it become our constant reference point, the lens through which we view all of life. </a:t>
            </a:r>
            <a:endParaRPr lang="en-US" sz="16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33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639089DA-1379-E3F4-4258-AB2DCE25B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22" y="1227034"/>
            <a:ext cx="1529235" cy="49374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62718E-1F6F-274E-9D2C-52395411C0E0}"/>
              </a:ext>
            </a:extLst>
          </p:cNvPr>
          <p:cNvSpPr txBox="1"/>
          <p:nvPr/>
        </p:nvSpPr>
        <p:spPr>
          <a:xfrm>
            <a:off x="3012140" y="1227034"/>
            <a:ext cx="7530354" cy="4813882"/>
          </a:xfrm>
          <a:prstGeom prst="rect">
            <a:avLst/>
          </a:prstGeom>
          <a:noFill/>
        </p:spPr>
        <p:txBody>
          <a:bodyPr wrap="square">
            <a:spAutoFit/>
          </a:bodyPr>
          <a:lstStyle/>
          <a:p>
            <a:pPr marR="0" lvl="0" algn="just" fontAlgn="base">
              <a:lnSpc>
                <a:spcPct val="107000"/>
              </a:lnSpc>
              <a:spcBef>
                <a:spcPts val="0"/>
              </a:spcBef>
              <a:spcAft>
                <a:spcPts val="0"/>
              </a:spcAft>
            </a:pPr>
            <a:r>
              <a:rPr lang="en-US" sz="3600" b="1" kern="0" spc="15" dirty="0">
                <a:effectLst/>
                <a:latin typeface="Copperplate Gothic Light" panose="020E0507020206020404" pitchFamily="34" charset="0"/>
                <a:ea typeface="Times New Roman" panose="02020603050405020304" pitchFamily="18" charset="0"/>
                <a:cs typeface="Calibri" panose="020F0502020204030204" pitchFamily="34" charset="0"/>
              </a:rPr>
              <a:t>6.</a:t>
            </a:r>
            <a:r>
              <a:rPr lang="en-US" sz="3600" b="1" i="1" kern="0" spc="15" dirty="0">
                <a:effectLst/>
                <a:latin typeface="Copperplate Gothic Light" panose="020E0507020206020404" pitchFamily="34" charset="0"/>
                <a:ea typeface="Times New Roman" panose="02020603050405020304" pitchFamily="18" charset="0"/>
                <a:cs typeface="Calibri" panose="020F0502020204030204" pitchFamily="34" charset="0"/>
              </a:rPr>
              <a:t> </a:t>
            </a:r>
            <a:r>
              <a:rPr lang="en-US" sz="3600" b="1" kern="0" spc="15" dirty="0">
                <a:effectLst/>
                <a:latin typeface="Copperplate Gothic Light" panose="020E0507020206020404" pitchFamily="34" charset="0"/>
                <a:ea typeface="Times New Roman" panose="02020603050405020304" pitchFamily="18" charset="0"/>
                <a:cs typeface="Calibri" panose="020F0502020204030204" pitchFamily="34" charset="0"/>
              </a:rPr>
              <a:t>Come</a:t>
            </a:r>
            <a:r>
              <a:rPr lang="en-US" sz="3600" b="1" i="1" kern="0" spc="15" dirty="0">
                <a:effectLst/>
                <a:latin typeface="Copperplate Gothic Light" panose="020E0507020206020404" pitchFamily="34" charset="0"/>
                <a:ea typeface="Times New Roman" panose="02020603050405020304" pitchFamily="18" charset="0"/>
                <a:cs typeface="Calibri" panose="020F0502020204030204" pitchFamily="34" charset="0"/>
              </a:rPr>
              <a:t> </a:t>
            </a:r>
            <a:r>
              <a:rPr lang="en-US" sz="3600" b="1" kern="0" spc="15" dirty="0">
                <a:effectLst/>
                <a:latin typeface="Copperplate Gothic Light" panose="020E0507020206020404" pitchFamily="34" charset="0"/>
                <a:ea typeface="Times New Roman" panose="02020603050405020304" pitchFamily="18" charset="0"/>
                <a:cs typeface="Calibri" panose="020F0502020204030204" pitchFamily="34" charset="0"/>
              </a:rPr>
              <a:t>submissively.</a:t>
            </a:r>
            <a:r>
              <a:rPr lang="en-US" sz="3600" kern="0" spc="15" dirty="0">
                <a:effectLst/>
                <a:latin typeface="Copperplate Gothic Light" panose="020E0507020206020404" pitchFamily="34" charset="0"/>
                <a:ea typeface="Times New Roman" panose="02020603050405020304" pitchFamily="18" charset="0"/>
                <a:cs typeface="Calibri" panose="020F0502020204030204" pitchFamily="34" charset="0"/>
              </a:rPr>
              <a:t> </a:t>
            </a:r>
            <a:r>
              <a:rPr lang="en-US" sz="2800" kern="0" spc="15" dirty="0">
                <a:effectLst/>
                <a:latin typeface="Calibri" panose="020F0502020204030204" pitchFamily="34" charset="0"/>
                <a:ea typeface="Times New Roman" panose="02020603050405020304" pitchFamily="18" charset="0"/>
                <a:cs typeface="Calibri" panose="020F0502020204030204" pitchFamily="34" charset="0"/>
              </a:rPr>
              <a:t>Determine to hear God’s mind, not your own; to pursue His will, not your own; to be done with the Adamic habit of measuring God “by the yardstick of your own carnal stupidity” (as John Calvin says), and to take Him as He reveals Himself, on His terms, not your own. Let there be no “not yet” in your prayer for submission. “Give me spiritual chastity </a:t>
            </a:r>
            <a:r>
              <a:rPr lang="en-US" sz="2800" i="1" kern="0" spc="15" dirty="0">
                <a:effectLst/>
                <a:latin typeface="Calibri" panose="020F0502020204030204" pitchFamily="34" charset="0"/>
                <a:ea typeface="Times New Roman" panose="02020603050405020304" pitchFamily="18" charset="0"/>
                <a:cs typeface="Calibri" panose="020F0502020204030204" pitchFamily="34" charset="0"/>
              </a:rPr>
              <a:t>now</a:t>
            </a:r>
            <a:r>
              <a:rPr lang="en-US" sz="2800" kern="0" spc="15" dirty="0">
                <a:effectLst/>
                <a:latin typeface="Calibri" panose="020F0502020204030204" pitchFamily="34" charset="0"/>
                <a:ea typeface="Times New Roman" panose="02020603050405020304" pitchFamily="18" charset="0"/>
                <a:cs typeface="Calibri" panose="020F0502020204030204" pitchFamily="34" charset="0"/>
              </a:rPr>
              <a:t>” must be the cry of every reader determined to find God in this book.</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521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639089DA-1379-E3F4-4258-AB2DCE25B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22" y="1227034"/>
            <a:ext cx="1529235" cy="49374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454C087-4953-03BB-A2A7-BD854BCF7E8C}"/>
              </a:ext>
            </a:extLst>
          </p:cNvPr>
          <p:cNvSpPr txBox="1"/>
          <p:nvPr/>
        </p:nvSpPr>
        <p:spPr>
          <a:xfrm>
            <a:off x="2599765" y="561035"/>
            <a:ext cx="8433578" cy="5274906"/>
          </a:xfrm>
          <a:prstGeom prst="rect">
            <a:avLst/>
          </a:prstGeom>
          <a:noFill/>
        </p:spPr>
        <p:txBody>
          <a:bodyPr wrap="square">
            <a:spAutoFit/>
          </a:bodyPr>
          <a:lstStyle/>
          <a:p>
            <a:pPr marR="0" lvl="0" algn="just" fontAlgn="base">
              <a:lnSpc>
                <a:spcPct val="107000"/>
              </a:lnSpc>
              <a:spcBef>
                <a:spcPts val="0"/>
              </a:spcBef>
              <a:spcAft>
                <a:spcPts val="0"/>
              </a:spcAft>
            </a:pPr>
            <a:r>
              <a:rPr lang="en-US" sz="3600" b="1" kern="0" spc="15" dirty="0">
                <a:effectLst/>
                <a:latin typeface="Copperplate Gothic Light" panose="020E0507020206020404" pitchFamily="34" charset="0"/>
                <a:ea typeface="Times New Roman" panose="02020603050405020304" pitchFamily="18" charset="0"/>
                <a:cs typeface="Calibri" panose="020F0502020204030204" pitchFamily="34" charset="0"/>
              </a:rPr>
              <a:t>7.Come expectantly.</a:t>
            </a:r>
            <a:r>
              <a:rPr lang="en-US" sz="3600" kern="0" spc="15" dirty="0">
                <a:effectLst/>
                <a:latin typeface="Copperplate Gothic Light" panose="020E0507020206020404" pitchFamily="34" charset="0"/>
                <a:ea typeface="Times New Roman" panose="02020603050405020304" pitchFamily="18" charset="0"/>
                <a:cs typeface="Calibri" panose="020F0502020204030204" pitchFamily="34" charset="0"/>
              </a:rPr>
              <a:t> </a:t>
            </a:r>
            <a:r>
              <a:rPr lang="en-US" sz="2800" kern="0" spc="15" dirty="0">
                <a:effectLst/>
                <a:latin typeface="Calibri" panose="020F0502020204030204" pitchFamily="34" charset="0"/>
                <a:ea typeface="Times New Roman" panose="02020603050405020304" pitchFamily="18" charset="0"/>
                <a:cs typeface="Calibri" panose="020F0502020204030204" pitchFamily="34" charset="0"/>
              </a:rPr>
              <a:t>The closest possible connection exists between God and His Word. Why do you think He made the universe with words, when a mere thought would have done it all? Was it not to teach us the glory of His voice? When He speaks, nothing remains the same; everything changes. And when His Son came into the world, how does He introduce Him to us? As His Word, His voice of self-revelation, through whom He made all things So, when we come to the Bible, we should come expecting to meet the Lord Christ. It is His book. It is all about Him.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425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A3D12620-9D00-51A3-446F-F39222728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99"/>
            <a:ext cx="12192000" cy="685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15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4F2CF-74BB-EA27-1B0B-4B19475B0460}"/>
              </a:ext>
            </a:extLst>
          </p:cNvPr>
          <p:cNvSpPr>
            <a:spLocks noGrp="1"/>
          </p:cNvSpPr>
          <p:nvPr>
            <p:ph type="title"/>
          </p:nvPr>
        </p:nvSpPr>
        <p:spPr>
          <a:xfrm>
            <a:off x="680321" y="753227"/>
            <a:ext cx="9613861" cy="1774819"/>
          </a:xfrm>
        </p:spPr>
        <p:txBody>
          <a:bodyPr>
            <a:noAutofit/>
          </a:bodyPr>
          <a:lstStyle/>
          <a:p>
            <a:pPr marL="0" marR="0" lvl="0" indent="0" defTabSz="457200" rtl="0" eaLnBrk="1" fontAlgn="base" latinLnBrk="0" hangingPunct="1">
              <a:lnSpc>
                <a:spcPct val="107000"/>
              </a:lnSpc>
              <a:spcBef>
                <a:spcPts val="0"/>
              </a:spcBef>
              <a:spcAft>
                <a:spcPts val="0"/>
              </a:spcAft>
              <a:tabLst/>
              <a:defRPr/>
            </a:pPr>
            <a:r>
              <a:rPr kumimoji="0" lang="en-US" sz="2400" b="1" i="0" u="none" strike="noStrike" kern="0" cap="none" spc="15"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We Must Seek To Understand The Bible’s Meaning, And We Must Pause To Contemplate What We Understand And, By The Spirit, To Feel And Express The Appropriate Response Of The Heart.</a:t>
            </a:r>
            <a:br>
              <a:rPr kumimoji="0" lang="en-US" sz="2000" b="1"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br>
            <a:endParaRPr lang="en-US" sz="4400" dirty="0"/>
          </a:p>
        </p:txBody>
      </p:sp>
      <p:sp>
        <p:nvSpPr>
          <p:cNvPr id="4" name="TextBox 3">
            <a:extLst>
              <a:ext uri="{FF2B5EF4-FFF2-40B4-BE49-F238E27FC236}">
                <a16:creationId xmlns:a16="http://schemas.microsoft.com/office/drawing/2014/main" id="{7B19FE74-16D4-AADC-2C22-4A8F198AB8A0}"/>
              </a:ext>
            </a:extLst>
          </p:cNvPr>
          <p:cNvSpPr txBox="1"/>
          <p:nvPr/>
        </p:nvSpPr>
        <p:spPr>
          <a:xfrm>
            <a:off x="1093694" y="2451171"/>
            <a:ext cx="10004611" cy="4284506"/>
          </a:xfrm>
          <a:prstGeom prst="rect">
            <a:avLst/>
          </a:prstGeom>
          <a:noFill/>
        </p:spPr>
        <p:txBody>
          <a:bodyPr wrap="square">
            <a:spAutoFit/>
          </a:bodyPr>
          <a:lstStyle/>
          <a:p>
            <a:pPr marL="342900" marR="0" lvl="0" indent="-342900" algn="just" fontAlgn="base">
              <a:lnSpc>
                <a:spcPct val="107000"/>
              </a:lnSpc>
              <a:spcBef>
                <a:spcPts val="0"/>
              </a:spcBef>
              <a:spcAft>
                <a:spcPts val="0"/>
              </a:spcAft>
              <a:buSzPts val="1000"/>
              <a:buFont typeface="Wingdings" panose="05000000000000000000" pitchFamily="2" charset="2"/>
              <a:buChar char=""/>
              <a:tabLst>
                <a:tab pos="457200" algn="l"/>
              </a:tabLst>
            </a:pPr>
            <a:r>
              <a:rPr lang="en-US" sz="32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If God indicts us </a:t>
            </a:r>
            <a:r>
              <a:rPr lang="en-US" sz="24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b="1" kern="0" spc="15" dirty="0">
                <a:solidFill>
                  <a:srgbClr val="000000"/>
                </a:solidFill>
                <a:latin typeface="Calibri" panose="020F0502020204030204" pitchFamily="34" charset="0"/>
                <a:ea typeface="Times New Roman" panose="02020603050405020304" pitchFamily="18" charset="0"/>
                <a:cs typeface="Calibri" panose="020F0502020204030204" pitchFamily="34" charset="0"/>
              </a:rPr>
              <a:t>2 Cor. 7:8–10</a:t>
            </a:r>
            <a:r>
              <a:rPr lang="en-US" sz="24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kern="0" spc="15" dirty="0">
                <a:effectLst/>
                <a:latin typeface="Calibri" panose="020F0502020204030204" pitchFamily="34" charset="0"/>
                <a:ea typeface="Times New Roman" panose="02020603050405020304" pitchFamily="18" charset="0"/>
                <a:cs typeface="Calibri" panose="020F0502020204030204" pitchFamily="34" charset="0"/>
              </a:rPr>
              <a:t>we respond to him with sorrow and repentance.</a:t>
            </a:r>
          </a:p>
          <a:p>
            <a:pPr marR="0" lvl="0" algn="just" fontAlgn="base">
              <a:lnSpc>
                <a:spcPct val="107000"/>
              </a:lnSpc>
              <a:spcBef>
                <a:spcPts val="0"/>
              </a:spcBef>
              <a:spcAft>
                <a:spcPts val="0"/>
              </a:spcAft>
              <a:buSzPts val="1000"/>
              <a:tabLst>
                <a:tab pos="457200" algn="l"/>
              </a:tabLst>
            </a:pPr>
            <a:endParaRPr lang="en-US" sz="1600" b="1"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fontAlgn="base">
              <a:lnSpc>
                <a:spcPct val="107000"/>
              </a:lnSpc>
              <a:spcBef>
                <a:spcPts val="0"/>
              </a:spcBef>
              <a:spcAft>
                <a:spcPts val="0"/>
              </a:spcAft>
              <a:buSzPts val="1000"/>
              <a:buFont typeface="Wingdings" panose="05000000000000000000" pitchFamily="2" charset="2"/>
              <a:buChar char=""/>
              <a:tabLst>
                <a:tab pos="457200" algn="l"/>
              </a:tabLst>
            </a:pPr>
            <a:r>
              <a:rPr lang="en-US" sz="32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If he commends us </a:t>
            </a:r>
            <a:r>
              <a:rPr lang="en-US" sz="24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b="1" kern="0" spc="15" dirty="0">
                <a:solidFill>
                  <a:srgbClr val="000000"/>
                </a:solidFill>
                <a:latin typeface="Calibri" panose="020F0502020204030204" pitchFamily="34" charset="0"/>
                <a:ea typeface="Times New Roman" panose="02020603050405020304" pitchFamily="18" charset="0"/>
                <a:cs typeface="Calibri" panose="020F0502020204030204" pitchFamily="34" charset="0"/>
              </a:rPr>
              <a:t>Ps. 18:19–20</a:t>
            </a:r>
            <a:r>
              <a:rPr lang="en-US" sz="24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kern="0" spc="15" dirty="0">
                <a:effectLst/>
                <a:latin typeface="Calibri" panose="020F0502020204030204" pitchFamily="34" charset="0"/>
                <a:ea typeface="Times New Roman" panose="02020603050405020304" pitchFamily="18" charset="0"/>
                <a:cs typeface="Calibri" panose="020F0502020204030204" pitchFamily="34" charset="0"/>
              </a:rPr>
              <a:t>we respond to him with humble gratitude and joy.</a:t>
            </a:r>
          </a:p>
          <a:p>
            <a:pPr marR="0" lvl="0" algn="just" fontAlgn="base">
              <a:lnSpc>
                <a:spcPct val="107000"/>
              </a:lnSpc>
              <a:spcBef>
                <a:spcPts val="0"/>
              </a:spcBef>
              <a:spcAft>
                <a:spcPts val="0"/>
              </a:spcAft>
              <a:buSzPts val="1000"/>
              <a:tabLst>
                <a:tab pos="457200" algn="l"/>
              </a:tabLst>
            </a:pPr>
            <a:endParaRPr lang="en-US" sz="1600" b="1"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fontAlgn="base">
              <a:lnSpc>
                <a:spcPct val="107000"/>
              </a:lnSpc>
              <a:spcBef>
                <a:spcPts val="0"/>
              </a:spcBef>
              <a:spcAft>
                <a:spcPts val="0"/>
              </a:spcAft>
              <a:buSzPts val="1000"/>
              <a:buFont typeface="Wingdings" panose="05000000000000000000" pitchFamily="2" charset="2"/>
              <a:buChar char=""/>
              <a:tabLst>
                <a:tab pos="457200" algn="l"/>
              </a:tabLst>
            </a:pPr>
            <a:r>
              <a:rPr lang="en-US" sz="32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If he commands us to do something </a:t>
            </a:r>
            <a:r>
              <a:rPr lang="en-US" sz="24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b="1" kern="0" spc="15" dirty="0">
                <a:solidFill>
                  <a:srgbClr val="000000"/>
                </a:solidFill>
                <a:latin typeface="Calibri" panose="020F0502020204030204" pitchFamily="34" charset="0"/>
                <a:ea typeface="Times New Roman" panose="02020603050405020304" pitchFamily="18" charset="0"/>
                <a:cs typeface="Calibri" panose="020F0502020204030204" pitchFamily="34" charset="0"/>
              </a:rPr>
              <a:t>Matt. 28:19–20</a:t>
            </a:r>
            <a:r>
              <a:rPr lang="en-US" sz="24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kern="0" spc="15" dirty="0">
                <a:effectLst/>
                <a:latin typeface="Calibri" panose="020F0502020204030204" pitchFamily="34" charset="0"/>
                <a:ea typeface="Times New Roman" panose="02020603050405020304" pitchFamily="18" charset="0"/>
                <a:cs typeface="Calibri" panose="020F0502020204030204" pitchFamily="34" charset="0"/>
              </a:rPr>
              <a:t>we look to him for strength and resolve to obey with his help.</a:t>
            </a:r>
            <a:endParaRPr lang="en-US" sz="3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7252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F853C-B5EB-E773-5D1A-4C2821A26624}"/>
              </a:ext>
            </a:extLst>
          </p:cNvPr>
          <p:cNvSpPr>
            <a:spLocks noGrp="1"/>
          </p:cNvSpPr>
          <p:nvPr>
            <p:ph type="title"/>
          </p:nvPr>
        </p:nvSpPr>
        <p:spPr>
          <a:xfrm>
            <a:off x="569086" y="854242"/>
            <a:ext cx="9613861" cy="1080938"/>
          </a:xfrm>
        </p:spPr>
        <p:txBody>
          <a:bodyPr>
            <a:noAutofit/>
          </a:bodyPr>
          <a:lstStyle/>
          <a:p>
            <a:r>
              <a:rPr lang="en-US" sz="2800" b="1" kern="0" spc="15" dirty="0">
                <a:effectLst/>
                <a:latin typeface="Calibri" panose="020F0502020204030204" pitchFamily="34" charset="0"/>
                <a:ea typeface="Times New Roman" panose="02020603050405020304" pitchFamily="18" charset="0"/>
                <a:cs typeface="Calibri" panose="020F0502020204030204" pitchFamily="34" charset="0"/>
              </a:rPr>
              <a:t>God Communicates With Us In Many Ways Through The Bible And Seeks The Response Of Our Communion With Him. (cont.)</a:t>
            </a:r>
            <a:br>
              <a:rPr lang="en-US" sz="2800" b="1"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3" name="TextBox 2">
            <a:extLst>
              <a:ext uri="{FF2B5EF4-FFF2-40B4-BE49-F238E27FC236}">
                <a16:creationId xmlns:a16="http://schemas.microsoft.com/office/drawing/2014/main" id="{BDD2D26F-2D7C-9639-4972-2A3606EE8096}"/>
              </a:ext>
            </a:extLst>
          </p:cNvPr>
          <p:cNvSpPr txBox="1"/>
          <p:nvPr/>
        </p:nvSpPr>
        <p:spPr>
          <a:xfrm>
            <a:off x="807674" y="2138966"/>
            <a:ext cx="10541644" cy="3760068"/>
          </a:xfrm>
          <a:prstGeom prst="rect">
            <a:avLst/>
          </a:prstGeom>
          <a:noFill/>
        </p:spPr>
        <p:txBody>
          <a:bodyPr wrap="square">
            <a:spAutoFit/>
          </a:bodyPr>
          <a:lstStyle/>
          <a:p>
            <a:pPr marL="342900" marR="0" lvl="0" indent="-342900" algn="just" fontAlgn="base">
              <a:lnSpc>
                <a:spcPct val="107000"/>
              </a:lnSpc>
              <a:spcBef>
                <a:spcPts val="0"/>
              </a:spcBef>
              <a:spcAft>
                <a:spcPts val="0"/>
              </a:spcAft>
              <a:buSzPts val="1000"/>
              <a:buFont typeface="Wingdings" panose="05000000000000000000" pitchFamily="2" charset="2"/>
              <a:buChar char=""/>
              <a:tabLst>
                <a:tab pos="457200" algn="l"/>
              </a:tabLst>
            </a:pPr>
            <a:r>
              <a:rPr lang="en-US" sz="28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If he makes a promise </a:t>
            </a:r>
            <a:r>
              <a:rPr lang="en-US" sz="20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b="1" kern="0" spc="15" dirty="0">
                <a:solidFill>
                  <a:srgbClr val="000000"/>
                </a:solidFill>
                <a:latin typeface="Calibri" panose="020F0502020204030204" pitchFamily="34" charset="0"/>
                <a:ea typeface="Times New Roman" panose="02020603050405020304" pitchFamily="18" charset="0"/>
                <a:cs typeface="Calibri" panose="020F0502020204030204" pitchFamily="34" charset="0"/>
              </a:rPr>
              <a:t>Heb. 13:5–6</a:t>
            </a:r>
            <a:r>
              <a:rPr lang="en-US" sz="20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kern="0" spc="15" dirty="0">
                <a:effectLst/>
                <a:latin typeface="Calibri" panose="020F0502020204030204" pitchFamily="34" charset="0"/>
                <a:ea typeface="Times New Roman" panose="02020603050405020304" pitchFamily="18" charset="0"/>
                <a:cs typeface="Calibri" panose="020F0502020204030204" pitchFamily="34" charset="0"/>
              </a:rPr>
              <a:t>we marvel at his grace and trust him to do what he says.</a:t>
            </a:r>
          </a:p>
          <a:p>
            <a:pPr marR="0" lvl="0" algn="just" fontAlgn="base">
              <a:lnSpc>
                <a:spcPct val="107000"/>
              </a:lnSpc>
              <a:spcBef>
                <a:spcPts val="0"/>
              </a:spcBef>
              <a:spcAft>
                <a:spcPts val="0"/>
              </a:spcAft>
              <a:buSzPts val="1000"/>
              <a:tabLst>
                <a:tab pos="457200" algn="l"/>
              </a:tabLst>
            </a:pPr>
            <a:endParaRPr lang="en-US" sz="1400" b="1"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fontAlgn="base">
              <a:lnSpc>
                <a:spcPct val="107000"/>
              </a:lnSpc>
              <a:spcBef>
                <a:spcPts val="0"/>
              </a:spcBef>
              <a:spcAft>
                <a:spcPts val="0"/>
              </a:spcAft>
              <a:buSzPts val="1000"/>
              <a:buFont typeface="Wingdings" panose="05000000000000000000" pitchFamily="2" charset="2"/>
              <a:buChar char=""/>
              <a:tabLst>
                <a:tab pos="457200" algn="l"/>
              </a:tabLst>
            </a:pPr>
            <a:r>
              <a:rPr lang="en-US" sz="28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If he warns us of some danger </a:t>
            </a:r>
            <a:r>
              <a:rPr lang="en-US" sz="20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b="1" kern="0" spc="15" dirty="0">
                <a:solidFill>
                  <a:srgbClr val="000000"/>
                </a:solidFill>
                <a:latin typeface="Calibri" panose="020F0502020204030204" pitchFamily="34" charset="0"/>
                <a:ea typeface="Times New Roman" panose="02020603050405020304" pitchFamily="18" charset="0"/>
                <a:cs typeface="Calibri" panose="020F0502020204030204" pitchFamily="34" charset="0"/>
              </a:rPr>
              <a:t>Luke 21:34</a:t>
            </a:r>
            <a:r>
              <a:rPr lang="en-US" sz="20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kern="0" spc="15" dirty="0">
                <a:effectLst/>
                <a:latin typeface="Calibri" panose="020F0502020204030204" pitchFamily="34" charset="0"/>
                <a:ea typeface="Times New Roman" panose="02020603050405020304" pitchFamily="18" charset="0"/>
                <a:cs typeface="Calibri" panose="020F0502020204030204" pitchFamily="34" charset="0"/>
              </a:rPr>
              <a:t>we take him seriously and watch with a thankful sense of his presence and protection.</a:t>
            </a:r>
          </a:p>
          <a:p>
            <a:pPr marR="0" lvl="0" algn="just" fontAlgn="base">
              <a:lnSpc>
                <a:spcPct val="107000"/>
              </a:lnSpc>
              <a:spcBef>
                <a:spcPts val="0"/>
              </a:spcBef>
              <a:spcAft>
                <a:spcPts val="0"/>
              </a:spcAft>
              <a:buSzPts val="1000"/>
              <a:tabLst>
                <a:tab pos="457200" algn="l"/>
              </a:tabLst>
            </a:pPr>
            <a:endParaRPr lang="en-US" sz="1400" b="1"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fontAlgn="base">
              <a:lnSpc>
                <a:spcPct val="107000"/>
              </a:lnSpc>
              <a:spcBef>
                <a:spcPts val="0"/>
              </a:spcBef>
              <a:spcAft>
                <a:spcPts val="0"/>
              </a:spcAft>
              <a:buSzPts val="1000"/>
              <a:buFont typeface="Wingdings" panose="05000000000000000000" pitchFamily="2" charset="2"/>
              <a:buChar char=""/>
              <a:tabLst>
                <a:tab pos="457200" algn="l"/>
              </a:tabLst>
            </a:pPr>
            <a:r>
              <a:rPr lang="en-US" sz="28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If he describes something about himself </a:t>
            </a:r>
            <a:r>
              <a:rPr lang="en-US" sz="20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b="1" kern="0" spc="15" dirty="0">
                <a:solidFill>
                  <a:srgbClr val="000000"/>
                </a:solidFill>
                <a:latin typeface="Calibri" panose="020F0502020204030204" pitchFamily="34" charset="0"/>
                <a:ea typeface="Times New Roman" panose="02020603050405020304" pitchFamily="18" charset="0"/>
                <a:cs typeface="Calibri" panose="020F0502020204030204" pitchFamily="34" charset="0"/>
              </a:rPr>
              <a:t>Isa. 46:9–11</a:t>
            </a:r>
            <a:r>
              <a:rPr lang="en-US" sz="20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his Son </a:t>
            </a:r>
            <a:r>
              <a:rPr lang="en-US" sz="20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b="1" kern="0" spc="15" dirty="0">
                <a:solidFill>
                  <a:srgbClr val="000000"/>
                </a:solidFill>
                <a:latin typeface="Calibri" panose="020F0502020204030204" pitchFamily="34" charset="0"/>
                <a:ea typeface="Times New Roman" panose="02020603050405020304" pitchFamily="18" charset="0"/>
                <a:cs typeface="Calibri" panose="020F0502020204030204" pitchFamily="34" charset="0"/>
              </a:rPr>
              <a:t>Mark 1:11</a:t>
            </a:r>
            <a:r>
              <a:rPr lang="en-US" sz="20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or his Holy Spirit </a:t>
            </a:r>
            <a:r>
              <a:rPr lang="en-US" sz="20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b="1" kern="0" spc="15" dirty="0">
                <a:solidFill>
                  <a:srgbClr val="000000"/>
                </a:solidFill>
                <a:latin typeface="Calibri" panose="020F0502020204030204" pitchFamily="34" charset="0"/>
                <a:ea typeface="Times New Roman" panose="02020603050405020304" pitchFamily="18" charset="0"/>
                <a:cs typeface="Calibri" panose="020F0502020204030204" pitchFamily="34" charset="0"/>
              </a:rPr>
              <a:t>John 16:13–14</a:t>
            </a:r>
            <a:r>
              <a:rPr lang="en-US" sz="20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kern="0" spc="15" dirty="0">
                <a:effectLst/>
                <a:latin typeface="Calibri" panose="020F0502020204030204" pitchFamily="34" charset="0"/>
                <a:ea typeface="Times New Roman" panose="02020603050405020304" pitchFamily="18" charset="0"/>
                <a:cs typeface="Calibri" panose="020F0502020204030204" pitchFamily="34" charset="0"/>
              </a:rPr>
              <a:t>we affirm it and admire it and pray for clearer eyes to see and enjoy his greatness and beauty.</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A2C2435-0698-FE46-8000-874C5C9AB131}"/>
              </a:ext>
            </a:extLst>
          </p:cNvPr>
          <p:cNvSpPr txBox="1"/>
          <p:nvPr/>
        </p:nvSpPr>
        <p:spPr>
          <a:xfrm>
            <a:off x="5953416" y="6519446"/>
            <a:ext cx="6096000" cy="338554"/>
          </a:xfrm>
          <a:prstGeom prst="rect">
            <a:avLst/>
          </a:prstGeom>
          <a:noFill/>
        </p:spPr>
        <p:txBody>
          <a:bodyPr wrap="square">
            <a:spAutoFit/>
          </a:bodyPr>
          <a:lstStyle/>
          <a:p>
            <a:pPr marL="0" marR="0">
              <a:spcBef>
                <a:spcPts val="0"/>
              </a:spcBef>
              <a:spcAft>
                <a:spcPts val="0"/>
              </a:spcAft>
            </a:pPr>
            <a:r>
              <a:rPr lang="en-US" sz="800" b="1" kern="100" dirty="0">
                <a:effectLst/>
                <a:latin typeface="Calibri" panose="020F0502020204030204" pitchFamily="34" charset="0"/>
                <a:ea typeface="Calibri" panose="020F0502020204030204" pitchFamily="34" charset="0"/>
                <a:cs typeface="Times New Roman" panose="02020603050405020304" pitchFamily="18" charset="0"/>
              </a:rPr>
              <a:t>John Piper, “Reading the Bible in Prayer and Communion with God,” in </a:t>
            </a:r>
            <a:r>
              <a:rPr lang="en-US" sz="800" b="1" i="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The ESV Study Bible</a:t>
            </a:r>
            <a:r>
              <a:rPr lang="en-US" sz="800" b="1" kern="100" dirty="0">
                <a:effectLst/>
                <a:latin typeface="Calibri" panose="020F0502020204030204" pitchFamily="34" charset="0"/>
                <a:ea typeface="Calibri" panose="020F0502020204030204" pitchFamily="34" charset="0"/>
                <a:cs typeface="Times New Roman" panose="02020603050405020304" pitchFamily="18" charset="0"/>
              </a:rPr>
              <a:t> (Crossway Bibles, 2008), 2570–2572. Bullet points added.</a:t>
            </a:r>
          </a:p>
        </p:txBody>
      </p:sp>
    </p:spTree>
    <p:extLst>
      <p:ext uri="{BB962C8B-B14F-4D97-AF65-F5344CB8AC3E}">
        <p14:creationId xmlns:p14="http://schemas.microsoft.com/office/powerpoint/2010/main" val="3073613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35C83DAF-FCC6-8D32-6A84-8537F19C0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7001" y="131137"/>
            <a:ext cx="1629635" cy="18378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28E735B-E114-FCB2-49A9-EA1E62554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499" y="131138"/>
            <a:ext cx="1242659" cy="1837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25AE34E-BF62-8B87-D942-C3B18C23A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5143" y="168255"/>
            <a:ext cx="1621711" cy="18378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B1E64E8E-CB1B-685B-24C8-FC991DDCBD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7695" y="168255"/>
            <a:ext cx="1456739" cy="18378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B965A9A4-4EB4-5278-D22B-4FB99A55DD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5275" y="168255"/>
            <a:ext cx="1464730" cy="18378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F2E23B2-B7EA-9C0F-58C8-544126DFA2A9}"/>
              </a:ext>
            </a:extLst>
          </p:cNvPr>
          <p:cNvSpPr txBox="1"/>
          <p:nvPr/>
        </p:nvSpPr>
        <p:spPr>
          <a:xfrm>
            <a:off x="2151715" y="2256495"/>
            <a:ext cx="7888565" cy="3108543"/>
          </a:xfrm>
          <a:prstGeom prst="rect">
            <a:avLst/>
          </a:prstGeom>
          <a:noFill/>
        </p:spPr>
        <p:txBody>
          <a:bodyPr wrap="square">
            <a:spAutoFit/>
          </a:bodyPr>
          <a:lstStyle/>
          <a:p>
            <a:pPr algn="just"/>
            <a:r>
              <a:rPr lang="en-US" sz="2800" b="1" kern="0" dirty="0">
                <a:effectLst/>
                <a:ea typeface="Times New Roman" panose="02020603050405020304" pitchFamily="18" charset="0"/>
              </a:rPr>
              <a:t>It is my joy to share with you the overflow of what I learn as I continue to be a good and faithful student of the Holy Spirit as He leads me into the Word and to gifted men of aged past and present with such great knowledge, insight and wisdom.  I take no credit for original thoughts.  </a:t>
            </a:r>
            <a:endParaRPr lang="en-US" sz="2800" b="1" dirty="0"/>
          </a:p>
        </p:txBody>
      </p:sp>
      <p:pic>
        <p:nvPicPr>
          <p:cNvPr id="12" name="Picture 2">
            <a:extLst>
              <a:ext uri="{FF2B5EF4-FFF2-40B4-BE49-F238E27FC236}">
                <a16:creationId xmlns:a16="http://schemas.microsoft.com/office/drawing/2014/main" id="{A9EDA3A9-5389-0B9B-F1E0-83C4F50DEC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275" y="5352553"/>
            <a:ext cx="2501375" cy="13618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D2D1F6E6-9DB2-CEFE-9BF2-0B3D145DE5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8154" y="5365038"/>
            <a:ext cx="2442228" cy="13737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748A167B-8FA4-9618-76BA-8A8CD8AA9B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9886" y="5352553"/>
            <a:ext cx="1952428" cy="13867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CC0E9966-B58D-4750-DFFD-8E08557D8F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18806" y="5336511"/>
            <a:ext cx="2442229" cy="1402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23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760D647-9834-13B7-8079-DFA697E73454}"/>
              </a:ext>
            </a:extLst>
          </p:cNvPr>
          <p:cNvSpPr txBox="1"/>
          <p:nvPr/>
        </p:nvSpPr>
        <p:spPr>
          <a:xfrm>
            <a:off x="2539998" y="847171"/>
            <a:ext cx="9262533" cy="5163658"/>
          </a:xfrm>
          <a:prstGeom prst="rect">
            <a:avLst/>
          </a:prstGeom>
          <a:noFill/>
        </p:spPr>
        <p:txBody>
          <a:bodyPr wrap="square">
            <a:spAutoFit/>
          </a:bodyPr>
          <a:lstStyle/>
          <a:p>
            <a:pPr marL="0" marR="0" algn="just" fontAlgn="base">
              <a:lnSpc>
                <a:spcPct val="107000"/>
              </a:lnSpc>
              <a:spcBef>
                <a:spcPts val="0"/>
              </a:spcBef>
              <a:spcAft>
                <a:spcPts val="0"/>
              </a:spcAft>
            </a:pPr>
            <a:r>
              <a:rPr lang="en-US" sz="2800" b="1" kern="0" spc="15" dirty="0">
                <a:effectLst>
                  <a:outerShdw blurRad="38100" dist="38100" dir="2700000" algn="tl">
                    <a:srgbClr val="000000">
                      <a:alpha val="43137"/>
                    </a:srgbClr>
                  </a:outerShdw>
                </a:effectLst>
                <a:latin typeface="Viner Hand ITC" panose="03070502030502020203" pitchFamily="66" charset="0"/>
                <a:ea typeface="Times New Roman" panose="02020603050405020304" pitchFamily="18" charset="0"/>
                <a:cs typeface="Calibri" panose="020F0502020204030204" pitchFamily="34" charset="0"/>
              </a:rPr>
              <a:t>Reading the Bible always is a noble goal. And it’s a goal that positions us well to commune with God. Keep communion as your aim, and remember the words of Scripture are there for us to know God’s heart, to commune with the Living Christ, and to respond appropriately to his beauty and to his voice.</a:t>
            </a:r>
            <a:endParaRPr lang="en-US" sz="2400" b="1" kern="100" dirty="0">
              <a:effectLst>
                <a:outerShdw blurRad="38100" dist="38100" dir="2700000" algn="tl">
                  <a:srgbClr val="000000">
                    <a:alpha val="43137"/>
                  </a:srgbClr>
                </a:outerShdw>
              </a:effectLst>
              <a:latin typeface="Viner Hand ITC" panose="03070502030502020203" pitchFamily="66" charset="0"/>
              <a:ea typeface="Calibri" panose="020F0502020204030204" pitchFamily="34" charset="0"/>
              <a:cs typeface="Times New Roman" panose="02020603050405020304" pitchFamily="18" charset="0"/>
            </a:endParaRPr>
          </a:p>
          <a:p>
            <a:pPr marL="0" marR="0" algn="just" fontAlgn="base">
              <a:lnSpc>
                <a:spcPct val="107000"/>
              </a:lnSpc>
              <a:spcBef>
                <a:spcPts val="0"/>
              </a:spcBef>
              <a:spcAft>
                <a:spcPts val="0"/>
              </a:spcAft>
            </a:pPr>
            <a:r>
              <a:rPr lang="en-US" sz="2400" b="1" kern="0" spc="15" dirty="0">
                <a:effectLst>
                  <a:outerShdw blurRad="38100" dist="38100" dir="2700000" algn="tl">
                    <a:srgbClr val="000000">
                      <a:alpha val="43137"/>
                    </a:srgbClr>
                  </a:outerShdw>
                </a:effectLst>
                <a:latin typeface="Viner Hand ITC" panose="03070502030502020203" pitchFamily="66" charset="0"/>
                <a:ea typeface="Times New Roman" panose="02020603050405020304" pitchFamily="18" charset="0"/>
                <a:cs typeface="Calibri" panose="020F0502020204030204" pitchFamily="34" charset="0"/>
              </a:rPr>
              <a:t> </a:t>
            </a:r>
            <a:endParaRPr lang="en-US" sz="2000" b="1" kern="100" dirty="0">
              <a:effectLst>
                <a:outerShdw blurRad="38100" dist="38100" dir="2700000" algn="tl">
                  <a:srgbClr val="000000">
                    <a:alpha val="43137"/>
                  </a:srgbClr>
                </a:outerShdw>
              </a:effectLst>
              <a:latin typeface="Viner Hand ITC" panose="03070502030502020203" pitchFamily="66" charset="0"/>
              <a:ea typeface="Calibri" panose="020F0502020204030204" pitchFamily="34" charset="0"/>
              <a:cs typeface="Times New Roman" panose="02020603050405020304" pitchFamily="18" charset="0"/>
            </a:endParaRPr>
          </a:p>
          <a:p>
            <a:pPr marL="0" marR="0" algn="just" fontAlgn="base">
              <a:lnSpc>
                <a:spcPct val="107000"/>
              </a:lnSpc>
              <a:spcBef>
                <a:spcPts val="0"/>
              </a:spcBef>
              <a:spcAft>
                <a:spcPts val="0"/>
              </a:spcAft>
            </a:pPr>
            <a:r>
              <a:rPr lang="en-US" sz="3200" b="1" kern="0" spc="15" dirty="0">
                <a:effectLst>
                  <a:outerShdw blurRad="38100" dist="38100" dir="2700000" algn="tl">
                    <a:srgbClr val="000000">
                      <a:alpha val="43137"/>
                    </a:srgbClr>
                  </a:outerShdw>
                </a:effectLst>
                <a:latin typeface="Viner Hand ITC" panose="03070502030502020203" pitchFamily="66" charset="0"/>
                <a:ea typeface="Times New Roman" panose="02020603050405020304" pitchFamily="18" charset="0"/>
                <a:cs typeface="Calibri" panose="020F0502020204030204" pitchFamily="34" charset="0"/>
              </a:rPr>
              <a:t>As we read the Word we must ask God:</a:t>
            </a:r>
          </a:p>
          <a:p>
            <a:pPr marL="457200" marR="0" indent="-457200" algn="just" fontAlgn="base">
              <a:lnSpc>
                <a:spcPct val="107000"/>
              </a:lnSpc>
              <a:spcBef>
                <a:spcPts val="0"/>
              </a:spcBef>
              <a:spcAft>
                <a:spcPts val="0"/>
              </a:spcAft>
              <a:buFont typeface="Wingdings" panose="05000000000000000000" pitchFamily="2" charset="2"/>
              <a:buChar char="ü"/>
            </a:pPr>
            <a:r>
              <a:rPr lang="en-US" sz="2800" b="1" kern="0" spc="15" dirty="0">
                <a:effectLst>
                  <a:outerShdw blurRad="38100" dist="38100" dir="2700000" algn="tl">
                    <a:srgbClr val="000000">
                      <a:alpha val="43137"/>
                    </a:srgbClr>
                  </a:outerShdw>
                </a:effectLst>
                <a:latin typeface="Viner Hand ITC" panose="03070502030502020203" pitchFamily="66" charset="0"/>
                <a:ea typeface="Times New Roman" panose="02020603050405020304" pitchFamily="18" charset="0"/>
                <a:cs typeface="Calibri" panose="020F0502020204030204" pitchFamily="34" charset="0"/>
              </a:rPr>
              <a:t>to give us eyes to see the worth of Scripture </a:t>
            </a:r>
          </a:p>
          <a:p>
            <a:pPr marL="457200" marR="0" indent="-457200" algn="just" fontAlgn="base">
              <a:lnSpc>
                <a:spcPct val="107000"/>
              </a:lnSpc>
              <a:spcBef>
                <a:spcPts val="0"/>
              </a:spcBef>
              <a:spcAft>
                <a:spcPts val="0"/>
              </a:spcAft>
              <a:buFont typeface="Wingdings" panose="05000000000000000000" pitchFamily="2" charset="2"/>
              <a:buChar char="ü"/>
            </a:pPr>
            <a:r>
              <a:rPr lang="en-US" sz="2800" b="1" kern="0" spc="15" dirty="0">
                <a:effectLst>
                  <a:outerShdw blurRad="38100" dist="38100" dir="2700000" algn="tl">
                    <a:srgbClr val="000000">
                      <a:alpha val="43137"/>
                    </a:srgbClr>
                  </a:outerShdw>
                </a:effectLst>
                <a:latin typeface="Viner Hand ITC" panose="03070502030502020203" pitchFamily="66" charset="0"/>
                <a:ea typeface="Times New Roman" panose="02020603050405020304" pitchFamily="18" charset="0"/>
                <a:cs typeface="Calibri" panose="020F0502020204030204" pitchFamily="34" charset="0"/>
              </a:rPr>
              <a:t>to awaken us in an unyielding desire for the Word 	      of God.</a:t>
            </a:r>
            <a:endParaRPr lang="en-US" sz="2400" b="1" kern="100" dirty="0">
              <a:effectLst>
                <a:outerShdw blurRad="38100" dist="38100" dir="2700000" algn="tl">
                  <a:srgbClr val="000000">
                    <a:alpha val="43137"/>
                  </a:srgbClr>
                </a:outerShdw>
              </a:effectLst>
              <a:latin typeface="Viner Hand ITC" panose="03070502030502020203" pitchFamily="66" charset="0"/>
              <a:ea typeface="Calibri" panose="020F0502020204030204" pitchFamily="34" charset="0"/>
              <a:cs typeface="Times New Roman" panose="02020603050405020304" pitchFamily="18" charset="0"/>
            </a:endParaRPr>
          </a:p>
        </p:txBody>
      </p:sp>
      <p:pic>
        <p:nvPicPr>
          <p:cNvPr id="2" name="Picture 8">
            <a:extLst>
              <a:ext uri="{FF2B5EF4-FFF2-40B4-BE49-F238E27FC236}">
                <a16:creationId xmlns:a16="http://schemas.microsoft.com/office/drawing/2014/main" id="{71029C16-F087-8AB6-7CD4-57D623FDC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22" y="1276910"/>
            <a:ext cx="1529235" cy="4937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32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DEE8828-B72D-66D9-8FCC-88DA68C26BC5}"/>
              </a:ext>
            </a:extLst>
          </p:cNvPr>
          <p:cNvSpPr txBox="1"/>
          <p:nvPr/>
        </p:nvSpPr>
        <p:spPr>
          <a:xfrm>
            <a:off x="-115835" y="105391"/>
            <a:ext cx="10202455" cy="6789679"/>
          </a:xfrm>
          <a:prstGeom prst="rect">
            <a:avLst/>
          </a:prstGeom>
          <a:noFill/>
        </p:spPr>
        <p:txBody>
          <a:bodyPr wrap="square">
            <a:spAutoFit/>
          </a:bodyPr>
          <a:lstStyle/>
          <a:p>
            <a:pPr marL="457200" marR="0" lvl="0" indent="-457200" algn="just" fontAlgn="base">
              <a:lnSpc>
                <a:spcPct val="107000"/>
              </a:lnSpc>
              <a:spcBef>
                <a:spcPts val="0"/>
              </a:spcBef>
              <a:spcAft>
                <a:spcPts val="0"/>
              </a:spcAft>
              <a:buFont typeface="Wingdings" panose="05000000000000000000" pitchFamily="2" charset="2"/>
              <a:buChar char="ü"/>
            </a:pPr>
            <a:r>
              <a:rPr lang="en-US" sz="2800" b="1" kern="0" spc="15"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The Word of God awakens and strengthens faith. When we go the Word of Christ, we put ourselves in the path of the Spirit’s willingness to reveal Christ to us and strengthen our faith.</a:t>
            </a:r>
          </a:p>
          <a:p>
            <a:pPr marL="457200" marR="0" lvl="0" indent="-457200" algn="just" fontAlgn="base">
              <a:lnSpc>
                <a:spcPct val="107000"/>
              </a:lnSpc>
              <a:spcBef>
                <a:spcPts val="0"/>
              </a:spcBef>
              <a:spcAft>
                <a:spcPts val="0"/>
              </a:spcAft>
              <a:buFont typeface="Wingdings" panose="05000000000000000000" pitchFamily="2" charset="2"/>
              <a:buChar char="ü"/>
            </a:pPr>
            <a:endParaRPr lang="en-US" sz="24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just" fontAlgn="base">
              <a:lnSpc>
                <a:spcPct val="107000"/>
              </a:lnSpc>
              <a:spcBef>
                <a:spcPts val="0"/>
              </a:spcBef>
              <a:spcAft>
                <a:spcPts val="0"/>
              </a:spcAft>
              <a:buFont typeface="Wingdings" panose="05000000000000000000" pitchFamily="2" charset="2"/>
              <a:buChar char="ü"/>
            </a:pPr>
            <a:r>
              <a:rPr lang="en-US" sz="2800" b="1" kern="0" spc="15"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Through hearing the Word, God supplies the Holy Spirit. Conscious fellowship with the Spirit is given when we hear the Word of God with faith.</a:t>
            </a:r>
          </a:p>
          <a:p>
            <a:pPr marL="457200" marR="0" lvl="0" indent="-457200" algn="just" fontAlgn="base">
              <a:lnSpc>
                <a:spcPct val="107000"/>
              </a:lnSpc>
              <a:spcBef>
                <a:spcPts val="0"/>
              </a:spcBef>
              <a:spcAft>
                <a:spcPts val="0"/>
              </a:spcAft>
              <a:buFont typeface="Wingdings" panose="05000000000000000000" pitchFamily="2" charset="2"/>
              <a:buChar char="ü"/>
            </a:pPr>
            <a:endParaRPr lang="en-US" sz="24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just" fontAlgn="base">
              <a:lnSpc>
                <a:spcPct val="107000"/>
              </a:lnSpc>
              <a:spcBef>
                <a:spcPts val="0"/>
              </a:spcBef>
              <a:spcAft>
                <a:spcPts val="0"/>
              </a:spcAft>
              <a:buFont typeface="Wingdings" panose="05000000000000000000" pitchFamily="2" charset="2"/>
              <a:buChar char="ü"/>
            </a:pPr>
            <a:r>
              <a:rPr lang="en-US" sz="2800" b="1" kern="0" spc="15"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The Word of God creates and Sustain Life. The life that comes from the Word is a life of joy, because the Word brings us from the darkness of impending sorrow to the light of the glory of Christ.</a:t>
            </a:r>
          </a:p>
          <a:p>
            <a:pPr marL="457200" marR="0" lvl="0" indent="-457200" algn="just" fontAlgn="base">
              <a:lnSpc>
                <a:spcPct val="107000"/>
              </a:lnSpc>
              <a:spcBef>
                <a:spcPts val="0"/>
              </a:spcBef>
              <a:spcAft>
                <a:spcPts val="0"/>
              </a:spcAft>
              <a:buFont typeface="Wingdings" panose="05000000000000000000" pitchFamily="2" charset="2"/>
              <a:buChar char="ü"/>
            </a:pPr>
            <a:endParaRPr lang="en-US" sz="24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just" fontAlgn="base">
              <a:lnSpc>
                <a:spcPct val="107000"/>
              </a:lnSpc>
              <a:spcBef>
                <a:spcPts val="0"/>
              </a:spcBef>
              <a:spcAft>
                <a:spcPts val="0"/>
              </a:spcAft>
              <a:buFont typeface="Wingdings" panose="05000000000000000000" pitchFamily="2" charset="2"/>
              <a:buChar char="ü"/>
            </a:pPr>
            <a:r>
              <a:rPr lang="en-US" sz="2800" b="1" kern="0" spc="15"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The Word of God gives us hope. Christ is the sum of all our hopes.</a:t>
            </a:r>
            <a:endParaRPr lang="en-US" sz="24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8">
            <a:extLst>
              <a:ext uri="{FF2B5EF4-FFF2-40B4-BE49-F238E27FC236}">
                <a16:creationId xmlns:a16="http://schemas.microsoft.com/office/drawing/2014/main" id="{F4246FFF-2554-21D6-8218-87471CA8D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695" y="1282513"/>
            <a:ext cx="1529235" cy="4937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92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4BB6E6-7F95-65B7-C8DA-DB32739E3457}"/>
              </a:ext>
            </a:extLst>
          </p:cNvPr>
          <p:cNvSpPr txBox="1"/>
          <p:nvPr/>
        </p:nvSpPr>
        <p:spPr>
          <a:xfrm>
            <a:off x="1903446" y="857430"/>
            <a:ext cx="9946432" cy="5604163"/>
          </a:xfrm>
          <a:prstGeom prst="rect">
            <a:avLst/>
          </a:prstGeom>
          <a:noFill/>
        </p:spPr>
        <p:txBody>
          <a:bodyPr wrap="square">
            <a:spAutoFit/>
          </a:bodyPr>
          <a:lstStyle/>
          <a:p>
            <a:pPr marL="457200" marR="0" lvl="0" indent="-457200" algn="just" fontAlgn="base">
              <a:lnSpc>
                <a:spcPct val="107000"/>
              </a:lnSpc>
              <a:spcBef>
                <a:spcPts val="0"/>
              </a:spcBef>
              <a:spcAft>
                <a:spcPts val="0"/>
              </a:spcAft>
              <a:buFont typeface="Wingdings" panose="05000000000000000000" pitchFamily="2" charset="2"/>
              <a:buChar char="ü"/>
            </a:pPr>
            <a:r>
              <a:rPr lang="en-US" sz="2800" b="1" kern="0" spc="15"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The Word of God leads us to freedom. Jesus said, “You will know the truth and the truth will set you free.” (John 8:32)</a:t>
            </a:r>
          </a:p>
          <a:p>
            <a:pPr marL="457200" marR="0" lvl="0" indent="-457200" algn="just" fontAlgn="base">
              <a:lnSpc>
                <a:spcPct val="107000"/>
              </a:lnSpc>
              <a:spcBef>
                <a:spcPts val="0"/>
              </a:spcBef>
              <a:spcAft>
                <a:spcPts val="0"/>
              </a:spcAft>
              <a:buFont typeface="Wingdings" panose="05000000000000000000" pitchFamily="2" charset="2"/>
              <a:buChar char="ü"/>
            </a:pPr>
            <a:endParaRPr lang="en-US" sz="28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just" fontAlgn="base">
              <a:lnSpc>
                <a:spcPct val="107000"/>
              </a:lnSpc>
              <a:spcBef>
                <a:spcPts val="0"/>
              </a:spcBef>
              <a:spcAft>
                <a:spcPts val="0"/>
              </a:spcAft>
              <a:buFont typeface="Wingdings" panose="05000000000000000000" pitchFamily="2" charset="2"/>
              <a:buChar char="ü"/>
            </a:pPr>
            <a:r>
              <a:rPr lang="en-US" sz="2800" b="1" kern="0" spc="15"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The Word of God is the key to answered prayer. We hear the words of Jesus as living words spoken by a living person.  It is a spiritual act of relating to a living person when you take his words into your mind.  His is meant for His words to abide in us.</a:t>
            </a:r>
          </a:p>
          <a:p>
            <a:pPr marL="457200" marR="0" lvl="0" indent="-457200" algn="just" fontAlgn="base">
              <a:lnSpc>
                <a:spcPct val="107000"/>
              </a:lnSpc>
              <a:spcBef>
                <a:spcPts val="0"/>
              </a:spcBef>
              <a:spcAft>
                <a:spcPts val="0"/>
              </a:spcAft>
              <a:buFont typeface="Wingdings" panose="05000000000000000000" pitchFamily="2" charset="2"/>
              <a:buChar char="ü"/>
            </a:pPr>
            <a:endParaRPr lang="en-US" sz="28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just" fontAlgn="base">
              <a:lnSpc>
                <a:spcPct val="107000"/>
              </a:lnSpc>
              <a:spcBef>
                <a:spcPts val="0"/>
              </a:spcBef>
              <a:spcAft>
                <a:spcPts val="0"/>
              </a:spcAft>
              <a:buFont typeface="Wingdings" panose="05000000000000000000" pitchFamily="2" charset="2"/>
              <a:buChar char="ü"/>
            </a:pPr>
            <a:r>
              <a:rPr lang="en-US" sz="2800" b="1" kern="0" spc="15"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The Word of God is our source of wisdom. “in Him are hidden all the treasures of wisdom and knowledge” (Col.2:3).  The Word of God is more valuable than anything on earth.</a:t>
            </a:r>
            <a:endParaRPr lang="en-US" sz="28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8">
            <a:extLst>
              <a:ext uri="{FF2B5EF4-FFF2-40B4-BE49-F238E27FC236}">
                <a16:creationId xmlns:a16="http://schemas.microsoft.com/office/drawing/2014/main" id="{19E6DC4D-DE6F-DE16-025D-8AB3DDDFC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03" y="1358151"/>
            <a:ext cx="1529235" cy="4937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67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25C7DBAC-A2C1-2314-78B7-D86F257C4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22" y="1422239"/>
            <a:ext cx="1529235" cy="49374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DEB20C5-349E-65BD-E211-76CD43743E55}"/>
              </a:ext>
            </a:extLst>
          </p:cNvPr>
          <p:cNvSpPr txBox="1"/>
          <p:nvPr/>
        </p:nvSpPr>
        <p:spPr>
          <a:xfrm>
            <a:off x="2239657" y="1714861"/>
            <a:ext cx="9413206" cy="5143139"/>
          </a:xfrm>
          <a:prstGeom prst="rect">
            <a:avLst/>
          </a:prstGeom>
          <a:noFill/>
        </p:spPr>
        <p:txBody>
          <a:bodyPr wrap="square">
            <a:spAutoFit/>
          </a:bodyPr>
          <a:lstStyle/>
          <a:p>
            <a:pPr marL="685800" marR="0" indent="-457200" algn="just" fontAlgn="base">
              <a:lnSpc>
                <a:spcPct val="107000"/>
              </a:lnSpc>
              <a:spcBef>
                <a:spcPts val="0"/>
              </a:spcBef>
              <a:spcAft>
                <a:spcPts val="0"/>
              </a:spcAft>
              <a:buFont typeface="Wingdings" panose="05000000000000000000" pitchFamily="2" charset="2"/>
              <a:buChar char="ü"/>
            </a:pPr>
            <a:r>
              <a:rPr lang="en-US" sz="2800" b="1" kern="0" spc="15"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The Word of God gives us crucial warnings. God sounds the warning when we are about to take the wrong paths! </a:t>
            </a:r>
          </a:p>
          <a:p>
            <a:pPr marL="228600" marR="0" algn="just" fontAlgn="base">
              <a:lnSpc>
                <a:spcPct val="107000"/>
              </a:lnSpc>
              <a:spcBef>
                <a:spcPts val="0"/>
              </a:spcBef>
              <a:spcAft>
                <a:spcPts val="0"/>
              </a:spcAft>
            </a:pPr>
            <a:endParaRPr lang="en-US" sz="2800" b="1" kern="0" spc="15"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endParaRPr>
          </a:p>
          <a:p>
            <a:pPr marL="685800" marR="0" indent="-457200" algn="just" fontAlgn="base">
              <a:lnSpc>
                <a:spcPct val="107000"/>
              </a:lnSpc>
              <a:spcBef>
                <a:spcPts val="0"/>
              </a:spcBef>
              <a:spcAft>
                <a:spcPts val="0"/>
              </a:spcAft>
              <a:buFont typeface="Wingdings" panose="05000000000000000000" pitchFamily="2" charset="2"/>
              <a:buChar char="ü"/>
            </a:pPr>
            <a:r>
              <a:rPr lang="en-US" sz="2800" b="1" kern="0" spc="15"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The Word of God enables us to defeat the devil.  The Word of God is the power that overcomes the Devil.</a:t>
            </a:r>
          </a:p>
          <a:p>
            <a:pPr marL="228600" marR="0" algn="just" fontAlgn="base">
              <a:lnSpc>
                <a:spcPct val="107000"/>
              </a:lnSpc>
              <a:spcBef>
                <a:spcPts val="0"/>
              </a:spcBef>
              <a:spcAft>
                <a:spcPts val="0"/>
              </a:spcAft>
            </a:pPr>
            <a:endParaRPr lang="en-US" sz="2800" b="1" kern="0" spc="15"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endParaRPr>
          </a:p>
          <a:p>
            <a:pPr marL="685800" marR="0" indent="-457200" algn="just" fontAlgn="base">
              <a:lnSpc>
                <a:spcPct val="107000"/>
              </a:lnSpc>
              <a:spcBef>
                <a:spcPts val="0"/>
              </a:spcBef>
              <a:spcAft>
                <a:spcPts val="0"/>
              </a:spcAft>
              <a:buFont typeface="Wingdings" panose="05000000000000000000" pitchFamily="2" charset="2"/>
              <a:buChar char="ü"/>
            </a:pPr>
            <a:r>
              <a:rPr lang="en-US" sz="2800" b="1" kern="0" spc="15"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The Word of God is, therefore, the source of great and lasting joy.  Because of the last nine reasons.  “Oh how I love your law! It is my meditation all the day” (Ps 119:97)</a:t>
            </a:r>
            <a:endParaRPr lang="en-US" sz="28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Speech Bubble: Rectangle with Corners Rounded 7">
            <a:extLst>
              <a:ext uri="{FF2B5EF4-FFF2-40B4-BE49-F238E27FC236}">
                <a16:creationId xmlns:a16="http://schemas.microsoft.com/office/drawing/2014/main" id="{9BBB7E5A-6321-A940-E805-9CB685ABA12E}"/>
              </a:ext>
            </a:extLst>
          </p:cNvPr>
          <p:cNvSpPr/>
          <p:nvPr/>
        </p:nvSpPr>
        <p:spPr>
          <a:xfrm>
            <a:off x="2061882" y="268941"/>
            <a:ext cx="3639671" cy="1153298"/>
          </a:xfrm>
          <a:prstGeom prst="wedgeRoundRectCallout">
            <a:avLst>
              <a:gd name="adj1" fmla="val -62705"/>
              <a:gd name="adj2" fmla="val 9981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fontAlgn="base">
              <a:lnSpc>
                <a:spcPct val="107000"/>
              </a:lnSpc>
              <a:spcBef>
                <a:spcPts val="0"/>
              </a:spcBef>
              <a:spcAft>
                <a:spcPts val="0"/>
              </a:spcAft>
            </a:pPr>
            <a:r>
              <a:rPr lang="en-US" sz="2000" b="1" kern="0" spc="15" dirty="0">
                <a:solidFill>
                  <a:srgbClr val="33333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How can we not afford to use this Book every day of our lives?</a:t>
            </a:r>
            <a:endParaRPr lang="en-US" sz="2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748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8825DFD-2AF2-3555-569F-B9FFEA80F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14" y="351507"/>
            <a:ext cx="4318595" cy="62187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EF96C50-E977-7E9A-6700-D07506993020}"/>
              </a:ext>
            </a:extLst>
          </p:cNvPr>
          <p:cNvSpPr txBox="1"/>
          <p:nvPr/>
        </p:nvSpPr>
        <p:spPr>
          <a:xfrm>
            <a:off x="4625788" y="338217"/>
            <a:ext cx="6096000" cy="6181564"/>
          </a:xfrm>
          <a:prstGeom prst="rect">
            <a:avLst/>
          </a:prstGeom>
          <a:noFill/>
        </p:spPr>
        <p:txBody>
          <a:bodyPr wrap="square">
            <a:spAutoFit/>
          </a:bodyPr>
          <a:lstStyle/>
          <a:p>
            <a:pPr marL="0" marR="0" algn="ctr">
              <a:lnSpc>
                <a:spcPct val="107000"/>
              </a:lnSpc>
              <a:spcBef>
                <a:spcPts val="0"/>
              </a:spcBef>
              <a:spcAft>
                <a:spcPts val="800"/>
              </a:spcAft>
            </a:pPr>
            <a:r>
              <a:rPr lang="en-US" sz="32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There is much more I could say, but time does not allow</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So….let’s turn our throughs from an individual setting with the Word to a corporate worship setting.</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This morning I want to turn your hearts and minds to what we need to know, how we need to prepare, how we need to respond as we listening to the voice of God through the Preached Word, Read Word (Scripture Reading and Benediction), the Sung in Corporate worship. </a:t>
            </a:r>
            <a:endParaRPr lang="en-US" sz="2800" b="1" dirty="0">
              <a:solidFill>
                <a:srgbClr val="FFFF0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3BDD2AD0-529D-DD8F-37AB-02D1DF70F6B7}"/>
              </a:ext>
            </a:extLst>
          </p:cNvPr>
          <p:cNvSpPr txBox="1"/>
          <p:nvPr/>
        </p:nvSpPr>
        <p:spPr>
          <a:xfrm>
            <a:off x="1402416" y="3919501"/>
            <a:ext cx="1831592"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Preached Word</a:t>
            </a:r>
          </a:p>
        </p:txBody>
      </p:sp>
      <p:sp>
        <p:nvSpPr>
          <p:cNvPr id="5" name="TextBox 4">
            <a:extLst>
              <a:ext uri="{FF2B5EF4-FFF2-40B4-BE49-F238E27FC236}">
                <a16:creationId xmlns:a16="http://schemas.microsoft.com/office/drawing/2014/main" id="{A7875964-A1AE-8CF6-6CC8-CA841A8DCFE0}"/>
              </a:ext>
            </a:extLst>
          </p:cNvPr>
          <p:cNvSpPr txBox="1"/>
          <p:nvPr/>
        </p:nvSpPr>
        <p:spPr>
          <a:xfrm rot="19726019">
            <a:off x="1895187" y="2143016"/>
            <a:ext cx="1494320"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SUNG WORD</a:t>
            </a:r>
          </a:p>
        </p:txBody>
      </p:sp>
      <p:sp>
        <p:nvSpPr>
          <p:cNvPr id="6" name="TextBox 5">
            <a:extLst>
              <a:ext uri="{FF2B5EF4-FFF2-40B4-BE49-F238E27FC236}">
                <a16:creationId xmlns:a16="http://schemas.microsoft.com/office/drawing/2014/main" id="{4E8FB43B-26C6-C06E-3A06-A299226432C6}"/>
              </a:ext>
            </a:extLst>
          </p:cNvPr>
          <p:cNvSpPr txBox="1"/>
          <p:nvPr/>
        </p:nvSpPr>
        <p:spPr>
          <a:xfrm rot="17242558">
            <a:off x="1835075" y="1503887"/>
            <a:ext cx="1614545" cy="369332"/>
          </a:xfrm>
          <a:prstGeom prst="rect">
            <a:avLst/>
          </a:prstGeom>
          <a:noFill/>
        </p:spPr>
        <p:txBody>
          <a:bodyPr wrap="none" rtlCol="0">
            <a:spAutoFit/>
          </a:bodyPr>
          <a:lstStyle/>
          <a:p>
            <a:r>
              <a:rPr lang="en-US" b="1" dirty="0">
                <a:solidFill>
                  <a:schemeClr val="accent6">
                    <a:lumMod val="75000"/>
                  </a:schemeClr>
                </a:solidFill>
              </a:rPr>
              <a:t>BENEDICTION</a:t>
            </a:r>
          </a:p>
        </p:txBody>
      </p:sp>
      <p:sp>
        <p:nvSpPr>
          <p:cNvPr id="7" name="TextBox 6">
            <a:extLst>
              <a:ext uri="{FF2B5EF4-FFF2-40B4-BE49-F238E27FC236}">
                <a16:creationId xmlns:a16="http://schemas.microsoft.com/office/drawing/2014/main" id="{829FC3B5-065D-42D6-34AD-5E4FD574ABD0}"/>
              </a:ext>
            </a:extLst>
          </p:cNvPr>
          <p:cNvSpPr txBox="1"/>
          <p:nvPr/>
        </p:nvSpPr>
        <p:spPr>
          <a:xfrm rot="16200000">
            <a:off x="1579869" y="3123592"/>
            <a:ext cx="1476686" cy="369332"/>
          </a:xfrm>
          <a:prstGeom prst="rect">
            <a:avLst/>
          </a:prstGeom>
          <a:noFill/>
        </p:spPr>
        <p:txBody>
          <a:bodyPr wrap="none" rtlCol="0">
            <a:spAutoFit/>
          </a:bodyPr>
          <a:lstStyle/>
          <a:p>
            <a:r>
              <a:rPr lang="en-US" b="1" dirty="0">
                <a:solidFill>
                  <a:schemeClr val="accent5">
                    <a:lumMod val="75000"/>
                  </a:schemeClr>
                </a:solidFill>
              </a:rPr>
              <a:t>READ WORD</a:t>
            </a:r>
          </a:p>
        </p:txBody>
      </p:sp>
    </p:spTree>
    <p:extLst>
      <p:ext uri="{BB962C8B-B14F-4D97-AF65-F5344CB8AC3E}">
        <p14:creationId xmlns:p14="http://schemas.microsoft.com/office/powerpoint/2010/main" val="205715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E2522B-EE90-AEFC-A251-E14D2021C596}"/>
              </a:ext>
            </a:extLst>
          </p:cNvPr>
          <p:cNvSpPr txBox="1"/>
          <p:nvPr/>
        </p:nvSpPr>
        <p:spPr>
          <a:xfrm>
            <a:off x="5377017" y="1320073"/>
            <a:ext cx="6098458" cy="4784708"/>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400"/>
              </a:spcAft>
              <a:buClrTx/>
              <a:buSzTx/>
              <a:buFont typeface="Symbol" panose="05050102010706020507" pitchFamily="18" charset="2"/>
              <a:buChar char=""/>
              <a:tabLst/>
              <a:defRPr/>
            </a:pPr>
            <a:r>
              <a:rPr kumimoji="0" lang="en-US" sz="2800" b="0" i="0" u="none" strike="noStrike" kern="100" cap="none" spc="0" normalizeH="0" baseline="0" noProof="0" dirty="0">
                <a:ln>
                  <a:noFill/>
                </a:ln>
                <a:solidFill>
                  <a:prstClr val="black"/>
                </a:solidFill>
                <a:effectLst/>
                <a:uLnTx/>
                <a:uFillTx/>
                <a:latin typeface="Copperplate Gothic Bold" panose="020E0705020206020404" pitchFamily="34" charset="0"/>
                <a:ea typeface="Calibri" panose="020F0502020204030204" pitchFamily="34" charset="0"/>
                <a:cs typeface="Calibri" panose="020F0502020204030204" pitchFamily="34" charset="0"/>
              </a:rPr>
              <a:t>Five reasons </a:t>
            </a:r>
            <a:r>
              <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why you need to be under the preaching of our pastor physically present in the corporate worship setting, not remotely as your first choice</a:t>
            </a:r>
            <a:endParaRPr kumimoji="0" lang="en-US"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400"/>
              </a:spcAft>
              <a:buClrTx/>
              <a:buSzTx/>
              <a:buFont typeface="Symbol" panose="05050102010706020507" pitchFamily="18" charset="2"/>
              <a:buChar char=""/>
              <a:tabLst/>
              <a:defRPr/>
            </a:pPr>
            <a:r>
              <a:rPr kumimoji="0" lang="en-US" sz="2800" b="0" i="0" u="none" strike="noStrike" kern="100" cap="none" spc="0" normalizeH="0" baseline="0" noProof="0" dirty="0">
                <a:ln>
                  <a:noFill/>
                </a:ln>
                <a:solidFill>
                  <a:prstClr val="black"/>
                </a:solidFill>
                <a:effectLst/>
                <a:uLnTx/>
                <a:uFillTx/>
                <a:latin typeface="Copperplate Gothic Bold" panose="020E0705020206020404" pitchFamily="34" charset="0"/>
                <a:ea typeface="Calibri" panose="020F0502020204030204" pitchFamily="34" charset="0"/>
                <a:cs typeface="Calibri" panose="020F0502020204030204" pitchFamily="34" charset="0"/>
              </a:rPr>
              <a:t>Five responses </a:t>
            </a:r>
            <a:r>
              <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required of you when you hear the Word preached</a:t>
            </a:r>
            <a:endParaRPr kumimoji="0" lang="en-US"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400"/>
              </a:spcAft>
              <a:buClrTx/>
              <a:buSzTx/>
              <a:buFont typeface="Symbol" panose="05050102010706020507" pitchFamily="18" charset="2"/>
              <a:buChar char=""/>
              <a:tabLst/>
              <a:defRPr/>
            </a:pPr>
            <a:r>
              <a:rPr kumimoji="0" lang="en-US" sz="2800" b="0" i="0" u="none" strike="noStrike" kern="100" cap="none" spc="0" normalizeH="0" baseline="0" noProof="0" dirty="0">
                <a:ln>
                  <a:noFill/>
                </a:ln>
                <a:solidFill>
                  <a:prstClr val="black"/>
                </a:solidFill>
                <a:effectLst/>
                <a:uLnTx/>
                <a:uFillTx/>
                <a:latin typeface="Copperplate Gothic Bold" panose="020E0705020206020404" pitchFamily="34" charset="0"/>
                <a:ea typeface="Calibri" panose="020F0502020204030204" pitchFamily="34" charset="0"/>
                <a:cs typeface="Calibri" panose="020F0502020204030204" pitchFamily="34" charset="0"/>
              </a:rPr>
              <a:t>Five blessings/benefits </a:t>
            </a:r>
            <a:r>
              <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received from hearing well the faithful preaching of God’s Word</a:t>
            </a:r>
            <a:endParaRPr kumimoji="0" lang="en-US"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a:extLst>
              <a:ext uri="{FF2B5EF4-FFF2-40B4-BE49-F238E27FC236}">
                <a16:creationId xmlns:a16="http://schemas.microsoft.com/office/drawing/2014/main" id="{CE6FD8BB-1CAE-6B2E-475B-714DC2868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339" y="1743844"/>
            <a:ext cx="3963697" cy="29903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59BAB2-CEEF-9236-A737-53A5443314B9}"/>
              </a:ext>
            </a:extLst>
          </p:cNvPr>
          <p:cNvSpPr txBox="1"/>
          <p:nvPr/>
        </p:nvSpPr>
        <p:spPr>
          <a:xfrm>
            <a:off x="501446" y="781665"/>
            <a:ext cx="45236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R3</a:t>
            </a:r>
          </a:p>
        </p:txBody>
      </p:sp>
      <p:sp>
        <p:nvSpPr>
          <p:cNvPr id="5" name="TextBox 4">
            <a:extLst>
              <a:ext uri="{FF2B5EF4-FFF2-40B4-BE49-F238E27FC236}">
                <a16:creationId xmlns:a16="http://schemas.microsoft.com/office/drawing/2014/main" id="{68FC499E-A5BE-5F8D-77A8-C5B0BCA2BE03}"/>
              </a:ext>
            </a:extLst>
          </p:cNvPr>
          <p:cNvSpPr txBox="1"/>
          <p:nvPr/>
        </p:nvSpPr>
        <p:spPr>
          <a:xfrm>
            <a:off x="1679143" y="1917290"/>
            <a:ext cx="26597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empus Sans ITC" panose="04020404030D07020202" pitchFamily="82" charset="0"/>
                <a:ea typeface="+mn-ea"/>
                <a:cs typeface="+mn-cs"/>
              </a:rPr>
              <a:t>What I need to teach you</a:t>
            </a:r>
          </a:p>
        </p:txBody>
      </p:sp>
    </p:spTree>
    <p:extLst>
      <p:ext uri="{BB962C8B-B14F-4D97-AF65-F5344CB8AC3E}">
        <p14:creationId xmlns:p14="http://schemas.microsoft.com/office/powerpoint/2010/main" val="198853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B50C3B-975E-6985-7D1B-3A210AD50540}"/>
              </a:ext>
            </a:extLst>
          </p:cNvPr>
          <p:cNvSpPr txBox="1"/>
          <p:nvPr/>
        </p:nvSpPr>
        <p:spPr>
          <a:xfrm>
            <a:off x="1559640" y="391474"/>
            <a:ext cx="9381076" cy="1260345"/>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40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Copperplate Gothic Bold" panose="020E0705020206020404" pitchFamily="34" charset="0"/>
                <a:ea typeface="Calibri" panose="020F0502020204030204" pitchFamily="34" charset="0"/>
                <a:cs typeface="Calibri" panose="020F0502020204030204" pitchFamily="34" charset="0"/>
              </a:rPr>
              <a:t>Five  reasons </a:t>
            </a:r>
            <a:r>
              <a:rPr kumimoji="0" lang="en-US" sz="2400" b="1"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why you need to be physically present under the preaching of our pastor in the corporate worship setting, not remotely as your first choice:</a:t>
            </a:r>
            <a:endParaRPr kumimoji="0" lang="en-US" sz="2000" b="0"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DB9AD61-E9C1-3D5D-D6A2-2C96B2FDEA47}"/>
              </a:ext>
            </a:extLst>
          </p:cNvPr>
          <p:cNvSpPr txBox="1"/>
          <p:nvPr/>
        </p:nvSpPr>
        <p:spPr>
          <a:xfrm>
            <a:off x="1775758" y="1892450"/>
            <a:ext cx="9501841" cy="3966022"/>
          </a:xfrm>
          <a:prstGeom prst="rect">
            <a:avLst/>
          </a:prstGeom>
          <a:noFill/>
        </p:spPr>
        <p:txBody>
          <a:bodyPr wrap="square" rtlCol="0">
            <a:spAutoFit/>
          </a:bodyPr>
          <a:lstStyle/>
          <a:p>
            <a:pPr marL="285750" marR="0" lvl="0" indent="-285750" algn="l" defTabSz="4572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2600" b="1" i="0" u="none" strike="noStrike" kern="1200" cap="none" spc="0" normalizeH="0" baseline="0" noProof="0" dirty="0">
                <a:ln>
                  <a:noFill/>
                </a:ln>
                <a:solidFill>
                  <a:prstClr val="black"/>
                </a:solidFill>
                <a:effectLst/>
                <a:uLnTx/>
                <a:uFillTx/>
                <a:latin typeface="Century Gothic" panose="020B0502020202020204"/>
                <a:ea typeface="+mn-ea"/>
                <a:cs typeface="+mn-cs"/>
              </a:rPr>
              <a:t>Our Christian Faith Is Fueled By Hearing God’s Word</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600" b="1" i="0" u="none" strike="noStrike" kern="1200" cap="none" spc="0" normalizeH="0" baseline="0" noProof="0" dirty="0">
                <a:ln>
                  <a:noFill/>
                </a:ln>
                <a:solidFill>
                  <a:prstClr val="black"/>
                </a:solidFill>
                <a:effectLst/>
                <a:uLnTx/>
                <a:uFillTx/>
                <a:latin typeface="Century Gothic" panose="020B0502020202020204"/>
                <a:ea typeface="+mn-ea"/>
                <a:cs typeface="+mn-cs"/>
              </a:rPr>
              <a:t>Hearing God’s Word From Our Own Shepherd Is Unique To Every Other Encounter With God’s Proclaimed Word</a:t>
            </a:r>
          </a:p>
          <a:p>
            <a:pPr marL="285750" marR="0" lvl="0" indent="-285750" algn="l" defTabSz="4572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2600" b="1" i="0" u="none" strike="noStrike" kern="1200" cap="none" spc="0" normalizeH="0" baseline="0" noProof="0" dirty="0">
                <a:ln>
                  <a:noFill/>
                </a:ln>
                <a:solidFill>
                  <a:prstClr val="black"/>
                </a:solidFill>
                <a:effectLst/>
                <a:uLnTx/>
                <a:uFillTx/>
                <a:latin typeface="Century Gothic" panose="020B0502020202020204"/>
                <a:ea typeface="+mn-ea"/>
                <a:cs typeface="+mn-cs"/>
              </a:rPr>
              <a:t>Never Underestimate The Power Of Personal Connection</a:t>
            </a:r>
          </a:p>
          <a:p>
            <a:pPr marL="285750" marR="0" lvl="0" indent="-285750" algn="l" defTabSz="4572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2600" b="1" i="0" u="none" strike="noStrike" kern="1200" cap="none" spc="0" normalizeH="0" baseline="0" noProof="0" dirty="0">
                <a:ln>
                  <a:noFill/>
                </a:ln>
                <a:solidFill>
                  <a:prstClr val="black"/>
                </a:solidFill>
                <a:effectLst/>
                <a:uLnTx/>
                <a:uFillTx/>
                <a:latin typeface="Century Gothic" panose="020B0502020202020204"/>
                <a:ea typeface="+mn-ea"/>
                <a:cs typeface="+mn-cs"/>
              </a:rPr>
              <a:t>Spiritual Fruit Comes From Hearing With Others</a:t>
            </a:r>
          </a:p>
          <a:p>
            <a:pPr marL="285750" marR="0" lvl="0" indent="-285750" algn="l" defTabSz="4572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2600" b="1" i="0" u="none" strike="noStrike" kern="1200" cap="none" spc="0" normalizeH="0" baseline="0" noProof="0" dirty="0">
                <a:ln>
                  <a:noFill/>
                </a:ln>
                <a:solidFill>
                  <a:prstClr val="black"/>
                </a:solidFill>
                <a:effectLst/>
                <a:uLnTx/>
                <a:uFillTx/>
                <a:latin typeface="Century Gothic" panose="020B0502020202020204"/>
                <a:ea typeface="+mn-ea"/>
                <a:cs typeface="+mn-cs"/>
              </a:rPr>
              <a:t>Public Sermons Lead To Corporate Discipleship</a:t>
            </a:r>
          </a:p>
        </p:txBody>
      </p:sp>
    </p:spTree>
    <p:extLst>
      <p:ext uri="{BB962C8B-B14F-4D97-AF65-F5344CB8AC3E}">
        <p14:creationId xmlns:p14="http://schemas.microsoft.com/office/powerpoint/2010/main" val="98506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7E8CBE-567A-204A-6CDE-A8491C4771BD}"/>
              </a:ext>
            </a:extLst>
          </p:cNvPr>
          <p:cNvSpPr txBox="1"/>
          <p:nvPr/>
        </p:nvSpPr>
        <p:spPr>
          <a:xfrm>
            <a:off x="4815193" y="917588"/>
            <a:ext cx="6099242" cy="5401159"/>
          </a:xfrm>
          <a:prstGeom prst="rect">
            <a:avLst/>
          </a:prstGeom>
          <a:noFill/>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What is needed for us to be able to effectively listen to God? What can we do to prepare our hearts so we are in a position where we can hear what the Lord is seeking to reveal or communicate to us</a:t>
            </a:r>
            <a:r>
              <a:rPr kumimoji="0" lang="en-US" sz="3600" b="1" i="1"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through the preaching of the Word?</a:t>
            </a:r>
            <a:endParaRPr kumimoji="0" lang="en-US" sz="3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8">
            <a:extLst>
              <a:ext uri="{FF2B5EF4-FFF2-40B4-BE49-F238E27FC236}">
                <a16:creationId xmlns:a16="http://schemas.microsoft.com/office/drawing/2014/main" id="{6B38591C-7ADE-D871-3839-A0B06BD9A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7953" y="1381306"/>
            <a:ext cx="1529235" cy="49374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B4EC9A-7431-347D-8AAA-BFBF6C5CE5F2}"/>
              </a:ext>
            </a:extLst>
          </p:cNvPr>
          <p:cNvSpPr txBox="1"/>
          <p:nvPr/>
        </p:nvSpPr>
        <p:spPr>
          <a:xfrm flipH="1">
            <a:off x="0" y="680934"/>
            <a:ext cx="200153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Hearing Thru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Preaching </a:t>
            </a:r>
          </a:p>
        </p:txBody>
      </p:sp>
    </p:spTree>
    <p:extLst>
      <p:ext uri="{BB962C8B-B14F-4D97-AF65-F5344CB8AC3E}">
        <p14:creationId xmlns:p14="http://schemas.microsoft.com/office/powerpoint/2010/main" val="106273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DC5B5-BE6C-3450-CFED-77600E89A46A}"/>
              </a:ext>
            </a:extLst>
          </p:cNvPr>
          <p:cNvSpPr txBox="1"/>
          <p:nvPr/>
        </p:nvSpPr>
        <p:spPr>
          <a:xfrm>
            <a:off x="1640812" y="1012954"/>
            <a:ext cx="6608885" cy="48320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13131"/>
                </a:solidFill>
                <a:effectLst/>
                <a:uLnTx/>
                <a:uFillTx/>
                <a:latin typeface="Calibri" panose="020F0502020204030204" pitchFamily="34" charset="0"/>
                <a:ea typeface="Calibri" panose="020F0502020204030204" pitchFamily="34" charset="0"/>
                <a:cs typeface="Calibri" panose="020F0502020204030204" pitchFamily="34" charset="0"/>
              </a:rPr>
              <a:t>“Whereas I have shelves of books on how to preach, I have only one book on how to listen to sermons. This wonderful Catechism question </a:t>
            </a:r>
            <a:r>
              <a:rPr kumimoji="0" lang="en-US" b="0" i="0" u="none" strike="noStrike" kern="1200" cap="none" spc="0" normalizeH="0" baseline="0" noProof="0" dirty="0">
                <a:ln>
                  <a:noFill/>
                </a:ln>
                <a:solidFill>
                  <a:srgbClr val="313131"/>
                </a:solidFill>
                <a:effectLst/>
                <a:uLnTx/>
                <a:uFillTx/>
                <a:latin typeface="Calibri" panose="020F0502020204030204" pitchFamily="34" charset="0"/>
                <a:ea typeface="Calibri" panose="020F0502020204030204" pitchFamily="34" charset="0"/>
                <a:cs typeface="Calibri" panose="020F0502020204030204" pitchFamily="34" charset="0"/>
              </a:rPr>
              <a:t>(Q.160. Westminster Larger Catechism)</a:t>
            </a:r>
            <a:r>
              <a:rPr kumimoji="0" lang="en-US" sz="2800" b="0" i="0" u="none" strike="noStrike" kern="1200" cap="none" spc="0" normalizeH="0" baseline="0" noProof="0" dirty="0">
                <a:ln>
                  <a:noFill/>
                </a:ln>
                <a:solidFill>
                  <a:srgbClr val="313131"/>
                </a:solidFill>
                <a:effectLst/>
                <a:uLnTx/>
                <a:uFillTx/>
                <a:latin typeface="Calibri" panose="020F0502020204030204" pitchFamily="34" charset="0"/>
                <a:ea typeface="Calibri" panose="020F0502020204030204" pitchFamily="34" charset="0"/>
                <a:cs typeface="Calibri" panose="020F0502020204030204" pitchFamily="34" charset="0"/>
              </a:rPr>
              <a:t> helps to correct the misnomer that preaching is only upon the preacher. All of us as the Body of Christ have a part to play when it comes to the preached word and having the “</a:t>
            </a:r>
            <a:r>
              <a:rPr kumimoji="0" lang="en-US" sz="2800" b="0" i="1" u="none" strike="noStrike" kern="1200" cap="none" spc="0" normalizeH="0" baseline="0" noProof="0" dirty="0">
                <a:ln>
                  <a:noFill/>
                </a:ln>
                <a:solidFill>
                  <a:srgbClr val="313131"/>
                </a:solidFill>
                <a:effectLst/>
                <a:uLnTx/>
                <a:uFillTx/>
                <a:latin typeface="Calibri" panose="020F0502020204030204" pitchFamily="34" charset="0"/>
                <a:ea typeface="Calibri" panose="020F0502020204030204" pitchFamily="34" charset="0"/>
                <a:cs typeface="Calibri" panose="020F0502020204030204" pitchFamily="34" charset="0"/>
              </a:rPr>
              <a:t>ears to hear.</a:t>
            </a:r>
            <a:r>
              <a:rPr kumimoji="0" lang="en-US" sz="2800" b="0" i="0" u="none" strike="noStrike" kern="1200" cap="none" spc="0" normalizeH="0" baseline="0" noProof="0" dirty="0">
                <a:ln>
                  <a:noFill/>
                </a:ln>
                <a:solidFill>
                  <a:srgbClr val="313131"/>
                </a:solidFill>
                <a:effectLst/>
                <a:uLnTx/>
                <a:uFillTx/>
                <a:latin typeface="Calibri" panose="020F0502020204030204" pitchFamily="34" charset="0"/>
                <a:ea typeface="Calibri" panose="020F0502020204030204" pitchFamily="34" charset="0"/>
                <a:cs typeface="Calibri" panose="020F0502020204030204" pitchFamily="34" charset="0"/>
              </a:rPr>
              <a:t>” Let us therefore give greater diligence to the requirements of the word preached for our individual and corporate good.”</a:t>
            </a:r>
          </a:p>
        </p:txBody>
      </p:sp>
      <p:sp>
        <p:nvSpPr>
          <p:cNvPr id="5" name="TextBox 4">
            <a:extLst>
              <a:ext uri="{FF2B5EF4-FFF2-40B4-BE49-F238E27FC236}">
                <a16:creationId xmlns:a16="http://schemas.microsoft.com/office/drawing/2014/main" id="{B63CF51B-E911-BE6F-125F-956A87EA87FA}"/>
              </a:ext>
            </a:extLst>
          </p:cNvPr>
          <p:cNvSpPr txBox="1"/>
          <p:nvPr/>
        </p:nvSpPr>
        <p:spPr>
          <a:xfrm>
            <a:off x="6879981" y="6455703"/>
            <a:ext cx="6093068"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13131"/>
                </a:solidFill>
                <a:effectLst/>
                <a:uLnTx/>
                <a:uFillTx/>
                <a:latin typeface="Open Sans" panose="020B0606030504020204" pitchFamily="34" charset="0"/>
                <a:ea typeface="+mn-ea"/>
                <a:cs typeface="+mn-cs"/>
              </a:rPr>
              <a:t>Ken Ramsey, </a:t>
            </a:r>
            <a:r>
              <a:rPr kumimoji="0" lang="en-US" sz="1100" b="0" i="1" u="none" strike="noStrike" kern="1200" cap="none" spc="0" normalizeH="0" baseline="0" noProof="0" dirty="0">
                <a:ln>
                  <a:noFill/>
                </a:ln>
                <a:solidFill>
                  <a:srgbClr val="313131"/>
                </a:solidFill>
                <a:effectLst/>
                <a:uLnTx/>
                <a:uFillTx/>
                <a:latin typeface="Open Sans" panose="020B0606030504020204" pitchFamily="34" charset="0"/>
                <a:ea typeface="+mn-ea"/>
                <a:cs typeface="+mn-cs"/>
              </a:rPr>
              <a:t>Expository Listening </a:t>
            </a:r>
            <a:r>
              <a:rPr kumimoji="0" lang="en-US" sz="1100" b="0" i="0" u="none" strike="noStrike" kern="1200" cap="none" spc="0" normalizeH="0" baseline="0" noProof="0" dirty="0">
                <a:ln>
                  <a:noFill/>
                </a:ln>
                <a:solidFill>
                  <a:srgbClr val="313131"/>
                </a:solidFill>
                <a:effectLst/>
                <a:uLnTx/>
                <a:uFillTx/>
                <a:latin typeface="Open Sans" panose="020B0606030504020204" pitchFamily="34" charset="0"/>
                <a:ea typeface="+mn-ea"/>
                <a:cs typeface="+mn-cs"/>
              </a:rPr>
              <a:t>(Kress Biblical Resources; Woodlands, TX, 2010)</a:t>
            </a:r>
            <a:endParaRPr kumimoji="0" lang="en-US" sz="11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4098" name="Picture 2">
            <a:extLst>
              <a:ext uri="{FF2B5EF4-FFF2-40B4-BE49-F238E27FC236}">
                <a16:creationId xmlns:a16="http://schemas.microsoft.com/office/drawing/2014/main" id="{3F7C91B4-38CD-2E6E-B570-463371453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5757" y="889488"/>
            <a:ext cx="31718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908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46B670-41A2-6396-36C3-3C1968FDA11E}"/>
              </a:ext>
            </a:extLst>
          </p:cNvPr>
          <p:cNvSpPr txBox="1"/>
          <p:nvPr/>
        </p:nvSpPr>
        <p:spPr>
          <a:xfrm>
            <a:off x="5010149" y="335845"/>
            <a:ext cx="6265333" cy="6186309"/>
          </a:xfrm>
          <a:prstGeom prst="rect">
            <a:avLst/>
          </a:prstGeom>
          <a:noFill/>
        </p:spPr>
        <p:txBody>
          <a:bodyPr wrap="square">
            <a:spAutoFit/>
          </a:bodyPr>
          <a:lstStyle/>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Question 160: What is required of those that hear the Word preached?</a:t>
            </a:r>
          </a:p>
          <a:p>
            <a:pPr marL="0" marR="0" lvl="0" indent="0" algn="just" defTabSz="4572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Answer:</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It is required of those that hear the Word preached,</a:t>
            </a: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that they attend upon it with diligence, preparation, and prayer; </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examine: What they hear by the Scriptures;</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receive the truth with faith, love, meekness, and readiness of mind, as the Word of God;</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meditate, and confer of it;</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hide it in their hearts, and bring forth the fruit of it in their lives.</a:t>
            </a:r>
          </a:p>
        </p:txBody>
      </p:sp>
      <p:pic>
        <p:nvPicPr>
          <p:cNvPr id="13314" name="Picture 2">
            <a:extLst>
              <a:ext uri="{FF2B5EF4-FFF2-40B4-BE49-F238E27FC236}">
                <a16:creationId xmlns:a16="http://schemas.microsoft.com/office/drawing/2014/main" id="{CC3D45E3-DC62-FC68-7516-0A3AEC534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1466850"/>
            <a:ext cx="3028950" cy="3924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D52294-2B10-5734-941F-090F3E5ED2CE}"/>
              </a:ext>
            </a:extLst>
          </p:cNvPr>
          <p:cNvSpPr txBox="1"/>
          <p:nvPr/>
        </p:nvSpPr>
        <p:spPr>
          <a:xfrm>
            <a:off x="186268" y="660399"/>
            <a:ext cx="90762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a:ea typeface="+mn-ea"/>
                <a:cs typeface="+mn-cs"/>
              </a:rPr>
              <a:t>Attend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a:ea typeface="+mn-ea"/>
                <a:cs typeface="+mn-cs"/>
              </a:rPr>
              <a:t>Upon It</a:t>
            </a:r>
          </a:p>
        </p:txBody>
      </p:sp>
    </p:spTree>
    <p:extLst>
      <p:ext uri="{BB962C8B-B14F-4D97-AF65-F5344CB8AC3E}">
        <p14:creationId xmlns:p14="http://schemas.microsoft.com/office/powerpoint/2010/main" val="265121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E61B119-61DC-F49C-2338-FC514E4C5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354" y="321733"/>
            <a:ext cx="3951111" cy="59266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AE17F2-7E97-DA80-9231-52B8562D0FEB}"/>
              </a:ext>
            </a:extLst>
          </p:cNvPr>
          <p:cNvSpPr txBox="1"/>
          <p:nvPr/>
        </p:nvSpPr>
        <p:spPr>
          <a:xfrm>
            <a:off x="4775202" y="1773941"/>
            <a:ext cx="6914444" cy="3750386"/>
          </a:xfrm>
          <a:prstGeom prst="rect">
            <a:avLst/>
          </a:prstGeom>
          <a:noFill/>
        </p:spPr>
        <p:txBody>
          <a:bodyPr wrap="square">
            <a:spAutoFit/>
          </a:bodyPr>
          <a:lstStyle/>
          <a:p>
            <a:pPr marL="0" marR="0">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Speak, O Lord, as we come to You</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To receive the food of Your Holy Word.</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Take Your truth, plant it deep in us;</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Shape and fashion us in Your likeness,</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That the light of Christ might be seen today</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In our acts of love and our deeds of faith.</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Speak, O Lord, and fulfill in us</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All Your purposes for Your glory</a:t>
            </a:r>
            <a:endParaRPr lang="en-US" sz="2800" b="1" dirty="0">
              <a:effectLst>
                <a:outerShdw blurRad="38100" dist="38100" dir="2700000" algn="tl">
                  <a:srgbClr val="000000">
                    <a:alpha val="43137"/>
                  </a:srgbClr>
                </a:outerShdw>
              </a:effectLst>
            </a:endParaRPr>
          </a:p>
        </p:txBody>
      </p:sp>
      <p:pic>
        <p:nvPicPr>
          <p:cNvPr id="4" name="Picture 2">
            <a:extLst>
              <a:ext uri="{FF2B5EF4-FFF2-40B4-BE49-F238E27FC236}">
                <a16:creationId xmlns:a16="http://schemas.microsoft.com/office/drawing/2014/main" id="{A9AF8ADD-A68C-2734-D4A7-580C4DAA4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2889" y="587557"/>
            <a:ext cx="1919111" cy="143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111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46B670-41A2-6396-36C3-3C1968FDA11E}"/>
              </a:ext>
            </a:extLst>
          </p:cNvPr>
          <p:cNvSpPr txBox="1"/>
          <p:nvPr/>
        </p:nvSpPr>
        <p:spPr>
          <a:xfrm>
            <a:off x="5010149" y="335845"/>
            <a:ext cx="6265333" cy="4154984"/>
          </a:xfrm>
          <a:prstGeom prst="rect">
            <a:avLst/>
          </a:prstGeom>
          <a:noFill/>
        </p:spPr>
        <p:txBody>
          <a:bodyPr wrap="square">
            <a:spAutoFit/>
          </a:bodyPr>
          <a:lstStyle/>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Question 160: What is required of those that hear the Word preached?</a:t>
            </a:r>
          </a:p>
          <a:p>
            <a:pPr marL="0" marR="0" lvl="0" indent="0" algn="just" defTabSz="4572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Answer:</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It is required of those that hear the Word preached,</a:t>
            </a: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that they attend upon it with diligence, preparation, and prayer;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3314" name="Picture 2">
            <a:extLst>
              <a:ext uri="{FF2B5EF4-FFF2-40B4-BE49-F238E27FC236}">
                <a16:creationId xmlns:a16="http://schemas.microsoft.com/office/drawing/2014/main" id="{CC3D45E3-DC62-FC68-7516-0A3AEC534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1466850"/>
            <a:ext cx="3028950" cy="3924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D52294-2B10-5734-941F-090F3E5ED2CE}"/>
              </a:ext>
            </a:extLst>
          </p:cNvPr>
          <p:cNvSpPr txBox="1"/>
          <p:nvPr/>
        </p:nvSpPr>
        <p:spPr>
          <a:xfrm>
            <a:off x="186268" y="660399"/>
            <a:ext cx="90762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a:ea typeface="+mn-ea"/>
                <a:cs typeface="+mn-cs"/>
              </a:rPr>
              <a:t>Attend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a:ea typeface="+mn-ea"/>
                <a:cs typeface="+mn-cs"/>
              </a:rPr>
              <a:t>Upon It</a:t>
            </a:r>
          </a:p>
        </p:txBody>
      </p:sp>
    </p:spTree>
    <p:extLst>
      <p:ext uri="{BB962C8B-B14F-4D97-AF65-F5344CB8AC3E}">
        <p14:creationId xmlns:p14="http://schemas.microsoft.com/office/powerpoint/2010/main" val="23443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D45003-278B-6B45-313F-F015F6627F3E}"/>
              </a:ext>
            </a:extLst>
          </p:cNvPr>
          <p:cNvSpPr txBox="1"/>
          <p:nvPr/>
        </p:nvSpPr>
        <p:spPr>
          <a:xfrm>
            <a:off x="3848986" y="825242"/>
            <a:ext cx="7275470" cy="5583901"/>
          </a:xfrm>
          <a:prstGeom prst="rect">
            <a:avLst/>
          </a:prstGeom>
          <a:noFill/>
        </p:spPr>
        <p:txBody>
          <a:bodyPr wrap="square">
            <a:spAutoFit/>
          </a:bodyPr>
          <a:lstStyle/>
          <a:p>
            <a:pPr marL="0" marR="0" lvl="0" indent="0" algn="just" defTabSz="457200" rtl="0" eaLnBrk="1" fontAlgn="auto" latinLnBrk="0" hangingPunct="1">
              <a:lnSpc>
                <a:spcPct val="107000"/>
              </a:lnSpc>
              <a:spcBef>
                <a:spcPts val="0"/>
              </a:spcBef>
              <a:spcAft>
                <a:spcPts val="75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“It is not the letter of the Word that ordinarily doth convert, but the spiritual meaning of it, as revealed and expounded….</a:t>
            </a:r>
            <a:r>
              <a:rPr kumimoji="0" lang="en-US" sz="2400" b="0" i="0" u="none" strike="noStrike" kern="100" cap="none" spc="0" normalizeH="0" baseline="0" noProof="0" dirty="0">
                <a:ln>
                  <a:noFill/>
                </a:ln>
                <a:solidFill>
                  <a:srgbClr val="666666"/>
                </a:solidFill>
                <a:effectLst/>
                <a:uLnTx/>
                <a:uFillTx/>
                <a:latin typeface="Calibri" panose="020F0502020204030204" pitchFamily="34" charset="0"/>
                <a:ea typeface="Times New Roman" panose="02020603050405020304" pitchFamily="18" charset="0"/>
                <a:cs typeface="Calibri" panose="020F0502020204030204" pitchFamily="34" charset="0"/>
              </a:rPr>
              <a:t>There is the letter, the husk; and there is the spirit, the kernel, and when we by expounding the Word do open the husk, out drops the kernel. It is the meaning of the word which is the word indeed, it is the sense of it which is the soul….</a:t>
            </a:r>
            <a:r>
              <a:rPr kumimoji="0" lang="en-US" sz="2400" b="1" i="0" u="none" strike="noStrike" kern="1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Now, preaching in a more special manner reveals God’s Word.</a:t>
            </a:r>
            <a:r>
              <a:rPr kumimoji="0" lang="en-US" sz="2400" b="0" i="0" u="none" strike="noStrike" kern="1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00" cap="none" spc="0" normalizeH="0" baseline="0" noProof="0" dirty="0">
                <a:ln>
                  <a:noFill/>
                </a:ln>
                <a:solidFill>
                  <a:srgbClr val="666666"/>
                </a:solidFill>
                <a:effectLst/>
                <a:uLnTx/>
                <a:uFillTx/>
                <a:latin typeface="Calibri" panose="020F0502020204030204" pitchFamily="34" charset="0"/>
                <a:ea typeface="Times New Roman" panose="02020603050405020304" pitchFamily="18" charset="0"/>
                <a:cs typeface="Calibri" panose="020F0502020204030204" pitchFamily="34" charset="0"/>
              </a:rPr>
              <a:t>When an ointment box is once opened, then it casts its </a:t>
            </a:r>
            <a:r>
              <a:rPr kumimoji="0" lang="en-US" sz="2400" b="0" i="0" u="none" strike="noStrike" kern="100" cap="none" spc="0" normalizeH="0" baseline="0" noProof="0" dirty="0" err="1">
                <a:ln>
                  <a:noFill/>
                </a:ln>
                <a:solidFill>
                  <a:srgbClr val="666666"/>
                </a:solidFill>
                <a:effectLst/>
                <a:uLnTx/>
                <a:uFillTx/>
                <a:latin typeface="Calibri" panose="020F0502020204030204" pitchFamily="34" charset="0"/>
                <a:ea typeface="Times New Roman" panose="02020603050405020304" pitchFamily="18" charset="0"/>
                <a:cs typeface="Calibri" panose="020F0502020204030204" pitchFamily="34" charset="0"/>
              </a:rPr>
              <a:t>savour</a:t>
            </a:r>
            <a:r>
              <a:rPr kumimoji="0" lang="en-US" sz="2400" b="0" i="0" u="none" strike="noStrike" kern="100" cap="none" spc="0" normalizeH="0" baseline="0" noProof="0" dirty="0">
                <a:ln>
                  <a:noFill/>
                </a:ln>
                <a:solidFill>
                  <a:srgbClr val="666666"/>
                </a:solidFill>
                <a:effectLst/>
                <a:uLnTx/>
                <a:uFillTx/>
                <a:latin typeface="Calibri" panose="020F0502020204030204" pitchFamily="34" charset="0"/>
                <a:ea typeface="Times New Roman" panose="02020603050405020304" pitchFamily="18" charset="0"/>
                <a:cs typeface="Calibri" panose="020F0502020204030204" pitchFamily="34" charset="0"/>
              </a:rPr>
              <a:t> about; and when the juice of a medicinal herb is once strained out and applied, then it - heals. </a:t>
            </a:r>
            <a:r>
              <a:rPr kumimoji="0" lang="en-US" sz="2400" b="0" i="0" u="none" strike="noStrike" kern="1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And so it is the spiritual meaning of the Word let into the heart which converts it and turns it to God.” </a:t>
            </a:r>
          </a:p>
          <a:p>
            <a:pPr marL="0" marR="0" lvl="0" indent="0" algn="just" defTabSz="457200" rtl="0" eaLnBrk="1" fontAlgn="auto" latinLnBrk="0" hangingPunct="1">
              <a:lnSpc>
                <a:spcPct val="107000"/>
              </a:lnSpc>
              <a:spcBef>
                <a:spcPts val="0"/>
              </a:spcBef>
              <a:spcAft>
                <a:spcPts val="750"/>
              </a:spcAft>
              <a:buClrTx/>
              <a:buSzTx/>
              <a:buFontTx/>
              <a:buNone/>
              <a:tabLst/>
              <a:defRPr/>
            </a:pPr>
            <a:r>
              <a:rPr kumimoji="0" lang="en-US" sz="1600" b="0" i="0" u="none" strike="noStrike" kern="100" cap="none" spc="0" normalizeH="0" baseline="0" noProof="0" dirty="0">
                <a:ln>
                  <a:noFill/>
                </a:ln>
                <a:solidFill>
                  <a:srgbClr val="666666"/>
                </a:solidFill>
                <a:effectLst/>
                <a:uLnTx/>
                <a:uFillTx/>
                <a:latin typeface="Calibri" panose="020F0502020204030204" pitchFamily="34" charset="0"/>
                <a:ea typeface="Times New Roman" panose="02020603050405020304" pitchFamily="18" charset="0"/>
                <a:cs typeface="Calibri" panose="020F0502020204030204" pitchFamily="34" charset="0"/>
              </a:rPr>
              <a:t>Thomas Goodwin, English Puritan theologian and preacher (1600-1679)</a:t>
            </a:r>
            <a:endParaRPr kumimoji="0" lang="en-US"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C3363A8-684F-A50A-8F26-C03D5642B5A3}"/>
              </a:ext>
            </a:extLst>
          </p:cNvPr>
          <p:cNvSpPr txBox="1"/>
          <p:nvPr/>
        </p:nvSpPr>
        <p:spPr>
          <a:xfrm>
            <a:off x="-60537" y="626533"/>
            <a:ext cx="168507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Turning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Heart To God</a:t>
            </a:r>
          </a:p>
        </p:txBody>
      </p:sp>
      <p:pic>
        <p:nvPicPr>
          <p:cNvPr id="13322" name="Picture 10">
            <a:extLst>
              <a:ext uri="{FF2B5EF4-FFF2-40B4-BE49-F238E27FC236}">
                <a16:creationId xmlns:a16="http://schemas.microsoft.com/office/drawing/2014/main" id="{908AC553-B075-D074-FC7D-FF0CCD154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117" y="1554958"/>
            <a:ext cx="2930319" cy="3748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891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7CD6FA-43B7-9734-E985-EC739AE5ABEE}"/>
              </a:ext>
            </a:extLst>
          </p:cNvPr>
          <p:cNvSpPr txBox="1"/>
          <p:nvPr/>
        </p:nvSpPr>
        <p:spPr>
          <a:xfrm>
            <a:off x="1664552" y="253772"/>
            <a:ext cx="6096000" cy="635045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750"/>
              </a:spcAft>
              <a:buClrTx/>
              <a:buSzTx/>
              <a:buFontTx/>
              <a:buNone/>
              <a:tabLst/>
              <a:defRPr/>
            </a:pPr>
            <a:r>
              <a:rPr kumimoji="0" lang="en-US" sz="2000" b="1"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Come not to hear with careless heart</a:t>
            </a: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as if you were to hear a matter that little concerned you, but come with a sense of the unspeakable weight, necessity, and consequence of the Holy Word which you are to hear; and when you understand how much you are concerned in it, it will greatly help your understanding of every particular truth….</a:t>
            </a: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457200" rtl="0" eaLnBrk="1" fontAlgn="auto" latinLnBrk="0" hangingPunct="1">
              <a:lnSpc>
                <a:spcPct val="100000"/>
              </a:lnSpc>
              <a:spcBef>
                <a:spcPts val="1200"/>
              </a:spcBef>
              <a:spcAft>
                <a:spcPts val="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Make it our work </a:t>
            </a:r>
            <a:r>
              <a:rPr kumimoji="0" lang="en-US" sz="2000" b="1"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with diligence to apply the word as you are hearing it</a:t>
            </a: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….Cast not all upon the minister, as those that will go no further than they are carried as by force….You have work to do as well as the preacher, and should all the time be as busy as he….you must </a:t>
            </a:r>
            <a:r>
              <a:rPr kumimoji="0" lang="en-US" sz="2000" b="1"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open your mouths, and digest it</a:t>
            </a: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for another cannot digest it for you…therefore </a:t>
            </a:r>
            <a:r>
              <a:rPr kumimoji="0" lang="en-US" sz="2000"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be all the while at work, and abhor an idle heart in hearing</a:t>
            </a: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as well as an idle minister.</a:t>
            </a:r>
            <a:endPar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457200" rtl="0" eaLnBrk="1" fontAlgn="auto" latinLnBrk="0" hangingPunct="1">
              <a:lnSpc>
                <a:spcPct val="100000"/>
              </a:lnSpc>
              <a:spcBef>
                <a:spcPts val="1200"/>
              </a:spcBef>
              <a:spcAft>
                <a:spcPts val="0"/>
              </a:spcAft>
              <a:buClrTx/>
              <a:buSzTx/>
              <a:buFontTx/>
              <a:buNone/>
              <a:tabLst/>
              <a:defRPr/>
            </a:pPr>
            <a:r>
              <a:rPr kumimoji="0" lang="en-US" sz="2000" b="1"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Chew the cud</a:t>
            </a: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and call up all </a:t>
            </a:r>
            <a:r>
              <a:rPr kumimoji="0" lang="en-US" sz="2000" b="1"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when you come home in secret, and by meditation preach it over to yourselves</a:t>
            </a: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If it were coldly delivered by the preacher, do you…preach it more earnestly over to your own hearts…</a:t>
            </a:r>
            <a:endPar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362" name="Picture 2">
            <a:extLst>
              <a:ext uri="{FF2B5EF4-FFF2-40B4-BE49-F238E27FC236}">
                <a16:creationId xmlns:a16="http://schemas.microsoft.com/office/drawing/2014/main" id="{E47645B7-2AB3-B02A-5361-0DF86DA71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133" y="4362781"/>
            <a:ext cx="3759200" cy="2110522"/>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864BBE7D-C327-1447-89FD-82A1D2656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4133" y="140263"/>
            <a:ext cx="3759200" cy="42394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A3C962-C233-C0E9-77DD-30A678E3AF8D}"/>
              </a:ext>
            </a:extLst>
          </p:cNvPr>
          <p:cNvSpPr txBox="1"/>
          <p:nvPr/>
        </p:nvSpPr>
        <p:spPr>
          <a:xfrm flipH="1">
            <a:off x="219295" y="660400"/>
            <a:ext cx="255693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a:ea typeface="+mn-ea"/>
                <a:cs typeface="+mn-cs"/>
              </a:rPr>
              <a:t>Chew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a:ea typeface="+mn-ea"/>
                <a:cs typeface="+mn-cs"/>
              </a:rPr>
              <a:t>Cud</a:t>
            </a:r>
          </a:p>
        </p:txBody>
      </p:sp>
    </p:spTree>
    <p:extLst>
      <p:ext uri="{BB962C8B-B14F-4D97-AF65-F5344CB8AC3E}">
        <p14:creationId xmlns:p14="http://schemas.microsoft.com/office/powerpoint/2010/main" val="4238061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D537A3-F817-1C72-4AFD-4CB2BD173F15}"/>
              </a:ext>
            </a:extLst>
          </p:cNvPr>
          <p:cNvSpPr txBox="1"/>
          <p:nvPr/>
        </p:nvSpPr>
        <p:spPr>
          <a:xfrm>
            <a:off x="3403599" y="243512"/>
            <a:ext cx="8669867" cy="664797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preparation consists in the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mn-cs"/>
              </a:rPr>
              <a:t>readinese</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 of the faculties of the soul and the graces of the spirit of God, presently to act upon the setting upon a holy duty. </a:t>
            </a:r>
            <a:r>
              <a:rPr kumimoji="0" lang="en-US" sz="2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When a man or woman shall find the faculties of their soul and the graces that are in them, to be ready to act as soon as ever they fall upon duty, just as you see a company of Ringers when they have made all preparation for the raising of the bels, then in an instant when they begin to pull, all the bels go in that tune that according to their skill they set them in. And so it should be with our hearts, the faculties of our souls and graces, though now we are not upon duty, yet we should be so ready that as it were upon a pull, all the faculties of our souls and graces of Gods Spirit should work in a melodious way; </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There are those that keep their hearts so prepared as at the very first moment that they set about the duty of Worship, all faculties and graces begin to act and to stir and are working towards God, as a fire, when all the matter is ready laid, presently it comes to be kindled and flame out; and thus it should be with our hearts:”</a:t>
            </a:r>
            <a:r>
              <a:rPr kumimoji="0" lang="en-US" sz="2400" b="1" i="0" u="none" strike="noStrike" kern="18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mn-cs"/>
              </a:rPr>
              <a:t> </a:t>
            </a:r>
            <a:r>
              <a:rPr kumimoji="0" lang="en-US" sz="1200" b="0" i="0" u="none" strike="noStrike" kern="18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Gospel Worship </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Jeremiah Burroughs (1599-1646) - A Popular Independent Puritan Preacher and a Member of the Westminster Assembly</a:t>
            </a:r>
            <a:endPar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16386" name="Picture 2">
            <a:extLst>
              <a:ext uri="{FF2B5EF4-FFF2-40B4-BE49-F238E27FC236}">
                <a16:creationId xmlns:a16="http://schemas.microsoft.com/office/drawing/2014/main" id="{58A262FB-5057-0078-DB3B-234FAA24F9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402803"/>
            <a:ext cx="2927350" cy="43293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FA06BC-E821-8FE4-C784-CF4C79C98620}"/>
              </a:ext>
            </a:extLst>
          </p:cNvPr>
          <p:cNvSpPr txBox="1"/>
          <p:nvPr/>
        </p:nvSpPr>
        <p:spPr>
          <a:xfrm>
            <a:off x="0" y="626534"/>
            <a:ext cx="131144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Preparation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Of the Soul</a:t>
            </a:r>
          </a:p>
        </p:txBody>
      </p:sp>
    </p:spTree>
    <p:extLst>
      <p:ext uri="{BB962C8B-B14F-4D97-AF65-F5344CB8AC3E}">
        <p14:creationId xmlns:p14="http://schemas.microsoft.com/office/powerpoint/2010/main" val="3836744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46B670-41A2-6396-36C3-3C1968FDA11E}"/>
              </a:ext>
            </a:extLst>
          </p:cNvPr>
          <p:cNvSpPr txBox="1"/>
          <p:nvPr/>
        </p:nvSpPr>
        <p:spPr>
          <a:xfrm>
            <a:off x="5010149" y="335845"/>
            <a:ext cx="6265333" cy="6986528"/>
          </a:xfrm>
          <a:prstGeom prst="rect">
            <a:avLst/>
          </a:prstGeom>
          <a:noFill/>
        </p:spPr>
        <p:txBody>
          <a:bodyPr wrap="square">
            <a:spAutoFit/>
          </a:bodyPr>
          <a:lstStyle/>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Question 160: What is required of those that hear the Word preached?</a:t>
            </a:r>
          </a:p>
          <a:p>
            <a:pPr marL="0" marR="0" lvl="0" indent="0" algn="just" defTabSz="4572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Answer:</a:t>
            </a:r>
            <a:r>
              <a:rPr kumimoji="0" lang="en-US" sz="2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1"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It is required of those that hear the Word preached,</a:t>
            </a: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rPr>
              <a:t>that they attend upon it with diligence, preparation, and prayer; </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examine: What they hear by the Scriptures;</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rPr>
              <a:t>receive the truth with faith, love, meekness, and readiness of mind, as the Word of God;</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rPr>
              <a:t>meditate, and confer of it;</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rPr>
              <a:t>hide it in their hearts, and bring forth the fruit of it in their lives.</a:t>
            </a:r>
          </a:p>
        </p:txBody>
      </p:sp>
      <p:pic>
        <p:nvPicPr>
          <p:cNvPr id="13314" name="Picture 2">
            <a:extLst>
              <a:ext uri="{FF2B5EF4-FFF2-40B4-BE49-F238E27FC236}">
                <a16:creationId xmlns:a16="http://schemas.microsoft.com/office/drawing/2014/main" id="{CC3D45E3-DC62-FC68-7516-0A3AEC534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1466850"/>
            <a:ext cx="3028950" cy="3924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EF8445-286A-205F-1EAD-867180AFB360}"/>
              </a:ext>
            </a:extLst>
          </p:cNvPr>
          <p:cNvSpPr txBox="1"/>
          <p:nvPr/>
        </p:nvSpPr>
        <p:spPr>
          <a:xfrm>
            <a:off x="43522" y="660399"/>
            <a:ext cx="139531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Examine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What Is Heard</a:t>
            </a:r>
          </a:p>
        </p:txBody>
      </p:sp>
    </p:spTree>
    <p:extLst>
      <p:ext uri="{BB962C8B-B14F-4D97-AF65-F5344CB8AC3E}">
        <p14:creationId xmlns:p14="http://schemas.microsoft.com/office/powerpoint/2010/main" val="1328993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794BEB-64C5-5931-E016-A1AD48C29212}"/>
              </a:ext>
            </a:extLst>
          </p:cNvPr>
          <p:cNvSpPr txBox="1"/>
          <p:nvPr/>
        </p:nvSpPr>
        <p:spPr>
          <a:xfrm>
            <a:off x="1828800" y="689788"/>
            <a:ext cx="6841066" cy="569386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The Bereans, you remember in the Book of Acts, tested what they heard, according to the Scriptures (Acts 17:11). </a:t>
            </a:r>
            <a:r>
              <a:rPr kumimoji="0" lang="en-US" sz="2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mn-cs"/>
              </a:rPr>
              <a:t>We ought to also hear what is preached and examine it according to the Scriptures: is this faithful to what the Bible teaches? </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This, of course, requires you to know what the Bible teaches, which requires you to read and study the Bible. We know from week to week the passages to be preached</a:t>
            </a:r>
            <a:r>
              <a:rPr kumimoji="0" lang="en-US" sz="28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Is that intentional on the part of our elders?  Are they expecting something from us pre and post sermon?</a:t>
            </a:r>
            <a:endParaRPr kumimoji="0" lang="en-US" sz="28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955AA2C2-6088-504E-1AED-35CF9A194330}"/>
              </a:ext>
            </a:extLst>
          </p:cNvPr>
          <p:cNvSpPr txBox="1"/>
          <p:nvPr/>
        </p:nvSpPr>
        <p:spPr>
          <a:xfrm>
            <a:off x="0" y="689788"/>
            <a:ext cx="142539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a:ea typeface="+mn-ea"/>
                <a:cs typeface="+mn-cs"/>
              </a:rPr>
              <a:t>Testing What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a:ea typeface="+mn-ea"/>
                <a:cs typeface="+mn-cs"/>
              </a:rPr>
              <a:t>You Hear</a:t>
            </a:r>
          </a:p>
        </p:txBody>
      </p:sp>
      <p:pic>
        <p:nvPicPr>
          <p:cNvPr id="17412" name="Picture 4">
            <a:extLst>
              <a:ext uri="{FF2B5EF4-FFF2-40B4-BE49-F238E27FC236}">
                <a16:creationId xmlns:a16="http://schemas.microsoft.com/office/drawing/2014/main" id="{1D264693-5442-B5ED-E893-EE3B4D9D5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4492" y="2097617"/>
            <a:ext cx="3053526" cy="238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613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46B670-41A2-6396-36C3-3C1968FDA11E}"/>
              </a:ext>
            </a:extLst>
          </p:cNvPr>
          <p:cNvSpPr txBox="1"/>
          <p:nvPr/>
        </p:nvSpPr>
        <p:spPr>
          <a:xfrm>
            <a:off x="5010149" y="335845"/>
            <a:ext cx="6265333" cy="7725192"/>
          </a:xfrm>
          <a:prstGeom prst="rect">
            <a:avLst/>
          </a:prstGeom>
          <a:noFill/>
        </p:spPr>
        <p:txBody>
          <a:bodyPr wrap="square">
            <a:spAutoFit/>
          </a:bodyPr>
          <a:lstStyle/>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Question 160: What is required of those that hear the Word preached?</a:t>
            </a:r>
          </a:p>
          <a:p>
            <a:pPr marL="0" marR="0" lvl="0" indent="0" algn="just" defTabSz="4572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Answer:</a:t>
            </a:r>
            <a:r>
              <a:rPr kumimoji="0" lang="en-US" sz="2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1"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It is required of those that hear the Word preached,</a:t>
            </a: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rPr>
              <a:t>that they attend upon it with diligence, preparation, and prayer; </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rPr>
              <a:t>examine: What they hear by the Scriptures;</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receive the truth with faith, love, meekness, and readiness of mind, as the Word of God;</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rPr>
              <a:t>meditate, and confer of it;</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rPr>
              <a:t>hide it in their hearts, and bring forth the fruit of it in their lives.</a:t>
            </a:r>
          </a:p>
        </p:txBody>
      </p:sp>
      <p:pic>
        <p:nvPicPr>
          <p:cNvPr id="13314" name="Picture 2">
            <a:extLst>
              <a:ext uri="{FF2B5EF4-FFF2-40B4-BE49-F238E27FC236}">
                <a16:creationId xmlns:a16="http://schemas.microsoft.com/office/drawing/2014/main" id="{CC3D45E3-DC62-FC68-7516-0A3AEC534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1466850"/>
            <a:ext cx="3028950" cy="3924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E1A552-70BD-ED77-19CF-8E4547D4BEE2}"/>
              </a:ext>
            </a:extLst>
          </p:cNvPr>
          <p:cNvSpPr txBox="1"/>
          <p:nvPr/>
        </p:nvSpPr>
        <p:spPr>
          <a:xfrm>
            <a:off x="86785" y="643467"/>
            <a:ext cx="333586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Receive 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The Word</a:t>
            </a:r>
          </a:p>
        </p:txBody>
      </p:sp>
    </p:spTree>
    <p:extLst>
      <p:ext uri="{BB962C8B-B14F-4D97-AF65-F5344CB8AC3E}">
        <p14:creationId xmlns:p14="http://schemas.microsoft.com/office/powerpoint/2010/main" val="2514711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9F578E-551B-F2D4-D518-6CC2B7B3BBF0}"/>
              </a:ext>
            </a:extLst>
          </p:cNvPr>
          <p:cNvSpPr txBox="1"/>
          <p:nvPr/>
        </p:nvSpPr>
        <p:spPr>
          <a:xfrm>
            <a:off x="2121408" y="1120676"/>
            <a:ext cx="3260380" cy="218521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opperplate Gothic Light" panose="020E0507020206020404" pitchFamily="34" charset="0"/>
                <a:ea typeface="Times New Roman" panose="02020603050405020304" pitchFamily="18" charset="0"/>
                <a:cs typeface="+mn-cs"/>
              </a:rPr>
              <a:t>There is a certain </a:t>
            </a:r>
            <a:r>
              <a:rPr kumimoji="0" lang="en-US"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opperplate Gothic Light" panose="020E0507020206020404" pitchFamily="34" charset="0"/>
                <a:ea typeface="Times New Roman" panose="02020603050405020304" pitchFamily="18" charset="0"/>
                <a:cs typeface="+mn-cs"/>
              </a:rPr>
              <a:t>posture</a:t>
            </a:r>
            <a:r>
              <a:rPr kumimoji="0" lang="en-US" sz="2400" b="1" i="0" u="none" strike="noStrike" kern="0" cap="none" spc="0" normalizeH="0" baseline="0" noProof="0" dirty="0">
                <a:ln>
                  <a:noFill/>
                </a:ln>
                <a:solidFill>
                  <a:prstClr val="black"/>
                </a:solidFill>
                <a:effectLst/>
                <a:uLnTx/>
                <a:uFillTx/>
                <a:latin typeface="Copperplate Gothic Light" panose="020E0507020206020404" pitchFamily="34" charset="0"/>
                <a:ea typeface="Times New Roman" panose="02020603050405020304" pitchFamily="18" charset="0"/>
                <a:cs typeface="+mn-cs"/>
              </a:rPr>
              <a:t> in which we should receive faithful preaching. </a:t>
            </a:r>
          </a:p>
        </p:txBody>
      </p:sp>
      <p:pic>
        <p:nvPicPr>
          <p:cNvPr id="1026" name="Picture 2">
            <a:extLst>
              <a:ext uri="{FF2B5EF4-FFF2-40B4-BE49-F238E27FC236}">
                <a16:creationId xmlns:a16="http://schemas.microsoft.com/office/drawing/2014/main" id="{C19922FF-29EF-2F80-DA03-D683079F2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788" y="649224"/>
            <a:ext cx="4183820" cy="27797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A7DFB6-C0F3-A98F-0D3D-BF9A2CF16487}"/>
              </a:ext>
            </a:extLst>
          </p:cNvPr>
          <p:cNvSpPr txBox="1"/>
          <p:nvPr/>
        </p:nvSpPr>
        <p:spPr>
          <a:xfrm>
            <a:off x="5641848" y="2980944"/>
            <a:ext cx="914400" cy="9144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5" name="TextBox 4">
            <a:extLst>
              <a:ext uri="{FF2B5EF4-FFF2-40B4-BE49-F238E27FC236}">
                <a16:creationId xmlns:a16="http://schemas.microsoft.com/office/drawing/2014/main" id="{2D48462D-BB01-9A63-C728-ABD6C4E5055A}"/>
              </a:ext>
            </a:extLst>
          </p:cNvPr>
          <p:cNvSpPr txBox="1"/>
          <p:nvPr/>
        </p:nvSpPr>
        <p:spPr>
          <a:xfrm>
            <a:off x="3069313" y="3552111"/>
            <a:ext cx="7881388" cy="3348545"/>
          </a:xfrm>
          <a:prstGeom prst="rect">
            <a:avLst/>
          </a:prstGeom>
          <a:noFill/>
        </p:spPr>
        <p:txBody>
          <a:bodyPr wrap="none" rtlCol="0">
            <a:spAutoFit/>
          </a:bodyP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prstClr val="black"/>
                </a:solidFill>
                <a:effectLst/>
                <a:uLnTx/>
                <a:uFillTx/>
                <a:latin typeface="Copperplate Gothic Light" panose="020E0507020206020404" pitchFamily="34" charset="0"/>
                <a:ea typeface="+mn-ea"/>
                <a:cs typeface="+mn-cs"/>
              </a:rPr>
              <a:t>We  are to receive the truth with faith.</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prstClr val="black"/>
                </a:solidFill>
                <a:effectLst/>
                <a:uLnTx/>
                <a:uFillTx/>
                <a:latin typeface="Copperplate Gothic Light" panose="020E0507020206020404" pitchFamily="34" charset="0"/>
                <a:ea typeface="+mn-ea"/>
                <a:cs typeface="+mn-cs"/>
              </a:rPr>
              <a:t>We are to believe what God says is true.</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prstClr val="black"/>
                </a:solidFill>
                <a:effectLst/>
                <a:uLnTx/>
                <a:uFillTx/>
                <a:latin typeface="Copperplate Gothic Light" panose="020E0507020206020404" pitchFamily="34" charset="0"/>
                <a:ea typeface="+mn-ea"/>
                <a:cs typeface="+mn-cs"/>
              </a:rPr>
              <a:t>We are to trust what God tells us to trust.</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prstClr val="black"/>
                </a:solidFill>
                <a:effectLst/>
                <a:uLnTx/>
                <a:uFillTx/>
                <a:latin typeface="Copperplate Gothic Light" panose="020E0507020206020404" pitchFamily="34" charset="0"/>
                <a:ea typeface="+mn-ea"/>
                <a:cs typeface="+mn-cs"/>
              </a:rPr>
              <a:t>We are to do what He tells us to do.</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prstClr val="black"/>
                </a:solidFill>
                <a:effectLst/>
                <a:uLnTx/>
                <a:uFillTx/>
                <a:latin typeface="Copperplate Gothic Light" panose="020E0507020206020404" pitchFamily="34" charset="0"/>
                <a:ea typeface="+mn-ea"/>
                <a:cs typeface="+mn-cs"/>
              </a:rPr>
              <a:t>We area to think how He tells us to think.</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endParaRPr kumimoji="0" lang="en-US" sz="2400" b="1" i="0" u="none" strike="noStrike" kern="1200" cap="none" spc="0" normalizeH="0" baseline="0" noProof="0" dirty="0">
              <a:ln>
                <a:noFill/>
              </a:ln>
              <a:solidFill>
                <a:prstClr val="black"/>
              </a:solidFill>
              <a:effectLst/>
              <a:uLnTx/>
              <a:uFillTx/>
              <a:latin typeface="Copperplate Gothic Light" panose="020E0507020206020404" pitchFamily="34" charset="0"/>
              <a:ea typeface="+mn-ea"/>
              <a:cs typeface="+mn-cs"/>
            </a:endParaRPr>
          </a:p>
        </p:txBody>
      </p:sp>
      <p:sp>
        <p:nvSpPr>
          <p:cNvPr id="6" name="TextBox 5">
            <a:extLst>
              <a:ext uri="{FF2B5EF4-FFF2-40B4-BE49-F238E27FC236}">
                <a16:creationId xmlns:a16="http://schemas.microsoft.com/office/drawing/2014/main" id="{1D6296C1-E778-2D1C-9734-340CEBA22046}"/>
              </a:ext>
            </a:extLst>
          </p:cNvPr>
          <p:cNvSpPr txBox="1"/>
          <p:nvPr/>
        </p:nvSpPr>
        <p:spPr>
          <a:xfrm>
            <a:off x="128016" y="649224"/>
            <a:ext cx="137409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a:ea typeface="+mn-ea"/>
                <a:cs typeface="+mn-cs"/>
              </a:rPr>
              <a:t>Active Not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a:ea typeface="+mn-ea"/>
                <a:cs typeface="+mn-cs"/>
              </a:rPr>
              <a:t>Passive</a:t>
            </a:r>
          </a:p>
        </p:txBody>
      </p:sp>
    </p:spTree>
    <p:extLst>
      <p:ext uri="{BB962C8B-B14F-4D97-AF65-F5344CB8AC3E}">
        <p14:creationId xmlns:p14="http://schemas.microsoft.com/office/powerpoint/2010/main" val="393860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DB3A-4D8B-BF2B-0E22-95A3139709EC}"/>
              </a:ext>
            </a:extLst>
          </p:cNvPr>
          <p:cNvSpPr txBox="1"/>
          <p:nvPr/>
        </p:nvSpPr>
        <p:spPr>
          <a:xfrm>
            <a:off x="1542572" y="179249"/>
            <a:ext cx="10021824" cy="667875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When you read the Bible or listen to faithful preaching, there is more happening than mere communication of ideas. The Word is more than ink and paper, and preaching is more than a speech. The Word is living, as the Lord is working effectually by His Holy Spirit through it. There are many pictures of this in Scripture: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rPr>
              <a:t>the Lord through His Word is sowing imperishable seeds (</a:t>
            </a:r>
            <a:r>
              <a:rPr kumimoji="0" lang="en-US" sz="2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1 Peter 1:23</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rPr>
              <a:t>),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rPr>
              <a:t>bringing about repentance and faith (</a:t>
            </a:r>
            <a:r>
              <a:rPr kumimoji="0" lang="en-US" sz="2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Rom. 10</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rPr>
              <a:t>),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rPr>
              <a:t>feeding our souls with the Bread of Life (</a:t>
            </a:r>
            <a:r>
              <a:rPr kumimoji="0" lang="en-US" sz="2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Matt. 4:4</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rPr>
              <a:t>; </a:t>
            </a:r>
            <a:r>
              <a:rPr kumimoji="0" lang="en-US" sz="2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John 6:35</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rPr>
              <a:t>), creating a source of living waters in our hearts (</a:t>
            </a:r>
            <a:r>
              <a:rPr kumimoji="0" lang="en-US" sz="2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John 7:38</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rPr>
              <a:t>),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rPr>
              <a:t>and washing His church (</a:t>
            </a:r>
            <a:r>
              <a:rPr kumimoji="0" lang="en-US" sz="2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Eph. 5:26</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pperplate Gothic Light" panose="020E0507020206020404" pitchFamily="34" charset="0"/>
                <a:ea typeface="Calibri" panose="020F0502020204030204" pitchFamily="34" charset="0"/>
                <a:cs typeface="+mn-cs"/>
              </a:rPr>
              <a:t>To have the Word abide in us is to be in union with Christ and to be conformed to His will so that we learn to desire what is godly and holy (</a:t>
            </a:r>
            <a:r>
              <a:rPr kumimoji="0" lang="en-US" sz="2400" b="1" i="0" u="sng" strike="noStrike" kern="1200" cap="none" spc="0" normalizeH="0" baseline="0" noProof="0" dirty="0">
                <a:ln>
                  <a:noFill/>
                </a:ln>
                <a:solidFill>
                  <a:srgbClr val="FF0000"/>
                </a:solidFill>
                <a:effectLst/>
                <a:uLnTx/>
                <a:uFillTx/>
                <a:latin typeface="Copperplate Gothic Light" panose="020E05070202060204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John 15:7</a:t>
            </a:r>
            <a:r>
              <a:rPr kumimoji="0" lang="en-US" sz="2400" b="1" i="0" u="none" strike="noStrike" kern="1200" cap="none" spc="0" normalizeH="0" baseline="0" noProof="0" dirty="0">
                <a:ln>
                  <a:noFill/>
                </a:ln>
                <a:solidFill>
                  <a:srgbClr val="FF0000"/>
                </a:solidFill>
                <a:effectLst/>
                <a:uLnTx/>
                <a:uFillTx/>
                <a:latin typeface="Copperplate Gothic Light" panose="020E0507020206020404" pitchFamily="34" charset="0"/>
                <a:ea typeface="Calibri" panose="020F0502020204030204" pitchFamily="34" charset="0"/>
                <a:cs typeface="+mn-cs"/>
              </a:rPr>
              <a:t>). </a:t>
            </a:r>
            <a:endParaRPr kumimoji="0" lang="en-US" sz="2400" b="1" i="0" u="none" strike="noStrike" kern="1200" cap="none" spc="0" normalizeH="0" baseline="0" noProof="0" dirty="0">
              <a:ln>
                <a:noFill/>
              </a:ln>
              <a:solidFill>
                <a:srgbClr val="FF0000"/>
              </a:solidFill>
              <a:effectLst/>
              <a:uLnTx/>
              <a:uFillTx/>
              <a:latin typeface="Copperplate Gothic Light" panose="020E0507020206020404" pitchFamily="34" charset="0"/>
              <a:ea typeface="+mn-ea"/>
              <a:cs typeface="+mn-cs"/>
            </a:endParaRPr>
          </a:p>
        </p:txBody>
      </p:sp>
      <p:sp>
        <p:nvSpPr>
          <p:cNvPr id="2" name="TextBox 1">
            <a:extLst>
              <a:ext uri="{FF2B5EF4-FFF2-40B4-BE49-F238E27FC236}">
                <a16:creationId xmlns:a16="http://schemas.microsoft.com/office/drawing/2014/main" id="{13BAB259-B189-82F9-19F0-477A5842077A}"/>
              </a:ext>
            </a:extLst>
          </p:cNvPr>
          <p:cNvSpPr txBox="1"/>
          <p:nvPr/>
        </p:nvSpPr>
        <p:spPr>
          <a:xfrm>
            <a:off x="434800" y="696289"/>
            <a:ext cx="754887"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Our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Posture</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711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FFB66F-5317-FAB6-A915-26A5FC936CE5}"/>
              </a:ext>
            </a:extLst>
          </p:cNvPr>
          <p:cNvSpPr txBox="1"/>
          <p:nvPr/>
        </p:nvSpPr>
        <p:spPr>
          <a:xfrm>
            <a:off x="1663405" y="272256"/>
            <a:ext cx="5559913"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opperplate Gothic Light" panose="020E0507020206020404" pitchFamily="34" charset="0"/>
                <a:ea typeface="Times New Roman" panose="02020603050405020304" pitchFamily="18" charset="0"/>
                <a:cs typeface="+mn-cs"/>
              </a:rPr>
              <a:t>We are also to receive it with ______________.</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opperplate Gothic Light" panose="020E0507020206020404" pitchFamily="34" charset="0"/>
              <a:ea typeface="+mn-ea"/>
              <a:cs typeface="+mn-cs"/>
            </a:endParaRPr>
          </a:p>
        </p:txBody>
      </p:sp>
      <p:sp>
        <p:nvSpPr>
          <p:cNvPr id="5" name="TextBox 4">
            <a:extLst>
              <a:ext uri="{FF2B5EF4-FFF2-40B4-BE49-F238E27FC236}">
                <a16:creationId xmlns:a16="http://schemas.microsoft.com/office/drawing/2014/main" id="{395DD822-3211-A13C-B05B-C3DEFDD96127}"/>
              </a:ext>
            </a:extLst>
          </p:cNvPr>
          <p:cNvSpPr txBox="1"/>
          <p:nvPr/>
        </p:nvSpPr>
        <p:spPr>
          <a:xfrm>
            <a:off x="1361655" y="1582317"/>
            <a:ext cx="9542524" cy="1200329"/>
          </a:xfrm>
          <a:prstGeom prst="rect">
            <a:avLst/>
          </a:prstGeom>
          <a:noFill/>
        </p:spPr>
        <p:txBody>
          <a:bodyPr wrap="square">
            <a:spAutoFit/>
          </a:bodyPr>
          <a:lstStyle/>
          <a:p>
            <a:pPr marL="0" marR="0" lvl="0" indent="0" algn="just" defTabSz="457200" rtl="0" eaLnBrk="1" fontAlgn="auto" latinLnBrk="0" hangingPunct="1">
              <a:spcBef>
                <a:spcPts val="0"/>
              </a:spcBef>
              <a:spcAft>
                <a:spcPts val="750"/>
              </a:spcAft>
              <a:buClrTx/>
              <a:buSzTx/>
              <a:buFontTx/>
              <a:buNone/>
              <a:tabLst/>
              <a:defRPr/>
            </a:pPr>
            <a:r>
              <a:rPr kumimoji="0" lang="en-US" sz="2400" b="1" i="0" u="none" strike="noStrike" kern="0" cap="none" spc="0" normalizeH="0" baseline="0" noProof="0" dirty="0">
                <a:ln>
                  <a:noFill/>
                </a:ln>
                <a:effectLst>
                  <a:outerShdw blurRad="38100" dist="38100" dir="2700000" algn="tl">
                    <a:srgbClr val="000000">
                      <a:alpha val="43137"/>
                    </a:srgbClr>
                  </a:outerShdw>
                </a:effectLst>
                <a:uLnTx/>
                <a:uFillTx/>
                <a:latin typeface="Copperplate Gothic Light" panose="020E0507020206020404" pitchFamily="34" charset="0"/>
                <a:ea typeface="Times New Roman" panose="02020603050405020304" pitchFamily="18" charset="0"/>
                <a:cs typeface="Calibri" panose="020F0502020204030204" pitchFamily="34" charset="0"/>
              </a:rPr>
              <a:t>It is His word of love to you, and you are to receive it with </a:t>
            </a:r>
            <a:r>
              <a:rPr kumimoji="0" lang="en-US" sz="2400" b="1" i="0" u="sng"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opperplate Gothic Light" panose="020E0507020206020404" pitchFamily="34" charset="0"/>
                <a:ea typeface="Times New Roman" panose="02020603050405020304" pitchFamily="18" charset="0"/>
                <a:cs typeface="Calibri" panose="020F0502020204030204" pitchFamily="34" charset="0"/>
              </a:rPr>
              <a:t>love </a:t>
            </a:r>
            <a:r>
              <a:rPr kumimoji="0" lang="en-US" sz="2400" b="1" i="0" u="none" strike="noStrike" kern="0" cap="none" spc="0" normalizeH="0" baseline="0" noProof="0" dirty="0">
                <a:ln>
                  <a:noFill/>
                </a:ln>
                <a:effectLst>
                  <a:outerShdw blurRad="38100" dist="38100" dir="2700000" algn="tl">
                    <a:srgbClr val="000000">
                      <a:alpha val="43137"/>
                    </a:srgbClr>
                  </a:outerShdw>
                </a:effectLst>
                <a:uLnTx/>
                <a:uFillTx/>
                <a:latin typeface="Copperplate Gothic Light" panose="020E0507020206020404" pitchFamily="34" charset="0"/>
                <a:ea typeface="Times New Roman" panose="02020603050405020304" pitchFamily="18" charset="0"/>
                <a:cs typeface="Calibri" panose="020F0502020204030204" pitchFamily="34" charset="0"/>
              </a:rPr>
              <a:t>to Him and for the brethren as well – for we are gathered in one spirit in worship to our God.</a:t>
            </a:r>
            <a:endParaRPr kumimoji="0" lang="en-US" sz="2400" b="1" i="0" u="none" strike="noStrike" kern="100" cap="none" spc="0" normalizeH="0" baseline="0" noProof="0" dirty="0">
              <a:ln>
                <a:noFill/>
              </a:ln>
              <a:effectLst>
                <a:outerShdw blurRad="38100" dist="38100" dir="2700000" algn="tl">
                  <a:srgbClr val="000000">
                    <a:alpha val="43137"/>
                  </a:srgbClr>
                </a:outerShdw>
              </a:effectLst>
              <a:uLnTx/>
              <a:uFillTx/>
              <a:latin typeface="Copperplate Gothic Light" panose="020E05070202060204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0C8ED34-118B-DA8D-0AF9-E452D4AA35AB}"/>
              </a:ext>
            </a:extLst>
          </p:cNvPr>
          <p:cNvSpPr txBox="1"/>
          <p:nvPr/>
        </p:nvSpPr>
        <p:spPr>
          <a:xfrm>
            <a:off x="1269504" y="4838930"/>
            <a:ext cx="10192393"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kern="0" noProof="0" dirty="0">
              <a:solidFill>
                <a:srgbClr val="FF0000"/>
              </a:solidFill>
              <a:latin typeface="Copperplate Gothic Light" panose="020E0507020206020404" pitchFamily="34" charset="0"/>
              <a:ea typeface="Times New Roman" panose="02020603050405020304" pitchFamily="18"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outerShdw blurRad="38100" dist="38100" dir="2700000" algn="tl">
                    <a:srgbClr val="000000">
                      <a:alpha val="43137"/>
                    </a:srgbClr>
                  </a:outerShdw>
                </a:effectLst>
                <a:uLnTx/>
                <a:uFillTx/>
                <a:latin typeface="Copperplate Gothic Light" panose="020E0507020206020404" pitchFamily="34" charset="0"/>
                <a:ea typeface="Times New Roman" panose="02020603050405020304" pitchFamily="18" charset="0"/>
                <a:cs typeface="+mn-cs"/>
              </a:rPr>
              <a:t>It is also to be read with </a:t>
            </a:r>
            <a:r>
              <a:rPr kumimoji="0" lang="en-US" sz="2400" b="1" i="0" u="sng"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opperplate Gothic Light" panose="020E0507020206020404" pitchFamily="34" charset="0"/>
                <a:ea typeface="Times New Roman" panose="02020603050405020304" pitchFamily="18" charset="0"/>
                <a:cs typeface="+mn-cs"/>
              </a:rPr>
              <a:t>readiness of mind</a:t>
            </a:r>
            <a:r>
              <a:rPr kumimoji="0" lang="en-US" sz="2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opperplate Gothic Light" panose="020E0507020206020404" pitchFamily="34" charset="0"/>
                <a:ea typeface="Times New Roman" panose="02020603050405020304" pitchFamily="18" charset="0"/>
                <a:cs typeface="+mn-cs"/>
              </a:rPr>
              <a:t>. </a:t>
            </a:r>
            <a:r>
              <a:rPr kumimoji="0" lang="en-US" sz="2400" b="1" i="0" u="none" strike="noStrike" kern="0" cap="none" spc="0" normalizeH="0" baseline="0" noProof="0" dirty="0">
                <a:ln>
                  <a:noFill/>
                </a:ln>
                <a:effectLst>
                  <a:outerShdw blurRad="38100" dist="38100" dir="2700000" algn="tl">
                    <a:srgbClr val="000000">
                      <a:alpha val="43137"/>
                    </a:srgbClr>
                  </a:outerShdw>
                </a:effectLst>
                <a:uLnTx/>
                <a:uFillTx/>
                <a:latin typeface="Copperplate Gothic Light" panose="020E0507020206020404" pitchFamily="34" charset="0"/>
                <a:ea typeface="Times New Roman" panose="02020603050405020304" pitchFamily="18" charset="0"/>
                <a:cs typeface="+mn-cs"/>
              </a:rPr>
              <a:t>You are desirous of receiving what it is that the word of God is saying to you. </a:t>
            </a:r>
            <a:endParaRPr kumimoji="0" lang="en-US" sz="2400" b="1" i="0" u="none" strike="noStrike" kern="1200" cap="none" spc="0" normalizeH="0" baseline="0" noProof="0" dirty="0">
              <a:ln>
                <a:noFill/>
              </a:ln>
              <a:effectLst>
                <a:outerShdw blurRad="38100" dist="38100" dir="2700000" algn="tl">
                  <a:srgbClr val="000000">
                    <a:alpha val="43137"/>
                  </a:srgbClr>
                </a:outerShdw>
              </a:effectLst>
              <a:uLnTx/>
              <a:uFillTx/>
              <a:latin typeface="Copperplate Gothic Light" panose="020E0507020206020404" pitchFamily="34" charset="0"/>
              <a:cs typeface="+mn-cs"/>
            </a:endParaRPr>
          </a:p>
        </p:txBody>
      </p:sp>
      <p:pic>
        <p:nvPicPr>
          <p:cNvPr id="2052" name="Picture 4">
            <a:extLst>
              <a:ext uri="{FF2B5EF4-FFF2-40B4-BE49-F238E27FC236}">
                <a16:creationId xmlns:a16="http://schemas.microsoft.com/office/drawing/2014/main" id="{968F8067-570B-6D7A-EB72-BBB50DEAB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667" y="-2157237"/>
            <a:ext cx="1447602" cy="14476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54F06D-A94F-5D3E-E57D-3354DBE707B5}"/>
              </a:ext>
            </a:extLst>
          </p:cNvPr>
          <p:cNvSpPr txBox="1"/>
          <p:nvPr/>
        </p:nvSpPr>
        <p:spPr>
          <a:xfrm>
            <a:off x="0" y="650818"/>
            <a:ext cx="136165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Also For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Brethren</a:t>
            </a:r>
          </a:p>
        </p:txBody>
      </p:sp>
      <p:sp>
        <p:nvSpPr>
          <p:cNvPr id="6" name="TextBox 5">
            <a:extLst>
              <a:ext uri="{FF2B5EF4-FFF2-40B4-BE49-F238E27FC236}">
                <a16:creationId xmlns:a16="http://schemas.microsoft.com/office/drawing/2014/main" id="{ABC985DC-0460-1C45-16F3-247F0E1DCFD5}"/>
              </a:ext>
            </a:extLst>
          </p:cNvPr>
          <p:cNvSpPr txBox="1"/>
          <p:nvPr/>
        </p:nvSpPr>
        <p:spPr>
          <a:xfrm>
            <a:off x="1361655" y="3286736"/>
            <a:ext cx="9560840" cy="1569660"/>
          </a:xfrm>
          <a:prstGeom prst="rect">
            <a:avLst/>
          </a:prstGeom>
          <a:noFill/>
        </p:spPr>
        <p:txBody>
          <a:bodyPr wrap="square">
            <a:spAutoFit/>
          </a:bodyPr>
          <a:lstStyle/>
          <a:p>
            <a:r>
              <a:rPr lang="en-US" sz="2400" b="1" kern="0" dirty="0">
                <a:effectLst>
                  <a:outerShdw blurRad="38100" dist="38100" dir="2700000" algn="tl">
                    <a:srgbClr val="000000">
                      <a:alpha val="43137"/>
                    </a:srgbClr>
                  </a:outerShdw>
                </a:effectLst>
                <a:latin typeface="Copperplate Gothic Light" panose="020E0507020206020404" pitchFamily="34" charset="0"/>
                <a:ea typeface="Times New Roman" panose="02020603050405020304" pitchFamily="18" charset="0"/>
                <a:cs typeface="Calibri" panose="020F0502020204030204" pitchFamily="34" charset="0"/>
              </a:rPr>
              <a:t>We are to receive it with </a:t>
            </a:r>
            <a:r>
              <a:rPr lang="en-US" sz="2400" b="1" u="sng" kern="0" dirty="0">
                <a:solidFill>
                  <a:srgbClr val="FF0000"/>
                </a:solidFill>
                <a:effectLst>
                  <a:outerShdw blurRad="38100" dist="38100" dir="2700000" algn="tl">
                    <a:srgbClr val="000000">
                      <a:alpha val="43137"/>
                    </a:srgbClr>
                  </a:outerShdw>
                </a:effectLst>
                <a:latin typeface="Copperplate Gothic Light" panose="020E0507020206020404" pitchFamily="34" charset="0"/>
                <a:ea typeface="Times New Roman" panose="02020603050405020304" pitchFamily="18" charset="0"/>
                <a:cs typeface="Calibri" panose="020F0502020204030204" pitchFamily="34" charset="0"/>
              </a:rPr>
              <a:t>meekness or humility</a:t>
            </a:r>
            <a:r>
              <a:rPr lang="en-US" sz="2400" b="1" kern="0" dirty="0">
                <a:solidFill>
                  <a:srgbClr val="FF0000"/>
                </a:solidFill>
                <a:effectLst>
                  <a:outerShdw blurRad="38100" dist="38100" dir="2700000" algn="tl">
                    <a:srgbClr val="000000">
                      <a:alpha val="43137"/>
                    </a:srgbClr>
                  </a:outerShdw>
                </a:effectLst>
                <a:latin typeface="Copperplate Gothic Light" panose="020E0507020206020404" pitchFamily="34" charset="0"/>
                <a:ea typeface="Times New Roman" panose="02020603050405020304" pitchFamily="18" charset="0"/>
                <a:cs typeface="Calibri" panose="020F0502020204030204" pitchFamily="34" charset="0"/>
              </a:rPr>
              <a:t>. </a:t>
            </a:r>
            <a:r>
              <a:rPr lang="en-US" sz="2400" b="1" kern="0" dirty="0">
                <a:effectLst>
                  <a:outerShdw blurRad="38100" dist="38100" dir="2700000" algn="tl">
                    <a:srgbClr val="000000">
                      <a:alpha val="43137"/>
                    </a:srgbClr>
                  </a:outerShdw>
                </a:effectLst>
                <a:latin typeface="Copperplate Gothic Light" panose="020E0507020206020404" pitchFamily="34" charset="0"/>
                <a:ea typeface="Times New Roman" panose="02020603050405020304" pitchFamily="18" charset="0"/>
                <a:cs typeface="Calibri" panose="020F0502020204030204" pitchFamily="34" charset="0"/>
              </a:rPr>
              <a:t>It is arrogant and prideful to place your opinion over God’s. Not the time to wordsmith the pastor, or get into a silent debate. </a:t>
            </a:r>
            <a:endParaRPr lang="en-US" sz="2400" b="1" dirty="0">
              <a:effectLst>
                <a:outerShdw blurRad="38100" dist="38100" dir="2700000" algn="tl">
                  <a:srgbClr val="000000">
                    <a:alpha val="43137"/>
                  </a:srgbClr>
                </a:outerShdw>
              </a:effectLst>
              <a:latin typeface="Copperplate Gothic Light" panose="020E0507020206020404" pitchFamily="34" charset="0"/>
            </a:endParaRPr>
          </a:p>
        </p:txBody>
      </p:sp>
    </p:spTree>
    <p:extLst>
      <p:ext uri="{BB962C8B-B14F-4D97-AF65-F5344CB8AC3E}">
        <p14:creationId xmlns:p14="http://schemas.microsoft.com/office/powerpoint/2010/main" val="93793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E61B119-61DC-F49C-2338-FC514E4C5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354" y="321733"/>
            <a:ext cx="3951111" cy="59266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FC20E5-29EA-42B4-23D7-DED9E0A9E5E2}"/>
              </a:ext>
            </a:extLst>
          </p:cNvPr>
          <p:cNvSpPr txBox="1"/>
          <p:nvPr/>
        </p:nvSpPr>
        <p:spPr>
          <a:xfrm>
            <a:off x="4763916" y="1560362"/>
            <a:ext cx="6925729" cy="3750386"/>
          </a:xfrm>
          <a:prstGeom prst="rect">
            <a:avLst/>
          </a:prstGeom>
          <a:noFill/>
        </p:spPr>
        <p:txBody>
          <a:bodyPr wrap="square">
            <a:spAutoFit/>
          </a:bodyPr>
          <a:lstStyle/>
          <a:p>
            <a:pPr marL="0" marR="0" algn="just">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Teach us, Lord, full obedience,</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Holy reverence, true humility;</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Test our thoughts and our attitudes</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In the radiance of Your purity.</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Cause our faith to rise; cause our eyes to see</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Your majestic love and authority.</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Words of </a:t>
            </a:r>
            <a:r>
              <a:rPr lang="en-US" sz="2800" b="1" kern="100"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pow'r</a:t>
            </a: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that can never fail—</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Let their truth prevail over unbelief</a:t>
            </a:r>
            <a:endParaRPr lang="en-US" sz="2800" b="1" dirty="0">
              <a:effectLst>
                <a:outerShdw blurRad="38100" dist="38100" dir="2700000" algn="tl">
                  <a:srgbClr val="000000">
                    <a:alpha val="43137"/>
                  </a:srgbClr>
                </a:outerShdw>
              </a:effectLst>
            </a:endParaRPr>
          </a:p>
        </p:txBody>
      </p:sp>
      <p:pic>
        <p:nvPicPr>
          <p:cNvPr id="5" name="Picture 2">
            <a:extLst>
              <a:ext uri="{FF2B5EF4-FFF2-40B4-BE49-F238E27FC236}">
                <a16:creationId xmlns:a16="http://schemas.microsoft.com/office/drawing/2014/main" id="{04491A3E-E9A8-083A-7D57-76C2B25DC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2889" y="587557"/>
            <a:ext cx="1919111" cy="143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6295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46B670-41A2-6396-36C3-3C1968FDA11E}"/>
              </a:ext>
            </a:extLst>
          </p:cNvPr>
          <p:cNvSpPr txBox="1"/>
          <p:nvPr/>
        </p:nvSpPr>
        <p:spPr>
          <a:xfrm>
            <a:off x="5010149" y="335845"/>
            <a:ext cx="6265333" cy="6247864"/>
          </a:xfrm>
          <a:prstGeom prst="rect">
            <a:avLst/>
          </a:prstGeom>
          <a:noFill/>
        </p:spPr>
        <p:txBody>
          <a:bodyPr wrap="square">
            <a:spAutoFit/>
          </a:bodyPr>
          <a:lstStyle/>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Question 160: What is required of those that hear the Word preached?</a:t>
            </a:r>
          </a:p>
          <a:p>
            <a:pPr marL="0" marR="0" lvl="0" indent="0" algn="just" defTabSz="4572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Answer:</a:t>
            </a:r>
            <a:r>
              <a:rPr kumimoji="0" lang="en-US" sz="2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1"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It is required of those that hear the Word preached,</a:t>
            </a: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rPr>
              <a:t>that they attend upon it with diligence, preparation, and prayer; </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rPr>
              <a:t>examine: What they hear by the Scriptures;</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E3EACF"/>
                </a:solidFill>
                <a:effectLst/>
                <a:uLnTx/>
                <a:uFillTx/>
                <a:latin typeface="Calibri" panose="020F0502020204030204" pitchFamily="34" charset="0"/>
                <a:ea typeface="Calibri" panose="020F0502020204030204" pitchFamily="34" charset="0"/>
                <a:cs typeface="Calibri" panose="020F0502020204030204" pitchFamily="34" charset="0"/>
              </a:rPr>
              <a:t>receive the truth with faith, love, meekness, and readiness of mind, as the Word of God;</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meditate, and confer of it;</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rPr>
              <a:t>hide it in their hearts, and bring forth the fruit of it in their lives.</a:t>
            </a:r>
          </a:p>
        </p:txBody>
      </p:sp>
      <p:pic>
        <p:nvPicPr>
          <p:cNvPr id="13314" name="Picture 2">
            <a:extLst>
              <a:ext uri="{FF2B5EF4-FFF2-40B4-BE49-F238E27FC236}">
                <a16:creationId xmlns:a16="http://schemas.microsoft.com/office/drawing/2014/main" id="{CC3D45E3-DC62-FC68-7516-0A3AEC534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1466850"/>
            <a:ext cx="3028950" cy="3924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E1A552-70BD-ED77-19CF-8E4547D4BEE2}"/>
              </a:ext>
            </a:extLst>
          </p:cNvPr>
          <p:cNvSpPr txBox="1"/>
          <p:nvPr/>
        </p:nvSpPr>
        <p:spPr>
          <a:xfrm>
            <a:off x="86785" y="643467"/>
            <a:ext cx="333586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Receive 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The Word</a:t>
            </a:r>
          </a:p>
        </p:txBody>
      </p:sp>
    </p:spTree>
    <p:extLst>
      <p:ext uri="{BB962C8B-B14F-4D97-AF65-F5344CB8AC3E}">
        <p14:creationId xmlns:p14="http://schemas.microsoft.com/office/powerpoint/2010/main" val="2258121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D2EF10-54B9-463E-6C76-198624F54B0A}"/>
              </a:ext>
            </a:extLst>
          </p:cNvPr>
          <p:cNvSpPr txBox="1"/>
          <p:nvPr/>
        </p:nvSpPr>
        <p:spPr>
          <a:xfrm>
            <a:off x="3202007" y="733905"/>
            <a:ext cx="8111593" cy="267765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You need to reflect deeply about what is said and what it means for you, for others, for the church, and for the world. And then you need to confer of it [</a:t>
            </a:r>
            <a:r>
              <a:rPr kumimoji="0" lang="en-US" sz="2800" b="1" i="0" u="none" strike="noStrike" kern="1200" cap="none" spc="0" normalizeH="0" baseline="0" noProof="0" dirty="0">
                <a:ln>
                  <a:noFill/>
                </a:ln>
                <a:solidFill>
                  <a:srgbClr val="333333"/>
                </a:solidFill>
                <a:effectLst/>
                <a:uLnTx/>
                <a:uFillTx/>
                <a:latin typeface="inherit"/>
                <a:ea typeface="+mn-ea"/>
                <a:cs typeface="+mn-cs"/>
              </a:rPr>
              <a:t>confer</a:t>
            </a:r>
            <a:r>
              <a:rPr kumimoji="0" lang="en-US" sz="28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(with somebody) (on/about something)</a:t>
            </a:r>
            <a:r>
              <a:rPr kumimoji="0" lang="en-US" sz="28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 to discuss something with someone, in order to exchange opinions or get advice]</a:t>
            </a:r>
            <a:endPar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3074" name="Picture 2">
            <a:extLst>
              <a:ext uri="{FF2B5EF4-FFF2-40B4-BE49-F238E27FC236}">
                <a16:creationId xmlns:a16="http://schemas.microsoft.com/office/drawing/2014/main" id="{DFDC0FAE-1499-6745-E0F1-D0C501F82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03" y="4035915"/>
            <a:ext cx="5007560" cy="2130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35A09D-FA30-12EF-B35F-D6EE34CF5EFE}"/>
              </a:ext>
            </a:extLst>
          </p:cNvPr>
          <p:cNvSpPr txBox="1"/>
          <p:nvPr/>
        </p:nvSpPr>
        <p:spPr>
          <a:xfrm>
            <a:off x="6891504" y="3736149"/>
            <a:ext cx="4422096" cy="2483052"/>
          </a:xfrm>
          <a:prstGeom prst="rect">
            <a:avLst/>
          </a:prstGeom>
          <a:noFill/>
        </p:spPr>
        <p:txBody>
          <a:bodyPr wrap="square">
            <a:spAutoFit/>
          </a:bodyPr>
          <a:lstStyle/>
          <a:p>
            <a:pPr marL="0" marR="0" lvl="0" indent="0" algn="just" defTabSz="457200" rtl="0" eaLnBrk="1" fontAlgn="auto" latinLnBrk="0" hangingPunct="1">
              <a:lnSpc>
                <a:spcPct val="107000"/>
              </a:lnSpc>
              <a:spcBef>
                <a:spcPts val="0"/>
              </a:spcBef>
              <a:spcAft>
                <a:spcPts val="75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Scotland, the phrase often heard that often started those kinds of conversations would say something like this, “</a:t>
            </a:r>
            <a:r>
              <a:rPr kumimoji="0" lang="en-US" sz="18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where have you been grazing</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What was meant was this: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Where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in the Bible have you been lately reading and meditating and reflecting? Let’s talk about what you have been learning.”</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8957A33-FE9D-9A38-B849-97CD8E954374}"/>
              </a:ext>
            </a:extLst>
          </p:cNvPr>
          <p:cNvSpPr txBox="1"/>
          <p:nvPr/>
        </p:nvSpPr>
        <p:spPr>
          <a:xfrm>
            <a:off x="0" y="679527"/>
            <a:ext cx="114499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Meditate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And Confer</a:t>
            </a:r>
          </a:p>
        </p:txBody>
      </p:sp>
      <p:pic>
        <p:nvPicPr>
          <p:cNvPr id="2050" name="Picture 2">
            <a:extLst>
              <a:ext uri="{FF2B5EF4-FFF2-40B4-BE49-F238E27FC236}">
                <a16:creationId xmlns:a16="http://schemas.microsoft.com/office/drawing/2014/main" id="{1F876E53-D364-19BE-D68C-020CF9306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940" y="1564233"/>
            <a:ext cx="1414067" cy="1767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377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46B670-41A2-6396-36C3-3C1968FDA11E}"/>
              </a:ext>
            </a:extLst>
          </p:cNvPr>
          <p:cNvSpPr txBox="1"/>
          <p:nvPr/>
        </p:nvSpPr>
        <p:spPr>
          <a:xfrm>
            <a:off x="5010149" y="335845"/>
            <a:ext cx="6265333" cy="6247864"/>
          </a:xfrm>
          <a:prstGeom prst="rect">
            <a:avLst/>
          </a:prstGeom>
          <a:noFill/>
        </p:spPr>
        <p:txBody>
          <a:bodyPr wrap="square">
            <a:spAutoFit/>
          </a:bodyPr>
          <a:lstStyle/>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Question 160: What is required of those that hear the Word preached?</a:t>
            </a:r>
          </a:p>
          <a:p>
            <a:pPr marL="0" marR="0" lvl="0" indent="0" algn="just" defTabSz="4572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Answer:</a:t>
            </a:r>
            <a:r>
              <a:rPr kumimoji="0" lang="en-US" sz="2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1"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It is required of those that hear the Word preached,</a:t>
            </a:r>
          </a:p>
          <a:p>
            <a:pPr marL="0" marR="0" lvl="0" indent="0" algn="just" defTabSz="4572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rPr>
              <a:t>that they attend upon it with diligence, preparation, and prayer; </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rPr>
              <a:t>examine: What they hear by the Scriptures;</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E3EACF"/>
                </a:solidFill>
                <a:effectLst/>
                <a:uLnTx/>
                <a:uFillTx/>
                <a:latin typeface="Calibri" panose="020F0502020204030204" pitchFamily="34" charset="0"/>
                <a:ea typeface="Calibri" panose="020F0502020204030204" pitchFamily="34" charset="0"/>
                <a:cs typeface="Calibri" panose="020F0502020204030204" pitchFamily="34" charset="0"/>
              </a:rPr>
              <a:t>receive the truth with faith, love, meekness, and readiness of mind, as the Word of God;</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E3EACF"/>
                </a:solidFill>
                <a:effectLst/>
                <a:uLnTx/>
                <a:uFillTx/>
                <a:latin typeface="Calibri" panose="020F0502020204030204" pitchFamily="34" charset="0"/>
                <a:ea typeface="Calibri" panose="020F0502020204030204" pitchFamily="34" charset="0"/>
                <a:cs typeface="Calibri" panose="020F0502020204030204" pitchFamily="34" charset="0"/>
              </a:rPr>
              <a:t>meditate, and confer of it;</a:t>
            </a:r>
          </a:p>
          <a:p>
            <a:pPr marL="171450" marR="0" lvl="0" indent="-17145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hide it in their hearts, and bring forth the fruit of it in their lives.</a:t>
            </a:r>
          </a:p>
        </p:txBody>
      </p:sp>
      <p:pic>
        <p:nvPicPr>
          <p:cNvPr id="13314" name="Picture 2">
            <a:extLst>
              <a:ext uri="{FF2B5EF4-FFF2-40B4-BE49-F238E27FC236}">
                <a16:creationId xmlns:a16="http://schemas.microsoft.com/office/drawing/2014/main" id="{CC3D45E3-DC62-FC68-7516-0A3AEC534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1466850"/>
            <a:ext cx="3028950" cy="3924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E1A552-70BD-ED77-19CF-8E4547D4BEE2}"/>
              </a:ext>
            </a:extLst>
          </p:cNvPr>
          <p:cNvSpPr txBox="1"/>
          <p:nvPr/>
        </p:nvSpPr>
        <p:spPr>
          <a:xfrm>
            <a:off x="86785" y="643467"/>
            <a:ext cx="333586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Receive 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The Word</a:t>
            </a:r>
          </a:p>
        </p:txBody>
      </p:sp>
    </p:spTree>
    <p:extLst>
      <p:ext uri="{BB962C8B-B14F-4D97-AF65-F5344CB8AC3E}">
        <p14:creationId xmlns:p14="http://schemas.microsoft.com/office/powerpoint/2010/main" val="2460364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CB2C11-97F0-3002-8C2F-CFB10FD7A5D1}"/>
              </a:ext>
            </a:extLst>
          </p:cNvPr>
          <p:cNvSpPr txBox="1"/>
          <p:nvPr/>
        </p:nvSpPr>
        <p:spPr>
          <a:xfrm>
            <a:off x="2008632" y="277314"/>
            <a:ext cx="8174736" cy="206210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the very least, that means there is some memorization going on. You’re going to hide the word in your heart. There are certain words of Scripture that you store up in your heart.”</a:t>
            </a:r>
            <a:endParaRPr kumimoji="0" lang="en-US" sz="3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19458" name="Picture 2">
            <a:extLst>
              <a:ext uri="{FF2B5EF4-FFF2-40B4-BE49-F238E27FC236}">
                <a16:creationId xmlns:a16="http://schemas.microsoft.com/office/drawing/2014/main" id="{358F8719-2F2C-780D-733A-114C0B347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1184" y="4938184"/>
            <a:ext cx="2095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F693467-2BA2-CE8F-89D7-A907FB539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359" y="2647058"/>
            <a:ext cx="2979359" cy="39336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076C62A-BA71-488D-77E1-2FC0F86E5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6718" y="2647058"/>
            <a:ext cx="6998693" cy="3932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336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7EAC12-EDAA-02AD-4B45-C1D54A22D734}"/>
              </a:ext>
            </a:extLst>
          </p:cNvPr>
          <p:cNvSpPr txBox="1"/>
          <p:nvPr/>
        </p:nvSpPr>
        <p:spPr>
          <a:xfrm>
            <a:off x="1508569" y="193085"/>
            <a:ext cx="10445686" cy="452431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opperplate Gothic Light" panose="020E0507020206020404" pitchFamily="34" charset="0"/>
                <a:ea typeface="Times New Roman" panose="02020603050405020304" pitchFamily="18" charset="0"/>
                <a:cs typeface="+mn-cs"/>
              </a:rPr>
              <a:t>“Bring forth the fruit of it in their lives.”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opperplate Gothic Light" panose="020E0507020206020404" pitchFamily="34" charset="0"/>
                <a:ea typeface="Times New Roman" panose="02020603050405020304" pitchFamily="18" charset="0"/>
                <a:cs typeface="+mn-cs"/>
              </a:rPr>
              <a:t>We never want to be satisfied with simply being hearers of the word.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opperplate Gothic Light" panose="020E0507020206020404" pitchFamily="34" charset="0"/>
              <a:ea typeface="Times New Roman" panose="02020603050405020304" pitchFamily="18" charset="0"/>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How does Jesus finish the Sermon on the Mount? Be hearers and doers of the word (Matt 7:24–27). </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How does he put it in the Great Commission? “Go make disciples . . . teaching them to obey all that I have commanded” (Matt 28:19-20).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122" name="Picture 2">
            <a:extLst>
              <a:ext uri="{FF2B5EF4-FFF2-40B4-BE49-F238E27FC236}">
                <a16:creationId xmlns:a16="http://schemas.microsoft.com/office/drawing/2014/main" id="{0BBBA1AE-2369-0E64-3880-737E83486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45" y="4682861"/>
            <a:ext cx="5858256" cy="20403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183DEAF7-F7C8-7D4A-30C6-904D19EA4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682861"/>
            <a:ext cx="5991225" cy="2038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861968-3EC6-2850-98B1-E4C2B6AA6884}"/>
              </a:ext>
            </a:extLst>
          </p:cNvPr>
          <p:cNvSpPr txBox="1"/>
          <p:nvPr/>
        </p:nvSpPr>
        <p:spPr>
          <a:xfrm>
            <a:off x="15853" y="694944"/>
            <a:ext cx="149271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Be and Do</a:t>
            </a:r>
          </a:p>
        </p:txBody>
      </p:sp>
    </p:spTree>
    <p:extLst>
      <p:ext uri="{BB962C8B-B14F-4D97-AF65-F5344CB8AC3E}">
        <p14:creationId xmlns:p14="http://schemas.microsoft.com/office/powerpoint/2010/main" val="2977615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821094-0ED9-EAD8-23B4-5851173C05E7}"/>
              </a:ext>
            </a:extLst>
          </p:cNvPr>
          <p:cNvSpPr txBox="1"/>
          <p:nvPr/>
        </p:nvSpPr>
        <p:spPr>
          <a:xfrm>
            <a:off x="2725617" y="2579906"/>
            <a:ext cx="8721968" cy="4278094"/>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Helps us in the life-giving act of self-forgetfulness</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Refills our faith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 are genuinely changed; grow in grace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 are Equipped for the work of the ministry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Through hearing and receiving His Word we encounter him and experience joy with Him</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943E870-0C0E-2579-BEF5-EE27A6C2CEB4}"/>
              </a:ext>
            </a:extLst>
          </p:cNvPr>
          <p:cNvSpPr txBox="1"/>
          <p:nvPr/>
        </p:nvSpPr>
        <p:spPr>
          <a:xfrm>
            <a:off x="2725617" y="843915"/>
            <a:ext cx="7068165" cy="1454950"/>
          </a:xfrm>
          <a:prstGeom prst="rect">
            <a:avLst/>
          </a:prstGeom>
          <a:noFill/>
        </p:spPr>
        <p:txBody>
          <a:bodyPr wrap="square">
            <a:spAutoFit/>
          </a:bodyPr>
          <a:lstStyle/>
          <a:p>
            <a:pPr marL="0" marR="0" lvl="0" indent="0" algn="ctr" defTabSz="457200" rtl="0" eaLnBrk="1" fontAlgn="auto" latinLnBrk="0" hangingPunct="1">
              <a:lnSpc>
                <a:spcPct val="107000"/>
              </a:lnSpc>
              <a:spcBef>
                <a:spcPts val="0"/>
              </a:spcBef>
              <a:spcAft>
                <a:spcPts val="400"/>
              </a:spcAft>
              <a:buClrTx/>
              <a:buSzTx/>
              <a:buFontTx/>
              <a:buNone/>
              <a:tabLst/>
              <a:defRPr/>
            </a:pPr>
            <a:r>
              <a:rPr kumimoji="0" lang="en-US" sz="2800" b="0" i="0" u="none" strike="noStrike" kern="100" cap="none" spc="0" normalizeH="0" baseline="0" noProof="0" dirty="0">
                <a:ln>
                  <a:noFill/>
                </a:ln>
                <a:solidFill>
                  <a:prstClr val="black"/>
                </a:solidFill>
                <a:effectLst/>
                <a:uLnTx/>
                <a:uFillTx/>
                <a:latin typeface="Copperplate Gothic Bold" panose="020E0705020206020404" pitchFamily="34" charset="0"/>
                <a:ea typeface="Calibri" panose="020F0502020204030204" pitchFamily="34" charset="0"/>
                <a:cs typeface="Calibri" panose="020F0502020204030204" pitchFamily="34" charset="0"/>
              </a:rPr>
              <a:t>Five blessings/benefits </a:t>
            </a:r>
            <a:r>
              <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received from hearing well the faithful preaching of God’s Word</a:t>
            </a:r>
            <a:endParaRPr kumimoji="0" lang="en-US"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22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p:cTn id="13"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2000"/>
                                        <p:tgtEl>
                                          <p:spTgt spid="2">
                                            <p:txEl>
                                              <p:pRg st="4" end="4"/>
                                            </p:txEl>
                                          </p:spTgt>
                                        </p:tgtEl>
                                      </p:cBhvr>
                                    </p:animEffect>
                                    <p:anim calcmode="lin" valueType="num">
                                      <p:cBhvr>
                                        <p:cTn id="22" dur="2000" fill="hold"/>
                                        <p:tgtEl>
                                          <p:spTgt spid="2">
                                            <p:txEl>
                                              <p:pRg st="4" end="4"/>
                                            </p:txEl>
                                          </p:spTgt>
                                        </p:tgtEl>
                                        <p:attrNameLst>
                                          <p:attrName>ppt_w</p:attrName>
                                        </p:attrNameLst>
                                      </p:cBhvr>
                                      <p:tavLst>
                                        <p:tav tm="0" fmla="#ppt_w*sin(2.5*pi*$)">
                                          <p:val>
                                            <p:fltVal val="0"/>
                                          </p:val>
                                        </p:tav>
                                        <p:tav tm="100000">
                                          <p:val>
                                            <p:fltVal val="1"/>
                                          </p:val>
                                        </p:tav>
                                      </p:tavLst>
                                    </p:anim>
                                    <p:anim calcmode="lin" valueType="num">
                                      <p:cBhvr>
                                        <p:cTn id="23" dur="2000" fill="hold"/>
                                        <p:tgtEl>
                                          <p:spTgt spid="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p:cTn id="28"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wheel(1)">
                                      <p:cBhvr>
                                        <p:cTn id="35"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31A818-C704-30F8-9D71-F43684F63D89}"/>
              </a:ext>
            </a:extLst>
          </p:cNvPr>
          <p:cNvSpPr txBox="1"/>
          <p:nvPr/>
        </p:nvSpPr>
        <p:spPr>
          <a:xfrm>
            <a:off x="1971674" y="875670"/>
            <a:ext cx="9039225" cy="4842351"/>
          </a:xfrm>
          <a:prstGeom prst="rect">
            <a:avLst/>
          </a:prstGeom>
          <a:noFill/>
        </p:spPr>
        <p:txBody>
          <a:bodyPr wrap="square">
            <a:spAutoFit/>
          </a:bodyPr>
          <a:lstStyle/>
          <a:p>
            <a:pPr marL="342900" marR="400050" lvl="0" indent="-342900" algn="just">
              <a:spcBef>
                <a:spcPts val="200"/>
              </a:spcBef>
              <a:spcAft>
                <a:spcPts val="750"/>
              </a:spcAft>
              <a:buFont typeface="Symbol" panose="05050102010706020507" pitchFamily="18" charset="2"/>
              <a:buChar char=""/>
            </a:pPr>
            <a:r>
              <a:rPr lang="en-US" sz="2400" b="1"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TO FORGET OURSELVES - </a:t>
            </a:r>
            <a:r>
              <a:rPr lang="en-US" sz="2400"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One of the great blessings of good preaching is that it helps us in the life-giving act of self-forgetfulness. Faithful preaching exposes our sin and challenges us to change, but it does so in the stanzas, while the chorus calls us away from self to Savior.  It is a glorious thing for our souls to be free from our regular pre-occupation with self, even if only for a few moments at the sermon’s climax, so we are captivated by Christ.</a:t>
            </a:r>
          </a:p>
          <a:p>
            <a:pPr marL="342900" marR="400050" lvl="0" indent="-342900" algn="just">
              <a:spcBef>
                <a:spcPts val="200"/>
              </a:spcBef>
              <a:spcAft>
                <a:spcPts val="750"/>
              </a:spcAft>
              <a:buFont typeface="Symbol" panose="05050102010706020507" pitchFamily="18" charset="2"/>
              <a:buChar char=""/>
            </a:pPr>
            <a:endParaRPr lang="en-US" sz="2800" kern="1000" dirty="0">
              <a:solidFill>
                <a:srgbClr val="595959"/>
              </a:solidFill>
              <a:effectLst/>
              <a:latin typeface="Candara" panose="020E0502030303020204" pitchFamily="34" charset="0"/>
              <a:ea typeface="Calibri" panose="020F0502020204030204" pitchFamily="34" charset="0"/>
              <a:cs typeface="Times New Roman" panose="02020603050405020304" pitchFamily="18" charset="0"/>
            </a:endParaRPr>
          </a:p>
          <a:p>
            <a:pPr marL="342900" marR="400050" lvl="0" indent="-342900" algn="just">
              <a:spcBef>
                <a:spcPts val="200"/>
              </a:spcBef>
              <a:spcAft>
                <a:spcPts val="750"/>
              </a:spcAft>
              <a:buFont typeface="Symbol" panose="05050102010706020507" pitchFamily="18" charset="2"/>
              <a:buChar char=""/>
            </a:pPr>
            <a:r>
              <a:rPr lang="en-US" sz="2400" b="1"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TO FILL OUR FAITH</a:t>
            </a:r>
            <a:r>
              <a:rPr lang="en-US" sz="2400"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 -- We need an external word, </a:t>
            </a:r>
            <a:r>
              <a:rPr lang="en-US" sz="2400"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rPr>
              <a:t>“Faith comes from hearing, and hearing through the word of Christ.”</a:t>
            </a:r>
            <a:r>
              <a:rPr lang="en-US" sz="2400"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 </a:t>
            </a:r>
            <a:r>
              <a:rPr lang="en-US" sz="2400" i="1"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rPr>
              <a:t>(Rom.10:17)</a:t>
            </a:r>
            <a:endParaRPr lang="en-US" sz="2800" kern="1000" dirty="0">
              <a:solidFill>
                <a:srgbClr val="595959"/>
              </a:solidFill>
              <a:effectLst/>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5288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7221C6-99BC-EE50-ADCE-25238546AE45}"/>
              </a:ext>
            </a:extLst>
          </p:cNvPr>
          <p:cNvSpPr txBox="1"/>
          <p:nvPr/>
        </p:nvSpPr>
        <p:spPr>
          <a:xfrm>
            <a:off x="1276350" y="312762"/>
            <a:ext cx="10915650" cy="6232475"/>
          </a:xfrm>
          <a:prstGeom prst="rect">
            <a:avLst/>
          </a:prstGeom>
          <a:noFill/>
        </p:spPr>
        <p:txBody>
          <a:bodyPr wrap="square">
            <a:spAutoFit/>
          </a:bodyPr>
          <a:lstStyle/>
          <a:p>
            <a:pPr marL="342900" marR="400050" lvl="0" indent="-342900" algn="just">
              <a:spcBef>
                <a:spcPts val="200"/>
              </a:spcBef>
              <a:spcAft>
                <a:spcPts val="750"/>
              </a:spcAft>
              <a:buFont typeface="Wingdings" panose="05000000000000000000" pitchFamily="2" charset="2"/>
              <a:buChar char=""/>
              <a:tabLst>
                <a:tab pos="971550" algn="l"/>
              </a:tabLst>
            </a:pPr>
            <a:r>
              <a:rPr lang="en-US" sz="2400" b="1"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TO GROW IN GRACE -- </a:t>
            </a:r>
            <a:r>
              <a:rPr lang="en-US" sz="2400"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 And according to </a:t>
            </a:r>
            <a:r>
              <a:rPr lang="en-US" sz="2400"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rPr>
              <a:t>I Cor. 15:1-2, </a:t>
            </a:r>
            <a:r>
              <a:rPr lang="en-US" sz="2400" i="1"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rPr>
              <a:t>(Now I would remind you, brothers, of the gospel I preached to you, which you received, in which you stand, 2 and by which you are being saved, if you hold fast to the word I preached to you—unless you believed in vain.)</a:t>
            </a:r>
            <a:r>
              <a:rPr lang="en-US" sz="2400"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rPr>
              <a:t> </a:t>
            </a:r>
            <a:r>
              <a:rPr lang="en-US" sz="2400"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the preached gospel is not only what we have received in the past to become believers, but it is the grace in which we presently stand, and that which we will be finally saved, if we continue to receive and hold unto the gospel.  The ongoing preaching of the gospel is vital to the ongoing life of faith.</a:t>
            </a:r>
            <a:endParaRPr lang="en-US" sz="2800" kern="1000" dirty="0">
              <a:solidFill>
                <a:srgbClr val="595959"/>
              </a:solidFill>
              <a:effectLst/>
              <a:latin typeface="Candara" panose="020E0502030303020204" pitchFamily="34" charset="0"/>
              <a:ea typeface="Calibri" panose="020F0502020204030204" pitchFamily="34" charset="0"/>
              <a:cs typeface="Times New Roman" panose="02020603050405020304" pitchFamily="18" charset="0"/>
            </a:endParaRPr>
          </a:p>
          <a:p>
            <a:pPr marL="342900" marR="400050" lvl="0" indent="-342900" algn="just">
              <a:spcBef>
                <a:spcPts val="0"/>
              </a:spcBef>
              <a:spcAft>
                <a:spcPts val="750"/>
              </a:spcAft>
              <a:buFont typeface="Wingdings" panose="05000000000000000000" pitchFamily="2" charset="2"/>
              <a:buChar char=""/>
            </a:pPr>
            <a:r>
              <a:rPr lang="en-US" sz="2400" b="1"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TO BE EQUIPPED -- </a:t>
            </a:r>
            <a:r>
              <a:rPr lang="en-US" sz="2400"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It is a great benefit of faithful preaching.  God gave</a:t>
            </a:r>
            <a:r>
              <a:rPr lang="en-US" sz="2400"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rPr>
              <a:t> </a:t>
            </a:r>
            <a:r>
              <a:rPr lang="en-US" sz="2400" i="1"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rPr>
              <a:t>“the shepherds and teachers, to equip the saints for the work of the ministry, for the building up of he body of Christ”</a:t>
            </a:r>
            <a:r>
              <a:rPr lang="en-US" sz="2400"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rPr>
              <a:t> </a:t>
            </a:r>
            <a:r>
              <a:rPr lang="en-US" sz="2400" i="1"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rPr>
              <a:t>(11 And he gave the apostles, the prophets, the evangelists, the shepherds and teachers, 12 to equip the saints for the work of ministry, for building up the body of Christ, Eph.4:11-12).</a:t>
            </a:r>
            <a:endParaRPr lang="en-US" sz="2800" kern="1000" dirty="0">
              <a:solidFill>
                <a:srgbClr val="595959"/>
              </a:solidFill>
              <a:effectLst/>
              <a:latin typeface="Candara" panose="020E0502030303020204" pitchFamily="34" charset="0"/>
              <a:ea typeface="Calibri" panose="020F0502020204030204" pitchFamily="34" charset="0"/>
              <a:cs typeface="Times New Roman" panose="02020603050405020304" pitchFamily="18" charset="0"/>
            </a:endParaRPr>
          </a:p>
          <a:p>
            <a:pPr marL="342900" marR="400050" lvl="0" indent="-342900" algn="just">
              <a:spcBef>
                <a:spcPts val="200"/>
              </a:spcBef>
              <a:spcAft>
                <a:spcPts val="750"/>
              </a:spcAft>
              <a:buFont typeface="Wingdings" panose="05000000000000000000" pitchFamily="2" charset="2"/>
              <a:buChar char=""/>
            </a:pPr>
            <a:r>
              <a:rPr lang="en-US" sz="2400" b="1"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TO ENCOUNTER JESUS -- </a:t>
            </a:r>
            <a:r>
              <a:rPr lang="en-US" sz="2400"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Such will significantly change our perspective and experience of preaching.  What if you came to worship in the next hour not merely to hear Pastor </a:t>
            </a:r>
            <a:r>
              <a:rPr lang="en-US" sz="2400" kern="0" dirty="0" err="1">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Ndzi</a:t>
            </a:r>
            <a:r>
              <a:rPr lang="en-US" sz="2400"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 but to encounter Jesus?</a:t>
            </a:r>
            <a:endParaRPr lang="en-US" sz="2800" kern="1000" dirty="0">
              <a:solidFill>
                <a:srgbClr val="595959"/>
              </a:solidFill>
              <a:effectLst/>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4022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8C1926-8AC5-91E8-8211-C1C0D02DC7F7}"/>
              </a:ext>
            </a:extLst>
          </p:cNvPr>
          <p:cNvSpPr txBox="1"/>
          <p:nvPr/>
        </p:nvSpPr>
        <p:spPr>
          <a:xfrm>
            <a:off x="2089880" y="3111812"/>
            <a:ext cx="9359169" cy="3469027"/>
          </a:xfrm>
          <a:prstGeom prst="rect">
            <a:avLst/>
          </a:prstGeom>
          <a:noFill/>
        </p:spPr>
        <p:txBody>
          <a:bodyPr wrap="square">
            <a:spAutoFit/>
          </a:bodyPr>
          <a:lstStyle/>
          <a:p>
            <a:pPr marL="0" marR="400050" algn="just">
              <a:lnSpc>
                <a:spcPct val="107000"/>
              </a:lnSpc>
              <a:spcBef>
                <a:spcPts val="0"/>
              </a:spcBef>
              <a:spcAft>
                <a:spcPts val="800"/>
              </a:spcAft>
            </a:pPr>
            <a:r>
              <a:rPr lang="en-US" sz="2800" b="1" kern="0" dirty="0">
                <a:solidFill>
                  <a:srgbClr val="595959"/>
                </a:solidFill>
                <a:effectLst/>
                <a:latin typeface="Candara" panose="020E0502030303020204" pitchFamily="34" charset="0"/>
                <a:ea typeface="Times New Roman" panose="02020603050405020304" pitchFamily="18" charset="0"/>
                <a:cs typeface="Calibri" panose="020F0502020204030204" pitchFamily="34" charset="0"/>
              </a:rPr>
              <a:t>Brothers and Sisters</a:t>
            </a:r>
            <a:r>
              <a:rPr lang="en-US" sz="2000" b="1" kern="0" dirty="0">
                <a:solidFill>
                  <a:srgbClr val="595959"/>
                </a:solidFill>
                <a:effectLst/>
                <a:latin typeface="Candara" panose="020E0502030303020204" pitchFamily="34" charset="0"/>
                <a:ea typeface="Times New Roman" panose="02020603050405020304" pitchFamily="18" charset="0"/>
                <a:cs typeface="Calibri" panose="020F0502020204030204" pitchFamily="34" charset="0"/>
              </a:rPr>
              <a:t>, as you hear the preaching of God’s Word from our Beloved Pastor/Teacher ask yourself this question: “what is the proper spiritual posture I should take for listening to the sermon?”</a:t>
            </a:r>
            <a:endParaRPr lang="en-US" sz="2400" b="1" kern="1000" dirty="0">
              <a:solidFill>
                <a:srgbClr val="595959"/>
              </a:solidFill>
              <a:effectLst/>
              <a:latin typeface="Candara" panose="020E0502030303020204" pitchFamily="34" charset="0"/>
              <a:ea typeface="Calibri" panose="020F0502020204030204" pitchFamily="34" charset="0"/>
              <a:cs typeface="Times New Roman" panose="02020603050405020304" pitchFamily="18" charset="0"/>
            </a:endParaRPr>
          </a:p>
          <a:p>
            <a:pPr marL="0" marR="400050" algn="just">
              <a:spcBef>
                <a:spcPts val="0"/>
              </a:spcBef>
              <a:spcAft>
                <a:spcPts val="750"/>
              </a:spcAft>
            </a:pPr>
            <a:r>
              <a:rPr lang="en-US" sz="2000" b="1"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As you sit quietly and pray and meditate on the text and the songs, remind yourself of what </a:t>
            </a:r>
            <a:r>
              <a:rPr lang="en-US" sz="2000" b="1" u="sng" kern="0" dirty="0">
                <a:solidFill>
                  <a:srgbClr val="0070C0"/>
                </a:solidFill>
                <a:latin typeface="Candara" panose="020E0502030303020204" pitchFamily="34" charset="0"/>
                <a:ea typeface="Times New Roman" panose="02020603050405020304" pitchFamily="18" charset="0"/>
                <a:cs typeface="Calibri" panose="020F0502020204030204" pitchFamily="34" charset="0"/>
              </a:rPr>
              <a:t>Psalm 19:10–11 </a:t>
            </a:r>
            <a:r>
              <a:rPr lang="en-US" sz="2000" b="1"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says about the words of God: </a:t>
            </a:r>
            <a:r>
              <a:rPr lang="en-US" sz="2000" b="1"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rPr>
              <a:t>“</a:t>
            </a:r>
            <a:r>
              <a:rPr lang="en-US" sz="2000" b="1" i="1"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rPr>
              <a:t>More to be desired are they than gold, even much fine gold; sweeter also than honey and drippings of the honeycomb. Moreover by them is thy servant warned; in keeping them there is great reward.”</a:t>
            </a:r>
            <a:r>
              <a:rPr lang="en-US" sz="2000" b="1"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rPr>
              <a:t> </a:t>
            </a:r>
            <a:r>
              <a:rPr lang="en-US" sz="2000" b="1"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So because the Word of God is greater than all riches and sweeter than all honey, take heed how you hear. Desire it more than you desire all these things.</a:t>
            </a:r>
            <a:endParaRPr lang="en-US" sz="2400" b="1" kern="1000" dirty="0">
              <a:solidFill>
                <a:srgbClr val="595959"/>
              </a:solidFill>
              <a:effectLst/>
              <a:latin typeface="Candara" panose="020E0502030303020204" pitchFamily="34" charset="0"/>
              <a:ea typeface="Calibri" panose="020F0502020204030204" pitchFamily="34" charset="0"/>
              <a:cs typeface="Times New Roman" panose="02020603050405020304" pitchFamily="18" charset="0"/>
            </a:endParaRPr>
          </a:p>
        </p:txBody>
      </p:sp>
      <p:pic>
        <p:nvPicPr>
          <p:cNvPr id="3078" name="Picture 6">
            <a:extLst>
              <a:ext uri="{FF2B5EF4-FFF2-40B4-BE49-F238E27FC236}">
                <a16:creationId xmlns:a16="http://schemas.microsoft.com/office/drawing/2014/main" id="{F394FCE8-DA4E-BC78-4CCD-6F9087D058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880" y="749612"/>
            <a:ext cx="38608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874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244AB907-84DC-A3F8-359F-EDDBE3A99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900" y="4223766"/>
            <a:ext cx="6762750" cy="2476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2B98F2-DE19-1696-CA7A-52892DA24156}"/>
              </a:ext>
            </a:extLst>
          </p:cNvPr>
          <p:cNvSpPr txBox="1"/>
          <p:nvPr/>
        </p:nvSpPr>
        <p:spPr>
          <a:xfrm>
            <a:off x="1581150" y="18372"/>
            <a:ext cx="10020300" cy="4257576"/>
          </a:xfrm>
          <a:prstGeom prst="rect">
            <a:avLst/>
          </a:prstGeom>
          <a:noFill/>
        </p:spPr>
        <p:txBody>
          <a:bodyPr wrap="square">
            <a:spAutoFit/>
          </a:bodyPr>
          <a:lstStyle/>
          <a:p>
            <a:pPr marL="0" marR="400050" algn="just">
              <a:spcBef>
                <a:spcPts val="0"/>
              </a:spcBef>
              <a:spcAft>
                <a:spcPts val="750"/>
              </a:spcAft>
            </a:pPr>
            <a:r>
              <a:rPr lang="en-US" sz="2400"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As </a:t>
            </a:r>
            <a:r>
              <a:rPr lang="en-US" sz="2400" u="sng"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hlinkClick r:id="rId3"/>
              </a:rPr>
              <a:t>Proverbs 2:3–5</a:t>
            </a:r>
            <a:r>
              <a:rPr lang="en-US" sz="2400"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 says, </a:t>
            </a:r>
            <a:r>
              <a:rPr lang="en-US" sz="2400" i="1"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rPr>
              <a:t>“If you cry out for insight and raise your voice for understanding, if you seek it like silver and search for it as for hidden treasures; then you will understand the fear of the Lord and find the knowledge of God.”</a:t>
            </a:r>
            <a:r>
              <a:rPr lang="en-US" sz="2400"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rPr>
              <a:t> </a:t>
            </a:r>
            <a:r>
              <a:rPr lang="en-US" sz="2400"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May God make us a people who hear the Word of God and bear fruit a hundredfold so that the lamp of our lives will be on a lampstand giving light to all who enter the kingdom of God. Take heed how you hear! </a:t>
            </a:r>
            <a:endParaRPr lang="en-US" sz="2400" kern="1000" dirty="0">
              <a:solidFill>
                <a:srgbClr val="595959"/>
              </a:solidFill>
              <a:effectLst/>
              <a:latin typeface="Candara" panose="020E0502030303020204" pitchFamily="34" charset="0"/>
              <a:ea typeface="Calibri" panose="020F0502020204030204" pitchFamily="34" charset="0"/>
              <a:cs typeface="Times New Roman" panose="02020603050405020304" pitchFamily="18" charset="0"/>
            </a:endParaRPr>
          </a:p>
          <a:p>
            <a:pPr marL="0" marR="400050" algn="just">
              <a:spcBef>
                <a:spcPts val="0"/>
              </a:spcBef>
              <a:spcAft>
                <a:spcPts val="750"/>
              </a:spcAft>
            </a:pPr>
            <a:r>
              <a:rPr lang="en-US" sz="2400"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Yes, those are in fact Jesus’ words to all of us: </a:t>
            </a:r>
            <a:r>
              <a:rPr lang="en-US" sz="2400" i="1"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rPr>
              <a:t>“Take care how you listen” (</a:t>
            </a:r>
            <a:r>
              <a:rPr lang="en-US" sz="2400" i="1" u="sng"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hlinkClick r:id="rId4"/>
              </a:rPr>
              <a:t>Luke 8:18</a:t>
            </a:r>
            <a:r>
              <a:rPr lang="en-US" sz="2400" i="1"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rPr>
              <a:t>).</a:t>
            </a:r>
            <a:r>
              <a:rPr lang="en-US" sz="2400" kern="0" dirty="0">
                <a:solidFill>
                  <a:srgbClr val="1F4E79"/>
                </a:solidFill>
                <a:effectLst/>
                <a:latin typeface="Candara" panose="020E0502030303020204" pitchFamily="34" charset="0"/>
                <a:ea typeface="Times New Roman" panose="02020603050405020304" pitchFamily="18" charset="0"/>
                <a:cs typeface="Calibri" panose="020F0502020204030204" pitchFamily="34" charset="0"/>
              </a:rPr>
              <a:t> </a:t>
            </a:r>
            <a:r>
              <a:rPr lang="en-US" sz="2400"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We take care because how we listen to the sermon today reveals a lot about the condition of our own hearts, making Sunday a good day to evaluate our own posture of intake.</a:t>
            </a:r>
            <a:endParaRPr lang="en-US" sz="2400" kern="1000" dirty="0">
              <a:solidFill>
                <a:srgbClr val="595959"/>
              </a:solidFill>
              <a:effectLst/>
              <a:latin typeface="Candara" panose="020E0502030303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459D1C1-42F7-0ACB-6D3A-35A06AED14E4}"/>
              </a:ext>
            </a:extLst>
          </p:cNvPr>
          <p:cNvSpPr txBox="1"/>
          <p:nvPr/>
        </p:nvSpPr>
        <p:spPr>
          <a:xfrm>
            <a:off x="1504950" y="4446353"/>
            <a:ext cx="3409950" cy="2031325"/>
          </a:xfrm>
          <a:prstGeom prst="rect">
            <a:avLst/>
          </a:prstGeom>
          <a:noFill/>
        </p:spPr>
        <p:txBody>
          <a:bodyPr wrap="square">
            <a:spAutoFit/>
          </a:bodyPr>
          <a:lstStyle/>
          <a:p>
            <a:pPr marL="0" marR="400050" algn="ctr">
              <a:spcBef>
                <a:spcPts val="0"/>
              </a:spcBef>
              <a:spcAft>
                <a:spcPts val="750"/>
              </a:spcAft>
            </a:pPr>
            <a:r>
              <a:rPr lang="en-US" sz="1800" b="1" kern="0" dirty="0">
                <a:solidFill>
                  <a:srgbClr val="000000"/>
                </a:solidFill>
                <a:effectLst/>
                <a:latin typeface="Candara" panose="020E0502030303020204" pitchFamily="34" charset="0"/>
                <a:ea typeface="Times New Roman" panose="02020603050405020304" pitchFamily="18" charset="0"/>
                <a:cs typeface="Calibri" panose="020F0502020204030204" pitchFamily="34" charset="0"/>
              </a:rPr>
              <a:t>May God make us a people who hear the Word of God and bear fruit a hundredfold so that the lamp of our lives will be on a lampstand giving light to all who enter the kingdom of God.</a:t>
            </a:r>
            <a:endParaRPr lang="en-US" sz="2000" kern="1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0603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E61B119-61DC-F49C-2338-FC514E4C5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354" y="321733"/>
            <a:ext cx="3951111" cy="59266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00599D-5C9A-903A-0D73-19A16D4359D2}"/>
              </a:ext>
            </a:extLst>
          </p:cNvPr>
          <p:cNvSpPr txBox="1"/>
          <p:nvPr/>
        </p:nvSpPr>
        <p:spPr>
          <a:xfrm>
            <a:off x="4673603" y="2026890"/>
            <a:ext cx="7518397" cy="3757760"/>
          </a:xfrm>
          <a:prstGeom prst="rect">
            <a:avLst/>
          </a:prstGeom>
          <a:noFill/>
        </p:spPr>
        <p:txBody>
          <a:bodyPr wrap="square">
            <a:spAutoFit/>
          </a:bodyPr>
          <a:lstStyle/>
          <a:p>
            <a:pPr marL="0" marR="0" algn="just">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Speak, O Lord, and renew our minds;</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Help us grasp the heights of Your plans for us—</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Truths unchanged from the dawn of time</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That will echo down through eternity.</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And by grace we'll stand on Your promises,</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And by faith we'll walk as You walk with us.</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Speak, O Lord, till Your church is built</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And the earth is filled with Your glory</a:t>
            </a:r>
            <a:endParaRPr lang="en-US" sz="4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BCD4B3E2-F2C2-35BA-F751-E562668E4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2889" y="587557"/>
            <a:ext cx="1919111" cy="143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056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19E6DC4D-DE6F-DE16-025D-8AB3DDDFC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783" y="605051"/>
            <a:ext cx="1529235" cy="4937441"/>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a:extLst>
              <a:ext uri="{FF2B5EF4-FFF2-40B4-BE49-F238E27FC236}">
                <a16:creationId xmlns:a16="http://schemas.microsoft.com/office/drawing/2014/main" id="{7F6A5CF6-6007-884A-A5F3-DA6E5EE5F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36" y="5542492"/>
            <a:ext cx="2505730" cy="13155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8AAFC6-A225-F482-C6FF-33B778348C1B}"/>
              </a:ext>
            </a:extLst>
          </p:cNvPr>
          <p:cNvSpPr txBox="1"/>
          <p:nvPr/>
        </p:nvSpPr>
        <p:spPr>
          <a:xfrm>
            <a:off x="3268134" y="320457"/>
            <a:ext cx="6350000" cy="3108543"/>
          </a:xfrm>
          <a:prstGeom prst="rect">
            <a:avLst/>
          </a:prstGeom>
          <a:noFill/>
        </p:spPr>
        <p:txBody>
          <a:bodyPr wrap="square">
            <a:spAutoFit/>
          </a:bodyPr>
          <a:lstStyle/>
          <a:p>
            <a:pPr marL="0" marR="0"/>
            <a:r>
              <a:rPr lang="en-US" sz="2800" b="1" dirty="0">
                <a:effectLst>
                  <a:outerShdw blurRad="38100" dist="38100" dir="2700000" algn="tl">
                    <a:srgbClr val="000000">
                      <a:alpha val="43137"/>
                    </a:srgbClr>
                  </a:outerShdw>
                </a:effectLst>
                <a:latin typeface="Candara" panose="020E0502030303020204" pitchFamily="34" charset="0"/>
                <a:ea typeface="Times New Roman" panose="02020603050405020304" pitchFamily="18" charset="0"/>
                <a:cs typeface="Arial" panose="020B0604020202020204" pitchFamily="34" charset="0"/>
              </a:rPr>
              <a:t>John Calvin described reverence as the place where joy and fear are held together. Not the fear of trembling and despair, but the kind that cultivates awe and respect when contemplating God’s holiness, nearness, grace and power. </a:t>
            </a:r>
          </a:p>
          <a:p>
            <a:pPr marL="0" marR="0"/>
            <a:endParaRPr lang="en-US" sz="2800" b="1" dirty="0">
              <a:effectLst>
                <a:outerShdw blurRad="38100" dist="38100" dir="2700000" algn="tl">
                  <a:srgbClr val="000000">
                    <a:alpha val="43137"/>
                  </a:srgbClr>
                </a:outerShdw>
              </a:effectLst>
              <a:latin typeface="Candara" panose="020E0502030303020204" pitchFamily="34" charset="0"/>
              <a:ea typeface="Times New Roman" panose="02020603050405020304" pitchFamily="18" charset="0"/>
              <a:cs typeface="Arial" panose="020B0604020202020204" pitchFamily="34" charset="0"/>
            </a:endParaRPr>
          </a:p>
        </p:txBody>
      </p:sp>
      <p:pic>
        <p:nvPicPr>
          <p:cNvPr id="22532" name="Picture 4">
            <a:extLst>
              <a:ext uri="{FF2B5EF4-FFF2-40B4-BE49-F238E27FC236}">
                <a16:creationId xmlns:a16="http://schemas.microsoft.com/office/drawing/2014/main" id="{BF059331-801E-F0AA-A318-EA2A0E3D2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0801" y="3928533"/>
            <a:ext cx="1422400" cy="177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837D77-35B6-A4C0-24BA-BED7A360FB33}"/>
              </a:ext>
            </a:extLst>
          </p:cNvPr>
          <p:cNvSpPr txBox="1"/>
          <p:nvPr/>
        </p:nvSpPr>
        <p:spPr>
          <a:xfrm>
            <a:off x="3395134" y="3454400"/>
            <a:ext cx="6096000" cy="3108543"/>
          </a:xfrm>
          <a:prstGeom prst="rect">
            <a:avLst/>
          </a:prstGeom>
          <a:noFill/>
        </p:spPr>
        <p:txBody>
          <a:bodyPr wrap="square">
            <a:spAutoFit/>
          </a:bodyPr>
          <a:lstStyle/>
          <a:p>
            <a:pPr marL="0" marR="0" algn="just"/>
            <a:r>
              <a:rPr lang="en-US" sz="2800" b="1" dirty="0">
                <a:effectLst>
                  <a:outerShdw blurRad="38100" dist="38100" dir="2700000" algn="tl">
                    <a:srgbClr val="000000">
                      <a:alpha val="43137"/>
                    </a:srgbClr>
                  </a:outerShdw>
                </a:effectLst>
                <a:latin typeface="Candara" panose="020E0502030303020204" pitchFamily="34" charset="0"/>
                <a:ea typeface="Calibri" panose="020F0502020204030204" pitchFamily="34" charset="0"/>
                <a:cs typeface="Calibri" panose="020F0502020204030204" pitchFamily="34" charset="0"/>
              </a:rPr>
              <a:t>This kind of reverence does not invite worshipers into what C.S Lewis has called “an obligation to feel,” but into a space where personal feelings serve only as a background to the drama of God’s being. “Be still and know that I am God (Psalm 46:10).”</a:t>
            </a:r>
          </a:p>
        </p:txBody>
      </p:sp>
      <p:pic>
        <p:nvPicPr>
          <p:cNvPr id="22534" name="Picture 6">
            <a:extLst>
              <a:ext uri="{FF2B5EF4-FFF2-40B4-BE49-F238E27FC236}">
                <a16:creationId xmlns:a16="http://schemas.microsoft.com/office/drawing/2014/main" id="{23C706EB-CB64-2B17-058C-A34C82409F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114321" y="910167"/>
            <a:ext cx="1626129" cy="177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51D45E1D-6188-DA7B-4399-A7E6930BE8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15E5F87-5AE1-5B64-9D35-3388EE24A299}"/>
              </a:ext>
            </a:extLst>
          </p:cNvPr>
          <p:cNvPicPr>
            <a:picLocks noChangeAspect="1"/>
          </p:cNvPicPr>
          <p:nvPr/>
        </p:nvPicPr>
        <p:blipFill>
          <a:blip r:embed="rId7"/>
          <a:stretch>
            <a:fillRect/>
          </a:stretch>
        </p:blipFill>
        <p:spPr>
          <a:xfrm>
            <a:off x="0" y="25400"/>
            <a:ext cx="12192000" cy="6857999"/>
          </a:xfrm>
          <a:prstGeom prst="rect">
            <a:avLst/>
          </a:prstGeom>
        </p:spPr>
      </p:pic>
    </p:spTree>
    <p:extLst>
      <p:ext uri="{BB962C8B-B14F-4D97-AF65-F5344CB8AC3E}">
        <p14:creationId xmlns:p14="http://schemas.microsoft.com/office/powerpoint/2010/main" val="10339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1D5A5-7F96-EB47-4B93-04640BD6845A}"/>
              </a:ext>
            </a:extLst>
          </p:cNvPr>
          <p:cNvSpPr>
            <a:spLocks noGrp="1"/>
          </p:cNvSpPr>
          <p:nvPr>
            <p:ph type="ctrTitle"/>
          </p:nvPr>
        </p:nvSpPr>
        <p:spPr/>
        <p:txBody>
          <a:bodyPr/>
          <a:lstStyle/>
          <a:p>
            <a:r>
              <a:rPr lang="en-US" dirty="0"/>
              <a:t>BELOW THE LINE SLIDES FOR FUTURE USE</a:t>
            </a:r>
          </a:p>
        </p:txBody>
      </p:sp>
      <p:sp>
        <p:nvSpPr>
          <p:cNvPr id="3" name="Subtitle 2">
            <a:extLst>
              <a:ext uri="{FF2B5EF4-FFF2-40B4-BE49-F238E27FC236}">
                <a16:creationId xmlns:a16="http://schemas.microsoft.com/office/drawing/2014/main" id="{606C5A05-7AE9-F55D-6EC2-9C72EE49AB81}"/>
              </a:ext>
            </a:extLst>
          </p:cNvPr>
          <p:cNvSpPr>
            <a:spLocks noGrp="1"/>
          </p:cNvSpPr>
          <p:nvPr>
            <p:ph type="subTitle" idx="1"/>
          </p:nvPr>
        </p:nvSpPr>
        <p:spPr/>
        <p:txBody>
          <a:bodyPr/>
          <a:lstStyle/>
          <a:p>
            <a:endParaRPr lang="en-US"/>
          </a:p>
        </p:txBody>
      </p:sp>
      <p:sp>
        <p:nvSpPr>
          <p:cNvPr id="4" name="Picture Placeholder 3">
            <a:extLst>
              <a:ext uri="{FF2B5EF4-FFF2-40B4-BE49-F238E27FC236}">
                <a16:creationId xmlns:a16="http://schemas.microsoft.com/office/drawing/2014/main" id="{5F09EB6E-8200-CC37-4B0F-093317210DAD}"/>
              </a:ext>
            </a:extLst>
          </p:cNvPr>
          <p:cNvSpPr>
            <a:spLocks noGrp="1"/>
          </p:cNvSpPr>
          <p:nvPr>
            <p:ph type="pic" sz="quarter" idx="13"/>
          </p:nvPr>
        </p:nvSpPr>
        <p:spPr/>
      </p:sp>
    </p:spTree>
    <p:extLst>
      <p:ext uri="{BB962C8B-B14F-4D97-AF65-F5344CB8AC3E}">
        <p14:creationId xmlns:p14="http://schemas.microsoft.com/office/powerpoint/2010/main" val="123549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5A99945B-390E-AA96-9B63-976E6B1C3F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0" y="2700608"/>
            <a:ext cx="2545109" cy="36392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4EA4408-A4BD-5490-00DA-DD97A7FF6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615" y="559562"/>
            <a:ext cx="4245587" cy="57803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B5ACF7F-E57D-E0FC-2E45-5D0AFE3B3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7977" y="2580993"/>
            <a:ext cx="4992107" cy="419243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929EC5A0-B42D-F8FA-BFE1-9176502F3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4639" y="2398144"/>
            <a:ext cx="1673117" cy="4244196"/>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9325F112-1089-44CF-5957-E80BCCEBB3B2}"/>
              </a:ext>
            </a:extLst>
          </p:cNvPr>
          <p:cNvSpPr/>
          <p:nvPr/>
        </p:nvSpPr>
        <p:spPr>
          <a:xfrm>
            <a:off x="5648663" y="802256"/>
            <a:ext cx="2218628" cy="1423359"/>
          </a:xfrm>
          <a:prstGeom prst="wedgeRoundRectCallout">
            <a:avLst>
              <a:gd name="adj1" fmla="val -118960"/>
              <a:gd name="adj2" fmla="val 92998"/>
              <a:gd name="adj3" fmla="val 16667"/>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Wait Up!  I think I see some grains of sands.  He still has a few minutes left.</a:t>
            </a:r>
          </a:p>
        </p:txBody>
      </p:sp>
      <p:sp>
        <p:nvSpPr>
          <p:cNvPr id="7" name="Speech Bubble: Rectangle with Corners Rounded 6">
            <a:extLst>
              <a:ext uri="{FF2B5EF4-FFF2-40B4-BE49-F238E27FC236}">
                <a16:creationId xmlns:a16="http://schemas.microsoft.com/office/drawing/2014/main" id="{E2A008EE-C4E6-5FDA-D7FE-0724B856CA91}"/>
              </a:ext>
            </a:extLst>
          </p:cNvPr>
          <p:cNvSpPr/>
          <p:nvPr/>
        </p:nvSpPr>
        <p:spPr>
          <a:xfrm>
            <a:off x="1884665" y="2045000"/>
            <a:ext cx="1533862" cy="948906"/>
          </a:xfrm>
          <a:prstGeom prst="wedgeRoundRectCallout">
            <a:avLst>
              <a:gd name="adj1" fmla="val -79322"/>
              <a:gd name="adj2" fmla="val 122500"/>
              <a:gd name="adj3" fmla="val 16667"/>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Mister, I see one! I really do!</a:t>
            </a:r>
          </a:p>
        </p:txBody>
      </p:sp>
      <p:pic>
        <p:nvPicPr>
          <p:cNvPr id="3086" name="Picture 14">
            <a:extLst>
              <a:ext uri="{FF2B5EF4-FFF2-40B4-BE49-F238E27FC236}">
                <a16:creationId xmlns:a16="http://schemas.microsoft.com/office/drawing/2014/main" id="{EE592EA5-F10A-CD50-8F88-370FEB7716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4506" y="170821"/>
            <a:ext cx="3519487" cy="23098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22C3B38-18B4-D2F9-4A18-801C41FA58B1}"/>
              </a:ext>
            </a:extLst>
          </p:cNvPr>
          <p:cNvSpPr txBox="1"/>
          <p:nvPr/>
        </p:nvSpPr>
        <p:spPr>
          <a:xfrm>
            <a:off x="8340057" y="294424"/>
            <a:ext cx="3051283" cy="1754326"/>
          </a:xfrm>
          <a:prstGeom prst="rect">
            <a:avLst/>
          </a:prstGeom>
          <a:noFill/>
        </p:spPr>
        <p:txBody>
          <a:bodyPr wrap="square" rtlCol="0">
            <a:spAutoFit/>
          </a:bodyPr>
          <a:lstStyle/>
          <a:p>
            <a:r>
              <a:rPr lang="en-US" b="1" dirty="0">
                <a:solidFill>
                  <a:schemeClr val="bg1"/>
                </a:solidFill>
              </a:rPr>
              <a:t>Lesson Points Remaining</a:t>
            </a:r>
          </a:p>
          <a:p>
            <a:endParaRPr lang="en-US" b="1" dirty="0">
              <a:solidFill>
                <a:schemeClr val="bg1"/>
              </a:solidFill>
            </a:endParaRPr>
          </a:p>
          <a:p>
            <a:r>
              <a:rPr lang="en-US" sz="1200" b="1" dirty="0">
                <a:solidFill>
                  <a:schemeClr val="bg1"/>
                </a:solidFill>
              </a:rPr>
              <a:t>Listening To the Voice Of God Through The Read Word In Corporate Worship</a:t>
            </a:r>
          </a:p>
          <a:p>
            <a:endParaRPr lang="en-US" sz="1200" b="1" dirty="0">
              <a:solidFill>
                <a:schemeClr val="bg1"/>
              </a:solidFill>
            </a:endParaRPr>
          </a:p>
          <a:p>
            <a:r>
              <a:rPr lang="en-US" sz="1200" b="1" dirty="0">
                <a:solidFill>
                  <a:schemeClr val="bg1"/>
                </a:solidFill>
              </a:rPr>
              <a:t>The Benediction In Corporate Worship</a:t>
            </a:r>
          </a:p>
          <a:p>
            <a:endParaRPr lang="en-US" sz="1200" b="1" dirty="0">
              <a:solidFill>
                <a:schemeClr val="bg1"/>
              </a:solidFill>
            </a:endParaRPr>
          </a:p>
          <a:p>
            <a:r>
              <a:rPr lang="en-US" sz="1200" b="1" dirty="0">
                <a:solidFill>
                  <a:schemeClr val="bg1"/>
                </a:solidFill>
              </a:rPr>
              <a:t>The Sung Word In Corporate Worship</a:t>
            </a:r>
          </a:p>
        </p:txBody>
      </p:sp>
    </p:spTree>
    <p:extLst>
      <p:ext uri="{BB962C8B-B14F-4D97-AF65-F5344CB8AC3E}">
        <p14:creationId xmlns:p14="http://schemas.microsoft.com/office/powerpoint/2010/main" val="26662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CDC6DC00-D823-C802-7570-C25BE9F32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448858"/>
            <a:ext cx="5753100" cy="31813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E337A6-D1ED-39DE-6BEA-2A5297482D8C}"/>
              </a:ext>
            </a:extLst>
          </p:cNvPr>
          <p:cNvSpPr txBox="1"/>
          <p:nvPr/>
        </p:nvSpPr>
        <p:spPr>
          <a:xfrm>
            <a:off x="2876550" y="4776170"/>
            <a:ext cx="6096000" cy="163121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Whether you have a voice that’s meant for public singing or not, your voice was placed in this world by the Creator. As strange as it is to say, in this instance, your opinions on your vocal prowess are irrelevant.  Your audience is the </a:t>
            </a:r>
            <a:r>
              <a:rPr kumimoji="0" lang="en-US" sz="20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Truine</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God alone.</a:t>
            </a:r>
          </a:p>
        </p:txBody>
      </p:sp>
    </p:spTree>
    <p:extLst>
      <p:ext uri="{BB962C8B-B14F-4D97-AF65-F5344CB8AC3E}">
        <p14:creationId xmlns:p14="http://schemas.microsoft.com/office/powerpoint/2010/main" val="171813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CC88A0-749F-58EB-8143-9B5CDBC7E0E7}"/>
              </a:ext>
            </a:extLst>
          </p:cNvPr>
          <p:cNvSpPr txBox="1"/>
          <p:nvPr/>
        </p:nvSpPr>
        <p:spPr>
          <a:xfrm>
            <a:off x="448234" y="1714984"/>
            <a:ext cx="10901083" cy="4411464"/>
          </a:xfrm>
          <a:prstGeom prst="rect">
            <a:avLst/>
          </a:prstGeom>
          <a:noFill/>
        </p:spPr>
        <p:txBody>
          <a:bodyPr wrap="square">
            <a:spAutoFit/>
          </a:bodyPr>
          <a:lstStyle/>
          <a:p>
            <a:pPr marL="457200" marR="0" lvl="0" indent="0" algn="just" defTabSz="457200" rtl="0" eaLnBrk="1" fontAlgn="auto" latinLnBrk="0" hangingPunct="1">
              <a:lnSpc>
                <a:spcPct val="100000"/>
              </a:lnSpc>
              <a:spcBef>
                <a:spcPts val="200"/>
              </a:spcBef>
              <a:spcAft>
                <a:spcPts val="1800"/>
              </a:spcAft>
              <a:buClrTx/>
              <a:buSzTx/>
              <a:buFontTx/>
              <a:buNone/>
              <a:tabLst/>
              <a:defRPr/>
            </a:pPr>
            <a:r>
              <a:rPr kumimoji="0" lang="en-US" sz="2400" b="0" i="0" u="none" strike="noStrike" kern="0" cap="none" spc="0" normalizeH="0" baseline="0" noProof="0" dirty="0">
                <a:ln>
                  <a:noFill/>
                </a:ln>
                <a:solidFill>
                  <a:srgbClr val="FFFF00"/>
                </a:solidFill>
                <a:effectLst/>
                <a:uLnTx/>
                <a:uFillTx/>
                <a:latin typeface="Candara" panose="020E0502030303020204" pitchFamily="34" charset="0"/>
                <a:ea typeface="Times New Roman" panose="02020603050405020304" pitchFamily="18" charset="0"/>
                <a:cs typeface="Arial" panose="020B0604020202020204" pitchFamily="34" charset="0"/>
              </a:rPr>
              <a:t>John Calvin described reverence as the place where joy and fear are held together. Not the fear of trembling and despair, but the kind that cultivates awe and respect when contemplating God’s holiness, nearness, grace and power. This kind of reverence does not invite worshipers into what C.S Lewis has called “an obligation to feel,” but into a space where personal feelings serve only as a background to the drama of God’s being. </a:t>
            </a:r>
            <a:r>
              <a:rPr kumimoji="0" lang="en-US" sz="2400" b="0" i="1" u="none" strike="noStrike" kern="0" cap="none" spc="0" normalizeH="0" baseline="0" noProof="0" dirty="0">
                <a:ln>
                  <a:noFill/>
                </a:ln>
                <a:solidFill>
                  <a:srgbClr val="FFFF00"/>
                </a:solidFill>
                <a:effectLst/>
                <a:uLnTx/>
                <a:uFillTx/>
                <a:latin typeface="Candara" panose="020E0502030303020204" pitchFamily="34" charset="0"/>
                <a:ea typeface="Times New Roman" panose="02020603050405020304" pitchFamily="18" charset="0"/>
                <a:cs typeface="Arial" panose="020B0604020202020204" pitchFamily="34" charset="0"/>
              </a:rPr>
              <a:t>“Be still and know that I am God (Psalm 46:10).”</a:t>
            </a:r>
            <a:endParaRPr kumimoji="0" lang="en-US" sz="2800" b="0" i="1" u="none" strike="noStrike" kern="1000" cap="none" spc="0" normalizeH="0" baseline="0" noProof="0" dirty="0">
              <a:ln>
                <a:noFill/>
              </a:ln>
              <a:solidFill>
                <a:srgbClr val="FFFF00"/>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endParaRPr>
          </a:p>
          <a:p>
            <a:pPr marL="457200" marR="0" lvl="0" indent="0" algn="just" defTabSz="457200" rtl="0" eaLnBrk="1" fontAlgn="auto" latinLnBrk="0" hangingPunct="1">
              <a:lnSpc>
                <a:spcPct val="100000"/>
              </a:lnSpc>
              <a:spcBef>
                <a:spcPts val="200"/>
              </a:spcBef>
              <a:spcAft>
                <a:spcPts val="1800"/>
              </a:spcAft>
              <a:buClrTx/>
              <a:buSzTx/>
              <a:buFontTx/>
              <a:buNone/>
              <a:tabLst/>
              <a:defRPr/>
            </a:pPr>
            <a:r>
              <a:rPr kumimoji="0" lang="en-US" sz="2400" b="0" i="0" u="none" strike="noStrike" kern="0" cap="none" spc="0" normalizeH="0" baseline="0" noProof="0" dirty="0">
                <a:ln>
                  <a:noFill/>
                </a:ln>
                <a:solidFill>
                  <a:srgbClr val="FFFF00"/>
                </a:solidFill>
                <a:effectLst/>
                <a:uLnTx/>
                <a:uFillTx/>
                <a:latin typeface="Candara" panose="020E0502030303020204" pitchFamily="34" charset="0"/>
                <a:ea typeface="Times New Roman" panose="02020603050405020304" pitchFamily="18" charset="0"/>
                <a:cs typeface="Arial" panose="020B0604020202020204" pitchFamily="34" charset="0"/>
              </a:rPr>
              <a:t>This is the kind of fear that Scripture calls the beginning of wisdom. We were built for reverence because we were built to glorify God. We develop a capacity for deep joy in the same measure that we learn to revere God, </a:t>
            </a:r>
            <a:r>
              <a:rPr kumimoji="0" lang="en-US" sz="2400" b="0" i="1" u="none" strike="noStrike" kern="0" cap="none" spc="0" normalizeH="0" baseline="0" noProof="0" dirty="0">
                <a:ln>
                  <a:noFill/>
                </a:ln>
                <a:solidFill>
                  <a:srgbClr val="FFFF00"/>
                </a:solidFill>
                <a:effectLst/>
                <a:uLnTx/>
                <a:uFillTx/>
                <a:latin typeface="Candara" panose="020E0502030303020204" pitchFamily="34" charset="0"/>
                <a:ea typeface="Times New Roman" panose="02020603050405020304" pitchFamily="18" charset="0"/>
                <a:cs typeface="Arial" panose="020B0604020202020204" pitchFamily="34" charset="0"/>
              </a:rPr>
              <a:t>”Humble yourself before the Lord, and He will lift you up (James 4:10).”</a:t>
            </a:r>
            <a:endParaRPr kumimoji="0" lang="en-US" sz="2800" b="0" i="1" u="none" strike="noStrike" kern="1000" cap="none" spc="0" normalizeH="0" baseline="0" noProof="0" dirty="0">
              <a:ln>
                <a:noFill/>
              </a:ln>
              <a:solidFill>
                <a:srgbClr val="FFFF00"/>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F1EEEFF-44BB-32DE-2449-AB2F09B59C2D}"/>
              </a:ext>
            </a:extLst>
          </p:cNvPr>
          <p:cNvSpPr txBox="1"/>
          <p:nvPr/>
        </p:nvSpPr>
        <p:spPr>
          <a:xfrm flipH="1">
            <a:off x="788892" y="475023"/>
            <a:ext cx="1190513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empus Sans ITC" panose="04020404030D07020202" pitchFamily="82" charset="0"/>
                <a:ea typeface="+mn-ea"/>
                <a:cs typeface="+mn-cs"/>
              </a:rPr>
              <a:t>Where Joy And Fear Are Held Together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empus Sans ITC" panose="04020404030D07020202" pitchFamily="82" charset="0"/>
                <a:ea typeface="+mn-ea"/>
                <a:cs typeface="+mn-cs"/>
              </a:rPr>
              <a:t>Our Closing Thought</a:t>
            </a:r>
          </a:p>
        </p:txBody>
      </p:sp>
    </p:spTree>
    <p:extLst>
      <p:ext uri="{BB962C8B-B14F-4D97-AF65-F5344CB8AC3E}">
        <p14:creationId xmlns:p14="http://schemas.microsoft.com/office/powerpoint/2010/main" val="3998924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7EAAF9-8CE8-5914-AAC7-C44D8C0CE0C2}"/>
              </a:ext>
            </a:extLst>
          </p:cNvPr>
          <p:cNvSpPr txBox="1"/>
          <p:nvPr/>
        </p:nvSpPr>
        <p:spPr>
          <a:xfrm>
            <a:off x="6620933" y="964968"/>
            <a:ext cx="3965389" cy="5078313"/>
          </a:xfrm>
          <a:prstGeom prst="rect">
            <a:avLst/>
          </a:prstGeom>
          <a:noFill/>
        </p:spPr>
        <p:txBody>
          <a:bodyPr wrap="square">
            <a:spAutoFit/>
          </a:bodyPr>
          <a:lstStyle/>
          <a:p>
            <a:r>
              <a:rPr lang="en-US"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In 1533 Martin Luther said, </a:t>
            </a:r>
          </a:p>
          <a:p>
            <a:endParaRPr lang="en-US"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lgn="ctr"/>
            <a:r>
              <a:rPr lang="en-US"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“The Word of God is the greatest, most necessary, and most important thing in Christendom” </a:t>
            </a:r>
            <a:endParaRPr lang="en-US" sz="3600" b="1" dirty="0">
              <a:effectLst>
                <a:outerShdw blurRad="38100" dist="38100" dir="2700000" algn="tl">
                  <a:srgbClr val="000000">
                    <a:alpha val="43137"/>
                  </a:srgbClr>
                </a:outerShdw>
              </a:effectLst>
            </a:endParaRPr>
          </a:p>
        </p:txBody>
      </p:sp>
      <p:pic>
        <p:nvPicPr>
          <p:cNvPr id="4098" name="Picture 2" descr="Portrait of Martin Luther by Lucas Cranach the Elder">
            <a:extLst>
              <a:ext uri="{FF2B5EF4-FFF2-40B4-BE49-F238E27FC236}">
                <a16:creationId xmlns:a16="http://schemas.microsoft.com/office/drawing/2014/main" id="{091D32EF-F653-B240-FB3F-A7C1C0B79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678" y="513803"/>
            <a:ext cx="4312801" cy="5980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73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2056D3-6032-825A-97AF-8CC50A30474B}"/>
              </a:ext>
            </a:extLst>
          </p:cNvPr>
          <p:cNvSpPr txBox="1"/>
          <p:nvPr/>
        </p:nvSpPr>
        <p:spPr>
          <a:xfrm>
            <a:off x="5198533" y="502142"/>
            <a:ext cx="6096000" cy="5348324"/>
          </a:xfrm>
          <a:prstGeom prst="rect">
            <a:avLst/>
          </a:prstGeom>
          <a:noFill/>
        </p:spPr>
        <p:txBody>
          <a:bodyPr wrap="square">
            <a:spAutoFit/>
          </a:bodyPr>
          <a:lstStyle/>
          <a:p>
            <a:pPr marL="0" marR="0" algn="ctr">
              <a:lnSpc>
                <a:spcPct val="107000"/>
              </a:lnSpc>
              <a:spcBef>
                <a:spcPts val="0"/>
              </a:spcBef>
              <a:spcAft>
                <a:spcPts val="800"/>
              </a:spcAft>
            </a:pPr>
            <a:r>
              <a:rPr lang="en-US" sz="2800" b="1" kern="100" dirty="0">
                <a:effectLst>
                  <a:outerShdw blurRad="38100" dist="38100" dir="2700000" algn="tl">
                    <a:srgbClr val="000000">
                      <a:alpha val="43137"/>
                    </a:srgbClr>
                  </a:outerShdw>
                </a:effectLst>
                <a:latin typeface="Candara" panose="020E0502030303020204" pitchFamily="34" charset="0"/>
                <a:ea typeface="Calibri" panose="020F0502020204030204" pitchFamily="34" charset="0"/>
                <a:cs typeface="Calibri" panose="020F0502020204030204" pitchFamily="34" charset="0"/>
              </a:rPr>
              <a:t>In 1539, commenting on Psalm 119,</a:t>
            </a:r>
            <a:r>
              <a:rPr lang="en-US" sz="28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r>
              <a:rPr lang="en-US" sz="2800" b="1" u="none" strike="noStrike" kern="100" dirty="0">
                <a:effectLst>
                  <a:outerShdw blurRad="38100" dist="38100" dir="2700000" algn="tl">
                    <a:srgbClr val="000000">
                      <a:alpha val="43137"/>
                    </a:srgbClr>
                  </a:outerShdw>
                </a:effectLst>
                <a:latin typeface="Candara" panose="020E050203030302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Luther wrote</a:t>
            </a:r>
            <a:r>
              <a:rPr lang="en-US" sz="2800" b="1" kern="100" dirty="0">
                <a:effectLst>
                  <a:outerShdw blurRad="38100" dist="38100" dir="2700000" algn="tl">
                    <a:srgbClr val="000000">
                      <a:alpha val="43137"/>
                    </a:srgbClr>
                  </a:outerShdw>
                </a:effectLst>
                <a:latin typeface="Candara" panose="020E0502030303020204" pitchFamily="34" charset="0"/>
                <a:ea typeface="Calibri" panose="020F0502020204030204" pitchFamily="34" charset="0"/>
                <a:cs typeface="Calibri" panose="020F0502020204030204" pitchFamily="34" charset="0"/>
              </a:rPr>
              <a:t>, “In this psalm David always says that he will speak, think, talk, hear, read, day and night constantly — but about nothing else than God’s Word and Commandments.</a:t>
            </a:r>
            <a:r>
              <a:rPr lang="en-US" sz="28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r>
              <a:rPr lang="en-US" sz="2800" b="1" i="1" kern="100" dirty="0">
                <a:effectLst>
                  <a:outerShdw blurRad="38100" dist="38100" dir="2700000" algn="tl">
                    <a:srgbClr val="000000">
                      <a:alpha val="43137"/>
                    </a:srgbClr>
                  </a:outerShdw>
                </a:effectLst>
                <a:latin typeface="Candara" panose="020E0502030303020204" pitchFamily="34" charset="0"/>
                <a:ea typeface="Calibri" panose="020F0502020204030204" pitchFamily="34" charset="0"/>
                <a:cs typeface="Calibri" panose="020F0502020204030204" pitchFamily="34" charset="0"/>
              </a:rPr>
              <a:t>For God wants to give you His Spirit only through the external Word</a:t>
            </a:r>
            <a:r>
              <a:rPr lang="en-US" sz="2800" b="1" kern="100" dirty="0">
                <a:effectLst>
                  <a:outerShdw blurRad="38100" dist="38100" dir="2700000" algn="tl">
                    <a:srgbClr val="000000">
                      <a:alpha val="43137"/>
                    </a:srgbClr>
                  </a:outerShdw>
                </a:effectLst>
                <a:latin typeface="Candara" panose="020E0502030303020204" pitchFamily="34" charset="0"/>
                <a:ea typeface="Calibri" panose="020F0502020204030204" pitchFamily="34" charset="0"/>
                <a:cs typeface="Calibri" panose="020F0502020204030204" pitchFamily="34" charset="0"/>
              </a:rPr>
              <a:t>” (1359). </a:t>
            </a:r>
          </a:p>
          <a:p>
            <a:pPr marL="0" marR="0" algn="ctr">
              <a:lnSpc>
                <a:spcPct val="107000"/>
              </a:lnSpc>
              <a:spcBef>
                <a:spcPts val="0"/>
              </a:spcBef>
              <a:spcAft>
                <a:spcPts val="800"/>
              </a:spcAft>
            </a:pPr>
            <a:endParaRPr lang="en-US" sz="2800" b="1" kern="100" dirty="0">
              <a:effectLst>
                <a:outerShdw blurRad="38100" dist="38100" dir="2700000" algn="tl">
                  <a:srgbClr val="000000">
                    <a:alpha val="43137"/>
                  </a:srgbClr>
                </a:outerShdw>
              </a:effectLst>
              <a:latin typeface="Candara" panose="020E050203030302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endParaRPr lang="en-US" sz="2800" b="1" kern="100" dirty="0">
              <a:effectLst>
                <a:outerShdw blurRad="38100" dist="38100" dir="2700000" algn="tl">
                  <a:srgbClr val="000000">
                    <a:alpha val="43137"/>
                  </a:srgbClr>
                </a:outerShdw>
              </a:effectLst>
              <a:latin typeface="Candara" panose="020E050203030302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E652383-9885-A0F9-BA6E-0B7CD4193E7A}"/>
              </a:ext>
            </a:extLst>
          </p:cNvPr>
          <p:cNvSpPr txBox="1"/>
          <p:nvPr/>
        </p:nvSpPr>
        <p:spPr>
          <a:xfrm>
            <a:off x="7704667" y="5050772"/>
            <a:ext cx="4194703" cy="1561005"/>
          </a:xfrm>
          <a:prstGeom prst="rect">
            <a:avLst/>
          </a:prstGeom>
          <a:noFill/>
        </p:spPr>
        <p:txBody>
          <a:bodyPr wrap="square">
            <a:spAutoFit/>
          </a:bodyPr>
          <a:lstStyle/>
          <a:p>
            <a:pPr marL="0" marR="0" algn="just">
              <a:lnSpc>
                <a:spcPct val="107000"/>
              </a:lnSpc>
              <a:spcBef>
                <a:spcPts val="0"/>
              </a:spcBef>
              <a:spcAft>
                <a:spcPts val="800"/>
              </a:spcAft>
            </a:pPr>
            <a:r>
              <a:rPr lang="en-US" sz="1800" b="1" kern="100" dirty="0">
                <a:effectLst/>
                <a:latin typeface="Candara" panose="020E0502030303020204" pitchFamily="34" charset="0"/>
                <a:ea typeface="Calibri" panose="020F0502020204030204" pitchFamily="34" charset="0"/>
                <a:cs typeface="Calibri" panose="020F0502020204030204" pitchFamily="34" charset="0"/>
              </a:rPr>
              <a:t>This phrase is extremely important. The “external Word” is the Book. And the saving, sanctifying, illuminating Spirit of God, he says, comes to us through this “external Word.” </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Martin Luther Engraving from 1872 featuring Martin Luther the Christian theologian. martin luther images stock illustrations">
            <a:extLst>
              <a:ext uri="{FF2B5EF4-FFF2-40B4-BE49-F238E27FC236}">
                <a16:creationId xmlns:a16="http://schemas.microsoft.com/office/drawing/2014/main" id="{17BB22BC-107A-C972-5884-2EBBE2D81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058" y="526558"/>
            <a:ext cx="4562475" cy="58293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23C64D2-59B6-2968-46BB-54ED6F35D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298306"/>
            <a:ext cx="1509183" cy="939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25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312097E-851B-FF78-C4F4-E583AF389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1420" y="1665287"/>
            <a:ext cx="3527425" cy="35274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61117DE9-24A2-FC71-D444-4014EE7FF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55" y="1297989"/>
            <a:ext cx="3171825"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4CD7F3D-AE48-C065-479B-6466AC373784}"/>
              </a:ext>
            </a:extLst>
          </p:cNvPr>
          <p:cNvSpPr txBox="1"/>
          <p:nvPr/>
        </p:nvSpPr>
        <p:spPr>
          <a:xfrm>
            <a:off x="4210581" y="1047750"/>
            <a:ext cx="3527425" cy="5262979"/>
          </a:xfrm>
          <a:prstGeom prst="rect">
            <a:avLst/>
          </a:prstGeom>
          <a:noFill/>
        </p:spPr>
        <p:txBody>
          <a:bodyPr wrap="square">
            <a:spAutoFit/>
          </a:bodyPr>
          <a:lstStyle/>
          <a:p>
            <a:pPr algn="ctr"/>
            <a:r>
              <a:rPr lang="en-US" sz="2400" b="1" kern="0" spc="15" dirty="0">
                <a:effectLst/>
                <a:latin typeface="Candara" panose="020E0502030303020204" pitchFamily="34" charset="0"/>
                <a:ea typeface="Times New Roman" panose="02020603050405020304" pitchFamily="18" charset="0"/>
                <a:cs typeface="Calibri" panose="020F0502020204030204" pitchFamily="34" charset="0"/>
              </a:rPr>
              <a:t>In the Book of God are scattered many truths as so many pearls</a:t>
            </a:r>
            <a:r>
              <a:rPr lang="en-US" b="1" kern="0" spc="15" dirty="0">
                <a:effectLst/>
                <a:latin typeface="Candara" panose="020E0502030303020204" pitchFamily="34" charset="0"/>
                <a:ea typeface="Times New Roman" panose="02020603050405020304" pitchFamily="18" charset="0"/>
                <a:cs typeface="Calibri" panose="020F0502020204030204" pitchFamily="34" charset="0"/>
              </a:rPr>
              <a:t>. John 5: 39. </a:t>
            </a:r>
            <a:r>
              <a:rPr lang="en-US" sz="2400" b="1" kern="0" spc="15" dirty="0">
                <a:effectLst/>
                <a:latin typeface="Candara" panose="020E0502030303020204" pitchFamily="34" charset="0"/>
                <a:ea typeface="Times New Roman" panose="02020603050405020304" pitchFamily="18" charset="0"/>
                <a:cs typeface="Calibri" panose="020F0502020204030204" pitchFamily="34" charset="0"/>
              </a:rPr>
              <a:t>'Search the Scriptures.’ Search as for a vein of silver. This blessed Book will fill your head with knowledge, and your heart with grace. God wrote the two tables with his own fingers; and if he took pains to write, well may we take pains to read. </a:t>
            </a:r>
            <a:endParaRPr lang="en-US" sz="2400" b="1" dirty="0"/>
          </a:p>
        </p:txBody>
      </p:sp>
    </p:spTree>
    <p:extLst>
      <p:ext uri="{BB962C8B-B14F-4D97-AF65-F5344CB8AC3E}">
        <p14:creationId xmlns:p14="http://schemas.microsoft.com/office/powerpoint/2010/main" val="32503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0CCB-6B81-6FC2-7382-E165D988D6C2}"/>
              </a:ext>
            </a:extLst>
          </p:cNvPr>
          <p:cNvSpPr>
            <a:spLocks noGrp="1"/>
          </p:cNvSpPr>
          <p:nvPr>
            <p:ph type="title"/>
          </p:nvPr>
        </p:nvSpPr>
        <p:spPr/>
        <p:txBody>
          <a:bodyPr/>
          <a:lstStyle/>
          <a:p>
            <a:r>
              <a:rPr lang="en-US" dirty="0"/>
              <a:t>When Men and Women Come Into God’s Presence They Know It</a:t>
            </a:r>
          </a:p>
        </p:txBody>
      </p:sp>
      <p:sp>
        <p:nvSpPr>
          <p:cNvPr id="4" name="TextBox 3">
            <a:extLst>
              <a:ext uri="{FF2B5EF4-FFF2-40B4-BE49-F238E27FC236}">
                <a16:creationId xmlns:a16="http://schemas.microsoft.com/office/drawing/2014/main" id="{31B7D31B-0619-715B-38D5-223CE7741F03}"/>
              </a:ext>
            </a:extLst>
          </p:cNvPr>
          <p:cNvSpPr txBox="1"/>
          <p:nvPr/>
        </p:nvSpPr>
        <p:spPr>
          <a:xfrm>
            <a:off x="508001" y="2715511"/>
            <a:ext cx="6502400" cy="3416320"/>
          </a:xfrm>
          <a:prstGeom prst="rect">
            <a:avLst/>
          </a:prstGeom>
          <a:noFill/>
        </p:spPr>
        <p:txBody>
          <a:bodyPr wrap="square">
            <a:spAutoFit/>
          </a:bodyPr>
          <a:lstStyle/>
          <a:p>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Moses takes off his shoes (</a:t>
            </a:r>
            <a:r>
              <a:rPr lang="en-US" sz="2400" b="1" u="sng"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Ex. 3</a:t>
            </a:r>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t>
            </a:r>
          </a:p>
          <a:p>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Israel is struck with fear (</a:t>
            </a:r>
            <a:r>
              <a:rPr lang="en-US" sz="2400" b="1" u="sng"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Ex. 20</a:t>
            </a:r>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t>
            </a:r>
          </a:p>
          <a:p>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Isaiah quakes (</a:t>
            </a:r>
            <a:r>
              <a:rPr lang="en-US" sz="2400" b="1" u="sng"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Isa. 6</a:t>
            </a:r>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t>
            </a:r>
          </a:p>
          <a:p>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Job silences his lips (</a:t>
            </a:r>
            <a:r>
              <a:rPr lang="en-US" sz="2400" b="1" u="sng"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Job 40</a:t>
            </a:r>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t>
            </a:r>
          </a:p>
          <a:p>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John falls down as though dead (</a:t>
            </a:r>
            <a:r>
              <a:rPr lang="en-US" sz="2400" b="1" u="sng"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Rev. 1</a:t>
            </a:r>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t>
            </a:r>
          </a:p>
          <a:p>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Even the elders and angels, who are worshiping    </a:t>
            </a:r>
          </a:p>
          <a:p>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day in and day out before the throne, aren’t    </a:t>
            </a:r>
          </a:p>
          <a:p>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casual in their worship (</a:t>
            </a:r>
            <a:r>
              <a:rPr lang="en-US" sz="2400" b="1" u="sng"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Isa. 6</a:t>
            </a:r>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en-US" sz="2400" b="1" u="sng"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Rev. 4</a:t>
            </a:r>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t>
            </a:r>
          </a:p>
          <a:p>
            <a:endParaRPr lang="en-US" sz="2400" kern="0" dirty="0">
              <a:solidFill>
                <a:schemeClr val="bg1"/>
              </a:solidFill>
              <a:latin typeface="Calibri" panose="020F0502020204030204" pitchFamily="34" charset="0"/>
              <a:ea typeface="Times New Roman" panose="02020603050405020304" pitchFamily="18" charset="0"/>
            </a:endParaRPr>
          </a:p>
        </p:txBody>
      </p:sp>
      <p:pic>
        <p:nvPicPr>
          <p:cNvPr id="4098" name="Picture 2">
            <a:extLst>
              <a:ext uri="{FF2B5EF4-FFF2-40B4-BE49-F238E27FC236}">
                <a16:creationId xmlns:a16="http://schemas.microsoft.com/office/drawing/2014/main" id="{9443FF4D-638F-0E1B-EAB0-BAAD6C9732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8116" y="2715511"/>
            <a:ext cx="1858271" cy="14395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614B18-D58F-E860-E74E-ACFD5FF767EA}"/>
              </a:ext>
            </a:extLst>
          </p:cNvPr>
          <p:cNvSpPr txBox="1"/>
          <p:nvPr/>
        </p:nvSpPr>
        <p:spPr>
          <a:xfrm>
            <a:off x="7820919" y="2139080"/>
            <a:ext cx="3185583" cy="4031873"/>
          </a:xfrm>
          <a:prstGeom prst="rect">
            <a:avLst/>
          </a:prstGeom>
          <a:noFill/>
        </p:spPr>
        <p:txBody>
          <a:bodyPr wrap="square">
            <a:spAutoFit/>
          </a:bodyPr>
          <a:lstStyle/>
          <a:p>
            <a:pPr algn="ctr"/>
            <a:r>
              <a:rPr lang="en-US" sz="3200" b="1" kern="0" dirty="0">
                <a:effectLst/>
                <a:latin typeface="Calibri" panose="020F0502020204030204" pitchFamily="34" charset="0"/>
                <a:ea typeface="Times New Roman" panose="02020603050405020304" pitchFamily="18" charset="0"/>
              </a:rPr>
              <a:t>There is a seriousness that must mark it, a solemnity and honor that must attend it, a gravity that must saturate it. </a:t>
            </a:r>
            <a:endParaRPr lang="en-US" sz="3200" b="1" dirty="0"/>
          </a:p>
        </p:txBody>
      </p:sp>
      <p:pic>
        <p:nvPicPr>
          <p:cNvPr id="4100" name="Picture 4">
            <a:extLst>
              <a:ext uri="{FF2B5EF4-FFF2-40B4-BE49-F238E27FC236}">
                <a16:creationId xmlns:a16="http://schemas.microsoft.com/office/drawing/2014/main" id="{E1641B6F-FF72-287A-6AA3-484D9E0B3C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35878" y="615493"/>
            <a:ext cx="1018579" cy="1356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19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2000" fill="hold"/>
                                        <p:tgtEl>
                                          <p:spTgt spid="4100"/>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90A0FAE-BC3F-12D2-93B9-59B716267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379" y="1224642"/>
            <a:ext cx="2968072" cy="20453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9F7B95-BBBE-1680-C898-437F88CBC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70041"/>
            <a:ext cx="5489451" cy="26767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01153B1-2931-3E13-E88D-D08E367A2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224643"/>
            <a:ext cx="2531298" cy="2045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E040B8-5D1C-C42E-0C41-5663370DF38B}"/>
              </a:ext>
            </a:extLst>
          </p:cNvPr>
          <p:cNvSpPr txBox="1"/>
          <p:nvPr/>
        </p:nvSpPr>
        <p:spPr>
          <a:xfrm>
            <a:off x="5580921" y="305068"/>
            <a:ext cx="6098720" cy="6494085"/>
          </a:xfrm>
          <a:prstGeom prst="rect">
            <a:avLst/>
          </a:prstGeom>
          <a:noFill/>
        </p:spPr>
        <p:txBody>
          <a:bodyPr wrap="square">
            <a:spAutoFit/>
          </a:bodyPr>
          <a:lstStyle/>
          <a:p>
            <a:pPr algn="l"/>
            <a:r>
              <a:rPr lang="en-US" sz="1600" b="0" i="0" dirty="0">
                <a:solidFill>
                  <a:srgbClr val="000000"/>
                </a:solidFill>
                <a:effectLst/>
                <a:latin typeface="source-serif-pro"/>
              </a:rPr>
              <a:t>“Now, so long as you have a child, you have the risk of distraction. And by the way, I consider that glorious. When a child being a child all of a sudden has a little eruption, you hear noise, you see movement from a child that's just normal. But I think one of the bigger issues here is whether or not the child is meaningfully able to understand what is going on. And I think that can come quite early. One of the sweetest things I can just mention is hearing tiny, tiny little children, preschool children, indeed older toddlers singing hymns as they fall asleep at night because they have learned them in big church and those hymns are going right into those little hearts.</a:t>
            </a:r>
          </a:p>
          <a:p>
            <a:pPr algn="l"/>
            <a:r>
              <a:rPr lang="en-US" sz="1600" b="0" i="0" dirty="0">
                <a:solidFill>
                  <a:srgbClr val="000000"/>
                </a:solidFill>
                <a:effectLst/>
                <a:latin typeface="source-serif-pro"/>
              </a:rPr>
              <a:t>The preaching of the Word of God is going right into that little heart. And that is just really, really sweet. I say that as a father, I say that as a grandfather, wouldn't happen if those little bodies weren't sitting with mom and dad in church and those little legs wiggling under the pew because they're not long enough to reach the floor. God's glory is in that. But there's a pretty big distinction between a one-year-old and a three-year-old, and parents will have to make some judgments about that. And infancy really is infancy when exactly that comes to an end. And once again, I'm not going to make this decision for parents, but I'll simply say to Heath and to other parents like Heath of very young children, I think this is one of those issues in which you're not bound by the conscience.</a:t>
            </a:r>
          </a:p>
          <a:p>
            <a:pPr algn="l"/>
            <a:r>
              <a:rPr lang="en-US" sz="1600" b="0" i="0" dirty="0">
                <a:solidFill>
                  <a:srgbClr val="000000"/>
                </a:solidFill>
                <a:effectLst/>
                <a:latin typeface="source-serif-pro"/>
              </a:rPr>
              <a:t>You just do what is right you believe as a worshiper, a believer in worship, and also as a parent of a precious one-year-old, moving that child to where that child will be able to understand at least something. ”</a:t>
            </a:r>
          </a:p>
        </p:txBody>
      </p:sp>
      <p:sp>
        <p:nvSpPr>
          <p:cNvPr id="8" name="TextBox 7">
            <a:extLst>
              <a:ext uri="{FF2B5EF4-FFF2-40B4-BE49-F238E27FC236}">
                <a16:creationId xmlns:a16="http://schemas.microsoft.com/office/drawing/2014/main" id="{75FB5889-D7BB-FBBB-EF16-132C6F39E1B3}"/>
              </a:ext>
            </a:extLst>
          </p:cNvPr>
          <p:cNvSpPr txBox="1"/>
          <p:nvPr/>
        </p:nvSpPr>
        <p:spPr>
          <a:xfrm>
            <a:off x="382336" y="0"/>
            <a:ext cx="4278086" cy="923330"/>
          </a:xfrm>
          <a:prstGeom prst="rect">
            <a:avLst/>
          </a:prstGeom>
          <a:noFill/>
        </p:spPr>
        <p:txBody>
          <a:bodyPr wrap="square">
            <a:spAutoFit/>
          </a:bodyPr>
          <a:lstStyle/>
          <a:p>
            <a:pPr algn="just"/>
            <a:r>
              <a:rPr lang="en-US" b="1" i="0" dirty="0">
                <a:solidFill>
                  <a:srgbClr val="000000"/>
                </a:solidFill>
                <a:effectLst>
                  <a:outerShdw blurRad="38100" dist="38100" dir="2700000" algn="tl">
                    <a:srgbClr val="000000">
                      <a:alpha val="43137"/>
                    </a:srgbClr>
                  </a:outerShdw>
                </a:effectLst>
                <a:latin typeface="adobe-caslon-pro"/>
              </a:rPr>
              <a:t>How Can I Best Incorporate My Toddler in Church? — Dr. Mohler Responds to Letters from Listeners of The Briefing</a:t>
            </a:r>
          </a:p>
        </p:txBody>
      </p:sp>
    </p:spTree>
    <p:extLst>
      <p:ext uri="{BB962C8B-B14F-4D97-AF65-F5344CB8AC3E}">
        <p14:creationId xmlns:p14="http://schemas.microsoft.com/office/powerpoint/2010/main" val="235653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B7BF0-9986-58DB-34AA-2293224E05AD}"/>
              </a:ext>
            </a:extLst>
          </p:cNvPr>
          <p:cNvSpPr>
            <a:spLocks noGrp="1"/>
          </p:cNvSpPr>
          <p:nvPr>
            <p:ph type="ctrTitle"/>
          </p:nvPr>
        </p:nvSpPr>
        <p:spPr/>
        <p:txBody>
          <a:bodyPr/>
          <a:lstStyle/>
          <a:p>
            <a:pPr algn="ctr"/>
            <a:r>
              <a:rPr lang="en-US" sz="3200" dirty="0"/>
              <a:t>Communing With God Together In His Word</a:t>
            </a:r>
            <a:br>
              <a:rPr lang="en-US" sz="3200" dirty="0"/>
            </a:br>
            <a:r>
              <a:rPr lang="en-US" sz="2400" dirty="0"/>
              <a:t>Individually and Corporately </a:t>
            </a:r>
            <a:endParaRPr lang="en-US" sz="3200" dirty="0"/>
          </a:p>
        </p:txBody>
      </p:sp>
      <p:sp>
        <p:nvSpPr>
          <p:cNvPr id="3" name="Subtitle 2">
            <a:extLst>
              <a:ext uri="{FF2B5EF4-FFF2-40B4-BE49-F238E27FC236}">
                <a16:creationId xmlns:a16="http://schemas.microsoft.com/office/drawing/2014/main" id="{06F738E2-A7BC-B68F-629A-0992C8A64A7D}"/>
              </a:ext>
            </a:extLst>
          </p:cNvPr>
          <p:cNvSpPr>
            <a:spLocks noGrp="1"/>
          </p:cNvSpPr>
          <p:nvPr>
            <p:ph type="subTitle" idx="1"/>
          </p:nvPr>
        </p:nvSpPr>
        <p:spPr>
          <a:xfrm>
            <a:off x="457200" y="4518220"/>
            <a:ext cx="11413067" cy="1450707"/>
          </a:xfrm>
        </p:spPr>
        <p:txBody>
          <a:bodyPr>
            <a:normAutofit/>
          </a:bodyPr>
          <a:lstStyle/>
          <a:p>
            <a:pPr algn="l"/>
            <a:r>
              <a:rPr lang="en-US" dirty="0"/>
              <a:t>READING IN A PRIVATE SETTING WITH YOUR GOD (TALKING AND LISTENING)</a:t>
            </a:r>
          </a:p>
          <a:p>
            <a:pPr algn="l"/>
            <a:r>
              <a:rPr lang="en-US" dirty="0"/>
              <a:t>LISTENING TO THE VOICE OF GOD THROUGH THE READ, SUNG AND PREACHED WORD IN </a:t>
            </a:r>
          </a:p>
          <a:p>
            <a:pPr algn="l"/>
            <a:r>
              <a:rPr lang="en-US" dirty="0"/>
              <a:t>    THE CORPORATE WORSHIP</a:t>
            </a:r>
          </a:p>
        </p:txBody>
      </p:sp>
      <p:pic>
        <p:nvPicPr>
          <p:cNvPr id="1026" name="Picture 2">
            <a:extLst>
              <a:ext uri="{FF2B5EF4-FFF2-40B4-BE49-F238E27FC236}">
                <a16:creationId xmlns:a16="http://schemas.microsoft.com/office/drawing/2014/main" id="{9AAA1A53-B697-B0B4-ADF8-B75821E34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5717" y="2691930"/>
            <a:ext cx="2886635" cy="1450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640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8E5D9-0973-6E5A-5E08-5C3A7551985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F75F189-A5E1-D7E3-4E89-332931DFA5E2}"/>
              </a:ext>
            </a:extLst>
          </p:cNvPr>
          <p:cNvSpPr txBox="1"/>
          <p:nvPr/>
        </p:nvSpPr>
        <p:spPr>
          <a:xfrm>
            <a:off x="3603813" y="1093083"/>
            <a:ext cx="7655858" cy="4535793"/>
          </a:xfrm>
          <a:prstGeom prst="rect">
            <a:avLst/>
          </a:prstGeom>
          <a:noFill/>
        </p:spPr>
        <p:txBody>
          <a:bodyPr wrap="square">
            <a:spAutoFit/>
          </a:bodyPr>
          <a:lstStyle/>
          <a:p>
            <a:pPr marL="0" marR="0" algn="just" fontAlgn="base">
              <a:lnSpc>
                <a:spcPct val="107000"/>
              </a:lnSpc>
              <a:spcBef>
                <a:spcPts val="0"/>
              </a:spcBef>
              <a:spcAft>
                <a:spcPts val="0"/>
              </a:spcAft>
            </a:pPr>
            <a:r>
              <a:rPr lang="en-US" sz="2800" b="1" kern="0" spc="15" dirty="0">
                <a:effectLst/>
                <a:latin typeface="Calibri" panose="020F0502020204030204" pitchFamily="34" charset="0"/>
                <a:ea typeface="Times New Roman" panose="02020603050405020304" pitchFamily="18" charset="0"/>
                <a:cs typeface="Calibri" panose="020F0502020204030204" pitchFamily="34" charset="0"/>
              </a:rPr>
              <a:t>A reminder that in the course syllabus for this class Ken and I wrote, “This class’s content is not just to remind us that hearing and reading the Word is a means of gaining biblical information for our head, but to teach us what we must do in order to receive its benefits – receive spiritual nourishment and bear fruit.</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fontAlgn="base">
              <a:lnSpc>
                <a:spcPct val="107000"/>
              </a:lnSpc>
              <a:spcBef>
                <a:spcPts val="0"/>
              </a:spcBef>
              <a:spcAft>
                <a:spcPts val="0"/>
              </a:spcAft>
            </a:pPr>
            <a:r>
              <a:rPr lang="en-US" sz="2800" b="1" kern="0" spc="15" dirty="0">
                <a:effectLst/>
                <a:latin typeface="Calibri" panose="020F0502020204030204" pitchFamily="34" charset="0"/>
                <a:ea typeface="Times New Roman" panose="02020603050405020304" pitchFamily="18" charset="0"/>
                <a:cs typeface="Calibri" panose="020F0502020204030204" pitchFamily="34" charset="0"/>
              </a:rPr>
              <a:t>  </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fontAlgn="base">
              <a:lnSpc>
                <a:spcPct val="107000"/>
              </a:lnSpc>
              <a:spcBef>
                <a:spcPts val="0"/>
              </a:spcBef>
              <a:spcAft>
                <a:spcPts val="0"/>
              </a:spcAft>
            </a:pPr>
            <a:r>
              <a:rPr lang="en-US" sz="4800" b="1" kern="0" spc="15" dirty="0">
                <a:effectLst/>
                <a:latin typeface="Calibri" panose="020F0502020204030204" pitchFamily="34" charset="0"/>
                <a:ea typeface="Times New Roman" panose="02020603050405020304" pitchFamily="18" charset="0"/>
                <a:cs typeface="Calibri" panose="020F0502020204030204" pitchFamily="34" charset="0"/>
              </a:rPr>
              <a:t>Therefore</a:t>
            </a:r>
            <a:r>
              <a:rPr lang="en-US" sz="2800" b="1" kern="0" spc="15" dirty="0">
                <a:effectLst/>
                <a:latin typeface="Calibri" panose="020F0502020204030204" pitchFamily="34" charset="0"/>
                <a:ea typeface="Times New Roman" panose="02020603050405020304" pitchFamily="18" charset="0"/>
                <a:cs typeface="Calibri" panose="020F0502020204030204" pitchFamily="34" charset="0"/>
              </a:rPr>
              <a:t>, let u</a:t>
            </a:r>
            <a:r>
              <a:rPr lang="en-US" sz="2800" b="1" kern="0" spc="15" dirty="0">
                <a:latin typeface="Calibri" panose="020F0502020204030204" pitchFamily="34" charset="0"/>
                <a:ea typeface="Times New Roman" panose="02020603050405020304" pitchFamily="18" charset="0"/>
                <a:cs typeface="Calibri" panose="020F0502020204030204" pitchFamily="34" charset="0"/>
              </a:rPr>
              <a:t>s as we read the Word…</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93C39AF-E0F1-AD19-0A46-1B81DAAEB5FF}"/>
              </a:ext>
            </a:extLst>
          </p:cNvPr>
          <p:cNvSpPr txBox="1"/>
          <p:nvPr/>
        </p:nvSpPr>
        <p:spPr>
          <a:xfrm>
            <a:off x="5882368" y="6519446"/>
            <a:ext cx="6096000" cy="338554"/>
          </a:xfrm>
          <a:prstGeom prst="rect">
            <a:avLst/>
          </a:prstGeom>
          <a:noFill/>
        </p:spPr>
        <p:txBody>
          <a:bodyPr wrap="square">
            <a:spAutoFit/>
          </a:bodyPr>
          <a:lstStyle/>
          <a:p>
            <a:pPr marL="0" marR="0">
              <a:spcBef>
                <a:spcPts val="0"/>
              </a:spcBef>
              <a:spcAft>
                <a:spcPts val="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Communing with God via Scripture. https://tabletalkmagazine.com/article/2018/10/communing-god-via-scripture/Dr. Neil C. Stewart is senior pastor of Christ Covenant Church in Greensboro, N.C.</a:t>
            </a:r>
          </a:p>
        </p:txBody>
      </p:sp>
      <p:pic>
        <p:nvPicPr>
          <p:cNvPr id="2" name="Picture 1">
            <a:extLst>
              <a:ext uri="{FF2B5EF4-FFF2-40B4-BE49-F238E27FC236}">
                <a16:creationId xmlns:a16="http://schemas.microsoft.com/office/drawing/2014/main" id="{AFE10EB0-8AF5-1783-CEDC-1B2B2FA06154}"/>
              </a:ext>
            </a:extLst>
          </p:cNvPr>
          <p:cNvPicPr>
            <a:picLocks noChangeAspect="1"/>
          </p:cNvPicPr>
          <p:nvPr/>
        </p:nvPicPr>
        <p:blipFill rotWithShape="1">
          <a:blip r:embed="rId2"/>
          <a:srcRect l="17905" t="26765" b="34706"/>
          <a:stretch/>
        </p:blipFill>
        <p:spPr>
          <a:xfrm rot="5400000">
            <a:off x="-236470" y="2550188"/>
            <a:ext cx="4980235" cy="1753009"/>
          </a:xfrm>
          <a:prstGeom prst="rect">
            <a:avLst/>
          </a:prstGeom>
        </p:spPr>
      </p:pic>
    </p:spTree>
    <p:extLst>
      <p:ext uri="{BB962C8B-B14F-4D97-AF65-F5344CB8AC3E}">
        <p14:creationId xmlns:p14="http://schemas.microsoft.com/office/powerpoint/2010/main" val="72446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0A9CE5-1F26-8A0C-36F1-E00DC5FF1A28}"/>
              </a:ext>
            </a:extLst>
          </p:cNvPr>
          <p:cNvSpPr txBox="1"/>
          <p:nvPr/>
        </p:nvSpPr>
        <p:spPr>
          <a:xfrm>
            <a:off x="3977527" y="474588"/>
            <a:ext cx="3621741" cy="6002412"/>
          </a:xfrm>
          <a:prstGeom prst="rect">
            <a:avLst/>
          </a:prstGeom>
          <a:noFill/>
        </p:spPr>
        <p:txBody>
          <a:bodyPr wrap="square">
            <a:spAutoFit/>
          </a:bodyPr>
          <a:lstStyle/>
          <a:p>
            <a:pPr marL="0" marR="0" algn="ctr" fontAlgn="base">
              <a:lnSpc>
                <a:spcPct val="107000"/>
              </a:lnSpc>
              <a:spcBef>
                <a:spcPts val="0"/>
              </a:spcBef>
              <a:spcAft>
                <a:spcPts val="0"/>
              </a:spcAft>
            </a:pPr>
            <a:r>
              <a:rPr lang="en-US" sz="24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The Christian life is not a leisurely stroll but a purposeful journey. Jesus tells us we must “strive to enter through the narrow door,” knowing that the Christian life permits no complacency, that salvation must be “</a:t>
            </a:r>
            <a:r>
              <a:rPr lang="en-US" sz="2400" b="1" i="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worked out</a:t>
            </a:r>
            <a:r>
              <a:rPr lang="en-US" sz="2400" b="1" kern="0" spc="15"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not waited out (Luke 13:24; Philippians 2:12). The Christian is not a passive spectator in sanctification but an active participant.</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0744DC8C-DD98-59BB-99A6-BC8F7BAF0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6493" y="381000"/>
            <a:ext cx="405765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755A3B4-ED5A-A2B2-29A0-BC0FA9303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57" y="343316"/>
            <a:ext cx="3442446" cy="611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84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99AD21-AB8B-22AB-7D92-A46F38A754E4}"/>
              </a:ext>
            </a:extLst>
          </p:cNvPr>
          <p:cNvSpPr txBox="1"/>
          <p:nvPr/>
        </p:nvSpPr>
        <p:spPr>
          <a:xfrm>
            <a:off x="788895" y="2118786"/>
            <a:ext cx="9341224" cy="4284506"/>
          </a:xfrm>
          <a:prstGeom prst="rect">
            <a:avLst/>
          </a:prstGeom>
          <a:noFill/>
        </p:spPr>
        <p:txBody>
          <a:bodyPr wrap="square">
            <a:spAutoFit/>
          </a:bodyPr>
          <a:lstStyle/>
          <a:p>
            <a:pPr marL="0" marR="0" algn="just" fontAlgn="base">
              <a:lnSpc>
                <a:spcPct val="107000"/>
              </a:lnSpc>
              <a:spcBef>
                <a:spcPts val="0"/>
              </a:spcBef>
              <a:spcAft>
                <a:spcPts val="0"/>
              </a:spcAft>
            </a:pPr>
            <a:r>
              <a:rPr lang="en-US" sz="3200" b="1" kern="0" spc="15" dirty="0">
                <a:effectLst/>
                <a:latin typeface="Calibri" panose="020F0502020204030204" pitchFamily="34" charset="0"/>
                <a:ea typeface="Times New Roman" panose="02020603050405020304" pitchFamily="18" charset="0"/>
                <a:cs typeface="Calibri" panose="020F0502020204030204" pitchFamily="34" charset="0"/>
              </a:rPr>
              <a:t>Was not that the promise, </a:t>
            </a:r>
            <a:r>
              <a:rPr lang="en-US" sz="3200" b="1" kern="0" spc="15"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“When thou awakes, it shall talk with thee” </a:t>
            </a:r>
            <a:r>
              <a:rPr lang="en-US" sz="3200" b="1" kern="0" spc="15" dirty="0">
                <a:effectLst/>
                <a:latin typeface="Calibri" panose="020F0502020204030204" pitchFamily="34" charset="0"/>
                <a:ea typeface="Times New Roman" panose="02020603050405020304" pitchFamily="18" charset="0"/>
                <a:cs typeface="Calibri" panose="020F0502020204030204" pitchFamily="34" charset="0"/>
              </a:rPr>
              <a:t>(Prov.6:22 KJV)? We open the Book with this prayer, </a:t>
            </a:r>
            <a:r>
              <a:rPr lang="en-US" sz="3200" b="1" kern="0" spc="15"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“Speak, Lord, for Your servant hears” </a:t>
            </a:r>
            <a:r>
              <a:rPr lang="en-US" sz="3200" b="1" kern="0" spc="15" dirty="0">
                <a:effectLst/>
                <a:latin typeface="Calibri" panose="020F0502020204030204" pitchFamily="34" charset="0"/>
                <a:ea typeface="Times New Roman" panose="02020603050405020304" pitchFamily="18" charset="0"/>
                <a:cs typeface="Calibri" panose="020F0502020204030204" pitchFamily="34" charset="0"/>
              </a:rPr>
              <a:t>(I Sam.3:9), and we often close it with this feeling </a:t>
            </a:r>
            <a:r>
              <a:rPr lang="en-US" sz="3200" b="1" kern="0" spc="15" dirty="0">
                <a:solidFill>
                  <a:srgbClr val="FFFF00"/>
                </a:solidFill>
                <a:latin typeface="Calibri" panose="020F0502020204030204" pitchFamily="34" charset="0"/>
                <a:ea typeface="Times New Roman" panose="02020603050405020304" pitchFamily="18" charset="0"/>
                <a:cs typeface="Calibri" panose="020F0502020204030204" pitchFamily="34" charset="0"/>
              </a:rPr>
              <a:t>“</a:t>
            </a:r>
            <a:r>
              <a:rPr lang="en-US" sz="3200" b="1" kern="0" spc="15"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Here I am, for you called me” </a:t>
            </a:r>
            <a:r>
              <a:rPr lang="en-US" sz="3200" b="1" kern="0" spc="15" dirty="0">
                <a:effectLst/>
                <a:latin typeface="Calibri" panose="020F0502020204030204" pitchFamily="34" charset="0"/>
                <a:ea typeface="Times New Roman" panose="02020603050405020304" pitchFamily="18" charset="0"/>
                <a:cs typeface="Calibri" panose="020F0502020204030204" pitchFamily="34" charset="0"/>
              </a:rPr>
              <a:t>(I Sam 3:6).  As surely as if the promise had never been uttered before, but the Lord had made Holy Scripture to be His direct word to our heart and conscience.  </a:t>
            </a:r>
            <a:endParaRPr lang="en-US" sz="3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4C35543-D780-7369-ADEB-F0B939CA5B20}"/>
              </a:ext>
            </a:extLst>
          </p:cNvPr>
          <p:cNvSpPr txBox="1"/>
          <p:nvPr/>
        </p:nvSpPr>
        <p:spPr>
          <a:xfrm>
            <a:off x="286869" y="970744"/>
            <a:ext cx="9592236" cy="584775"/>
          </a:xfrm>
          <a:prstGeom prst="rect">
            <a:avLst/>
          </a:prstGeom>
          <a:noFill/>
        </p:spPr>
        <p:txBody>
          <a:bodyPr wrap="square">
            <a:spAutoFit/>
          </a:bodyPr>
          <a:lstStyle/>
          <a:p>
            <a:r>
              <a:rPr lang="en-US" sz="3200" b="1" kern="0" spc="15" dirty="0">
                <a:effectLst/>
                <a:latin typeface="Calibri" panose="020F0502020204030204" pitchFamily="34" charset="0"/>
                <a:ea typeface="Calibri" panose="020F0502020204030204" pitchFamily="34" charset="0"/>
                <a:cs typeface="Calibri" panose="020F0502020204030204" pitchFamily="34" charset="0"/>
              </a:rPr>
              <a:t>The Book Is More Than Paper And Ink: It Talks With Us. </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a:extLst>
              <a:ext uri="{FF2B5EF4-FFF2-40B4-BE49-F238E27FC236}">
                <a16:creationId xmlns:a16="http://schemas.microsoft.com/office/drawing/2014/main" id="{96488800-0EC4-BB9E-B0C8-D6BB40AEE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3859" y="720768"/>
            <a:ext cx="1326778" cy="1084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679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6FDD-48CB-FB70-225D-12B7C33F4E9C}"/>
              </a:ext>
            </a:extLst>
          </p:cNvPr>
          <p:cNvSpPr>
            <a:spLocks noGrp="1"/>
          </p:cNvSpPr>
          <p:nvPr>
            <p:ph type="title"/>
          </p:nvPr>
        </p:nvSpPr>
        <p:spPr/>
        <p:txBody>
          <a:bodyPr/>
          <a:lstStyle/>
          <a:p>
            <a:r>
              <a:rPr lang="en-US" dirty="0"/>
              <a:t>Communion With Our God</a:t>
            </a:r>
          </a:p>
        </p:txBody>
      </p:sp>
      <p:pic>
        <p:nvPicPr>
          <p:cNvPr id="11268" name="Picture 4">
            <a:extLst>
              <a:ext uri="{FF2B5EF4-FFF2-40B4-BE49-F238E27FC236}">
                <a16:creationId xmlns:a16="http://schemas.microsoft.com/office/drawing/2014/main" id="{5F70BE2D-7DFA-500D-32CA-392D5CD77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949" y="524933"/>
            <a:ext cx="4149051" cy="58081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8F8330B-A250-917E-95E7-3ECFFF63ADCD}"/>
              </a:ext>
            </a:extLst>
          </p:cNvPr>
          <p:cNvSpPr txBox="1"/>
          <p:nvPr/>
        </p:nvSpPr>
        <p:spPr>
          <a:xfrm>
            <a:off x="9057305" y="4690533"/>
            <a:ext cx="2473754" cy="923330"/>
          </a:xfrm>
          <a:prstGeom prst="rect">
            <a:avLst/>
          </a:prstGeom>
          <a:noFill/>
        </p:spPr>
        <p:txBody>
          <a:bodyPr wrap="none" rtlCol="0">
            <a:spAutoFit/>
          </a:bodyPr>
          <a:lstStyle/>
          <a:p>
            <a:pPr algn="ctr"/>
            <a:r>
              <a:rPr lang="en-US" b="1" dirty="0">
                <a:solidFill>
                  <a:schemeClr val="bg1"/>
                </a:solidFill>
                <a:effectLst>
                  <a:outerShdw blurRad="38100" dist="38100" dir="2700000" algn="tl">
                    <a:srgbClr val="000000">
                      <a:alpha val="43137"/>
                    </a:srgbClr>
                  </a:outerShdw>
                </a:effectLst>
                <a:latin typeface="Papyrus" panose="03070502060502030205" pitchFamily="66" charset="0"/>
              </a:rPr>
              <a:t>Are you passing</a:t>
            </a:r>
          </a:p>
          <a:p>
            <a:pPr algn="ctr"/>
            <a:r>
              <a:rPr lang="en-US" b="1" dirty="0">
                <a:solidFill>
                  <a:schemeClr val="bg1"/>
                </a:solidFill>
                <a:effectLst>
                  <a:outerShdw blurRad="38100" dist="38100" dir="2700000" algn="tl">
                    <a:srgbClr val="000000">
                      <a:alpha val="43137"/>
                    </a:srgbClr>
                  </a:outerShdw>
                </a:effectLst>
                <a:latin typeface="Papyrus" panose="03070502060502030205" pitchFamily="66" charset="0"/>
              </a:rPr>
              <a:t> the acid test</a:t>
            </a:r>
          </a:p>
          <a:p>
            <a:pPr algn="ctr"/>
            <a:r>
              <a:rPr lang="en-US" b="1" dirty="0">
                <a:solidFill>
                  <a:schemeClr val="bg1"/>
                </a:solidFill>
                <a:effectLst>
                  <a:outerShdw blurRad="38100" dist="38100" dir="2700000" algn="tl">
                    <a:srgbClr val="000000">
                      <a:alpha val="43137"/>
                    </a:srgbClr>
                  </a:outerShdw>
                </a:effectLst>
                <a:latin typeface="Papyrus" panose="03070502060502030205" pitchFamily="66" charset="0"/>
              </a:rPr>
              <a:t>of the true spiritual life?</a:t>
            </a:r>
          </a:p>
        </p:txBody>
      </p:sp>
      <p:sp>
        <p:nvSpPr>
          <p:cNvPr id="7" name="TextBox 6">
            <a:extLst>
              <a:ext uri="{FF2B5EF4-FFF2-40B4-BE49-F238E27FC236}">
                <a16:creationId xmlns:a16="http://schemas.microsoft.com/office/drawing/2014/main" id="{2329DD05-13A5-5A4D-66FA-A6CAAFC6E175}"/>
              </a:ext>
            </a:extLst>
          </p:cNvPr>
          <p:cNvSpPr txBox="1"/>
          <p:nvPr/>
        </p:nvSpPr>
        <p:spPr>
          <a:xfrm>
            <a:off x="1101052" y="2062461"/>
            <a:ext cx="6096000" cy="4439229"/>
          </a:xfrm>
          <a:prstGeom prst="rect">
            <a:avLst/>
          </a:prstGeom>
          <a:noFill/>
        </p:spPr>
        <p:txBody>
          <a:bodyPr wrap="square">
            <a:spAutoFit/>
          </a:bodyPr>
          <a:lstStyle/>
          <a:p>
            <a:pPr marL="0" marR="0" algn="just" fontAlgn="base">
              <a:lnSpc>
                <a:spcPct val="107000"/>
              </a:lnSpc>
              <a:spcBef>
                <a:spcPts val="0"/>
              </a:spcBef>
              <a:spcAft>
                <a:spcPts val="0"/>
              </a:spcAft>
            </a:pPr>
            <a:r>
              <a:rPr lang="en-US" sz="2400" b="1" kern="0" spc="15" dirty="0">
                <a:solidFill>
                  <a:srgbClr val="333333"/>
                </a:solidFill>
                <a:effectLst/>
                <a:latin typeface="Papyrus" panose="03070502060502030205" pitchFamily="66" charset="0"/>
                <a:ea typeface="Times New Roman" panose="02020603050405020304" pitchFamily="18" charset="0"/>
                <a:cs typeface="Calibri" panose="020F0502020204030204" pitchFamily="34" charset="0"/>
              </a:rPr>
              <a:t>It is here I ask should we not sense a great need to commune with God in Scripture every day? Whatever else we are as believers, are we people who long to meet our Triune God in His Word.</a:t>
            </a:r>
            <a:endParaRPr lang="en-US" sz="2000" b="1" kern="100" dirty="0">
              <a:effectLst/>
              <a:latin typeface="Papyrus" panose="03070502060502030205" pitchFamily="66" charset="0"/>
              <a:ea typeface="Calibri" panose="020F0502020204030204" pitchFamily="34" charset="0"/>
              <a:cs typeface="Times New Roman" panose="02020603050405020304" pitchFamily="18" charset="0"/>
            </a:endParaRPr>
          </a:p>
          <a:p>
            <a:pPr marL="0" marR="0" algn="just" fontAlgn="base">
              <a:lnSpc>
                <a:spcPct val="107000"/>
              </a:lnSpc>
              <a:spcBef>
                <a:spcPts val="0"/>
              </a:spcBef>
              <a:spcAft>
                <a:spcPts val="0"/>
              </a:spcAft>
            </a:pPr>
            <a:r>
              <a:rPr lang="en-US" sz="2400" b="1" kern="0" spc="15" dirty="0">
                <a:solidFill>
                  <a:srgbClr val="333333"/>
                </a:solidFill>
                <a:effectLst/>
                <a:latin typeface="Papyrus" panose="03070502060502030205" pitchFamily="66" charset="0"/>
                <a:ea typeface="Times New Roman" panose="02020603050405020304" pitchFamily="18" charset="0"/>
                <a:cs typeface="Calibri" panose="020F0502020204030204" pitchFamily="34" charset="0"/>
              </a:rPr>
              <a:t> </a:t>
            </a:r>
            <a:endParaRPr lang="en-US" sz="2000" b="1" kern="100" dirty="0">
              <a:effectLst/>
              <a:latin typeface="Papyrus" panose="03070502060502030205" pitchFamily="66" charset="0"/>
              <a:ea typeface="Calibri" panose="020F0502020204030204" pitchFamily="34" charset="0"/>
              <a:cs typeface="Times New Roman" panose="02020603050405020304" pitchFamily="18" charset="0"/>
            </a:endParaRPr>
          </a:p>
          <a:p>
            <a:pPr marL="0" marR="0" algn="just" fontAlgn="base">
              <a:lnSpc>
                <a:spcPct val="107000"/>
              </a:lnSpc>
              <a:spcBef>
                <a:spcPts val="0"/>
              </a:spcBef>
              <a:spcAft>
                <a:spcPts val="0"/>
              </a:spcAft>
            </a:pPr>
            <a:r>
              <a:rPr lang="en-US" sz="2400" b="1" kern="0" spc="15" dirty="0">
                <a:solidFill>
                  <a:srgbClr val="333333"/>
                </a:solidFill>
                <a:effectLst/>
                <a:latin typeface="Papyrus" panose="03070502060502030205" pitchFamily="66" charset="0"/>
                <a:ea typeface="Times New Roman" panose="02020603050405020304" pitchFamily="18" charset="0"/>
                <a:cs typeface="Calibri" panose="020F0502020204030204" pitchFamily="34" charset="0"/>
              </a:rPr>
              <a:t>Communion with God in Scripture is one of the great distinguishing marks of a Christian, an acid test of true spiritual life. Whatever else we are as believers, we are people who meet God in the Bible.</a:t>
            </a:r>
            <a:endParaRPr lang="en-US" sz="2000" b="1" kern="100" dirty="0">
              <a:effectLst/>
              <a:latin typeface="Papyrus" panose="03070502060502030205"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3813196"/>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
  <TotalTime>16503</TotalTime>
  <Words>6160</Words>
  <Application>Microsoft Office PowerPoint</Application>
  <PresentationFormat>Widescreen</PresentationFormat>
  <Paragraphs>323</Paragraphs>
  <Slides>60</Slides>
  <Notes>0</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60</vt:i4>
      </vt:variant>
    </vt:vector>
  </HeadingPairs>
  <TitlesOfParts>
    <vt:vector size="82" baseType="lpstr">
      <vt:lpstr>adobe-caslon-pro</vt:lpstr>
      <vt:lpstr>Arial</vt:lpstr>
      <vt:lpstr>Calibri</vt:lpstr>
      <vt:lpstr>Candara</vt:lpstr>
      <vt:lpstr>Century Gothic</vt:lpstr>
      <vt:lpstr>Copperplate Gothic Bold</vt:lpstr>
      <vt:lpstr>Copperplate Gothic Light</vt:lpstr>
      <vt:lpstr>Franklin Gothic Book</vt:lpstr>
      <vt:lpstr>inherit</vt:lpstr>
      <vt:lpstr>Open Sans</vt:lpstr>
      <vt:lpstr>Papyrus</vt:lpstr>
      <vt:lpstr>source-serif-pro</vt:lpstr>
      <vt:lpstr>Symbol</vt:lpstr>
      <vt:lpstr>Tempus Sans ITC</vt:lpstr>
      <vt:lpstr>Times New Roman</vt:lpstr>
      <vt:lpstr>Trebuchet MS</vt:lpstr>
      <vt:lpstr>Viner Hand ITC</vt:lpstr>
      <vt:lpstr>Wingdings</vt:lpstr>
      <vt:lpstr>Wingdings 3</vt:lpstr>
      <vt:lpstr>Berlin</vt:lpstr>
      <vt:lpstr>Wisp</vt:lpstr>
      <vt:lpstr>1_Wisp</vt:lpstr>
      <vt:lpstr>PowerPoint Presentation</vt:lpstr>
      <vt:lpstr>PowerPoint Presentation</vt:lpstr>
      <vt:lpstr>PowerPoint Presentation</vt:lpstr>
      <vt:lpstr>PowerPoint Presentation</vt:lpstr>
      <vt:lpstr>PowerPoint Presentation</vt:lpstr>
      <vt:lpstr>Communing With God Together In His Word Individually and Corporately </vt:lpstr>
      <vt:lpstr>PowerPoint Presentation</vt:lpstr>
      <vt:lpstr>PowerPoint Presentation</vt:lpstr>
      <vt:lpstr>Communion With Our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Must Seek To Understand The Bible’s Meaning, And We Must Pause To Contemplate What We Understand And, By The Spirit, To Feel And Express The Appropriate Response Of The Heart. </vt:lpstr>
      <vt:lpstr>God Communicates With Us In Many Ways Through The Bible And Seeks The Response Of Our Communion With Him. (cont.)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BELOW THE LINE SLIDES FOR FUTURE USE</vt:lpstr>
      <vt:lpstr>PowerPoint Presentation</vt:lpstr>
      <vt:lpstr>PowerPoint Presentation</vt:lpstr>
      <vt:lpstr>PowerPoint Presentation</vt:lpstr>
      <vt:lpstr>PowerPoint Presentation</vt:lpstr>
      <vt:lpstr>PowerPoint Presentation</vt:lpstr>
      <vt:lpstr>PowerPoint Presentation</vt:lpstr>
      <vt:lpstr>When Men and Women Come Into God’s Presence They Know It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ACT OF WORSHIP</dc:title>
  <dc:creator>Ronald Vandiver</dc:creator>
  <cp:lastModifiedBy>Ronald Vandiver</cp:lastModifiedBy>
  <cp:revision>16</cp:revision>
  <dcterms:created xsi:type="dcterms:W3CDTF">2023-10-21T14:20:25Z</dcterms:created>
  <dcterms:modified xsi:type="dcterms:W3CDTF">2024-02-23T22:17:41Z</dcterms:modified>
</cp:coreProperties>
</file>