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4"/>
  </p:notesMasterIdLst>
  <p:sldIdLst>
    <p:sldId id="256" r:id="rId2"/>
    <p:sldId id="258" r:id="rId3"/>
    <p:sldId id="1186" r:id="rId4"/>
    <p:sldId id="259" r:id="rId5"/>
    <p:sldId id="260" r:id="rId6"/>
    <p:sldId id="261" r:id="rId7"/>
    <p:sldId id="263" r:id="rId8"/>
    <p:sldId id="262" r:id="rId9"/>
    <p:sldId id="264" r:id="rId10"/>
    <p:sldId id="265" r:id="rId11"/>
    <p:sldId id="266" r:id="rId12"/>
    <p:sldId id="1187" r:id="rId13"/>
    <p:sldId id="267" r:id="rId14"/>
    <p:sldId id="272" r:id="rId15"/>
    <p:sldId id="1188" r:id="rId16"/>
    <p:sldId id="268" r:id="rId17"/>
    <p:sldId id="1189" r:id="rId18"/>
    <p:sldId id="1190" r:id="rId19"/>
    <p:sldId id="269" r:id="rId20"/>
    <p:sldId id="270" r:id="rId21"/>
    <p:sldId id="1192" r:id="rId22"/>
    <p:sldId id="1191" r:id="rId23"/>
    <p:sldId id="1193" r:id="rId24"/>
    <p:sldId id="274" r:id="rId25"/>
    <p:sldId id="1194" r:id="rId26"/>
    <p:sldId id="1195" r:id="rId27"/>
    <p:sldId id="271" r:id="rId28"/>
    <p:sldId id="275" r:id="rId29"/>
    <p:sldId id="1201" r:id="rId30"/>
    <p:sldId id="1197" r:id="rId31"/>
    <p:sldId id="1196" r:id="rId32"/>
    <p:sldId id="280" r:id="rId33"/>
    <p:sldId id="281" r:id="rId34"/>
    <p:sldId id="282" r:id="rId35"/>
    <p:sldId id="283" r:id="rId36"/>
    <p:sldId id="277" r:id="rId37"/>
    <p:sldId id="1185" r:id="rId38"/>
    <p:sldId id="278" r:id="rId39"/>
    <p:sldId id="279" r:id="rId40"/>
    <p:sldId id="1198" r:id="rId41"/>
    <p:sldId id="287" r:id="rId42"/>
    <p:sldId id="1178" r:id="rId43"/>
    <p:sldId id="286" r:id="rId44"/>
    <p:sldId id="284" r:id="rId45"/>
    <p:sldId id="1176" r:id="rId46"/>
    <p:sldId id="1177" r:id="rId47"/>
    <p:sldId id="1182" r:id="rId48"/>
    <p:sldId id="1181" r:id="rId49"/>
    <p:sldId id="1183" r:id="rId50"/>
    <p:sldId id="1184" r:id="rId51"/>
    <p:sldId id="1199" r:id="rId52"/>
    <p:sldId id="1174" r:id="rId53"/>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8301"/>
    <a:srgbClr val="394751"/>
    <a:srgbClr val="5D7486"/>
    <a:srgbClr val="235B4C"/>
    <a:srgbClr val="FEB25E"/>
    <a:srgbClr val="D16E01"/>
    <a:srgbClr val="000000"/>
    <a:srgbClr val="324650"/>
    <a:srgbClr val="45616F"/>
    <a:srgbClr val="5374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26" autoAdjust="0"/>
    <p:restoredTop sz="51422" autoAdjust="0"/>
  </p:normalViewPr>
  <p:slideViewPr>
    <p:cSldViewPr snapToGrid="0">
      <p:cViewPr varScale="1">
        <p:scale>
          <a:sx n="65" d="100"/>
          <a:sy n="65" d="100"/>
        </p:scale>
        <p:origin x="3030" y="66"/>
      </p:cViewPr>
      <p:guideLst/>
    </p:cSldViewPr>
  </p:slideViewPr>
  <p:outlineViewPr>
    <p:cViewPr>
      <p:scale>
        <a:sx n="33" d="100"/>
        <a:sy n="33" d="100"/>
      </p:scale>
      <p:origin x="0" y="0"/>
    </p:cViewPr>
  </p:outlineViewPr>
  <p:notesTextViewPr>
    <p:cViewPr>
      <p:scale>
        <a:sx n="100" d="100"/>
        <a:sy n="100" d="100"/>
      </p:scale>
      <p:origin x="0" y="-203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F0F352-D344-4909-A3BB-26A48F69EEAF}" type="datetimeFigureOut">
              <a:rPr lang="en-US" smtClean="0"/>
              <a:t>9/24/2024</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2BFA2-D4CA-4F45-A646-3876F1E2946F}" type="slidenum">
              <a:rPr lang="en-US" smtClean="0"/>
              <a:t>‹#›</a:t>
            </a:fld>
            <a:endParaRPr lang="en-US"/>
          </a:p>
        </p:txBody>
      </p:sp>
    </p:spTree>
    <p:extLst>
      <p:ext uri="{BB962C8B-B14F-4D97-AF65-F5344CB8AC3E}">
        <p14:creationId xmlns:p14="http://schemas.microsoft.com/office/powerpoint/2010/main" val="1780039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We’ve come today to a challenging and difficult topic - The Problem of Evil.  This is a subject that good men have written entire books about.  But we only have an hour today to talk about it.</a:t>
            </a:r>
          </a:p>
          <a:p>
            <a:endParaRPr lang="en-US" dirty="0"/>
          </a:p>
          <a:p>
            <a:r>
              <a:rPr lang="en-US" b="1" dirty="0"/>
              <a:t>*ADVANCE*</a:t>
            </a:r>
            <a:endParaRPr lang="en-US" b="0" dirty="0"/>
          </a:p>
          <a:p>
            <a:r>
              <a:rPr lang="en-US" b="0" dirty="0"/>
              <a:t>So let me get started right away by showing you where we’re going to be going today.</a:t>
            </a:r>
            <a:endParaRPr lang="en-US" dirty="0"/>
          </a:p>
        </p:txBody>
      </p:sp>
      <p:sp>
        <p:nvSpPr>
          <p:cNvPr id="4" name="Slide Number Placeholder 3"/>
          <p:cNvSpPr>
            <a:spLocks noGrp="1"/>
          </p:cNvSpPr>
          <p:nvPr>
            <p:ph type="sldNum" sz="quarter" idx="5"/>
          </p:nvPr>
        </p:nvSpPr>
        <p:spPr/>
        <p:txBody>
          <a:bodyPr/>
          <a:lstStyle/>
          <a:p>
            <a:fld id="{9562BFA2-D4CA-4F45-A646-3876F1E2946F}" type="slidenum">
              <a:rPr lang="en-US" smtClean="0"/>
              <a:t>1</a:t>
            </a:fld>
            <a:endParaRPr lang="en-US"/>
          </a:p>
        </p:txBody>
      </p:sp>
    </p:spTree>
    <p:extLst>
      <p:ext uri="{BB962C8B-B14F-4D97-AF65-F5344CB8AC3E}">
        <p14:creationId xmlns:p14="http://schemas.microsoft.com/office/powerpoint/2010/main" val="508620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0"/>
                </a:solidFill>
                <a:effectLst/>
                <a:highlight>
                  <a:srgbClr val="FFFFFF"/>
                </a:highlight>
                <a:latin typeface="Georgia" panose="02040502050405020303" pitchFamily="18" charset="0"/>
              </a:rPr>
              <a:t>And that can be a useful start.  But that doesn’t fully deal with the problem.</a:t>
            </a:r>
          </a:p>
          <a:p>
            <a:endParaRPr lang="en-US" dirty="0"/>
          </a:p>
          <a:p>
            <a:r>
              <a:rPr lang="en-US" dirty="0"/>
              <a:t>Let’s say the atheist says to you “Ok, fine.  I admit that there are some things about good and evil that I find hard to explain.  I’m not entirely sure how to define good and evil in a way that applies to every human being in every society at all times in history.”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endParaRPr lang="en-US" dirty="0">
              <a:effectLst/>
            </a:endParaRPr>
          </a:p>
          <a:p>
            <a:r>
              <a:rPr lang="en-US" dirty="0"/>
              <a:t>But that doesn’t get YOU off the hook.  I may not be able to answer all your questions, but how are you going to answer MINE?  You claim to believe in a universal definition of good and evil, so by your own admission, good and evil exist in this world.  So how about YOU explain to me how God can be all-good and all-powerful and still allow all the evil in the world?”  </a:t>
            </a:r>
          </a:p>
          <a:p>
            <a:endParaRPr lang="en-US" dirty="0"/>
          </a:p>
          <a:p>
            <a:r>
              <a:rPr lang="en-US" dirty="0"/>
              <a:t>And the atheist is absolutely right on this point.  Just because his worldview is wrong doesn’t mean ours is right.  We really do believe in absolute good and evil, so The Problem of Evil still remains for us Christians to answer.</a:t>
            </a:r>
          </a:p>
          <a:p>
            <a:endParaRPr lang="en-US" dirty="0"/>
          </a:p>
          <a:p>
            <a:r>
              <a:rPr lang="en-US" dirty="0"/>
              <a:t>So, how are we going to do it?</a:t>
            </a:r>
          </a:p>
          <a:p>
            <a:endParaRPr lang="en-US" dirty="0"/>
          </a:p>
          <a:p>
            <a:r>
              <a:rPr lang="en-US" dirty="0"/>
              <a:t>Well, a lot of possible ways to answer the Problem of Evil have been proposed over the centuries, some better than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rgbClr val="404040"/>
                </a:solidFill>
                <a:effectLst/>
                <a:highlight>
                  <a:srgbClr val="FFFFFF"/>
                </a:highlight>
                <a:latin typeface="Georgia" panose="02040502050405020303" pitchFamily="18" charset="0"/>
                <a:ea typeface="+mn-ea"/>
                <a:cs typeface="+mn-cs"/>
              </a:rPr>
              <a:t>*ADVANCE*</a:t>
            </a:r>
            <a:endParaRPr lang="en-US" dirty="0">
              <a:effectLst/>
            </a:endParaRPr>
          </a:p>
          <a:p>
            <a:r>
              <a:rPr lang="en-US" dirty="0"/>
              <a:t>Let’s take a few moments just to look at some proposed solutions we SHOULDN’T use.</a:t>
            </a:r>
          </a:p>
        </p:txBody>
      </p:sp>
      <p:sp>
        <p:nvSpPr>
          <p:cNvPr id="4" name="Slide Number Placeholder 3"/>
          <p:cNvSpPr>
            <a:spLocks noGrp="1"/>
          </p:cNvSpPr>
          <p:nvPr>
            <p:ph type="sldNum" sz="quarter" idx="5"/>
          </p:nvPr>
        </p:nvSpPr>
        <p:spPr/>
        <p:txBody>
          <a:bodyPr/>
          <a:lstStyle/>
          <a:p>
            <a:fld id="{9562BFA2-D4CA-4F45-A646-3876F1E2946F}" type="slidenum">
              <a:rPr lang="en-US" smtClean="0"/>
              <a:t>11</a:t>
            </a:fld>
            <a:endParaRPr lang="en-US"/>
          </a:p>
        </p:txBody>
      </p:sp>
    </p:spTree>
    <p:extLst>
      <p:ext uri="{BB962C8B-B14F-4D97-AF65-F5344CB8AC3E}">
        <p14:creationId xmlns:p14="http://schemas.microsoft.com/office/powerpoint/2010/main" val="1620693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few moments just to look at some proposed solutions we SHOULDN’T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Inadequate solution is to say “the good outweighs the bad”.</a:t>
            </a:r>
          </a:p>
          <a:p>
            <a:endParaRPr lang="en-US" b="0" i="0" dirty="0">
              <a:solidFill>
                <a:srgbClr val="000000"/>
              </a:solidFill>
              <a:effectLst/>
              <a:highlight>
                <a:srgbClr val="FFFFFF"/>
              </a:highlight>
              <a:latin typeface="Verdana" panose="020B0604030504040204" pitchFamily="34" charset="0"/>
            </a:endParaRPr>
          </a:p>
          <a:p>
            <a:r>
              <a:rPr lang="en-US" b="0" i="0" dirty="0">
                <a:solidFill>
                  <a:srgbClr val="000000"/>
                </a:solidFill>
                <a:effectLst/>
                <a:highlight>
                  <a:srgbClr val="FFFFFF"/>
                </a:highlight>
                <a:latin typeface="Verdana" panose="020B0604030504040204" pitchFamily="34" charset="0"/>
              </a:rPr>
              <a:t>Someone might say “Well, I don’t know the answer, but I believe that God is good, and always does good, and the good that God brings about is far greater than the evil that exists. So I just don’t particularly worry about trying to solve it.”</a:t>
            </a:r>
          </a:p>
          <a:p>
            <a:endParaRPr lang="en-US" b="0" i="0" dirty="0">
              <a:solidFill>
                <a:srgbClr val="000000"/>
              </a:solidFill>
              <a:effectLst/>
              <a:highlight>
                <a:srgbClr val="FFFFFF"/>
              </a:highlight>
              <a:latin typeface="Verdana" panose="020B0604030504040204" pitchFamily="34" charset="0"/>
            </a:endParaRPr>
          </a:p>
          <a:p>
            <a:r>
              <a:rPr lang="en-US" b="0" i="0" dirty="0">
                <a:solidFill>
                  <a:srgbClr val="000000"/>
                </a:solidFill>
                <a:effectLst/>
                <a:highlight>
                  <a:srgbClr val="FFFFFF"/>
                </a:highlight>
                <a:latin typeface="Verdana" panose="020B0604030504040204" pitchFamily="34" charset="0"/>
              </a:rPr>
              <a:t>The problem with this is, it doesn’t really answer the accusation that Christianity is illogical.  You can’t solve the problem by weighing how much goodness there is in the world vs. how much evil there is, and decide that the good outweighs the bad, so you’re still going to trust God.  The accusation says that ANY evil in the universe disproves the existence all-powerful, all-good God.  If God can always prevent evil and always wants to prevent evil, then the existence of ANY evil, even a little bit, makes Christianity inconsistent with itself.  So it’s not enough just to say the goodness of God outweighs the amount of evil in the world.   We still have to answer “How can any evil exist at all if God is </a:t>
            </a:r>
            <a:r>
              <a:rPr lang="en-US" b="0" i="0" dirty="0" err="1">
                <a:solidFill>
                  <a:srgbClr val="000000"/>
                </a:solidFill>
                <a:effectLst/>
                <a:highlight>
                  <a:srgbClr val="FFFFFF"/>
                </a:highlight>
                <a:latin typeface="Verdana" panose="020B0604030504040204" pitchFamily="34" charset="0"/>
              </a:rPr>
              <a:t>ALL-powerful</a:t>
            </a:r>
            <a:r>
              <a:rPr lang="en-US" b="0" i="0" dirty="0">
                <a:solidFill>
                  <a:srgbClr val="000000"/>
                </a:solidFill>
                <a:effectLst/>
                <a:highlight>
                  <a:srgbClr val="FFFFFF"/>
                </a:highlight>
                <a:latin typeface="Verdana" panose="020B0604030504040204" pitchFamily="34" charset="0"/>
              </a:rPr>
              <a:t> and ALL-good?”</a:t>
            </a:r>
          </a:p>
          <a:p>
            <a:endParaRPr lang="en-US" b="0" i="0" dirty="0">
              <a:solidFill>
                <a:srgbClr val="000000"/>
              </a:solidFill>
              <a:effectLst/>
              <a:highlight>
                <a:srgbClr val="FFFFFF"/>
              </a:highligh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rgbClr val="404040"/>
                </a:solidFill>
                <a:effectLst/>
                <a:highlight>
                  <a:srgbClr val="FFFFFF"/>
                </a:highlight>
                <a:latin typeface="Georgia" panose="02040502050405020303" pitchFamily="18" charset="0"/>
                <a:ea typeface="+mn-ea"/>
                <a:cs typeface="+mn-cs"/>
              </a:rPr>
              <a:t>*ADVANCE*</a:t>
            </a:r>
            <a:endParaRPr lang="en-US" dirty="0">
              <a:effectLst/>
            </a:endParaRPr>
          </a:p>
          <a:p>
            <a:r>
              <a:rPr lang="en-US" b="0" i="0" dirty="0">
                <a:solidFill>
                  <a:srgbClr val="000000"/>
                </a:solidFill>
                <a:effectLst/>
                <a:highlight>
                  <a:srgbClr val="FFFFFF"/>
                </a:highlight>
                <a:latin typeface="Verdana" panose="020B0604030504040204" pitchFamily="34" charset="0"/>
              </a:rPr>
              <a:t>Well, other people who have recognized the problem have taken other approaches</a:t>
            </a:r>
          </a:p>
          <a:p>
            <a:endParaRPr lang="en-US" dirty="0"/>
          </a:p>
        </p:txBody>
      </p:sp>
      <p:sp>
        <p:nvSpPr>
          <p:cNvPr id="4" name="Slide Number Placeholder 3"/>
          <p:cNvSpPr>
            <a:spLocks noGrp="1"/>
          </p:cNvSpPr>
          <p:nvPr>
            <p:ph type="sldNum" sz="quarter" idx="5"/>
          </p:nvPr>
        </p:nvSpPr>
        <p:spPr/>
        <p:txBody>
          <a:bodyPr/>
          <a:lstStyle/>
          <a:p>
            <a:fld id="{9562BFA2-D4CA-4F45-A646-3876F1E2946F}" type="slidenum">
              <a:rPr lang="en-US" smtClean="0"/>
              <a:t>12</a:t>
            </a:fld>
            <a:endParaRPr lang="en-US"/>
          </a:p>
        </p:txBody>
      </p:sp>
    </p:spTree>
    <p:extLst>
      <p:ext uri="{BB962C8B-B14F-4D97-AF65-F5344CB8AC3E}">
        <p14:creationId xmlns:p14="http://schemas.microsoft.com/office/powerpoint/2010/main" val="2409279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9:37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Let’s take a few moments just to look at some proposed solutions we SHOULDN’T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Verdana" panose="020B0604030504040204" pitchFamily="34" charset="0"/>
              </a:rPr>
              <a:t>There are some people who have looked at this argument and have decided that the only way to solve it is by altering one of the first two premises.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Verdana" panose="020B0604030504040204" pitchFamily="34" charset="0"/>
              </a:rPr>
              <a:t>“</a:t>
            </a:r>
            <a:r>
              <a:rPr lang="en-US" sz="1200" dirty="0">
                <a:effectLst>
                  <a:outerShdw blurRad="38100" dist="38100" dir="2700000" algn="tl">
                    <a:srgbClr val="000000">
                      <a:alpha val="43137"/>
                    </a:srgbClr>
                  </a:outerShdw>
                </a:effectLst>
              </a:rPr>
              <a:t>If God is all-powerful, he is able to prevent evil.”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Verdana" panose="020B0604030504040204" pitchFamily="34" charset="0"/>
              </a:rPr>
              <a:t>“</a:t>
            </a:r>
            <a:r>
              <a:rPr lang="en-US" sz="1200" dirty="0">
                <a:effectLst>
                  <a:outerShdw blurRad="38100" dist="38100" dir="2700000" algn="tl">
                    <a:srgbClr val="000000">
                      <a:alpha val="43137"/>
                    </a:srgbClr>
                  </a:outerShdw>
                </a:effectLst>
              </a:rPr>
              <a:t>If God is all-good, he desires to prevent evil.”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outerShdw blurRad="38100" dist="38100" dir="2700000" algn="tl">
                  <a:srgbClr val="000000">
                    <a:alpha val="43137"/>
                  </a:srgbClr>
                </a:outerShdw>
              </a:effectLst>
              <a:highlight>
                <a:srgbClr val="FFFFFF"/>
              </a:highligh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outerShdw blurRad="38100" dist="38100" dir="2700000" algn="tl">
                    <a:srgbClr val="000000">
                      <a:alpha val="43137"/>
                    </a:srgbClr>
                  </a:outerShdw>
                </a:effectLst>
                <a:highlight>
                  <a:srgbClr val="FFFFFF"/>
                </a:highlight>
                <a:latin typeface="Verdana" panose="020B0604030504040204" pitchFamily="34" charset="0"/>
              </a:rPr>
              <a:t>One of </a:t>
            </a:r>
            <a:r>
              <a:rPr lang="en-US" sz="1200" b="0" i="0" dirty="0" err="1">
                <a:solidFill>
                  <a:srgbClr val="000000"/>
                </a:solidFill>
                <a:effectLst>
                  <a:outerShdw blurRad="38100" dist="38100" dir="2700000" algn="tl">
                    <a:srgbClr val="000000">
                      <a:alpha val="43137"/>
                    </a:srgbClr>
                  </a:outerShdw>
                </a:effectLst>
                <a:highlight>
                  <a:srgbClr val="FFFFFF"/>
                </a:highlight>
                <a:latin typeface="Verdana" panose="020B0604030504040204" pitchFamily="34" charset="0"/>
              </a:rPr>
              <a:t>them’s</a:t>
            </a:r>
            <a:r>
              <a:rPr lang="en-US" sz="1200" b="0" i="0" dirty="0">
                <a:solidFill>
                  <a:srgbClr val="000000"/>
                </a:solidFill>
                <a:effectLst>
                  <a:outerShdw blurRad="38100" dist="38100" dir="2700000" algn="tl">
                    <a:srgbClr val="000000">
                      <a:alpha val="43137"/>
                    </a:srgbClr>
                  </a:outerShdw>
                </a:effectLst>
                <a:highlight>
                  <a:srgbClr val="FFFFFF"/>
                </a:highlight>
                <a:latin typeface="Verdana" panose="020B0604030504040204" pitchFamily="34" charset="0"/>
              </a:rPr>
              <a:t> gotta go, some people have decided.  Otherwise you’re going to end up at the conclusion at #5.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outerShdw blurRad="38100" dist="38100" dir="2700000" algn="tl">
                  <a:srgbClr val="000000">
                    <a:alpha val="43137"/>
                  </a:srgbClr>
                </a:outerShdw>
              </a:effectLst>
              <a:highlight>
                <a:srgbClr val="FFFFFF"/>
              </a:highligh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outerShdw blurRad="38100" dist="38100" dir="2700000" algn="tl">
                    <a:srgbClr val="000000">
                      <a:alpha val="43137"/>
                    </a:srgbClr>
                  </a:outerShdw>
                </a:effectLst>
                <a:highlight>
                  <a:srgbClr val="FFFFFF"/>
                </a:highlight>
                <a:latin typeface="Verdana" panose="020B0604030504040204" pitchFamily="34" charset="0"/>
              </a:rPr>
              <a:t>They don’t want to get rid of the idea that God is all good and desires to prevent evil, though.  So instead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outerShdw blurRad="38100" dist="38100" dir="2700000" algn="tl">
                    <a:srgbClr val="000000">
                      <a:alpha val="43137"/>
                    </a:srgbClr>
                  </a:outerShdw>
                </a:effectLst>
                <a:highlight>
                  <a:srgbClr val="FFFFFF"/>
                </a:highlight>
                <a:latin typeface="Verdana" panose="020B0604030504040204" pitchFamily="34" charset="0"/>
              </a:rPr>
              <a:t>they change premise #1, and start with the assumption that although God is all-good, he’s not all-powerful.</a:t>
            </a:r>
            <a:endParaRPr lang="en-US" b="0" i="0" dirty="0">
              <a:solidFill>
                <a:srgbClr val="000000"/>
              </a:solidFill>
              <a:effectLst/>
              <a:highlight>
                <a:srgbClr val="FFFFFF"/>
              </a:highlight>
              <a:latin typeface="Verdana" panose="020B0604030504040204" pitchFamily="34" charset="0"/>
            </a:endParaRPr>
          </a:p>
          <a:p>
            <a:endParaRPr lang="en-US" b="0" i="0" dirty="0">
              <a:solidFill>
                <a:srgbClr val="000000"/>
              </a:solidFill>
              <a:effectLst/>
              <a:highlight>
                <a:srgbClr val="FFFFFF"/>
              </a:highlight>
              <a:latin typeface="Verdana" panose="020B0604030504040204" pitchFamily="34" charset="0"/>
            </a:endParaRPr>
          </a:p>
          <a:p>
            <a:r>
              <a:rPr lang="en-US" b="0" i="0" dirty="0">
                <a:solidFill>
                  <a:srgbClr val="000000"/>
                </a:solidFill>
                <a:effectLst/>
                <a:highlight>
                  <a:srgbClr val="FFFFFF"/>
                </a:highlight>
                <a:latin typeface="Verdana" panose="020B0604030504040204" pitchFamily="34" charset="0"/>
              </a:rPr>
              <a:t>One of the most infamous proponents of this 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rgbClr val="404040"/>
                </a:solidFill>
                <a:effectLst/>
                <a:highlight>
                  <a:srgbClr val="FFFFFF"/>
                </a:highlight>
                <a:latin typeface="Georgia" panose="02040502050405020303" pitchFamily="18" charset="0"/>
                <a:ea typeface="+mn-ea"/>
                <a:cs typeface="+mn-cs"/>
              </a:rPr>
              <a:t>*ADVANCE*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rgbClr val="404040"/>
                </a:solidFill>
                <a:effectLst/>
                <a:highlight>
                  <a:srgbClr val="FFFFFF"/>
                </a:highlight>
                <a:latin typeface="Georgia" panose="02040502050405020303" pitchFamily="18" charset="0"/>
                <a:ea typeface="+mn-ea"/>
                <a:cs typeface="+mn-cs"/>
              </a:rPr>
              <a:t>which we </a:t>
            </a:r>
            <a:r>
              <a:rPr lang="en-US" sz="1800" b="0" i="0" kern="1200" dirty="0">
                <a:solidFill>
                  <a:srgbClr val="000000"/>
                </a:solidFill>
                <a:effectLst/>
                <a:highlight>
                  <a:srgbClr val="FFFFFF"/>
                </a:highlight>
                <a:latin typeface="Verdana" panose="020B0604030504040204" pitchFamily="34" charset="0"/>
                <a:ea typeface="+mn-ea"/>
                <a:cs typeface="+mn-cs"/>
              </a:rPr>
              <a:t>might call the “Divine Weakness” view was a man named Harold Kushner, </a:t>
            </a:r>
            <a:endParaRPr lang="en-US" b="0" dirty="0">
              <a:effectLst/>
            </a:endParaRPr>
          </a:p>
        </p:txBody>
      </p:sp>
      <p:sp>
        <p:nvSpPr>
          <p:cNvPr id="4" name="Slide Number Placeholder 3"/>
          <p:cNvSpPr>
            <a:spLocks noGrp="1"/>
          </p:cNvSpPr>
          <p:nvPr>
            <p:ph type="sldNum" sz="quarter" idx="5"/>
          </p:nvPr>
        </p:nvSpPr>
        <p:spPr/>
        <p:txBody>
          <a:bodyPr/>
          <a:lstStyle/>
          <a:p>
            <a:fld id="{9562BFA2-D4CA-4F45-A646-3876F1E2946F}" type="slidenum">
              <a:rPr lang="en-US" smtClean="0"/>
              <a:t>13</a:t>
            </a:fld>
            <a:endParaRPr lang="en-US"/>
          </a:p>
        </p:txBody>
      </p:sp>
    </p:spTree>
    <p:extLst>
      <p:ext uri="{BB962C8B-B14F-4D97-AF65-F5344CB8AC3E}">
        <p14:creationId xmlns:p14="http://schemas.microsoft.com/office/powerpoint/2010/main" val="1988946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9:38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0"/>
                </a:solidFill>
                <a:effectLst/>
                <a:highlight>
                  <a:srgbClr val="FFFFFF"/>
                </a:highlight>
                <a:latin typeface="Georgia" panose="02040502050405020303" pitchFamily="18" charset="0"/>
                <a:ea typeface="+mn-ea"/>
                <a:cs typeface="+mn-cs"/>
              </a:rPr>
              <a:t>which we </a:t>
            </a:r>
            <a:r>
              <a:rPr lang="en-US" sz="1200" b="0" i="0" kern="1200" dirty="0">
                <a:solidFill>
                  <a:srgbClr val="000000"/>
                </a:solidFill>
                <a:effectLst/>
                <a:highlight>
                  <a:srgbClr val="FFFFFF"/>
                </a:highlight>
                <a:latin typeface="Verdana" panose="020B0604030504040204" pitchFamily="34" charset="0"/>
                <a:ea typeface="+mn-ea"/>
                <a:cs typeface="+mn-cs"/>
              </a:rPr>
              <a:t>might call the “Divine Weakness” view was a man named Harold Kushner, a Jewish Rabbi who wrote the book “When Bad Things Happen to Good People.”  He was devastated by the loss of his son who died of a genetic disease at age 14, and asked why God didn’t prevent it.  The argument in his book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000000"/>
                </a:solidFill>
                <a:effectLst/>
                <a:highlight>
                  <a:srgbClr val="FFFFFF"/>
                </a:highlight>
                <a:latin typeface="Verdana" panose="020B0604030504040204" pitchFamily="34" charset="0"/>
                <a:ea typeface="+mn-ea"/>
                <a:cs typeface="+mn-cs"/>
              </a:rPr>
              <a:t>agreed that God is all-good and desires to prevent evil.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000000"/>
                </a:solidFill>
                <a:effectLst/>
                <a:highlight>
                  <a:srgbClr val="FFFFFF"/>
                </a:highlight>
                <a:latin typeface="Verdana" panose="020B0604030504040204" pitchFamily="34" charset="0"/>
                <a:ea typeface="+mn-ea"/>
                <a:cs typeface="+mn-cs"/>
              </a:rPr>
              <a:t>But the death of his son made him conclude that God could not be all-powerful.  He said “</a:t>
            </a:r>
            <a:r>
              <a:rPr lang="en-US" b="0" i="0" dirty="0">
                <a:solidFill>
                  <a:srgbClr val="000000"/>
                </a:solidFill>
                <a:effectLst/>
                <a:highlight>
                  <a:srgbClr val="FFFFFF"/>
                </a:highlight>
                <a:latin typeface="Verdana" panose="020B0604030504040204" pitchFamily="34" charset="0"/>
              </a:rPr>
              <a:t>If God is both powerful and good, why is there so much suffering, so much pain, so much heartache in the world? God is either good and not all powerful, or He is powerful and not all good. You can't have it both ways… </a:t>
            </a:r>
            <a:r>
              <a:rPr lang="en-US" b="0" i="0" dirty="0">
                <a:solidFill>
                  <a:srgbClr val="231F20"/>
                </a:solidFill>
                <a:effectLst/>
                <a:highlight>
                  <a:srgbClr val="F4EDE7"/>
                </a:highlight>
                <a:latin typeface="warnock-pro-subhead"/>
              </a:rPr>
              <a:t>I choose to affirm God’s goodness even at the expense of his power. </a:t>
            </a:r>
            <a:r>
              <a:rPr lang="en-US" b="0" i="0" dirty="0">
                <a:solidFill>
                  <a:srgbClr val="000000"/>
                </a:solidFill>
                <a:effectLst/>
                <a:highlight>
                  <a:srgbClr val="FFFFFF"/>
                </a:highlight>
                <a:latin typeface="Verdan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000000"/>
              </a:solidFill>
              <a:effectLst/>
              <a:highlight>
                <a:srgbClr val="FFFFFF"/>
              </a:highligh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dirty="0">
              <a:effectLst/>
            </a:endParaRPr>
          </a:p>
          <a:p>
            <a:r>
              <a:rPr lang="en-US" b="0" i="0" dirty="0">
                <a:solidFill>
                  <a:srgbClr val="000000"/>
                </a:solidFill>
                <a:effectLst/>
                <a:highlight>
                  <a:srgbClr val="FFFFFF"/>
                </a:highlight>
                <a:latin typeface="Verdana" panose="020B0604030504040204" pitchFamily="34" charset="0"/>
              </a:rPr>
              <a:t>He saw no logical way to avoid the idea that God wanted to prevent evil, but could not always do so.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dirty="0">
              <a:effectLst/>
            </a:endParaRPr>
          </a:p>
          <a:p>
            <a:r>
              <a:rPr lang="en-US" b="0" i="0" dirty="0">
                <a:solidFill>
                  <a:srgbClr val="000000"/>
                </a:solidFill>
                <a:effectLst/>
                <a:highlight>
                  <a:srgbClr val="FFFFFF"/>
                </a:highlight>
                <a:latin typeface="Verdana" panose="020B0604030504040204" pitchFamily="34" charset="0"/>
              </a:rPr>
              <a:t>And that’s why evil exists.</a:t>
            </a:r>
          </a:p>
          <a:p>
            <a:endParaRPr lang="en-US" b="0" i="0" dirty="0">
              <a:solidFill>
                <a:srgbClr val="000000"/>
              </a:solidFill>
              <a:effectLst/>
              <a:highlight>
                <a:srgbClr val="FFFFFF"/>
              </a:highlight>
              <a:latin typeface="Verdana" panose="020B0604030504040204" pitchFamily="34" charset="0"/>
            </a:endParaRPr>
          </a:p>
          <a:p>
            <a:r>
              <a:rPr lang="en-US" b="0" i="0" dirty="0">
                <a:solidFill>
                  <a:srgbClr val="000000"/>
                </a:solidFill>
                <a:effectLst/>
                <a:highlight>
                  <a:srgbClr val="FFFFFF"/>
                </a:highlight>
                <a:latin typeface="Verdana" panose="020B0604030504040204" pitchFamily="34" charset="0"/>
              </a:rPr>
              <a:t>So that was his solution to the Problem of Evil – God wants to stop evil, but sometimes he can’t.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0" i="0" dirty="0">
                <a:solidFill>
                  <a:srgbClr val="000000"/>
                </a:solidFill>
                <a:effectLst/>
                <a:highlight>
                  <a:srgbClr val="FFFFFF"/>
                </a:highlight>
                <a:latin typeface="Verdana" panose="020B0604030504040204" pitchFamily="34" charset="0"/>
              </a:rPr>
            </a:br>
            <a:r>
              <a:rPr lang="en-US" sz="1800" b="1" i="0" kern="1200" dirty="0">
                <a:solidFill>
                  <a:srgbClr val="404040"/>
                </a:solidFill>
                <a:effectLst/>
                <a:highlight>
                  <a:srgbClr val="FFFFFF"/>
                </a:highlight>
                <a:latin typeface="Georgia" panose="02040502050405020303" pitchFamily="18" charset="0"/>
                <a:ea typeface="+mn-ea"/>
                <a:cs typeface="+mn-cs"/>
              </a:rPr>
              <a:t>*ADVANCE*</a:t>
            </a:r>
            <a:endParaRPr lang="en-US" dirty="0">
              <a:effectLst/>
            </a:endParaRPr>
          </a:p>
          <a:p>
            <a:r>
              <a:rPr lang="en-US" b="0" i="0" dirty="0">
                <a:solidFill>
                  <a:srgbClr val="000000"/>
                </a:solidFill>
                <a:effectLst/>
                <a:highlight>
                  <a:srgbClr val="FFFFFF"/>
                </a:highlight>
                <a:latin typeface="Verdana" panose="020B0604030504040204" pitchFamily="34" charset="0"/>
              </a:rPr>
              <a:t>And I’m not going to spend a whole lot of time critiquing this view, because I think most of you are well-taught enough to see how unbiblical this view is.  </a:t>
            </a:r>
          </a:p>
          <a:p>
            <a:endParaRPr lang="en-US" b="0" i="0" dirty="0">
              <a:solidFill>
                <a:srgbClr val="000000"/>
              </a:solidFill>
              <a:effectLst/>
              <a:highlight>
                <a:srgbClr val="FFFFFF"/>
              </a:highligh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9562BFA2-D4CA-4F45-A646-3876F1E2946F}" type="slidenum">
              <a:rPr lang="en-US" smtClean="0"/>
              <a:t>14</a:t>
            </a:fld>
            <a:endParaRPr lang="en-US"/>
          </a:p>
        </p:txBody>
      </p:sp>
    </p:spTree>
    <p:extLst>
      <p:ext uri="{BB962C8B-B14F-4D97-AF65-F5344CB8AC3E}">
        <p14:creationId xmlns:p14="http://schemas.microsoft.com/office/powerpoint/2010/main" val="923915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9:39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Verdana" panose="020B0604030504040204" pitchFamily="34" charset="0"/>
              </a:rPr>
              <a:t>And I’m not going to spend a whole lot of time critiquing this view, because I think most of you are well-taught enough to see how unbiblical this view 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0"/>
                </a:solidFill>
                <a:effectLst/>
                <a:highlight>
                  <a:srgbClr val="FFFFFF"/>
                </a:highlight>
                <a:latin typeface="Georgia" panose="02040502050405020303" pitchFamily="18" charset="0"/>
                <a:ea typeface="+mn-ea"/>
                <a:cs typeface="+mn-cs"/>
              </a:rPr>
              <a:t>Does Rabbi Kushner’s view really agree with verses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p>
          <a:p>
            <a:pPr lvl="0" defTabSz="914400">
              <a:defRPr/>
            </a:pPr>
            <a:r>
              <a:rPr lang="en-US" sz="1800" b="0" kern="1200" dirty="0">
                <a:solidFill>
                  <a:srgbClr val="000000"/>
                </a:solidFill>
                <a:effectLst/>
                <a:latin typeface="Aptos" panose="020B0004020202020204" pitchFamily="34" charset="0"/>
                <a:ea typeface="+mn-ea"/>
                <a:cs typeface="+mn-cs"/>
              </a:rPr>
              <a:t>Psalm 115:2 and 3, where the Psalmist says “</a:t>
            </a:r>
            <a:r>
              <a:rPr lang="en-US" sz="1800" kern="0" dirty="0">
                <a:solidFill>
                  <a:srgbClr val="FCF48C"/>
                </a:solidFill>
                <a:effectLst>
                  <a:outerShdw blurRad="38100" dist="38100" dir="2700000" algn="tl">
                    <a:srgbClr val="000000">
                      <a:alpha val="43137"/>
                    </a:srgbClr>
                  </a:outerShdw>
                </a:effectLst>
                <a:latin typeface="Trebuchet MS"/>
              </a:rPr>
              <a:t>Why should the nations say, “Where is their God?”</a:t>
            </a:r>
          </a:p>
          <a:p>
            <a:pPr lvl="0" defTabSz="914400">
              <a:defRPr/>
            </a:pPr>
            <a:r>
              <a:rPr lang="en-US" sz="1800" kern="0" dirty="0">
                <a:solidFill>
                  <a:srgbClr val="FCF48C"/>
                </a:solidFill>
                <a:effectLst>
                  <a:outerShdw blurRad="38100" dist="38100" dir="2700000" algn="tl">
                    <a:srgbClr val="000000">
                      <a:alpha val="43137"/>
                    </a:srgbClr>
                  </a:outerShdw>
                </a:effectLst>
                <a:latin typeface="Trebuchet MS"/>
              </a:rPr>
              <a:t>Our God is in the heavens; he does ALL that he pleases. “</a:t>
            </a:r>
            <a:endPar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kern="1200" dirty="0">
              <a:solidFill>
                <a:srgbClr val="000000"/>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00000"/>
                </a:solidFill>
                <a:effectLst/>
                <a:latin typeface="Aptos" panose="020B0004020202020204" pitchFamily="34" charset="0"/>
                <a:ea typeface="+mn-ea"/>
                <a:cs typeface="+mn-cs"/>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0"/>
                </a:solidFill>
                <a:effectLst/>
                <a:highlight>
                  <a:srgbClr val="FFFFFF"/>
                </a:highlight>
                <a:latin typeface="Georgia" panose="02040502050405020303" pitchFamily="18" charset="0"/>
                <a:ea typeface="+mn-ea"/>
                <a:cs typeface="+mn-cs"/>
              </a:rPr>
              <a:t>Isaiah 46:9-10 where God says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0"/>
                </a:solidFill>
                <a:effectLst/>
                <a:highlight>
                  <a:srgbClr val="FFFFFF"/>
                </a:highlight>
                <a:latin typeface="Georgia" panose="02040502050405020303" pitchFamily="18" charset="0"/>
                <a:ea typeface="+mn-ea"/>
                <a:cs typeface="+mn-cs"/>
              </a:rPr>
              <a:t>I am God, and there is no other; I am God, and there is none like 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0"/>
                </a:solidFill>
                <a:effectLst/>
                <a:highlight>
                  <a:srgbClr val="FFFFFF"/>
                </a:highlight>
                <a:latin typeface="Georgia" panose="02040502050405020303" pitchFamily="18" charset="0"/>
                <a:ea typeface="+mn-ea"/>
                <a:cs typeface="+mn-cs"/>
              </a:rPr>
              <a:t>declaring the end from the beginning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0"/>
                </a:solidFill>
                <a:effectLst/>
                <a:highlight>
                  <a:srgbClr val="FFFFFF"/>
                </a:highlight>
                <a:latin typeface="Georgia" panose="02040502050405020303" pitchFamily="18" charset="0"/>
                <a:ea typeface="+mn-ea"/>
                <a:cs typeface="+mn-cs"/>
              </a:rPr>
              <a:t>and from ancient times things not yet 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0"/>
                </a:solidFill>
                <a:effectLst/>
                <a:highlight>
                  <a:srgbClr val="FFFFFF"/>
                </a:highlight>
                <a:latin typeface="Georgia" panose="02040502050405020303" pitchFamily="18" charset="0"/>
                <a:ea typeface="+mn-ea"/>
                <a:cs typeface="+mn-cs"/>
              </a:rPr>
              <a:t>saying, ‘My counsel shall stand, and I will accomplish ALL MY 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0"/>
                </a:solidFill>
                <a:effectLst/>
                <a:highlight>
                  <a:srgbClr val="FFFFFF"/>
                </a:highlight>
                <a:latin typeface="Georgia" panose="02040502050405020303" pitchFamily="18" charset="0"/>
                <a:ea typeface="+mn-ea"/>
                <a:cs typeface="+mn-cs"/>
              </a:rPr>
              <a:t>Does that sound like the kind of God who agonizes and wrings his hands over evil he wishes he could prevent but can’t?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0"/>
                </a:solidFill>
                <a:effectLst/>
                <a:highlight>
                  <a:srgbClr val="FFFFFF"/>
                </a:highlight>
                <a:latin typeface="Georgia" panose="02040502050405020303" pitchFamily="18" charset="0"/>
                <a:ea typeface="+mn-ea"/>
                <a:cs typeface="+mn-cs"/>
              </a:rPr>
              <a:t>So this solution to the Problem of Evil offers some form of comfort in the sense of saying “God never wanted this evil to happen”, but only at the expense of robbing God of his power to stop it.  Can we do any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0"/>
                </a:solidFill>
                <a:effectLst/>
                <a:highlight>
                  <a:srgbClr val="FFFFFF"/>
                </a:highlight>
                <a:latin typeface="Georgia" panose="02040502050405020303" pitchFamily="18" charset="0"/>
                <a:ea typeface="+mn-ea"/>
                <a:cs typeface="+mn-cs"/>
              </a:rPr>
              <a:t>Well, there’s another solution that’s much more popular among evangelicals, especially </a:t>
            </a:r>
            <a:r>
              <a:rPr lang="en-US" sz="1200" b="0" i="0" kern="1200" dirty="0" err="1">
                <a:solidFill>
                  <a:srgbClr val="404040"/>
                </a:solidFill>
                <a:effectLst/>
                <a:highlight>
                  <a:srgbClr val="FFFFFF"/>
                </a:highlight>
                <a:latin typeface="Georgia" panose="02040502050405020303" pitchFamily="18" charset="0"/>
                <a:ea typeface="+mn-ea"/>
                <a:cs typeface="+mn-cs"/>
              </a:rPr>
              <a:t>Arminians</a:t>
            </a: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indent="0" algn="l" rtl="0" eaLnBrk="1" fontAlgn="auto" latinLnBrk="0" hangingPunct="1">
              <a:spcBef>
                <a:spcPts val="0"/>
              </a:spcBef>
              <a:spcAft>
                <a:spcPts val="0"/>
              </a:spcAft>
            </a:pPr>
            <a:r>
              <a:rPr lang="en-US" sz="1800" b="1" i="0" kern="1200" dirty="0">
                <a:solidFill>
                  <a:srgbClr val="404040"/>
                </a:solidFill>
                <a:effectLst/>
                <a:highlight>
                  <a:srgbClr val="FFFFFF"/>
                </a:highlight>
                <a:latin typeface="Georgia" panose="02040502050405020303" pitchFamily="18" charset="0"/>
                <a:ea typeface="+mn-ea"/>
                <a:cs typeface="+mn-cs"/>
              </a:rPr>
              <a:t>*ADVANCE*</a:t>
            </a:r>
            <a:endParaRPr lang="en-US" dirty="0">
              <a:effectLst/>
            </a:endParaRPr>
          </a:p>
          <a:p>
            <a:pPr marL="0" algn="l" rtl="0" eaLnBrk="1" latinLnBrk="0" hangingPunct="1">
              <a:spcBef>
                <a:spcPts val="0"/>
              </a:spcBef>
              <a:spcAft>
                <a:spcPts val="0"/>
              </a:spcAft>
            </a:pPr>
            <a:r>
              <a:rPr lang="en-US" sz="1800" b="0" i="0" kern="1200" dirty="0">
                <a:solidFill>
                  <a:srgbClr val="000000"/>
                </a:solidFill>
                <a:effectLst/>
                <a:highlight>
                  <a:srgbClr val="FFFFFF"/>
                </a:highlight>
                <a:latin typeface="Verdana" panose="020B0604030504040204" pitchFamily="34" charset="0"/>
                <a:ea typeface="+mn-ea"/>
                <a:cs typeface="+mn-cs"/>
              </a:rPr>
              <a:t>that we might call the FREE WILL DEFENSE.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Verdana" panose="020B0604030504040204" pitchFamily="34" charset="0"/>
            </a:endParaRPr>
          </a:p>
        </p:txBody>
      </p:sp>
      <p:sp>
        <p:nvSpPr>
          <p:cNvPr id="4" name="Slide Number Placeholder 3"/>
          <p:cNvSpPr>
            <a:spLocks noGrp="1"/>
          </p:cNvSpPr>
          <p:nvPr>
            <p:ph type="sldNum" sz="quarter" idx="5"/>
          </p:nvPr>
        </p:nvSpPr>
        <p:spPr/>
        <p:txBody>
          <a:bodyPr/>
          <a:lstStyle/>
          <a:p>
            <a:fld id="{9562BFA2-D4CA-4F45-A646-3876F1E2946F}" type="slidenum">
              <a:rPr lang="en-US" smtClean="0"/>
              <a:t>15</a:t>
            </a:fld>
            <a:endParaRPr lang="en-US"/>
          </a:p>
        </p:txBody>
      </p:sp>
    </p:spTree>
    <p:extLst>
      <p:ext uri="{BB962C8B-B14F-4D97-AF65-F5344CB8AC3E}">
        <p14:creationId xmlns:p14="http://schemas.microsoft.com/office/powerpoint/2010/main" val="1722507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9:41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404040"/>
                </a:solidFill>
                <a:effectLst/>
                <a:highlight>
                  <a:srgbClr val="FFFFFF"/>
                </a:highlight>
                <a:latin typeface="Georgia" panose="02040502050405020303" pitchFamily="18" charset="0"/>
                <a:ea typeface="+mn-ea"/>
                <a:cs typeface="+mn-cs"/>
              </a:rPr>
              <a:t>Well, there’s another solution that’s much more popular among evangelicals, especially </a:t>
            </a:r>
            <a:r>
              <a:rPr lang="en-US" sz="1200" b="0" i="0" kern="1200" dirty="0" err="1">
                <a:solidFill>
                  <a:srgbClr val="404040"/>
                </a:solidFill>
                <a:effectLst/>
                <a:highlight>
                  <a:srgbClr val="FFFFFF"/>
                </a:highlight>
                <a:latin typeface="Georgia" panose="02040502050405020303" pitchFamily="18" charset="0"/>
                <a:ea typeface="+mn-ea"/>
                <a:cs typeface="+mn-cs"/>
              </a:rPr>
              <a:t>Arminians</a:t>
            </a: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algn="l" rtl="0" eaLnBrk="1" latinLnBrk="0" hangingPunct="1">
              <a:spcBef>
                <a:spcPts val="0"/>
              </a:spcBef>
              <a:spcAft>
                <a:spcPts val="0"/>
              </a:spcAft>
            </a:pPr>
            <a:r>
              <a:rPr lang="en-US" sz="1800" b="0" i="0" kern="1200" dirty="0">
                <a:solidFill>
                  <a:srgbClr val="000000"/>
                </a:solidFill>
                <a:effectLst/>
                <a:highlight>
                  <a:srgbClr val="FFFFFF"/>
                </a:highlight>
                <a:latin typeface="Verdana" panose="020B0604030504040204" pitchFamily="34" charset="0"/>
                <a:ea typeface="+mn-ea"/>
                <a:cs typeface="+mn-cs"/>
              </a:rPr>
              <a:t>that we might call the FREE WILL DEFENSE.  </a:t>
            </a:r>
          </a:p>
          <a:p>
            <a:pPr marL="0" algn="l" rtl="0" eaLnBrk="1" latinLnBrk="0" hangingPunct="1">
              <a:spcBef>
                <a:spcPts val="0"/>
              </a:spcBef>
              <a:spcAft>
                <a:spcPts val="0"/>
              </a:spcAft>
            </a:pPr>
            <a:endParaRPr lang="en-US" sz="1800" b="0" i="0" kern="1200" dirty="0">
              <a:solidFill>
                <a:srgbClr val="000000"/>
              </a:solidFill>
              <a:effectLst/>
              <a:highlight>
                <a:srgbClr val="FFFFFF"/>
              </a:highlight>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endParaRPr lang="en-US" sz="2800" dirty="0">
              <a:effectLst/>
            </a:endParaRPr>
          </a:p>
          <a:p>
            <a:pPr marL="0" algn="l" rtl="0" eaLnBrk="1" latinLnBrk="0" hangingPunct="1">
              <a:spcBef>
                <a:spcPts val="0"/>
              </a:spcBef>
              <a:spcAft>
                <a:spcPts val="0"/>
              </a:spcAft>
            </a:pPr>
            <a:r>
              <a:rPr lang="en-US" sz="1800" b="0" i="0" kern="1200" dirty="0">
                <a:solidFill>
                  <a:srgbClr val="000000"/>
                </a:solidFill>
                <a:effectLst/>
                <a:highlight>
                  <a:srgbClr val="FFFFFF"/>
                </a:highlight>
                <a:latin typeface="Verdana" panose="020B0604030504040204" pitchFamily="34" charset="0"/>
                <a:ea typeface="+mn-ea"/>
                <a:cs typeface="+mn-cs"/>
              </a:rPr>
              <a:t>Just like the previous solution, it affirms that God is all-good and always desires to prevent evil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sz="1800" dirty="0">
              <a:effectLst/>
            </a:endParaRPr>
          </a:p>
          <a:p>
            <a:pPr marL="0" algn="l" rtl="0" eaLnBrk="1" latinLnBrk="0" hangingPunct="1">
              <a:spcBef>
                <a:spcPts val="0"/>
              </a:spcBef>
              <a:spcAft>
                <a:spcPts val="0"/>
              </a:spcAft>
            </a:pPr>
            <a:r>
              <a:rPr lang="en-US" dirty="0">
                <a:effectLst/>
              </a:rPr>
              <a:t>And unlike the Divine Weakness solution, the Free-Will Defense affirms that God is all-powerful.  That’s a much better step.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sz="18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However, the idea goes, God has chosen to limit </a:t>
            </a:r>
            <a:r>
              <a:rPr lang="en-US" sz="1200" dirty="0">
                <a:effectLst>
                  <a:outerShdw blurRad="38100" dist="38100" dir="2700000" algn="tl">
                    <a:srgbClr val="000000">
                      <a:alpha val="43137"/>
                    </a:srgbClr>
                  </a:outerShdw>
                </a:effectLst>
              </a:rPr>
              <a:t>His own power in order to give men the ability to make free-will decisions.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sz="18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alpha val="43137"/>
                    </a:srgbClr>
                  </a:outerShdw>
                </a:effectLst>
              </a:rPr>
              <a:t>Therefore men, rather than God, are responsible for the existence of evil.  </a:t>
            </a:r>
          </a:p>
          <a:p>
            <a:endParaRPr lang="en-US" b="0" i="0" dirty="0">
              <a:solidFill>
                <a:srgbClr val="000000"/>
              </a:solidFill>
              <a:effectLst/>
              <a:highlight>
                <a:srgbClr val="FFFFFF"/>
              </a:highlight>
              <a:latin typeface="Verdana" panose="020B0604030504040204" pitchFamily="34" charset="0"/>
            </a:endParaRPr>
          </a:p>
          <a:p>
            <a:r>
              <a:rPr lang="en-US" b="0" i="0" dirty="0">
                <a:solidFill>
                  <a:srgbClr val="000000"/>
                </a:solidFill>
                <a:effectLst/>
                <a:highlight>
                  <a:srgbClr val="FFFFFF"/>
                </a:highlight>
                <a:latin typeface="Verdana" panose="020B0604030504040204" pitchFamily="34" charset="0"/>
              </a:rPr>
              <a:t>The most valuable thing that God can give to men is NOT eternal life, it turns out.  The greatest gift to men is their ability to freely choose what they will do without God’s intervention.  Men must be freely able to accept God or reject God, and do good or evil without God interfering, or else man cannot truly be free.</a:t>
            </a:r>
          </a:p>
          <a:p>
            <a:endParaRPr lang="en-US" b="0" i="0" dirty="0">
              <a:solidFill>
                <a:srgbClr val="000000"/>
              </a:solidFill>
              <a:effectLst/>
              <a:highlight>
                <a:srgbClr val="FFFFFF"/>
              </a:highlight>
              <a:latin typeface="Verdana" panose="020B0604030504040204" pitchFamily="34" charset="0"/>
            </a:endParaRPr>
          </a:p>
          <a:p>
            <a:r>
              <a:rPr lang="en-US" b="0" i="0" dirty="0">
                <a:solidFill>
                  <a:srgbClr val="000000"/>
                </a:solidFill>
                <a:effectLst/>
                <a:highlight>
                  <a:srgbClr val="FFFFFF"/>
                </a:highlight>
                <a:latin typeface="Verdana" panose="020B0604030504040204" pitchFamily="34" charset="0"/>
              </a:rPr>
              <a:t>So God stops himself from interfering with the free choices of men.  THEIR will determines what they will do, and God can only react to their decisions.  One very well-known Arminian apologist has said that “[God] has to play with the hand He has been dealt.”</a:t>
            </a:r>
          </a:p>
          <a:p>
            <a:endParaRPr lang="en-US" b="0" i="0" dirty="0">
              <a:solidFill>
                <a:srgbClr val="000000"/>
              </a:solidFill>
              <a:effectLst/>
              <a:highlight>
                <a:srgbClr val="FFFFFF"/>
              </a:highlight>
              <a:latin typeface="Verdana" panose="020B0604030504040204" pitchFamily="34" charset="0"/>
            </a:endParaRPr>
          </a:p>
          <a:p>
            <a:r>
              <a:rPr lang="en-US" b="0" i="0" dirty="0">
                <a:solidFill>
                  <a:srgbClr val="000000"/>
                </a:solidFill>
                <a:effectLst/>
                <a:highlight>
                  <a:srgbClr val="FFFFFF"/>
                </a:highlight>
                <a:latin typeface="Verdana" panose="020B0604030504040204" pitchFamily="34" charset="0"/>
              </a:rPr>
              <a:t>Now, this solution for the Problem of Evil, the Free-Will Defense, is a very popular idea.  God’s not responsible for evil – it’s man who make choices freely without God interfering who are responsible for evil.  God is powerful enough stop evil, but he doesn’t exercise that power, because it’s more important to God that men be able to freely choose him, which comes with the risk that they will reject him and do evil things instead.  </a:t>
            </a:r>
          </a:p>
          <a:p>
            <a:endParaRPr lang="en-US" b="0" i="0" dirty="0">
              <a:solidFill>
                <a:srgbClr val="000000"/>
              </a:solidFill>
              <a:effectLst/>
              <a:highlight>
                <a:srgbClr val="FFFFFF"/>
              </a:highlight>
              <a:latin typeface="Verdana" panose="020B0604030504040204" pitchFamily="34" charset="0"/>
            </a:endParaRPr>
          </a:p>
          <a:p>
            <a:r>
              <a:rPr lang="en-US" b="0" i="0" dirty="0">
                <a:solidFill>
                  <a:srgbClr val="000000"/>
                </a:solidFill>
                <a:effectLst/>
                <a:highlight>
                  <a:srgbClr val="FFFFFF"/>
                </a:highlight>
                <a:latin typeface="Verdana" panose="020B0604030504040204" pitchFamily="34" charset="0"/>
              </a:rPr>
              <a:t>The existence of evil is the price God has to pay in order to give men free will.</a:t>
            </a:r>
          </a:p>
          <a:p>
            <a:endParaRPr lang="en-US" b="0" i="0" dirty="0">
              <a:solidFill>
                <a:srgbClr val="000000"/>
              </a:solidFill>
              <a:effectLst/>
              <a:highlight>
                <a:srgbClr val="FFFFFF"/>
              </a:highlight>
              <a:latin typeface="Verdana" panose="020B0604030504040204" pitchFamily="34" charset="0"/>
            </a:endParaRPr>
          </a:p>
          <a:p>
            <a:r>
              <a:rPr lang="en-US" b="0" i="0" dirty="0">
                <a:solidFill>
                  <a:srgbClr val="000000"/>
                </a:solidFill>
                <a:effectLst/>
                <a:highlight>
                  <a:srgbClr val="FFFFFF"/>
                </a:highlight>
                <a:latin typeface="Verdana" panose="020B0604030504040204" pitchFamily="34" charset="0"/>
              </a:rPr>
              <a:t>Now again time doesn’t permit us to fully dig in and show the weaknesses of this answer to the Problem of Evil.  </a:t>
            </a:r>
          </a:p>
          <a:p>
            <a:endParaRPr lang="en-US" b="0" i="0" dirty="0">
              <a:solidFill>
                <a:srgbClr val="000000"/>
              </a:solidFill>
              <a:effectLst/>
              <a:highlight>
                <a:srgbClr val="FFFFFF"/>
              </a:highlight>
              <a:latin typeface="Verdana" panose="020B0604030504040204" pitchFamily="34" charset="0"/>
            </a:endParaRPr>
          </a:p>
          <a:p>
            <a:pPr marL="0" marR="0" indent="0" algn="l" rtl="0" eaLnBrk="1" fontAlgn="auto" latinLnBrk="0" hangingPunct="1">
              <a:spcBef>
                <a:spcPts val="0"/>
              </a:spcBef>
              <a:spcAft>
                <a:spcPts val="0"/>
              </a:spcAft>
            </a:pPr>
            <a:r>
              <a:rPr lang="en-US" sz="1800" b="1" i="0" kern="1200" dirty="0">
                <a:solidFill>
                  <a:srgbClr val="404040"/>
                </a:solidFill>
                <a:effectLst/>
                <a:highlight>
                  <a:srgbClr val="FFFFFF"/>
                </a:highlight>
                <a:latin typeface="Georgia" panose="02040502050405020303" pitchFamily="18" charset="0"/>
                <a:ea typeface="+mn-ea"/>
                <a:cs typeface="+mn-cs"/>
              </a:rPr>
              <a:t>*ADVANCE*</a:t>
            </a:r>
            <a:endParaRPr lang="en-US" dirty="0">
              <a:effectLst/>
            </a:endParaRPr>
          </a:p>
          <a:p>
            <a:r>
              <a:rPr lang="en-US" b="0" i="0" dirty="0">
                <a:solidFill>
                  <a:srgbClr val="000000"/>
                </a:solidFill>
                <a:effectLst/>
                <a:highlight>
                  <a:srgbClr val="FFFFFF"/>
                </a:highlight>
                <a:latin typeface="Verdana" panose="020B0604030504040204" pitchFamily="34" charset="0"/>
              </a:rPr>
              <a:t>Let me just point out a few things quickly.  </a:t>
            </a:r>
          </a:p>
          <a:p>
            <a:endParaRPr lang="en-US" b="0" i="0" dirty="0">
              <a:solidFill>
                <a:srgbClr val="000000"/>
              </a:solidFill>
              <a:effectLst/>
              <a:highlight>
                <a:srgbClr val="FFFFFF"/>
              </a:highlight>
              <a:latin typeface="Verdana" panose="020B0604030504040204" pitchFamily="34" charset="0"/>
            </a:endParaRPr>
          </a:p>
          <a:p>
            <a:endParaRPr lang="en-US" b="0" i="0" dirty="0">
              <a:solidFill>
                <a:srgbClr val="000000"/>
              </a:solidFill>
              <a:effectLst/>
              <a:highlight>
                <a:srgbClr val="FFFFFF"/>
              </a:highlight>
              <a:latin typeface="Verdana" panose="020B0604030504040204" pitchFamily="34" charset="0"/>
            </a:endParaRPr>
          </a:p>
          <a:p>
            <a:endParaRPr lang="en-US" b="0" i="0" dirty="0">
              <a:solidFill>
                <a:srgbClr val="000000"/>
              </a:solidFill>
              <a:effectLst/>
              <a:highlight>
                <a:srgbClr val="FFFFFF"/>
              </a:highlight>
              <a:latin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9562BFA2-D4CA-4F45-A646-3876F1E2946F}" type="slidenum">
              <a:rPr lang="en-US" smtClean="0"/>
              <a:t>16</a:t>
            </a:fld>
            <a:endParaRPr lang="en-US"/>
          </a:p>
        </p:txBody>
      </p:sp>
    </p:spTree>
    <p:extLst>
      <p:ext uri="{BB962C8B-B14F-4D97-AF65-F5344CB8AC3E}">
        <p14:creationId xmlns:p14="http://schemas.microsoft.com/office/powerpoint/2010/main" val="4261382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latinLnBrk="0" hangingPunct="1">
              <a:spcBef>
                <a:spcPts val="0"/>
              </a:spcBef>
              <a:spcAft>
                <a:spcPts val="0"/>
              </a:spcAft>
            </a:pPr>
            <a:r>
              <a:rPr lang="en-US" sz="1800" b="0" i="0" kern="1200" dirty="0">
                <a:solidFill>
                  <a:srgbClr val="000000"/>
                </a:solidFill>
                <a:effectLst/>
                <a:highlight>
                  <a:srgbClr val="FFFFFF"/>
                </a:highlight>
                <a:latin typeface="Verdana" panose="020B0604030504040204" pitchFamily="34" charset="0"/>
                <a:ea typeface="+mn-ea"/>
                <a:cs typeface="+mn-cs"/>
              </a:rPr>
              <a:t>Let me just point out a few things quickly.  </a:t>
            </a:r>
          </a:p>
          <a:p>
            <a:pPr marL="0" algn="l" rtl="0" eaLnBrk="1" latinLnBrk="0" hangingPunct="1">
              <a:spcBef>
                <a:spcPts val="0"/>
              </a:spcBef>
              <a:spcAft>
                <a:spcPts val="0"/>
              </a:spcAft>
            </a:pPr>
            <a:endParaRPr lang="en-US" sz="1800" b="0" i="0" kern="1200" dirty="0">
              <a:solidFill>
                <a:srgbClr val="000000"/>
              </a:solidFill>
              <a:effectLst/>
              <a:highlight>
                <a:srgbClr val="FFFFFF"/>
              </a:highlight>
              <a:latin typeface="Verdana" panose="020B0604030504040204" pitchFamily="34" charset="0"/>
              <a:ea typeface="+mn-ea"/>
              <a:cs typeface="+mn-cs"/>
            </a:endParaRPr>
          </a:p>
          <a:p>
            <a:pPr marL="0" algn="l" rtl="0" eaLnBrk="1" latinLnBrk="0" hangingPunct="1">
              <a:spcBef>
                <a:spcPts val="0"/>
              </a:spcBef>
              <a:spcAft>
                <a:spcPts val="0"/>
              </a:spcAft>
            </a:pPr>
            <a:r>
              <a:rPr lang="en-US" sz="1800" b="0" i="0" kern="1200" dirty="0">
                <a:solidFill>
                  <a:srgbClr val="000000"/>
                </a:solidFill>
                <a:effectLst/>
                <a:highlight>
                  <a:srgbClr val="FFFFFF"/>
                </a:highlight>
                <a:latin typeface="Verdana" panose="020B0604030504040204" pitchFamily="34" charset="0"/>
                <a:ea typeface="+mn-ea"/>
                <a:cs typeface="+mn-cs"/>
              </a:rPr>
              <a:t>First of all, and most importantly, it flies in the face of scripture where God very clearly tells us that he DOES determine the free choices made by men:</a:t>
            </a:r>
          </a:p>
          <a:p>
            <a:pPr marL="0" algn="l" rtl="0" eaLnBrk="1" latinLnBrk="0" hangingPunct="1">
              <a:spcBef>
                <a:spcPts val="0"/>
              </a:spcBef>
              <a:spcAft>
                <a:spcPts val="0"/>
              </a:spcAft>
            </a:pPr>
            <a:endParaRPr lang="en-US" sz="1800" b="0" i="0" kern="1200" dirty="0">
              <a:solidFill>
                <a:srgbClr val="000000"/>
              </a:solidFill>
              <a:effectLst/>
              <a:highlight>
                <a:srgbClr val="FFFFFF"/>
              </a:highlight>
              <a:latin typeface="Verdana" panose="020B0604030504040204" pitchFamily="34" charset="0"/>
              <a:ea typeface="+mn-ea"/>
              <a:cs typeface="+mn-cs"/>
            </a:endParaRPr>
          </a:p>
          <a:p>
            <a:pPr marL="0" algn="l" rtl="0" eaLnBrk="1" latinLnBrk="0" hangingPunct="1">
              <a:spcBef>
                <a:spcPts val="0"/>
              </a:spcBef>
              <a:spcAft>
                <a:spcPts val="0"/>
              </a:spcAft>
            </a:pPr>
            <a:r>
              <a:rPr lang="en-US" sz="1800" b="0" i="0" kern="1200" dirty="0">
                <a:solidFill>
                  <a:srgbClr val="000000"/>
                </a:solidFill>
                <a:effectLst/>
                <a:highlight>
                  <a:srgbClr val="FFFFFF"/>
                </a:highlight>
                <a:latin typeface="Verdana" panose="020B0604030504040204" pitchFamily="34" charset="0"/>
                <a:ea typeface="+mn-ea"/>
                <a:cs typeface="+mn-cs"/>
              </a:rPr>
              <a:t>We see an example of this in 2 Samuel 24:1,</a:t>
            </a:r>
          </a:p>
          <a:p>
            <a:pPr marL="0" algn="l" rtl="0" eaLnBrk="1" latinLnBrk="0" hangingPunct="1">
              <a:spcBef>
                <a:spcPts val="0"/>
              </a:spcBef>
              <a:spcAft>
                <a:spcPts val="0"/>
              </a:spcAft>
            </a:pPr>
            <a:r>
              <a:rPr lang="en-US" sz="1800" b="1" i="0" kern="1200" dirty="0">
                <a:solidFill>
                  <a:srgbClr val="000000"/>
                </a:solidFill>
                <a:effectLst/>
                <a:highlight>
                  <a:srgbClr val="FFFFFF"/>
                </a:highlight>
                <a:latin typeface="Verdana" panose="020B0604030504040204" pitchFamily="34" charset="0"/>
                <a:ea typeface="+mn-ea"/>
                <a:cs typeface="+mn-cs"/>
              </a:rPr>
              <a:t>*CLICK*</a:t>
            </a:r>
          </a:p>
          <a:p>
            <a:pPr lvl="0" defTabSz="914400">
              <a:defRPr/>
            </a:pPr>
            <a:r>
              <a:rPr lang="en-US" sz="1800" kern="0" dirty="0">
                <a:solidFill>
                  <a:srgbClr val="FCF48C"/>
                </a:solidFill>
                <a:effectLst>
                  <a:outerShdw blurRad="38100" dist="38100" dir="2700000" algn="tl">
                    <a:srgbClr val="000000">
                      <a:alpha val="43137"/>
                    </a:srgbClr>
                  </a:outerShdw>
                </a:effectLst>
                <a:latin typeface="Trebuchet MS"/>
              </a:rPr>
              <a:t>Again the anger of the LORD was kindled against Israel, and he incited David against them, saying, “Go, number Israel and Judah.”</a:t>
            </a:r>
            <a:endPar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a typeface="+mn-ea"/>
              <a:cs typeface="+mn-cs"/>
            </a:endParaRPr>
          </a:p>
          <a:p>
            <a:pPr lvl="0" defTabSz="914400">
              <a:defRPr/>
            </a:pPr>
            <a:endPar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a:p>
            <a:pPr lvl="0" defTabSz="914400">
              <a:defRPr/>
            </a:pPr>
            <a:r>
              <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So we see here that God was angry with Israel and intends to punish them.  So he moves upon David to make an unwise, sinful demand of Joab the commander of the army.  We’re not told why God was angry with Israel, or exactly what it was about numbering the people that was sinful, but perhaps it represented pride in David’s heart, a desire to know just how may people were at his command.  In any case, David makes a decision freely – he’s not fighting to do the right thing but succumbs to the pressure of God and sins.  He sins because he wants to.  And a few verses later, he will repent and confess that he has acted foolishly.  But the important thing to note for our purposes is that David’s free will decisions aren’t done independently of God.  The text tells us that God incited David against Israel.</a:t>
            </a:r>
          </a:p>
          <a:p>
            <a:pPr lvl="0" defTabSz="914400">
              <a:defRPr/>
            </a:pPr>
            <a:endPar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a:p>
            <a:pPr lvl="0" defTabSz="914400">
              <a:defRPr/>
            </a:pPr>
            <a:endPar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a:p>
            <a:pPr lvl="0" defTabSz="914400">
              <a:defRPr/>
            </a:pPr>
            <a:r>
              <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Another example, </a:t>
            </a:r>
          </a:p>
          <a:p>
            <a:pPr lvl="0" defTabSz="914400">
              <a:defRPr/>
            </a:pPr>
            <a:r>
              <a:rPr kumimoji="0" lang="en-US" sz="1800" b="1"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*ADVANCE*</a:t>
            </a:r>
          </a:p>
          <a:p>
            <a:pPr lvl="0" defTabSz="914400">
              <a:defRPr/>
            </a:pPr>
            <a:r>
              <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perhaps a little more familiar, comes from Acts 4</a:t>
            </a:r>
          </a:p>
          <a:p>
            <a:pPr lvl="0" defTabSz="914400">
              <a:defRPr/>
            </a:pPr>
            <a:endParaRPr lang="en-US" sz="1800" b="0" i="0" kern="1200" dirty="0">
              <a:solidFill>
                <a:srgbClr val="000000"/>
              </a:solidFill>
              <a:effectLst/>
              <a:highlight>
                <a:srgbClr val="FFFFFF"/>
              </a:highligh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9562BFA2-D4CA-4F45-A646-3876F1E2946F}" type="slidenum">
              <a:rPr lang="en-US" smtClean="0"/>
              <a:t>17</a:t>
            </a:fld>
            <a:endParaRPr lang="en-US"/>
          </a:p>
        </p:txBody>
      </p:sp>
    </p:spTree>
    <p:extLst>
      <p:ext uri="{BB962C8B-B14F-4D97-AF65-F5344CB8AC3E}">
        <p14:creationId xmlns:p14="http://schemas.microsoft.com/office/powerpoint/2010/main" val="4246338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a:t>** 9:43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kern="1200" dirty="0">
              <a:solidFill>
                <a:srgbClr val="404040"/>
              </a:solidFill>
              <a:effectLst/>
              <a:highlight>
                <a:srgbClr val="FFFFFF"/>
              </a:highlight>
              <a:latin typeface="Georgia" panose="02040502050405020303" pitchFamily="18" charset="0"/>
              <a:ea typeface="+mn-ea"/>
              <a:cs typeface="+mn-cs"/>
            </a:endParaRPr>
          </a:p>
          <a:p>
            <a:pPr marL="0" algn="l" rtl="0" eaLnBrk="1" latinLnBrk="0" hangingPunct="1">
              <a:spcBef>
                <a:spcPts val="0"/>
              </a:spcBef>
              <a:spcAft>
                <a:spcPts val="0"/>
              </a:spcAft>
            </a:pPr>
            <a:r>
              <a:rPr lang="en-US" sz="1800" b="0" i="0" kern="1200" dirty="0">
                <a:solidFill>
                  <a:srgbClr val="000000"/>
                </a:solidFill>
                <a:effectLst/>
                <a:highlight>
                  <a:srgbClr val="FFFFFF"/>
                </a:highlight>
                <a:latin typeface="Verdana" panose="020B0604030504040204" pitchFamily="34" charset="0"/>
                <a:ea typeface="+mn-ea"/>
                <a:cs typeface="+mn-cs"/>
              </a:rPr>
              <a:t>Let me just point out a few things quickly.  </a:t>
            </a:r>
          </a:p>
          <a:p>
            <a:pPr marL="0" algn="l" rtl="0" eaLnBrk="1" latinLnBrk="0" hangingPunct="1">
              <a:spcBef>
                <a:spcPts val="0"/>
              </a:spcBef>
              <a:spcAft>
                <a:spcPts val="0"/>
              </a:spcAft>
            </a:pPr>
            <a:endParaRPr lang="en-US" sz="1800" b="0" i="0" kern="1200" dirty="0">
              <a:solidFill>
                <a:srgbClr val="000000"/>
              </a:solidFill>
              <a:effectLst/>
              <a:highlight>
                <a:srgbClr val="FFFFFF"/>
              </a:highlight>
              <a:latin typeface="Verdana" panose="020B0604030504040204" pitchFamily="34" charset="0"/>
              <a:ea typeface="+mn-ea"/>
              <a:cs typeface="+mn-cs"/>
            </a:endParaRPr>
          </a:p>
          <a:p>
            <a:pPr marL="0" algn="l" rtl="0" eaLnBrk="1" latinLnBrk="0" hangingPunct="1">
              <a:spcBef>
                <a:spcPts val="0"/>
              </a:spcBef>
              <a:spcAft>
                <a:spcPts val="0"/>
              </a:spcAft>
            </a:pPr>
            <a:r>
              <a:rPr lang="en-US" sz="1800" b="0" i="0" kern="1200" dirty="0">
                <a:solidFill>
                  <a:srgbClr val="000000"/>
                </a:solidFill>
                <a:effectLst/>
                <a:highlight>
                  <a:srgbClr val="FFFFFF"/>
                </a:highlight>
                <a:latin typeface="Verdana" panose="020B0604030504040204" pitchFamily="34" charset="0"/>
                <a:ea typeface="+mn-ea"/>
                <a:cs typeface="+mn-cs"/>
              </a:rPr>
              <a:t>First of all, and most importantly, it flies in the face of scripture where God very clearly tells us that he DOES determine the free choices made by men:</a:t>
            </a:r>
          </a:p>
          <a:p>
            <a:pPr lvl="0" defTabSz="914400">
              <a:defRPr/>
            </a:pPr>
            <a:endPar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a:p>
            <a:pPr lvl="0" defTabSz="914400">
              <a:defRPr/>
            </a:pPr>
            <a:r>
              <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One of the clearest examples of this</a:t>
            </a:r>
          </a:p>
          <a:p>
            <a:pPr lvl="0" defTabSz="914400">
              <a:defRPr/>
            </a:pPr>
            <a:r>
              <a:rPr kumimoji="0" lang="en-US" sz="1800" b="1"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*CLICK*</a:t>
            </a:r>
          </a:p>
          <a:p>
            <a:pPr lvl="0" defTabSz="914400">
              <a:defRPr/>
            </a:pPr>
            <a:r>
              <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comes from Acts 4:27-28, where the apostles pray:</a:t>
            </a:r>
          </a:p>
          <a:p>
            <a:pPr lvl="0" defTabSz="914400">
              <a:defRPr/>
            </a:pPr>
            <a:r>
              <a:rPr lang="en-US" sz="1800" kern="0" dirty="0">
                <a:solidFill>
                  <a:srgbClr val="FCF48C"/>
                </a:solidFill>
                <a:effectLst>
                  <a:outerShdw blurRad="38100" dist="38100" dir="2700000" algn="tl">
                    <a:srgbClr val="000000">
                      <a:alpha val="43137"/>
                    </a:srgbClr>
                  </a:outerShdw>
                </a:effectLst>
                <a:latin typeface="Trebuchet MS"/>
              </a:rPr>
              <a:t>“for truly in this city there were gathered together against your holy servant Jesus, whom you anointed, both Herod and Pontius Pilate, along with the Gentiles and the peoples of Israel, to do whatever your hand and your plan had predestined to take place.”</a:t>
            </a:r>
          </a:p>
          <a:p>
            <a:pPr lvl="0" defTabSz="914400">
              <a:defRPr/>
            </a:pPr>
            <a:endPar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a:p>
            <a:pPr lvl="0" defTabSz="914400">
              <a:defRPr/>
            </a:pPr>
            <a:r>
              <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So everyone here is making free-will choices – the scribes and Pharisees who falsely accuse and condemn Jesus, Herod and Pontius Pilate who freely decide Jesus’ fate, and the Roman army who puts Jesus to death.  None of these people are being forced to do anything they don’t want – they’re all acting with complete freedom from their perspective.  And yet the apostles could see that the evil choices they made were exactly what God had predestined long before to take place.  </a:t>
            </a:r>
          </a:p>
          <a:p>
            <a:pPr lvl="0" defTabSz="914400">
              <a:defRPr/>
            </a:pPr>
            <a:endPar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a:p>
            <a:pPr lvl="0" defTabSz="914400">
              <a:defRPr/>
            </a:pPr>
            <a:r>
              <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Do you think God was just crossing his fingers and hoping that the scribes and Pharisees and Herod and Pontus Pilate and the Roman army would do what he wanted them to do, so that Christ would be crucified, hoping they wouldn’t change their mind at the last moment?  No!  He controlled every event that took place between Good Friday and Resurrection Sunday, and ensured each of those men did exactly what was needed for Christ to be crucified, so that he could redeem his people.</a:t>
            </a:r>
          </a:p>
          <a:p>
            <a:pPr lvl="0" defTabSz="914400">
              <a:defRPr/>
            </a:pPr>
            <a:endPar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a:p>
            <a:pPr lvl="0" defTabSz="914400">
              <a:defRPr/>
            </a:pPr>
            <a:r>
              <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So however we try to solve the problem of evil, we can’t just say it’s due to the free choices of men, as if God was hands-off when those choices were made.  The Bible clearly tells us that God controls everything, even the decisions of men.</a:t>
            </a:r>
          </a:p>
          <a:p>
            <a:pPr lvl="0" defTabSz="914400">
              <a:defRPr/>
            </a:pPr>
            <a:endPar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a:p>
            <a:pPr lvl="0" defTabSz="914400">
              <a:defRPr/>
            </a:pPr>
            <a:r>
              <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And the other problem with the Free-Will Defense is that it doesn’t explain the existence of what we would call NATURAL EVIL.  Even if you want to argue that God doesn’t control the choices of men, surely he controls nature, doesn’t he?  So why doesn’t he prevent hurricanes and floods and earthquakes and tornadoes that kill thousands of people every year?  Whatever answer you have for the problem of evil has to explain that as well.  </a:t>
            </a:r>
          </a:p>
          <a:p>
            <a:pPr lvl="0" defTabSz="914400">
              <a:defRPr/>
            </a:pPr>
            <a:endPar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a:p>
            <a:pPr lvl="0" defTabSz="914400">
              <a:defRPr/>
            </a:pPr>
            <a:r>
              <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Let’s a look at </a:t>
            </a:r>
          </a:p>
          <a:p>
            <a:pPr lvl="0" defTabSz="914400">
              <a:defRPr/>
            </a:pPr>
            <a:r>
              <a:rPr kumimoji="0" lang="en-US" sz="1800" b="1"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*ADVANCE*</a:t>
            </a:r>
          </a:p>
          <a:p>
            <a:pPr lvl="0" defTabSz="914400">
              <a:defRPr/>
            </a:pPr>
            <a:r>
              <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one more explanation for the existence of evil that is helpful, but still misses the mark a bit.</a:t>
            </a:r>
          </a:p>
          <a:p>
            <a:pPr lvl="0" defTabSz="914400">
              <a:defRPr/>
            </a:pPr>
            <a:endParaRPr kumimoji="0" lang="en-US" sz="18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p:txBody>
      </p:sp>
      <p:sp>
        <p:nvSpPr>
          <p:cNvPr id="4" name="Slide Number Placeholder 3"/>
          <p:cNvSpPr>
            <a:spLocks noGrp="1"/>
          </p:cNvSpPr>
          <p:nvPr>
            <p:ph type="sldNum" sz="quarter" idx="5"/>
          </p:nvPr>
        </p:nvSpPr>
        <p:spPr/>
        <p:txBody>
          <a:bodyPr/>
          <a:lstStyle/>
          <a:p>
            <a:fld id="{9562BFA2-D4CA-4F45-A646-3876F1E2946F}" type="slidenum">
              <a:rPr lang="en-US" smtClean="0"/>
              <a:t>18</a:t>
            </a:fld>
            <a:endParaRPr lang="en-US"/>
          </a:p>
        </p:txBody>
      </p:sp>
    </p:spTree>
    <p:extLst>
      <p:ext uri="{BB962C8B-B14F-4D97-AF65-F5344CB8AC3E}">
        <p14:creationId xmlns:p14="http://schemas.microsoft.com/office/powerpoint/2010/main" val="4126814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9:45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lvl="0" defTabSz="914400">
              <a:defRPr/>
            </a:pPr>
            <a:r>
              <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Let’s a look at one more explanation for the existence of evil that is helpful, but still misses the mark a bit.   This is the view that God doesn’t bring about evil, but merely permits it.  </a:t>
            </a:r>
          </a:p>
          <a:p>
            <a:pPr lvl="0" defTabSz="914400">
              <a:defRPr/>
            </a:pPr>
            <a:endPar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a:p>
            <a:pPr lvl="0" defTabSz="914400">
              <a:defRPr/>
            </a:pPr>
            <a:r>
              <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It goes like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rgbClr val="000000"/>
                </a:solidFill>
                <a:effectLst/>
                <a:highlight>
                  <a:srgbClr val="FFFFFF"/>
                </a:highlight>
                <a:latin typeface="Verdana" panose="020B0604030504040204" pitchFamily="34" charset="0"/>
                <a:ea typeface="+mn-ea"/>
                <a:cs typeface="+mn-cs"/>
              </a:rPr>
              <a:t>*CLICK*</a:t>
            </a:r>
            <a:endParaRPr lang="en-US" dirty="0">
              <a:effectLst/>
            </a:endParaRPr>
          </a:p>
          <a:p>
            <a:pPr lvl="0" defTabSz="914400">
              <a:defRPr/>
            </a:pPr>
            <a:r>
              <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God is all good.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rgbClr val="000000"/>
                </a:solidFill>
                <a:effectLst/>
                <a:highlight>
                  <a:srgbClr val="FFFFFF"/>
                </a:highlight>
                <a:latin typeface="Verdana" panose="020B0604030504040204" pitchFamily="34" charset="0"/>
                <a:ea typeface="+mn-ea"/>
                <a:cs typeface="+mn-cs"/>
              </a:rPr>
              <a:t>*CLICK*</a:t>
            </a:r>
            <a:endParaRPr lang="en-US" dirty="0">
              <a:effectLst/>
            </a:endParaRPr>
          </a:p>
          <a:p>
            <a:pPr lvl="0" defTabSz="914400">
              <a:defRPr/>
            </a:pPr>
            <a:r>
              <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And God is all powerful.  So how do we explain the existence of evil?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rgbClr val="000000"/>
                </a:solidFill>
                <a:effectLst/>
                <a:highlight>
                  <a:srgbClr val="FFFFFF"/>
                </a:highlight>
                <a:latin typeface="Verdana" panose="020B0604030504040204" pitchFamily="34" charset="0"/>
                <a:ea typeface="+mn-ea"/>
                <a:cs typeface="+mn-cs"/>
              </a:rPr>
              <a:t>*CLICK*</a:t>
            </a:r>
            <a:endParaRPr lang="en-US" dirty="0">
              <a:effectLst/>
            </a:endParaRPr>
          </a:p>
          <a:p>
            <a:pPr lvl="0" defTabSz="914400">
              <a:defRPr/>
            </a:pPr>
            <a:r>
              <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Well, God is the creator of the universe, so he has some responsibility for evil, but only indirect responsibility.  Men are the direct cause of evil.  Or maybe Satan is the direct cause of evil</a:t>
            </a:r>
          </a:p>
          <a:p>
            <a:pPr lvl="0" defTabSz="914400">
              <a:defRPr/>
            </a:pPr>
            <a:r>
              <a:rPr kumimoji="0" lang="en-US" sz="1200" b="1"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*CLICK*</a:t>
            </a:r>
          </a:p>
          <a:p>
            <a:pPr lvl="0" defTabSz="914400">
              <a:defRPr/>
            </a:pPr>
            <a:r>
              <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So, it’s men who are responsible for evil.  Or Satan is responsible.  Not God.</a:t>
            </a:r>
          </a:p>
          <a:p>
            <a:pPr lvl="0" defTabSz="914400">
              <a:defRPr/>
            </a:pPr>
            <a:endPar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a:p>
            <a:pPr lvl="0" defTabSz="914400">
              <a:defRPr/>
            </a:pPr>
            <a:r>
              <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Now, there’s some merit to this view.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rgbClr val="000000"/>
                </a:solidFill>
                <a:effectLst/>
                <a:highlight>
                  <a:srgbClr val="FFFFFF"/>
                </a:highlight>
                <a:latin typeface="Verdana" panose="020B0604030504040204" pitchFamily="34" charset="0"/>
                <a:ea typeface="+mn-ea"/>
                <a:cs typeface="+mn-cs"/>
              </a:rPr>
              <a:t>*CLICK*</a:t>
            </a:r>
            <a:endParaRPr lang="en-US" dirty="0">
              <a:effectLst/>
            </a:endParaRPr>
          </a:p>
          <a:p>
            <a:pPr lvl="0" defTabSz="914400">
              <a:defRPr/>
            </a:pPr>
            <a:r>
              <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James 1:13 tells us that “God cannot be tempted with evil, and he himself tempts no one.”  So sinful temptations do not come directly from God.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rgbClr val="000000"/>
                </a:solidFill>
                <a:effectLst/>
                <a:highlight>
                  <a:srgbClr val="FFFFFF"/>
                </a:highlight>
                <a:latin typeface="Verdana" panose="020B0604030504040204" pitchFamily="34" charset="0"/>
                <a:ea typeface="+mn-ea"/>
                <a:cs typeface="+mn-cs"/>
              </a:rPr>
              <a:t>*CLICK*</a:t>
            </a:r>
            <a:endParaRPr lang="en-US" dirty="0">
              <a:effectLst/>
            </a:endParaRPr>
          </a:p>
          <a:p>
            <a:pPr lvl="0" defTabSz="914400">
              <a:defRPr/>
            </a:pPr>
            <a:r>
              <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And Romans 5:12 tells us that sin came into the world through </a:t>
            </a:r>
            <a:r>
              <a:rPr lang="en-US" sz="1200" kern="0" dirty="0">
                <a:solidFill>
                  <a:srgbClr val="FCF48C"/>
                </a:solidFill>
                <a:effectLst>
                  <a:outerShdw blurRad="38100" dist="38100" dir="2700000" algn="tl">
                    <a:srgbClr val="000000">
                      <a:alpha val="43137"/>
                    </a:srgbClr>
                  </a:outerShdw>
                </a:effectLst>
                <a:latin typeface="Trebuchet MS"/>
              </a:rPr>
              <a:t>one man, and death through sin, and so death spread to all men because all sinned.</a:t>
            </a:r>
          </a:p>
          <a:p>
            <a:pPr lvl="0" defTabSz="914400">
              <a:defRPr/>
            </a:pPr>
            <a:endPar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a:p>
            <a:pPr lvl="0" defTabSz="914400">
              <a:defRPr/>
            </a:pPr>
            <a:r>
              <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So it is correct in that sense to say that God is not the creator of evil.  Evil entered the universe because of the sin of Adam.</a:t>
            </a:r>
          </a:p>
          <a:p>
            <a:pPr lvl="0" defTabSz="914400">
              <a:defRPr/>
            </a:pPr>
            <a:endPar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a:p>
            <a:pPr lvl="0" defTabSz="914400">
              <a:defRPr/>
            </a:pPr>
            <a:r>
              <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But even in this view (that God merely PERMITS evil) still only pushes the question back another level.  Why did God create Adam and Eve with the ability to sin, knowing full well that Adam WOULD sin and plunge the entire universe into a cursed state?  Why did God create Lucifer, knowing he would fall?  Why did he allow Satan into the garden of Eden?  </a:t>
            </a:r>
          </a:p>
          <a:p>
            <a:pPr lvl="0" defTabSz="914400">
              <a:defRPr/>
            </a:pPr>
            <a:endPar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a:p>
            <a:pPr lvl="0" defTabSz="914400">
              <a:defRPr/>
            </a:pPr>
            <a:r>
              <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John MacArthur puts it like this:</a:t>
            </a:r>
          </a:p>
          <a:p>
            <a:pPr lvl="0" defTabSz="914400">
              <a:defRPr/>
            </a:pPr>
            <a:r>
              <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“"We find our way back to God, no matter how we answer the question, if we think it through.  We find it all the way back in the lap of God, who created the angels that fell, who created the humans that fell and catapulted the whole of humanity into its fallen condition.  You have to build your answer on God.“”</a:t>
            </a:r>
          </a:p>
          <a:p>
            <a:pPr lvl="0" defTabSz="914400">
              <a:defRPr/>
            </a:pPr>
            <a:endPar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endParaRPr>
          </a:p>
          <a:p>
            <a:pPr lvl="0" defTabSz="914400">
              <a:defRPr/>
            </a:pPr>
            <a:r>
              <a:rPr kumimoji="0" lang="en-US" sz="1200" b="1" i="0" u="none" strike="noStrike" kern="0" cap="none" spc="0" normalizeH="0" baseline="0" noProof="0" dirty="0">
                <a:ln>
                  <a:noFill/>
                </a:ln>
                <a:solidFill>
                  <a:srgbClr val="FCF48C"/>
                </a:solidFill>
                <a:effectLst>
                  <a:outerShdw blurRad="38100" dist="38100" dir="2700000" algn="tl">
                    <a:srgbClr val="000000">
                      <a:alpha val="43137"/>
                    </a:srgbClr>
                  </a:outerShdw>
                </a:effectLst>
                <a:highlight>
                  <a:srgbClr val="FFFFFF"/>
                </a:highlight>
                <a:uLnTx/>
                <a:uFillTx/>
                <a:latin typeface="Trebuchet MS"/>
                <a:ea typeface="+mn-ea"/>
                <a:cs typeface="+mn-cs"/>
              </a:rPr>
              <a:t>*ADVANCE*</a:t>
            </a:r>
          </a:p>
          <a:p>
            <a:r>
              <a:rPr lang="en-US" dirty="0"/>
              <a:t>So, let’s start to move towards a more holistic solution of the problem of evil that accounts for both the actions of men and Satan, who are responsible for evil, but also the sovereignty of God over everything in the universe.  </a:t>
            </a:r>
          </a:p>
        </p:txBody>
      </p:sp>
      <p:sp>
        <p:nvSpPr>
          <p:cNvPr id="4" name="Slide Number Placeholder 3"/>
          <p:cNvSpPr>
            <a:spLocks noGrp="1"/>
          </p:cNvSpPr>
          <p:nvPr>
            <p:ph type="sldNum" sz="quarter" idx="5"/>
          </p:nvPr>
        </p:nvSpPr>
        <p:spPr/>
        <p:txBody>
          <a:bodyPr/>
          <a:lstStyle/>
          <a:p>
            <a:fld id="{9562BFA2-D4CA-4F45-A646-3876F1E2946F}" type="slidenum">
              <a:rPr lang="en-US" smtClean="0"/>
              <a:t>19</a:t>
            </a:fld>
            <a:endParaRPr lang="en-US"/>
          </a:p>
        </p:txBody>
      </p:sp>
    </p:spTree>
    <p:extLst>
      <p:ext uri="{BB962C8B-B14F-4D97-AF65-F5344CB8AC3E}">
        <p14:creationId xmlns:p14="http://schemas.microsoft.com/office/powerpoint/2010/main" val="2019798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9:47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let’s start to move towards a more holistic solution of the problem of evil that accounts for both the actions of men and Satan, who are responsible for evil, but also the sovereignty of God over everything in the universe.  </a:t>
            </a:r>
          </a:p>
          <a:p>
            <a:endParaRPr lang="en-US" dirty="0"/>
          </a:p>
          <a:p>
            <a:r>
              <a:rPr lang="en-US" dirty="0"/>
              <a:t>And before we can work on solving the puzzle, we need to see the three pieces of the puzzle the way the Bible asserts it.  So let’s lay out three puzzle pieces here.  </a:t>
            </a:r>
          </a:p>
          <a:p>
            <a:endParaRPr lang="en-US" dirty="0"/>
          </a:p>
          <a:p>
            <a:r>
              <a:rPr lang="en-US" dirty="0"/>
              <a:t>And we’ll start very simply with the acknowledgement </a:t>
            </a:r>
          </a:p>
          <a:p>
            <a:r>
              <a:rPr lang="en-US" b="1" dirty="0"/>
              <a:t>*CLICK*</a:t>
            </a:r>
          </a:p>
          <a:p>
            <a:r>
              <a:rPr lang="en-US" dirty="0"/>
              <a:t>that evil exists.  All kinds of evil infect the universe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dirty="0"/>
              <a:t>There’s natural evil, like floods, earthquakes, viruses and pandemics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dirty="0"/>
              <a:t>There’s moral evil, the wickedness that comes from fallen human beings</a:t>
            </a:r>
          </a:p>
          <a:p>
            <a:r>
              <a:rPr lang="en-US" b="1" dirty="0"/>
              <a:t>*CLICK*</a:t>
            </a:r>
          </a:p>
          <a:p>
            <a:r>
              <a:rPr lang="en-US" dirty="0"/>
              <a:t>There’s supernatural evil, committed by Satan and his demonic forces.  John tells us that the “whole world lies in the power of the evil one.”  Satan and his demons are incredibly powerful and incredibly skilled at bringing about evil events either directly or through their influence over wicked men.</a:t>
            </a:r>
          </a:p>
          <a:p>
            <a:endParaRPr lang="en-US" dirty="0"/>
          </a:p>
          <a:p>
            <a:r>
              <a:rPr lang="en-US" dirty="0"/>
              <a:t>That’s our first puzzle piece, an acknowledgement that EVIL EXISTS.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spc="0" baseline="0" dirty="0">
                <a:ln>
                  <a:noFill/>
                </a:ln>
                <a:solidFill>
                  <a:srgbClr val="FCF48C"/>
                </a:solidFill>
                <a:effectLst>
                  <a:outerShdw blurRad="38100" dist="38100" dir="2700000" algn="tl" rotWithShape="0">
                    <a:srgbClr val="000000">
                      <a:alpha val="43000"/>
                    </a:srgbClr>
                  </a:outerShdw>
                </a:effectLst>
                <a:highlight>
                  <a:srgbClr val="FFFFFF"/>
                </a:highlight>
                <a:latin typeface="Trebuchet MS" panose="020B0603020202020204" pitchFamily="34" charset="0"/>
                <a:ea typeface="+mn-ea"/>
                <a:cs typeface="+mn-cs"/>
              </a:rPr>
              <a:t>*ADVANCE*</a:t>
            </a:r>
            <a:endParaRPr lang="en-US" dirty="0">
              <a:effectLst/>
            </a:endParaRPr>
          </a:p>
          <a:p>
            <a:r>
              <a:rPr lang="en-US" dirty="0"/>
              <a:t>The second is that God exists</a:t>
            </a:r>
          </a:p>
        </p:txBody>
      </p:sp>
      <p:sp>
        <p:nvSpPr>
          <p:cNvPr id="4" name="Slide Number Placeholder 3"/>
          <p:cNvSpPr>
            <a:spLocks noGrp="1"/>
          </p:cNvSpPr>
          <p:nvPr>
            <p:ph type="sldNum" sz="quarter" idx="5"/>
          </p:nvPr>
        </p:nvSpPr>
        <p:spPr/>
        <p:txBody>
          <a:bodyPr/>
          <a:lstStyle/>
          <a:p>
            <a:fld id="{9562BFA2-D4CA-4F45-A646-3876F1E2946F}" type="slidenum">
              <a:rPr lang="en-US" smtClean="0"/>
              <a:t>20</a:t>
            </a:fld>
            <a:endParaRPr lang="en-US"/>
          </a:p>
        </p:txBody>
      </p:sp>
    </p:spTree>
    <p:extLst>
      <p:ext uri="{BB962C8B-B14F-4D97-AF65-F5344CB8AC3E}">
        <p14:creationId xmlns:p14="http://schemas.microsoft.com/office/powerpoint/2010/main" val="3383318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let me get started right away by showing you where we’re going to be going today.</a:t>
            </a:r>
            <a:endParaRPr lang="en-US" dirty="0"/>
          </a:p>
          <a:p>
            <a:r>
              <a:rPr lang="en-US" b="1" dirty="0"/>
              <a:t>*CLICK*</a:t>
            </a:r>
          </a:p>
          <a:p>
            <a:r>
              <a:rPr lang="en-US" b="0" dirty="0"/>
              <a:t>Before we even get out of the gate, I want to explain the sort of things we WILL be able to cover today, and what we won’t.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b="0" dirty="0"/>
              <a:t>After that, we’ll define what The Problem of Evil actually is, and how it’s used as an attack on our faith.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b="0" dirty="0"/>
              <a:t>And before we get to what I think is the best Biblical answer, we’ll spend a few minutes looking at some inadequate ways to answer to the problem – solutions that are popular and might seem reasonable and even helpful, but ultimately don’t take into account everything the Bible says about why evil exists.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b="0" dirty="0"/>
              <a:t>After that, we’ll take a look at what the Bible asserts about God and his relationship to sin and evil,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b="0" dirty="0"/>
              <a:t>And from that, we’ll look at ways to answer the Problem of Evil for the thoughtful Christian,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b="0" dirty="0"/>
              <a:t>Followed by a few final minutes in which we’ll try to give answers for the Suffering Christian.  I’ll say a little bit more about that in a moment.  </a:t>
            </a:r>
          </a:p>
          <a:p>
            <a:endParaRPr lang="en-US" b="0" dirty="0"/>
          </a:p>
          <a:p>
            <a:r>
              <a:rPr lang="en-US" b="0" dirty="0"/>
              <a:t>But that’s where we’re going this morning.  So, before we get started, let’s open in prayer.</a:t>
            </a:r>
          </a:p>
          <a:p>
            <a:endParaRPr lang="en-US" b="0" dirty="0"/>
          </a:p>
          <a:p>
            <a:r>
              <a:rPr lang="en-US" b="0" dirty="0"/>
              <a:t>*PRAY*</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*ADVANCE*</a:t>
            </a:r>
            <a:endParaRPr lang="en-US" dirty="0">
              <a:effectLst/>
            </a:endParaRPr>
          </a:p>
          <a:p>
            <a:r>
              <a:rPr lang="en-US" b="0" dirty="0"/>
              <a:t>So I mentioned that the last two parts of our class will be what I’m calling “Answers for the thoughtful Christian” and “Answers for the suffering Christian”.</a:t>
            </a:r>
          </a:p>
        </p:txBody>
      </p:sp>
      <p:sp>
        <p:nvSpPr>
          <p:cNvPr id="4" name="Slide Number Placeholder 3"/>
          <p:cNvSpPr>
            <a:spLocks noGrp="1"/>
          </p:cNvSpPr>
          <p:nvPr>
            <p:ph type="sldNum" sz="quarter" idx="5"/>
          </p:nvPr>
        </p:nvSpPr>
        <p:spPr/>
        <p:txBody>
          <a:bodyPr/>
          <a:lstStyle/>
          <a:p>
            <a:fld id="{9562BFA2-D4CA-4F45-A646-3876F1E2946F}" type="slidenum">
              <a:rPr lang="en-US" smtClean="0"/>
              <a:t>2</a:t>
            </a:fld>
            <a:endParaRPr lang="en-US"/>
          </a:p>
        </p:txBody>
      </p:sp>
    </p:spTree>
    <p:extLst>
      <p:ext uri="{BB962C8B-B14F-4D97-AF65-F5344CB8AC3E}">
        <p14:creationId xmlns:p14="http://schemas.microsoft.com/office/powerpoint/2010/main" val="365409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9:48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is that God exists.  And not just ANY God, but the God of the Bible.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He is good, holy</a:t>
            </a:r>
            <a:r>
              <a:rPr lang="en-US" sz="1200" dirty="0">
                <a:solidFill>
                  <a:schemeClr val="bg1"/>
                </a:solidFill>
                <a:effectLst>
                  <a:outerShdw blurRad="38100" dist="38100" dir="2700000" algn="tl">
                    <a:srgbClr val="000000">
                      <a:alpha val="43137"/>
                    </a:srgbClr>
                  </a:outerShdw>
                </a:effectLst>
                <a:latin typeface="Calibri" panose="020F0502020204030204"/>
              </a:rPr>
              <a:t>, and righteous, and there is nothing evil within him.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Calibri" panose="020F0502020204030204"/>
              </a:rPr>
              <a:t>In Psalm 5:4-5, David says “For you are not a God who delights in wickedness; evil may not dwell with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Calibri" panose="020F0502020204030204"/>
              </a:rPr>
              <a:t>The boastful shall not stand before your eyes; you hate all evildoers.”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Calibri" panose="020F0502020204030204"/>
              </a:rPr>
              <a:t>And in 1 John 1:5, John says that “God is light, and in him there is no darkness at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outerShdw blurRad="38100" dist="38100" dir="2700000" algn="tl">
                  <a:srgbClr val="000000">
                    <a:alpha val="43137"/>
                  </a:srgbClr>
                </a:outerShdw>
              </a:effectLs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000000"/>
                </a:solidFill>
                <a:effectLst/>
                <a:latin typeface="Aptos" panose="020B0004020202020204" pitchFamily="34" charset="0"/>
                <a:ea typeface="+mn-ea"/>
                <a:cs typeface="+mn-cs"/>
              </a:rPr>
              <a:t>And in addition to being good, holy and righteous, the Bible also reveals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spc="0" baseline="0" dirty="0">
                <a:ln>
                  <a:noFill/>
                </a:ln>
                <a:solidFill>
                  <a:srgbClr val="FCF48C"/>
                </a:solidFill>
                <a:effectLst>
                  <a:outerShdw blurRad="38100" dist="38100" dir="2700000" algn="tl" rotWithShape="0">
                    <a:srgbClr val="000000">
                      <a:alpha val="43000"/>
                    </a:srgbClr>
                  </a:outerShdw>
                </a:effectLst>
                <a:highlight>
                  <a:srgbClr val="FFFFFF"/>
                </a:highlight>
                <a:latin typeface="Trebuchet MS" panose="020B0603020202020204" pitchFamily="34" charset="0"/>
                <a:ea typeface="+mn-ea"/>
                <a:cs typeface="+mn-cs"/>
              </a:rPr>
              <a:t>*ADVANCE*</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000000"/>
                </a:solidFill>
                <a:effectLst/>
                <a:latin typeface="Aptos" panose="020B0004020202020204" pitchFamily="34" charset="0"/>
                <a:ea typeface="+mn-ea"/>
                <a:cs typeface="+mn-cs"/>
              </a:rPr>
              <a:t>that God </a:t>
            </a:r>
            <a:r>
              <a:rPr kumimoji="0" lang="en-US" sz="1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is absolutely sovereign over everything in creation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p:txBody>
      </p:sp>
      <p:sp>
        <p:nvSpPr>
          <p:cNvPr id="4" name="Slide Number Placeholder 3"/>
          <p:cNvSpPr>
            <a:spLocks noGrp="1"/>
          </p:cNvSpPr>
          <p:nvPr>
            <p:ph type="sldNum" sz="quarter" idx="5"/>
          </p:nvPr>
        </p:nvSpPr>
        <p:spPr/>
        <p:txBody>
          <a:bodyPr/>
          <a:lstStyle/>
          <a:p>
            <a:fld id="{9562BFA2-D4CA-4F45-A646-3876F1E2946F}" type="slidenum">
              <a:rPr lang="en-US" smtClean="0"/>
              <a:t>21</a:t>
            </a:fld>
            <a:endParaRPr lang="en-US"/>
          </a:p>
        </p:txBody>
      </p:sp>
    </p:spTree>
    <p:extLst>
      <p:ext uri="{BB962C8B-B14F-4D97-AF65-F5344CB8AC3E}">
        <p14:creationId xmlns:p14="http://schemas.microsoft.com/office/powerpoint/2010/main" val="1908596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9:49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000000"/>
                </a:solidFill>
                <a:effectLst/>
                <a:latin typeface="Aptos" panose="020B0004020202020204" pitchFamily="34" charset="0"/>
                <a:ea typeface="+mn-ea"/>
                <a:cs typeface="+mn-cs"/>
              </a:rPr>
              <a:t>And in addition to being good, holy and righteous, the Bible also reveals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000000"/>
                </a:solidFill>
                <a:effectLst/>
                <a:latin typeface="Aptos" panose="020B0004020202020204" pitchFamily="34" charset="0"/>
                <a:ea typeface="+mn-ea"/>
                <a:cs typeface="+mn-cs"/>
              </a:rPr>
              <a:t>that God </a:t>
            </a:r>
            <a:r>
              <a:rPr kumimoji="0" lang="en-US" sz="1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is absolutely sovereign over everything in creation.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Calibri" panose="020F0502020204030204"/>
              </a:rPr>
              <a:t>In Daniel 4:35, King Nebuchadnezzar, who had been humbled by God because of his arrogance, then later was restored to his throne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pc="0" baseline="0" dirty="0">
                <a:ln>
                  <a:noFill/>
                </a:ln>
                <a:solidFill>
                  <a:srgbClr val="FCF48C"/>
                </a:solidFill>
                <a:effectLst>
                  <a:outerShdw blurRad="38100" dist="38100" dir="2700000" algn="tl" rotWithShape="0">
                    <a:srgbClr val="000000">
                      <a:alpha val="43000"/>
                    </a:srgbClr>
                  </a:outerShdw>
                </a:effectLst>
                <a:highlight>
                  <a:srgbClr val="FFFFFF"/>
                </a:highlight>
                <a:latin typeface="Trebuchet MS" panose="020B0603020202020204" pitchFamily="34" charset="0"/>
                <a:ea typeface="+mn-ea"/>
                <a:cs typeface="+mn-cs"/>
              </a:rPr>
              <a:t>*ADVANCE*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spc="0" baseline="0" dirty="0">
                <a:ln>
                  <a:noFill/>
                </a:ln>
                <a:solidFill>
                  <a:srgbClr val="FCF48C"/>
                </a:solidFill>
                <a:effectLst>
                  <a:outerShdw blurRad="38100" dist="38100" dir="2700000" algn="tl" rotWithShape="0">
                    <a:srgbClr val="000000">
                      <a:alpha val="43000"/>
                    </a:srgbClr>
                  </a:outerShdw>
                </a:effectLst>
                <a:highlight>
                  <a:srgbClr val="FFFFFF"/>
                </a:highlight>
                <a:latin typeface="Trebuchet MS" panose="020B0603020202020204" pitchFamily="34" charset="0"/>
                <a:ea typeface="+mn-ea"/>
                <a:cs typeface="+mn-cs"/>
              </a:rPr>
              <a:t>says this  “</a:t>
            </a:r>
            <a:r>
              <a:rPr lang="en-US" sz="1200" kern="0" dirty="0">
                <a:solidFill>
                  <a:srgbClr val="FCF48C"/>
                </a:solidFill>
                <a:effectLst>
                  <a:outerShdw blurRad="38100" dist="38100" dir="2700000" algn="tl">
                    <a:srgbClr val="000000">
                      <a:alpha val="43137"/>
                    </a:srgbClr>
                  </a:outerShdw>
                </a:effectLst>
                <a:latin typeface="Trebuchet MS"/>
              </a:rPr>
              <a:t>all the inhabitants of the earth are accounted as nothing</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endParaRPr>
          </a:p>
        </p:txBody>
      </p:sp>
      <p:sp>
        <p:nvSpPr>
          <p:cNvPr id="4" name="Slide Number Placeholder 3"/>
          <p:cNvSpPr>
            <a:spLocks noGrp="1"/>
          </p:cNvSpPr>
          <p:nvPr>
            <p:ph type="sldNum" sz="quarter" idx="5"/>
          </p:nvPr>
        </p:nvSpPr>
        <p:spPr/>
        <p:txBody>
          <a:bodyPr/>
          <a:lstStyle/>
          <a:p>
            <a:fld id="{9562BFA2-D4CA-4F45-A646-3876F1E2946F}" type="slidenum">
              <a:rPr lang="en-US" smtClean="0"/>
              <a:t>22</a:t>
            </a:fld>
            <a:endParaRPr lang="en-US"/>
          </a:p>
        </p:txBody>
      </p:sp>
    </p:spTree>
    <p:extLst>
      <p:ext uri="{BB962C8B-B14F-4D97-AF65-F5344CB8AC3E}">
        <p14:creationId xmlns:p14="http://schemas.microsoft.com/office/powerpoint/2010/main" val="2428012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400">
              <a:defRPr/>
            </a:pPr>
            <a:r>
              <a:rPr lang="en-US" sz="1200" dirty="0">
                <a:solidFill>
                  <a:schemeClr val="bg1"/>
                </a:solidFill>
                <a:effectLst>
                  <a:outerShdw blurRad="38100" dist="38100" dir="2700000" algn="tl">
                    <a:srgbClr val="000000">
                      <a:alpha val="43137"/>
                    </a:srgbClr>
                  </a:outerShdw>
                </a:effectLst>
                <a:latin typeface="Calibri" panose="020F0502020204030204"/>
              </a:rPr>
              <a:t>says this:  “</a:t>
            </a:r>
            <a:r>
              <a:rPr lang="en-US" sz="1200" kern="0" dirty="0">
                <a:solidFill>
                  <a:srgbClr val="FCF48C"/>
                </a:solidFill>
                <a:effectLst>
                  <a:outerShdw blurRad="38100" dist="38100" dir="2700000" algn="tl">
                    <a:srgbClr val="000000">
                      <a:alpha val="43137"/>
                    </a:srgbClr>
                  </a:outerShdw>
                </a:effectLst>
                <a:latin typeface="Trebuchet MS"/>
              </a:rPr>
              <a:t>all the inhabitants of the earth are accounted as nothing, and he does according to his will among the host of heaven and among the inhabitants of the earth; and none can stay his hand or say to him, “What have you done?”</a:t>
            </a:r>
          </a:p>
          <a:p>
            <a:pPr lvl="0" defTabSz="914400">
              <a:defRPr/>
            </a:pPr>
            <a:endParaRPr lang="en-US" sz="1200" dirty="0">
              <a:solidFill>
                <a:schemeClr val="bg1"/>
              </a:solidFill>
              <a:effectLst>
                <a:outerShdw blurRad="38100" dist="38100" dir="2700000" algn="tl">
                  <a:srgbClr val="000000">
                    <a:alpha val="43137"/>
                  </a:srgbClr>
                </a:outerShdw>
              </a:effectLst>
              <a:latin typeface="Calibri" panose="020F0502020204030204"/>
            </a:endParaRPr>
          </a:p>
          <a:p>
            <a:pPr lvl="0" defTabSz="914400">
              <a:defRPr/>
            </a:pPr>
            <a:r>
              <a:rPr lang="en-US" sz="1200" dirty="0">
                <a:solidFill>
                  <a:schemeClr val="bg1"/>
                </a:solidFill>
                <a:effectLst>
                  <a:outerShdw blurRad="38100" dist="38100" dir="2700000" algn="tl">
                    <a:srgbClr val="000000">
                      <a:alpha val="43137"/>
                    </a:srgbClr>
                  </a:outerShdw>
                </a:effectLst>
                <a:latin typeface="Calibri" panose="020F0502020204030204"/>
              </a:rPr>
              <a:t>And in Isaiah 46:10, a passage we looked at earlier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outerShdw blurRad="38100" dist="38100" dir="2700000" algn="tl">
                    <a:srgbClr val="000000">
                      <a:alpha val="43137"/>
                    </a:srgbClr>
                  </a:outerShdw>
                </a:effectLst>
                <a:latin typeface="Calibri" panose="020F0502020204030204"/>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effectLst>
                  <a:outerShdw blurRad="38100" dist="38100" dir="2700000" algn="tl">
                    <a:srgbClr val="000000">
                      <a:alpha val="43137"/>
                    </a:srgbClr>
                  </a:outerShdw>
                </a:effectLst>
                <a:latin typeface="Calibri" panose="020F0502020204030204"/>
              </a:rPr>
              <a:t>God says,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FCF48C"/>
                </a:solidFill>
                <a:effectLst>
                  <a:outerShdw blurRad="38100" dist="38100" dir="2700000" algn="tl">
                    <a:srgbClr val="000000">
                      <a:alpha val="43137"/>
                    </a:srgbClr>
                  </a:outerShdw>
                </a:effectLst>
                <a:latin typeface="Trebuchet MS"/>
              </a:rPr>
              <a:t>‘My counsel shall stand,</a:t>
            </a:r>
            <a:br>
              <a:rPr lang="en-US" sz="1200" kern="0" dirty="0">
                <a:solidFill>
                  <a:srgbClr val="FCF48C"/>
                </a:solidFill>
                <a:effectLst>
                  <a:outerShdw blurRad="38100" dist="38100" dir="2700000" algn="tl">
                    <a:srgbClr val="000000">
                      <a:alpha val="43137"/>
                    </a:srgbClr>
                  </a:outerShdw>
                </a:effectLst>
                <a:latin typeface="Trebuchet MS"/>
              </a:rPr>
            </a:br>
            <a:r>
              <a:rPr lang="en-US" sz="1200" kern="0" dirty="0">
                <a:solidFill>
                  <a:srgbClr val="FCF48C"/>
                </a:solidFill>
                <a:effectLst>
                  <a:outerShdw blurRad="38100" dist="38100" dir="2700000" algn="tl">
                    <a:srgbClr val="000000">
                      <a:alpha val="43137"/>
                    </a:srgbClr>
                  </a:outerShdw>
                </a:effectLst>
                <a:latin typeface="Trebuchet MS"/>
              </a:rPr>
              <a:t>and I will accomplish all my purpose,’</a:t>
            </a:r>
          </a:p>
          <a:p>
            <a:pPr lvl="0" defTabSz="914400">
              <a:tabLst>
                <a:tab pos="465138" algn="l"/>
              </a:tabLst>
              <a:defRPr/>
            </a:pPr>
            <a:r>
              <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rPr>
              <a:t>I have spoken, and I will bring it to pass;</a:t>
            </a:r>
          </a:p>
          <a:p>
            <a:pPr lvl="0" defTabSz="914400">
              <a:tabLst>
                <a:tab pos="465138" algn="l"/>
              </a:tabLst>
              <a:defRPr/>
            </a:pPr>
            <a:r>
              <a:rPr lang="en-US" sz="1200" kern="0" dirty="0">
                <a:solidFill>
                  <a:srgbClr val="FCF48C"/>
                </a:solidFill>
                <a:effectLst>
                  <a:outerShdw blurRad="38100" dist="38100" dir="2700000" algn="tl">
                    <a:srgbClr val="000000">
                      <a:alpha val="43137"/>
                    </a:srgbClr>
                  </a:outerShdw>
                </a:effectLst>
                <a:latin typeface="Trebuchet MS"/>
              </a:rPr>
              <a:t>I have purposed, and I will do it.</a:t>
            </a:r>
            <a:endPar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outerShdw blurRad="38100" dist="38100" dir="2700000" algn="tl">
                  <a:srgbClr val="000000">
                    <a:alpha val="43137"/>
                  </a:srgbClr>
                </a:outerShdw>
              </a:effectLs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Calibri" panose="020F0502020204030204"/>
              </a:rPr>
              <a:t>So we have two premises now, two pieces of the puzzle.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outerShdw blurRad="38100" dist="38100" dir="2700000" algn="tl">
                    <a:srgbClr val="000000">
                      <a:alpha val="43137"/>
                    </a:srgbClr>
                  </a:outerShdw>
                </a:effectLst>
                <a:latin typeface="Calibri" panose="020F0502020204030204"/>
              </a:rPr>
              <a:t>*ADVANCE*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Calibri" panose="020F0502020204030204"/>
              </a:rPr>
              <a:t>Evil exists, and the God of the Bible exists.</a:t>
            </a:r>
          </a:p>
        </p:txBody>
      </p:sp>
      <p:sp>
        <p:nvSpPr>
          <p:cNvPr id="4" name="Slide Number Placeholder 3"/>
          <p:cNvSpPr>
            <a:spLocks noGrp="1"/>
          </p:cNvSpPr>
          <p:nvPr>
            <p:ph type="sldNum" sz="quarter" idx="5"/>
          </p:nvPr>
        </p:nvSpPr>
        <p:spPr/>
        <p:txBody>
          <a:bodyPr/>
          <a:lstStyle/>
          <a:p>
            <a:fld id="{9562BFA2-D4CA-4F45-A646-3876F1E2946F}" type="slidenum">
              <a:rPr lang="en-US" smtClean="0"/>
              <a:t>23</a:t>
            </a:fld>
            <a:endParaRPr lang="en-US"/>
          </a:p>
        </p:txBody>
      </p:sp>
    </p:spTree>
    <p:extLst>
      <p:ext uri="{BB962C8B-B14F-4D97-AF65-F5344CB8AC3E}">
        <p14:creationId xmlns:p14="http://schemas.microsoft.com/office/powerpoint/2010/main" val="3610448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9:50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Calibri" panose="020F0502020204030204"/>
              </a:rPr>
              <a:t>Evil exists, and the sovereign, all-powerful God of the Bible exists.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Calibri" panose="020F0502020204030204"/>
              </a:rPr>
              <a:t>And that leads us to this conclusion: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effectLst>
                  <a:outerShdw blurRad="38100" dist="38100" dir="2700000" algn="tl">
                    <a:srgbClr val="000000">
                      <a:alpha val="43137"/>
                    </a:srgbClr>
                  </a:outerShdw>
                </a:effectLst>
                <a:latin typeface="Calibri" panose="020F0502020204030204"/>
              </a:rPr>
              <a:t>*CLICK*</a:t>
            </a:r>
            <a:endParaRPr lang="en-US" b="1" dirty="0"/>
          </a:p>
          <a:p>
            <a:r>
              <a:rPr lang="en-US" dirty="0"/>
              <a:t>God wills for evil to exist. </a:t>
            </a:r>
          </a:p>
          <a:p>
            <a:endParaRPr lang="en-US" dirty="0"/>
          </a:p>
          <a:p>
            <a:r>
              <a:rPr lang="en-US" dirty="0"/>
              <a:t>There can’t be any other conclusion, if God is sovereign over everything.</a:t>
            </a:r>
          </a:p>
          <a:p>
            <a:endParaRPr lang="en-US" dirty="0"/>
          </a:p>
          <a:p>
            <a:r>
              <a:rPr lang="en-US" dirty="0"/>
              <a:t>And in fact, the Bible is not shy about asserting this.  Most of the inadequate answers we looked at were borne out of an attempt to get God off the hook for evil.  </a:t>
            </a:r>
          </a:p>
          <a:p>
            <a:pPr marL="171450" indent="-171450">
              <a:buFont typeface="Arial" panose="020B0604020202020204" pitchFamily="34" charset="0"/>
              <a:buChar char="•"/>
            </a:pPr>
            <a:r>
              <a:rPr lang="en-US" dirty="0"/>
              <a:t>He’s not powerful enough.  </a:t>
            </a:r>
          </a:p>
          <a:p>
            <a:pPr marL="171450" indent="-171450">
              <a:buFont typeface="Arial" panose="020B0604020202020204" pitchFamily="34" charset="0"/>
              <a:buChar char="•"/>
            </a:pPr>
            <a:r>
              <a:rPr lang="en-US" dirty="0"/>
              <a:t>He limits himself so that men can have free will.  </a:t>
            </a:r>
          </a:p>
          <a:p>
            <a:pPr marL="171450" indent="-171450">
              <a:buFont typeface="Arial" panose="020B0604020202020204" pitchFamily="34" charset="0"/>
              <a:buChar char="•"/>
            </a:pPr>
            <a:r>
              <a:rPr lang="en-US" dirty="0"/>
              <a:t>He’s doing the best he can, playing the hand he’s been dealt.  </a:t>
            </a:r>
          </a:p>
          <a:p>
            <a:pPr marL="171450" indent="-171450">
              <a:buFont typeface="Arial" panose="020B0604020202020204" pitchFamily="34" charset="0"/>
              <a:buChar char="•"/>
            </a:pPr>
            <a:r>
              <a:rPr lang="en-US" dirty="0"/>
              <a:t>He’s not really responsible – it’s really the fault of men and Satan.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All these answers try to get God off the hook, so he can be completely distanced from evil.  </a:t>
            </a:r>
          </a:p>
          <a:p>
            <a:pPr marL="0" indent="0">
              <a:buFont typeface="Arial" panose="020B0604020202020204" pitchFamily="34" charset="0"/>
              <a:buNone/>
            </a:pPr>
            <a:r>
              <a:rPr lang="en-US" dirty="0"/>
              <a:t>But the Bible doesn’t do that.  God does not try to get himself off the hook of responsibility for evil.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*ADVANCE*</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Amos 3:6, God asks the rhetorical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FCF48C"/>
                </a:solidFill>
                <a:effectLst>
                  <a:outerShdw blurRad="38100" dist="38100" dir="2700000" algn="tl">
                    <a:srgbClr val="000000">
                      <a:alpha val="43137"/>
                    </a:srgbClr>
                  </a:outerShdw>
                </a:effectLst>
                <a:latin typeface="Trebuchet MS"/>
              </a:rPr>
              <a:t>Does disaster come to a city, unless the LORD has done it?</a:t>
            </a:r>
            <a:endPar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562BFA2-D4CA-4F45-A646-3876F1E2946F}" type="slidenum">
              <a:rPr lang="en-US" smtClean="0"/>
              <a:t>24</a:t>
            </a:fld>
            <a:endParaRPr lang="en-US"/>
          </a:p>
        </p:txBody>
      </p:sp>
    </p:spTree>
    <p:extLst>
      <p:ext uri="{BB962C8B-B14F-4D97-AF65-F5344CB8AC3E}">
        <p14:creationId xmlns:p14="http://schemas.microsoft.com/office/powerpoint/2010/main" val="2878697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9:51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Amos 3:6, God asks the rhetorical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FCF48C"/>
                </a:solidFill>
                <a:effectLst>
                  <a:outerShdw blurRad="38100" dist="38100" dir="2700000" algn="tl">
                    <a:srgbClr val="000000">
                      <a:alpha val="43137"/>
                    </a:srgbClr>
                  </a:outerShdw>
                </a:effectLst>
                <a:latin typeface="Trebuchet MS"/>
              </a:rPr>
              <a:t>Does disaster come to a city, unless the LORD has done it?</a:t>
            </a:r>
            <a:endPar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Proverbs 16:4 tells us </a:t>
            </a:r>
          </a:p>
          <a:p>
            <a:pPr lvl="0" defTabSz="914400">
              <a:tabLst>
                <a:tab pos="465138" algn="l"/>
              </a:tabLst>
              <a:defRPr/>
            </a:pPr>
            <a:r>
              <a:rPr lang="en-US" sz="1200" kern="0" dirty="0">
                <a:solidFill>
                  <a:srgbClr val="FCF48C"/>
                </a:solidFill>
                <a:effectLst>
                  <a:outerShdw blurRad="38100" dist="38100" dir="2700000" algn="tl">
                    <a:srgbClr val="000000">
                      <a:alpha val="43137"/>
                    </a:srgbClr>
                  </a:outerShdw>
                </a:effectLst>
                <a:latin typeface="Trebuchet MS"/>
              </a:rPr>
              <a:t>The LORD has made everything for its purpose,</a:t>
            </a:r>
          </a:p>
          <a:p>
            <a:pPr lvl="0" defTabSz="914400">
              <a:tabLst>
                <a:tab pos="465138" algn="l"/>
              </a:tabLst>
              <a:defRPr/>
            </a:pPr>
            <a:r>
              <a:rPr lang="en-US" sz="1200" kern="0" dirty="0">
                <a:solidFill>
                  <a:srgbClr val="FCF48C"/>
                </a:solidFill>
                <a:effectLst>
                  <a:outerShdw blurRad="38100" dist="38100" dir="2700000" algn="tl">
                    <a:srgbClr val="000000">
                      <a:alpha val="43137"/>
                    </a:srgbClr>
                  </a:outerShdw>
                </a:effectLst>
                <a:latin typeface="Trebuchet MS"/>
              </a:rPr>
              <a:t>even the wicked for the day of trouble. </a:t>
            </a:r>
            <a:endPar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in Isaiah 45:7, God says:</a:t>
            </a:r>
          </a:p>
          <a:p>
            <a:pPr lvl="0" defTabSz="914400">
              <a:lnSpc>
                <a:spcPct val="110000"/>
              </a:lnSpc>
              <a:defRPr/>
            </a:pPr>
            <a:r>
              <a:rPr lang="en-US" sz="1200" kern="0" dirty="0">
                <a:solidFill>
                  <a:srgbClr val="FCF48C"/>
                </a:solidFill>
                <a:effectLst>
                  <a:outerShdw blurRad="38100" dist="38100" dir="2700000" algn="tl">
                    <a:srgbClr val="000000">
                      <a:alpha val="43137"/>
                    </a:srgbClr>
                  </a:outerShdw>
                </a:effectLst>
                <a:latin typeface="Trebuchet MS"/>
              </a:rPr>
              <a:t>I form light and create darkness;</a:t>
            </a:r>
          </a:p>
          <a:p>
            <a:pPr lvl="0" defTabSz="914400">
              <a:lnSpc>
                <a:spcPct val="110000"/>
              </a:lnSpc>
              <a:defRPr/>
            </a:pPr>
            <a:r>
              <a:rPr lang="en-US" sz="1200" kern="0" dirty="0">
                <a:solidFill>
                  <a:srgbClr val="FCF48C"/>
                </a:solidFill>
                <a:effectLst>
                  <a:outerShdw blurRad="38100" dist="38100" dir="2700000" algn="tl">
                    <a:srgbClr val="000000">
                      <a:alpha val="43137"/>
                    </a:srgbClr>
                  </a:outerShdw>
                </a:effectLst>
                <a:latin typeface="Trebuchet MS"/>
              </a:rPr>
              <a:t>I make well-being and create calamity;</a:t>
            </a:r>
          </a:p>
          <a:p>
            <a:pPr lvl="0" defTabSz="914400">
              <a:lnSpc>
                <a:spcPct val="110000"/>
              </a:lnSpc>
              <a:defRPr/>
            </a:pPr>
            <a:r>
              <a:rPr lang="en-US" sz="1200" kern="0" dirty="0">
                <a:solidFill>
                  <a:srgbClr val="FCF48C"/>
                </a:solidFill>
                <a:effectLst>
                  <a:outerShdw blurRad="38100" dist="38100" dir="2700000" algn="tl">
                    <a:srgbClr val="000000">
                      <a:alpha val="43137"/>
                    </a:srgbClr>
                  </a:outerShdw>
                </a:effectLst>
                <a:latin typeface="Trebuchet MS"/>
              </a:rPr>
              <a:t>I am the LORD, who does all these things.</a:t>
            </a:r>
            <a:endPar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*ADVANCE*</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have to take all that the Bible says about God and about evil and put it together, even if we find it hard to reconcile everything together.  </a:t>
            </a:r>
          </a:p>
        </p:txBody>
      </p:sp>
      <p:sp>
        <p:nvSpPr>
          <p:cNvPr id="4" name="Slide Number Placeholder 3"/>
          <p:cNvSpPr>
            <a:spLocks noGrp="1"/>
          </p:cNvSpPr>
          <p:nvPr>
            <p:ph type="sldNum" sz="quarter" idx="5"/>
          </p:nvPr>
        </p:nvSpPr>
        <p:spPr/>
        <p:txBody>
          <a:bodyPr/>
          <a:lstStyle/>
          <a:p>
            <a:fld id="{9562BFA2-D4CA-4F45-A646-3876F1E2946F}" type="slidenum">
              <a:rPr lang="en-US" smtClean="0"/>
              <a:t>25</a:t>
            </a:fld>
            <a:endParaRPr lang="en-US"/>
          </a:p>
        </p:txBody>
      </p:sp>
    </p:spTree>
    <p:extLst>
      <p:ext uri="{BB962C8B-B14F-4D97-AF65-F5344CB8AC3E}">
        <p14:creationId xmlns:p14="http://schemas.microsoft.com/office/powerpoint/2010/main" val="4257235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9:52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have to take all that the Bible says about God and about evil and put it together, even if we find it hard to reconcile everything with our limited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Quoting John MacArthur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“Evil exists, God exists, God willed evil to exist. He didn’t create it, He couldn’t. He’s holy, holy, holy. But He didn’t prevent it. It occurred in a rebellion against Him. But He willed and ordained that it occur."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we’ve laid out the puzzle pieces and have fit them together as best we can based on what the Bible says about God.  But can we go any deeper than that?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may acknowledge that God is able to use evil and even ordain evil in a way that doesn’t corrupt him or make him evil, because that’s what the Bible teaches.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why?  WHY does God choose to use evil in such a way?  Why didn’t he create a world where evil doesn’t exist at 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I think we can go a little deeper than that, and we’re going to move on 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the part of the class I’m calling “Answers for the Thoughtful Christian”, where we look at this from an apologetic standpoint.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562BFA2-D4CA-4F45-A646-3876F1E2946F}" type="slidenum">
              <a:rPr lang="en-US" smtClean="0"/>
              <a:t>26</a:t>
            </a:fld>
            <a:endParaRPr lang="en-US"/>
          </a:p>
        </p:txBody>
      </p:sp>
    </p:spTree>
    <p:extLst>
      <p:ext uri="{BB962C8B-B14F-4D97-AF65-F5344CB8AC3E}">
        <p14:creationId xmlns:p14="http://schemas.microsoft.com/office/powerpoint/2010/main" val="295805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9:53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the part of the class I’m calling “Answers for the Thoughtful Christian”, where we look at this from an apologetic standpoint.  </a:t>
            </a:r>
          </a:p>
          <a:p>
            <a:endParaRPr lang="en-US" dirty="0"/>
          </a:p>
          <a:p>
            <a:r>
              <a:rPr lang="en-US" dirty="0"/>
              <a:t>But before we get started on that, we need to take very seriously another truth that the Bible reminds us of, over and over again.</a:t>
            </a:r>
          </a:p>
          <a:p>
            <a:r>
              <a:rPr lang="en-US" b="1" dirty="0"/>
              <a:t>*CLICK*</a:t>
            </a:r>
          </a:p>
          <a:p>
            <a:r>
              <a:rPr lang="en-US" b="0" dirty="0"/>
              <a:t>God is God, and we are not.  There is an infinite distance between our ability to understand, and God’s ability.  Our reasoning and philosophy and understanding only go so far, and if we hit a limit in our ability to understand how to resolve the Problem of Evil, we shouldn’t be surprised.  It doesn’t mean there IS NO answer – it just means that it’s beyond our very limited understanding.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lvl="0" defTabSz="914400">
              <a:defRPr/>
            </a:pPr>
            <a:r>
              <a:rPr lang="en-US" b="0" dirty="0"/>
              <a:t>God tells us in Isaiah 55:8-9, </a:t>
            </a:r>
          </a:p>
          <a:p>
            <a:pPr lvl="0" defTabSz="914400">
              <a:defRPr/>
            </a:pPr>
            <a:r>
              <a:rPr lang="en-US" sz="1200" kern="0" dirty="0">
                <a:solidFill>
                  <a:srgbClr val="FCF48C"/>
                </a:solidFill>
                <a:effectLst>
                  <a:outerShdw blurRad="38100" dist="38100" dir="2700000" algn="tl">
                    <a:srgbClr val="000000">
                      <a:alpha val="43137"/>
                    </a:srgbClr>
                  </a:outerShdw>
                </a:effectLst>
                <a:latin typeface="Trebuchet MS"/>
              </a:rPr>
              <a:t>For my thoughts are not your thoughts;</a:t>
            </a:r>
            <a:br>
              <a:rPr lang="en-US" sz="1200" kern="0" dirty="0">
                <a:solidFill>
                  <a:srgbClr val="FCF48C"/>
                </a:solidFill>
                <a:effectLst>
                  <a:outerShdw blurRad="38100" dist="38100" dir="2700000" algn="tl">
                    <a:srgbClr val="000000">
                      <a:alpha val="43137"/>
                    </a:srgbClr>
                  </a:outerShdw>
                </a:effectLst>
                <a:latin typeface="Trebuchet MS"/>
              </a:rPr>
            </a:br>
            <a:r>
              <a:rPr lang="en-US" sz="1200" kern="0" dirty="0">
                <a:solidFill>
                  <a:srgbClr val="FCF48C"/>
                </a:solidFill>
                <a:effectLst>
                  <a:outerShdw blurRad="38100" dist="38100" dir="2700000" algn="tl">
                    <a:srgbClr val="000000">
                      <a:alpha val="43137"/>
                    </a:srgbClr>
                  </a:outerShdw>
                </a:effectLst>
                <a:latin typeface="Trebuchet MS"/>
              </a:rPr>
              <a:t>neither are your ways my ways, declares the LORD.</a:t>
            </a:r>
          </a:p>
          <a:p>
            <a:pPr lvl="0" defTabSz="914400">
              <a:defRPr/>
            </a:pPr>
            <a:r>
              <a:rPr lang="en-US" sz="1200" kern="0" dirty="0">
                <a:solidFill>
                  <a:srgbClr val="FCF48C"/>
                </a:solidFill>
                <a:effectLst>
                  <a:outerShdw blurRad="38100" dist="38100" dir="2700000" algn="tl">
                    <a:srgbClr val="000000">
                      <a:alpha val="43137"/>
                    </a:srgbClr>
                  </a:outerShdw>
                </a:effectLst>
                <a:latin typeface="Trebuchet MS"/>
              </a:rPr>
              <a:t>For as the heavens are higher than the earth,</a:t>
            </a:r>
            <a:br>
              <a:rPr lang="en-US" sz="1200" kern="0" dirty="0">
                <a:solidFill>
                  <a:srgbClr val="FCF48C"/>
                </a:solidFill>
                <a:effectLst>
                  <a:outerShdw blurRad="38100" dist="38100" dir="2700000" algn="tl">
                    <a:srgbClr val="000000">
                      <a:alpha val="43137"/>
                    </a:srgbClr>
                  </a:outerShdw>
                </a:effectLst>
                <a:latin typeface="Trebuchet MS"/>
              </a:rPr>
            </a:br>
            <a:r>
              <a:rPr lang="en-US" sz="1200" kern="0" dirty="0">
                <a:solidFill>
                  <a:srgbClr val="FCF48C"/>
                </a:solidFill>
                <a:effectLst>
                  <a:outerShdw blurRad="38100" dist="38100" dir="2700000" algn="tl">
                    <a:srgbClr val="000000">
                      <a:alpha val="43137"/>
                    </a:srgbClr>
                  </a:outerShdw>
                </a:effectLst>
                <a:latin typeface="Trebuchet MS"/>
              </a:rPr>
              <a:t>so are my ways higher than your ways</a:t>
            </a:r>
            <a:br>
              <a:rPr lang="en-US" sz="1200" kern="0" dirty="0">
                <a:solidFill>
                  <a:srgbClr val="FCF48C"/>
                </a:solidFill>
                <a:effectLst>
                  <a:outerShdw blurRad="38100" dist="38100" dir="2700000" algn="tl">
                    <a:srgbClr val="000000">
                      <a:alpha val="43137"/>
                    </a:srgbClr>
                  </a:outerShdw>
                </a:effectLst>
                <a:latin typeface="Trebuchet MS"/>
              </a:rPr>
            </a:br>
            <a:r>
              <a:rPr lang="en-US" sz="1200" kern="0" dirty="0">
                <a:solidFill>
                  <a:srgbClr val="FCF48C"/>
                </a:solidFill>
                <a:effectLst>
                  <a:outerShdw blurRad="38100" dist="38100" dir="2700000" algn="tl">
                    <a:srgbClr val="000000">
                      <a:alpha val="43137"/>
                    </a:srgbClr>
                  </a:outerShdw>
                </a:effectLst>
                <a:latin typeface="Trebuchet MS"/>
              </a:rPr>
              <a:t>and my thoughts than your thoughts. </a:t>
            </a:r>
            <a:endParaRPr kumimoji="0" lang="en-US" sz="12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a:p>
            <a:endParaRPr lang="en-US" b="0" dirty="0"/>
          </a:p>
          <a:p>
            <a:r>
              <a:rPr lang="en-US" b="0" dirty="0"/>
              <a:t>How easy is it for you to go out to the parking lot, and reach up and stretch your arm out and touch the moon?  </a:t>
            </a:r>
            <a:r>
              <a:rPr lang="en-US" b="0" u="sng" dirty="0"/>
              <a:t>That’s exactly how easily you can expect to understand God’s thoughts</a:t>
            </a:r>
            <a:r>
              <a:rPr lang="en-US" b="0" dirty="0"/>
              <a:t>.  They are entirely beyond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FCF48C"/>
                </a:solidFill>
                <a:effectLst>
                  <a:outerShdw blurRad="38100" dist="38100" dir="2700000" algn="tl">
                    <a:srgbClr val="000000">
                      <a:alpha val="43137"/>
                    </a:srgbClr>
                  </a:outerShdw>
                </a:effectLst>
                <a:latin typeface="Trebuchet MS"/>
              </a:rPr>
              <a:t>“The secret things belong to the LORD our God”, Deuteronomy 29:29 tells us.  There are things God knows that we don’t know, and doesn’t share with us, and we have to accept those limitations.</a:t>
            </a:r>
            <a:br>
              <a:rPr lang="en-US" sz="1200" kern="0" dirty="0">
                <a:solidFill>
                  <a:srgbClr val="FCF48C"/>
                </a:solidFill>
                <a:effectLst>
                  <a:outerShdw blurRad="38100" dist="38100" dir="2700000" algn="tl">
                    <a:srgbClr val="000000">
                      <a:alpha val="43137"/>
                    </a:srgbClr>
                  </a:outerShdw>
                </a:effectLst>
                <a:latin typeface="Trebuchet MS"/>
              </a:rPr>
            </a:br>
            <a:endParaRPr lang="en-US" b="0" dirty="0"/>
          </a:p>
          <a:p>
            <a:r>
              <a:rPr lang="en-US" b="0" dirty="0"/>
              <a:t>There’s another thing we need to be keenly aware of as well here.</a:t>
            </a:r>
          </a:p>
          <a:p>
            <a:r>
              <a:rPr lang="en-US" b="1" dirty="0"/>
              <a:t>*ADVANCE*</a:t>
            </a:r>
          </a:p>
          <a:p>
            <a:r>
              <a:rPr lang="en-US" b="0" dirty="0"/>
              <a:t>God does not owe us an explanation for the existence of evil.</a:t>
            </a:r>
          </a:p>
        </p:txBody>
      </p:sp>
      <p:sp>
        <p:nvSpPr>
          <p:cNvPr id="4" name="Slide Number Placeholder 3"/>
          <p:cNvSpPr>
            <a:spLocks noGrp="1"/>
          </p:cNvSpPr>
          <p:nvPr>
            <p:ph type="sldNum" sz="quarter" idx="5"/>
          </p:nvPr>
        </p:nvSpPr>
        <p:spPr/>
        <p:txBody>
          <a:bodyPr/>
          <a:lstStyle/>
          <a:p>
            <a:fld id="{9562BFA2-D4CA-4F45-A646-3876F1E2946F}" type="slidenum">
              <a:rPr lang="en-US" smtClean="0"/>
              <a:t>27</a:t>
            </a:fld>
            <a:endParaRPr lang="en-US"/>
          </a:p>
        </p:txBody>
      </p:sp>
    </p:spTree>
    <p:extLst>
      <p:ext uri="{BB962C8B-B14F-4D97-AF65-F5344CB8AC3E}">
        <p14:creationId xmlns:p14="http://schemas.microsoft.com/office/powerpoint/2010/main" val="4271754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9:54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God does not owe us an explanation for the existence of evil.</a:t>
            </a:r>
          </a:p>
          <a:p>
            <a:endParaRPr lang="en-US" dirty="0"/>
          </a:p>
          <a:p>
            <a:r>
              <a:rPr lang="en-US" dirty="0"/>
              <a:t>Think about the story of Job.  Here’s a righteous man who is utterly perplexed as to why he has been plunged into utter ruin, and has lost all his children, and is in terrible pain.  </a:t>
            </a:r>
          </a:p>
          <a:p>
            <a:endParaRPr lang="en-US" dirty="0"/>
          </a:p>
          <a:p>
            <a:r>
              <a:rPr lang="en-US" dirty="0"/>
              <a:t>His friends certainly don’t help him – they spend most of their time telling Job that he MUST have done something sinful because everybody knows that God doesn’t make good people suffer.  Job is indignant, </a:t>
            </a:r>
          </a:p>
          <a:p>
            <a:r>
              <a:rPr lang="en-US" b="1" dirty="0"/>
              <a:t>*CLICK*</a:t>
            </a:r>
          </a:p>
          <a:p>
            <a:r>
              <a:rPr lang="en-US" dirty="0"/>
              <a:t>and Job 23 he says about God:</a:t>
            </a:r>
          </a:p>
          <a:p>
            <a:pPr lvl="0" defTabSz="914400">
              <a:spcBef>
                <a:spcPts val="800"/>
              </a:spcBef>
              <a:defRPr/>
            </a:pPr>
            <a:r>
              <a:rPr lang="en-US" sz="1200" kern="0" dirty="0">
                <a:solidFill>
                  <a:srgbClr val="FCF48C"/>
                </a:solidFill>
                <a:effectLst>
                  <a:outerShdw blurRad="38100" dist="38100" dir="2700000" algn="tl">
                    <a:srgbClr val="000000">
                      <a:alpha val="43137"/>
                    </a:srgbClr>
                  </a:outerShdw>
                </a:effectLst>
                <a:latin typeface="Trebuchet MS"/>
              </a:rPr>
              <a:t>I would lay my case before him</a:t>
            </a:r>
            <a:br>
              <a:rPr lang="en-US" sz="1200" kern="0" dirty="0">
                <a:solidFill>
                  <a:srgbClr val="FCF48C"/>
                </a:solidFill>
                <a:effectLst>
                  <a:outerShdw blurRad="38100" dist="38100" dir="2700000" algn="tl">
                    <a:srgbClr val="000000">
                      <a:alpha val="43137"/>
                    </a:srgbClr>
                  </a:outerShdw>
                </a:effectLst>
                <a:latin typeface="Trebuchet MS"/>
              </a:rPr>
            </a:br>
            <a:r>
              <a:rPr lang="en-US" sz="1200" kern="0" dirty="0">
                <a:solidFill>
                  <a:srgbClr val="FCF48C"/>
                </a:solidFill>
                <a:effectLst>
                  <a:outerShdw blurRad="38100" dist="38100" dir="2700000" algn="tl">
                    <a:srgbClr val="000000">
                      <a:alpha val="43137"/>
                    </a:srgbClr>
                  </a:outerShdw>
                </a:effectLst>
                <a:latin typeface="Trebuchet MS"/>
              </a:rPr>
              <a:t>and fill my mouth with arguments.</a:t>
            </a:r>
          </a:p>
          <a:p>
            <a:pPr lvl="0" defTabSz="914400">
              <a:spcBef>
                <a:spcPts val="800"/>
              </a:spcBef>
              <a:defRPr/>
            </a:pPr>
            <a:r>
              <a:rPr lang="en-US" sz="1200" kern="0" dirty="0">
                <a:solidFill>
                  <a:srgbClr val="FCF48C"/>
                </a:solidFill>
                <a:effectLst>
                  <a:outerShdw blurRad="38100" dist="38100" dir="2700000" algn="tl">
                    <a:srgbClr val="000000">
                      <a:alpha val="43137"/>
                    </a:srgbClr>
                  </a:outerShdw>
                </a:effectLst>
                <a:latin typeface="Trebuchet MS"/>
              </a:rPr>
              <a:t>I would know what he would answer me</a:t>
            </a:r>
            <a:br>
              <a:rPr lang="en-US" sz="1200" kern="0" dirty="0">
                <a:solidFill>
                  <a:srgbClr val="FCF48C"/>
                </a:solidFill>
                <a:effectLst>
                  <a:outerShdw blurRad="38100" dist="38100" dir="2700000" algn="tl">
                    <a:srgbClr val="000000">
                      <a:alpha val="43137"/>
                    </a:srgbClr>
                  </a:outerShdw>
                </a:effectLst>
                <a:latin typeface="Trebuchet MS"/>
              </a:rPr>
            </a:br>
            <a:r>
              <a:rPr lang="en-US" sz="1200" kern="0" dirty="0">
                <a:solidFill>
                  <a:srgbClr val="FCF48C"/>
                </a:solidFill>
                <a:effectLst>
                  <a:outerShdw blurRad="38100" dist="38100" dir="2700000" algn="tl">
                    <a:srgbClr val="000000">
                      <a:alpha val="43137"/>
                    </a:srgbClr>
                  </a:outerShdw>
                </a:effectLst>
                <a:latin typeface="Trebuchet MS"/>
              </a:rPr>
              <a:t>and understand what he would say to me.</a:t>
            </a:r>
          </a:p>
          <a:p>
            <a:pPr lvl="0" defTabSz="914400">
              <a:spcBef>
                <a:spcPts val="800"/>
              </a:spcBef>
              <a:defRPr/>
            </a:pPr>
            <a:r>
              <a:rPr lang="en-US" sz="1200" kern="0" dirty="0">
                <a:solidFill>
                  <a:srgbClr val="FCF48C"/>
                </a:solidFill>
                <a:effectLst>
                  <a:outerShdw blurRad="38100" dist="38100" dir="2700000" algn="tl">
                    <a:srgbClr val="000000">
                      <a:alpha val="43137"/>
                    </a:srgbClr>
                  </a:outerShdw>
                </a:effectLst>
                <a:latin typeface="Trebuchet MS"/>
              </a:rPr>
              <a:t>Would he contend with me in the greatness of his power?</a:t>
            </a:r>
            <a:br>
              <a:rPr lang="en-US" sz="1200" kern="0" dirty="0">
                <a:solidFill>
                  <a:srgbClr val="FCF48C"/>
                </a:solidFill>
                <a:effectLst>
                  <a:outerShdw blurRad="38100" dist="38100" dir="2700000" algn="tl">
                    <a:srgbClr val="000000">
                      <a:alpha val="43137"/>
                    </a:srgbClr>
                  </a:outerShdw>
                </a:effectLst>
                <a:latin typeface="Trebuchet MS"/>
              </a:rPr>
            </a:br>
            <a:r>
              <a:rPr lang="en-US" sz="1200" kern="0" dirty="0">
                <a:solidFill>
                  <a:srgbClr val="FCF48C"/>
                </a:solidFill>
                <a:effectLst>
                  <a:outerShdw blurRad="38100" dist="38100" dir="2700000" algn="tl">
                    <a:srgbClr val="000000">
                      <a:alpha val="43137"/>
                    </a:srgbClr>
                  </a:outerShdw>
                </a:effectLst>
                <a:latin typeface="Trebuchet MS"/>
              </a:rPr>
              <a:t>No – he would pay attention to me.</a:t>
            </a:r>
          </a:p>
          <a:p>
            <a:pPr lvl="0" defTabSz="914400">
              <a:spcBef>
                <a:spcPts val="800"/>
              </a:spcBef>
              <a:defRPr/>
            </a:pPr>
            <a:r>
              <a:rPr lang="en-US" sz="1200" kern="0" dirty="0">
                <a:solidFill>
                  <a:srgbClr val="FCF48C"/>
                </a:solidFill>
                <a:effectLst>
                  <a:outerShdw blurRad="38100" dist="38100" dir="2700000" algn="tl">
                    <a:srgbClr val="000000">
                      <a:alpha val="43137"/>
                    </a:srgbClr>
                  </a:outerShdw>
                </a:effectLst>
                <a:latin typeface="Trebuchet MS"/>
              </a:rPr>
              <a:t>There an upright man could argue with him,</a:t>
            </a:r>
            <a:br>
              <a:rPr lang="en-US" sz="1200" kern="0" dirty="0">
                <a:solidFill>
                  <a:srgbClr val="FCF48C"/>
                </a:solidFill>
                <a:effectLst>
                  <a:outerShdw blurRad="38100" dist="38100" dir="2700000" algn="tl">
                    <a:srgbClr val="000000">
                      <a:alpha val="43137"/>
                    </a:srgbClr>
                  </a:outerShdw>
                </a:effectLst>
                <a:latin typeface="Trebuchet MS"/>
              </a:rPr>
            </a:br>
            <a:r>
              <a:rPr lang="en-US" sz="1200" kern="0" dirty="0">
                <a:solidFill>
                  <a:srgbClr val="FCF48C"/>
                </a:solidFill>
                <a:effectLst>
                  <a:outerShdw blurRad="38100" dist="38100" dir="2700000" algn="tl">
                    <a:srgbClr val="000000">
                      <a:alpha val="43137"/>
                    </a:srgbClr>
                  </a:outerShdw>
                </a:effectLst>
                <a:latin typeface="Trebuchet MS"/>
              </a:rPr>
              <a:t>and I would be acquitted forever by my judge.</a:t>
            </a:r>
            <a:endParaRPr kumimoji="0" lang="en-US" sz="12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a:p>
            <a:endParaRPr lang="en-US" dirty="0"/>
          </a:p>
          <a:p>
            <a:endParaRPr lang="en-US" dirty="0"/>
          </a:p>
          <a:p>
            <a:r>
              <a:rPr lang="en-US" dirty="0"/>
              <a:t>Job wants to vindicate himself before God, to let God know how UNFAIR all of this is.  He is a good and righteous man</a:t>
            </a:r>
          </a:p>
          <a:p>
            <a:pPr marL="171450" indent="-171450">
              <a:buFont typeface="Arial" panose="020B0604020202020204" pitchFamily="34" charset="0"/>
              <a:buChar char="•"/>
            </a:pPr>
            <a:r>
              <a:rPr lang="en-US" dirty="0"/>
              <a:t>who has turned away from sin, </a:t>
            </a:r>
          </a:p>
          <a:p>
            <a:pPr marL="171450" indent="-171450">
              <a:buFont typeface="Arial" panose="020B0604020202020204" pitchFamily="34" charset="0"/>
              <a:buChar char="•"/>
            </a:pPr>
            <a:r>
              <a:rPr lang="en-US" dirty="0"/>
              <a:t>and has served God faithfully, </a:t>
            </a:r>
          </a:p>
          <a:p>
            <a:pPr marL="171450" indent="-171450">
              <a:buFont typeface="Arial" panose="020B0604020202020204" pitchFamily="34" charset="0"/>
              <a:buChar char="•"/>
            </a:pPr>
            <a:r>
              <a:rPr lang="en-US" dirty="0"/>
              <a:t>and has been a pillar of generosity and service in his community.  </a:t>
            </a:r>
          </a:p>
          <a:p>
            <a:pPr marL="0" indent="0">
              <a:buFont typeface="Arial" panose="020B0604020202020204" pitchFamily="34" charset="0"/>
              <a:buNone/>
            </a:pPr>
            <a:r>
              <a:rPr lang="en-US" dirty="0"/>
              <a:t>He wants God to vindicate him and explain to him why all this suffering has come upon him.</a:t>
            </a:r>
          </a:p>
          <a:p>
            <a:endParaRPr lang="en-US" dirty="0"/>
          </a:p>
          <a:p>
            <a:r>
              <a:rPr lang="en-US" dirty="0"/>
              <a:t>Well Job gets his interview with God at the end of the book, but it doesn’t go the way he thinks it will.  God doesn’t give Job an explanation.  It’s Job who has to answer the questions, not God.  He says to Job “Who are you to question me? Did you make the universe?  Do you have the wisdom and power to understand and rule all of creation?  If you’re ignorant about the ways of creation, how can you possibly think you can understand how I govern good and evil?”</a:t>
            </a:r>
          </a:p>
          <a:p>
            <a:endParaRPr lang="en-US" dirty="0"/>
          </a:p>
          <a:p>
            <a:r>
              <a:rPr lang="en-US" b="0" dirty="0"/>
              <a:t>And Job learns his lesson, and responds to God exactly the way he ought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*ADVANCE*</a:t>
            </a:r>
          </a:p>
          <a:p>
            <a:r>
              <a:rPr lang="en-US" b="0" dirty="0"/>
              <a:t>At the end of the book, he says:</a:t>
            </a:r>
          </a:p>
        </p:txBody>
      </p:sp>
      <p:sp>
        <p:nvSpPr>
          <p:cNvPr id="4" name="Slide Number Placeholder 3"/>
          <p:cNvSpPr>
            <a:spLocks noGrp="1"/>
          </p:cNvSpPr>
          <p:nvPr>
            <p:ph type="sldNum" sz="quarter" idx="5"/>
          </p:nvPr>
        </p:nvSpPr>
        <p:spPr/>
        <p:txBody>
          <a:bodyPr/>
          <a:lstStyle/>
          <a:p>
            <a:fld id="{9562BFA2-D4CA-4F45-A646-3876F1E2946F}" type="slidenum">
              <a:rPr lang="en-US" smtClean="0"/>
              <a:t>28</a:t>
            </a:fld>
            <a:endParaRPr lang="en-US"/>
          </a:p>
        </p:txBody>
      </p:sp>
    </p:spTree>
    <p:extLst>
      <p:ext uri="{BB962C8B-B14F-4D97-AF65-F5344CB8AC3E}">
        <p14:creationId xmlns:p14="http://schemas.microsoft.com/office/powerpoint/2010/main" val="339961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9:56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 the end of the book, he says:</a:t>
            </a:r>
          </a:p>
          <a:p>
            <a:pPr lvl="0" defTabSz="914400">
              <a:lnSpc>
                <a:spcPct val="95000"/>
              </a:lnSpc>
              <a:spcBef>
                <a:spcPts val="800"/>
              </a:spcBef>
              <a:defRPr/>
            </a:pPr>
            <a:r>
              <a:rPr lang="en-US" sz="1200" kern="0" dirty="0">
                <a:solidFill>
                  <a:srgbClr val="FCF48C"/>
                </a:solidFill>
                <a:effectLst>
                  <a:outerShdw blurRad="38100" dist="38100" dir="2700000" algn="tl">
                    <a:srgbClr val="000000">
                      <a:alpha val="43137"/>
                    </a:srgbClr>
                  </a:outerShdw>
                </a:effectLst>
                <a:latin typeface="Trebuchet MS"/>
              </a:rPr>
              <a:t>I know that you can do all things,</a:t>
            </a:r>
            <a:br>
              <a:rPr lang="en-US" sz="1200" kern="0" dirty="0">
                <a:solidFill>
                  <a:srgbClr val="FCF48C"/>
                </a:solidFill>
                <a:effectLst>
                  <a:outerShdw blurRad="38100" dist="38100" dir="2700000" algn="tl">
                    <a:srgbClr val="000000">
                      <a:alpha val="43137"/>
                    </a:srgbClr>
                  </a:outerShdw>
                </a:effectLst>
                <a:latin typeface="Trebuchet MS"/>
              </a:rPr>
            </a:br>
            <a:r>
              <a:rPr lang="en-US" sz="1200" kern="0" dirty="0">
                <a:solidFill>
                  <a:srgbClr val="FCF48C"/>
                </a:solidFill>
                <a:effectLst>
                  <a:outerShdw blurRad="38100" dist="38100" dir="2700000" algn="tl">
                    <a:srgbClr val="000000">
                      <a:alpha val="43137"/>
                    </a:srgbClr>
                  </a:outerShdw>
                </a:effectLst>
                <a:latin typeface="Trebuchet MS"/>
              </a:rPr>
              <a:t>and that no purpose of yours can be thwarted.</a:t>
            </a:r>
          </a:p>
          <a:p>
            <a:pPr lvl="0" defTabSz="914400">
              <a:lnSpc>
                <a:spcPct val="95000"/>
              </a:lnSpc>
              <a:spcBef>
                <a:spcPts val="800"/>
              </a:spcBef>
              <a:defRPr/>
            </a:pPr>
            <a:r>
              <a:rPr lang="en-US" sz="1200" i="1" kern="0" dirty="0">
                <a:solidFill>
                  <a:srgbClr val="FCF48C"/>
                </a:solidFill>
                <a:effectLst>
                  <a:outerShdw blurRad="38100" dist="38100" dir="2700000" algn="tl">
                    <a:srgbClr val="000000">
                      <a:alpha val="43137"/>
                    </a:srgbClr>
                  </a:outerShdw>
                </a:effectLst>
                <a:latin typeface="Trebuchet MS"/>
              </a:rPr>
              <a:t>	‘Who is this that hides counsel without knowledge?’</a:t>
            </a:r>
          </a:p>
          <a:p>
            <a:pPr lvl="0" defTabSz="914400">
              <a:lnSpc>
                <a:spcPct val="95000"/>
              </a:lnSpc>
              <a:spcBef>
                <a:spcPts val="800"/>
              </a:spcBef>
              <a:defRPr/>
            </a:pPr>
            <a:r>
              <a:rPr lang="en-US" sz="1200" kern="0" dirty="0">
                <a:solidFill>
                  <a:srgbClr val="FCF48C"/>
                </a:solidFill>
                <a:effectLst>
                  <a:outerShdw blurRad="38100" dist="38100" dir="2700000" algn="tl">
                    <a:srgbClr val="000000">
                      <a:alpha val="43137"/>
                    </a:srgbClr>
                  </a:outerShdw>
                </a:effectLst>
                <a:latin typeface="Trebuchet MS"/>
              </a:rPr>
              <a:t>Therefore I have uttered what I did not understand,</a:t>
            </a:r>
            <a:br>
              <a:rPr lang="en-US" sz="1200" kern="0" dirty="0">
                <a:solidFill>
                  <a:srgbClr val="FCF48C"/>
                </a:solidFill>
                <a:effectLst>
                  <a:outerShdw blurRad="38100" dist="38100" dir="2700000" algn="tl">
                    <a:srgbClr val="000000">
                      <a:alpha val="43137"/>
                    </a:srgbClr>
                  </a:outerShdw>
                </a:effectLst>
                <a:latin typeface="Trebuchet MS"/>
              </a:rPr>
            </a:br>
            <a:r>
              <a:rPr lang="en-US" sz="1200" kern="0" dirty="0">
                <a:solidFill>
                  <a:srgbClr val="FCF48C"/>
                </a:solidFill>
                <a:effectLst>
                  <a:outerShdw blurRad="38100" dist="38100" dir="2700000" algn="tl">
                    <a:srgbClr val="000000">
                      <a:alpha val="43137"/>
                    </a:srgbClr>
                  </a:outerShdw>
                </a:effectLst>
                <a:latin typeface="Trebuchet MS"/>
              </a:rPr>
              <a:t>things too wonderful for me, which I did not know.</a:t>
            </a:r>
          </a:p>
          <a:p>
            <a:pPr lvl="0" defTabSz="914400">
              <a:lnSpc>
                <a:spcPct val="95000"/>
              </a:lnSpc>
              <a:spcBef>
                <a:spcPts val="800"/>
              </a:spcBef>
              <a:defRPr/>
            </a:pPr>
            <a:r>
              <a:rPr lang="en-US" sz="1200" i="1" kern="0" dirty="0">
                <a:solidFill>
                  <a:srgbClr val="FCF48C"/>
                </a:solidFill>
                <a:effectLst>
                  <a:outerShdw blurRad="38100" dist="38100" dir="2700000" algn="tl">
                    <a:srgbClr val="000000">
                      <a:alpha val="43137"/>
                    </a:srgbClr>
                  </a:outerShdw>
                </a:effectLst>
                <a:latin typeface="Trebuchet MS"/>
              </a:rPr>
              <a:t>	‘Hear, and I will speak;</a:t>
            </a:r>
            <a:br>
              <a:rPr lang="en-US" sz="1200" i="1" kern="0" dirty="0">
                <a:solidFill>
                  <a:srgbClr val="FCF48C"/>
                </a:solidFill>
                <a:effectLst>
                  <a:outerShdw blurRad="38100" dist="38100" dir="2700000" algn="tl">
                    <a:srgbClr val="000000">
                      <a:alpha val="43137"/>
                    </a:srgbClr>
                  </a:outerShdw>
                </a:effectLst>
                <a:latin typeface="Trebuchet MS"/>
              </a:rPr>
            </a:br>
            <a:r>
              <a:rPr lang="en-US" sz="1200" i="1" kern="0" dirty="0">
                <a:solidFill>
                  <a:srgbClr val="FCF48C"/>
                </a:solidFill>
                <a:effectLst>
                  <a:outerShdw blurRad="38100" dist="38100" dir="2700000" algn="tl">
                    <a:srgbClr val="000000">
                      <a:alpha val="43137"/>
                    </a:srgbClr>
                  </a:outerShdw>
                </a:effectLst>
                <a:latin typeface="Trebuchet MS"/>
              </a:rPr>
              <a:t>	I will question you, and you make it known to me.’</a:t>
            </a:r>
          </a:p>
          <a:p>
            <a:pPr lvl="0" defTabSz="914400">
              <a:lnSpc>
                <a:spcPct val="95000"/>
              </a:lnSpc>
              <a:spcBef>
                <a:spcPts val="800"/>
              </a:spcBef>
              <a:defRPr/>
            </a:pPr>
            <a:r>
              <a:rPr lang="en-US" sz="1200" kern="0" dirty="0">
                <a:solidFill>
                  <a:srgbClr val="FCF48C"/>
                </a:solidFill>
                <a:effectLst>
                  <a:outerShdw blurRad="38100" dist="38100" dir="2700000" algn="tl">
                    <a:srgbClr val="000000">
                      <a:alpha val="43137"/>
                    </a:srgbClr>
                  </a:outerShdw>
                </a:effectLst>
                <a:latin typeface="Trebuchet MS"/>
              </a:rPr>
              <a:t>I had heard of you by the hearing of the ear, but now my eye sees you; therefore I despise myself and repent in dust and ashes.”</a:t>
            </a:r>
            <a:endParaRPr kumimoji="0" lang="en-US" sz="12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a:p>
            <a:endParaRPr lang="en-US" dirty="0"/>
          </a:p>
          <a:p>
            <a:endParaRPr lang="en-US" dirty="0"/>
          </a:p>
          <a:p>
            <a:r>
              <a:rPr lang="en-US" b="1" dirty="0"/>
              <a:t>*CLICK (disappearing)*</a:t>
            </a:r>
          </a:p>
          <a:p>
            <a:r>
              <a:rPr lang="en-US" dirty="0"/>
              <a:t>John Frame, commenting on the book of Job says, </a:t>
            </a:r>
          </a:p>
          <a:p>
            <a:endParaRPr lang="en-US" dirty="0"/>
          </a:p>
          <a:p>
            <a:r>
              <a:rPr lang="en-US" dirty="0"/>
              <a:t>“God often asserts his AUTHORITY when people charge him with evil.  T</a:t>
            </a:r>
            <a:r>
              <a:rPr lang="en-US" b="0" i="0" dirty="0">
                <a:solidFill>
                  <a:srgbClr val="4E4E4E"/>
                </a:solidFill>
                <a:effectLst/>
                <a:highlight>
                  <a:srgbClr val="FFFFFF"/>
                </a:highlight>
                <a:latin typeface="merriweather" panose="00000500000000000000" pitchFamily="2" charset="0"/>
              </a:rPr>
              <a:t>his is hard to take. Like Job, we usually expect something else when we ask for an explanation of the problem of evil. This [God’s response to Job] doesn’t even seem like an explanation. But in this case, this is bitter medicine that we need to take. When we are faced with the problem of evil, we need to remind ourselves who we are and who God is.</a:t>
            </a:r>
          </a:p>
          <a:p>
            <a:r>
              <a:rPr lang="en-US" b="1" i="0" dirty="0">
                <a:solidFill>
                  <a:srgbClr val="4E4E4E"/>
                </a:solidFill>
                <a:effectLst/>
                <a:highlight>
                  <a:srgbClr val="FFFFFF"/>
                </a:highlight>
                <a:latin typeface="merriweather" panose="00000500000000000000" pitchFamily="2" charset="0"/>
              </a:rPr>
              <a:t>*CLICK*</a:t>
            </a:r>
          </a:p>
          <a:p>
            <a:r>
              <a:rPr lang="en-US" b="0" i="0" dirty="0">
                <a:solidFill>
                  <a:srgbClr val="4E4E4E"/>
                </a:solidFill>
                <a:effectLst/>
                <a:highlight>
                  <a:srgbClr val="FFFFFF"/>
                </a:highlight>
                <a:latin typeface="merriweather" panose="00000500000000000000" pitchFamily="2" charset="0"/>
              </a:rPr>
              <a:t>We are in no position to judge him, we have no right to demand an explanation from him. He is </a:t>
            </a:r>
            <a:r>
              <a:rPr lang="en-US" b="0" i="1" dirty="0">
                <a:solidFill>
                  <a:srgbClr val="4E4E4E"/>
                </a:solidFill>
                <a:effectLst/>
                <a:highlight>
                  <a:srgbClr val="FFFFFF"/>
                </a:highlight>
                <a:latin typeface="merriweather" panose="00000500000000000000" pitchFamily="2" charset="0"/>
              </a:rPr>
              <a:t>Lord</a:t>
            </a:r>
            <a:r>
              <a:rPr lang="en-US" b="0" i="0" dirty="0">
                <a:solidFill>
                  <a:srgbClr val="4E4E4E"/>
                </a:solidFill>
                <a:effectLst/>
                <a:highlight>
                  <a:srgbClr val="FFFFFF"/>
                </a:highlight>
                <a:latin typeface="merriweather" panose="00000500000000000000" pitchFamily="2" charset="0"/>
              </a:rPr>
              <a:t>. </a:t>
            </a:r>
            <a:r>
              <a:rPr lang="en-US" b="0" i="0" u="sng" dirty="0">
                <a:solidFill>
                  <a:srgbClr val="4E4E4E"/>
                </a:solidFill>
                <a:effectLst/>
                <a:highlight>
                  <a:srgbClr val="FFFFFF"/>
                </a:highlight>
                <a:latin typeface="merriweather" panose="00000500000000000000" pitchFamily="2" charset="0"/>
              </a:rPr>
              <a:t>That</a:t>
            </a:r>
            <a:r>
              <a:rPr lang="en-US" b="0" i="0" u="none" dirty="0">
                <a:solidFill>
                  <a:srgbClr val="4E4E4E"/>
                </a:solidFill>
                <a:effectLst/>
                <a:highlight>
                  <a:srgbClr val="FFFFFF"/>
                </a:highlight>
                <a:latin typeface="merriweather" panose="00000500000000000000" pitchFamily="2" charset="0"/>
              </a:rPr>
              <a:t> is </a:t>
            </a:r>
            <a:r>
              <a:rPr lang="en-US" b="0" i="0" dirty="0">
                <a:solidFill>
                  <a:srgbClr val="4E4E4E"/>
                </a:solidFill>
                <a:effectLst/>
                <a:highlight>
                  <a:srgbClr val="FFFFFF"/>
                </a:highlight>
                <a:latin typeface="merriweather" panose="00000500000000000000" pitchFamily="2" charset="0"/>
              </a:rPr>
              <a:t>our first answer to the problem of evil.”</a:t>
            </a:r>
          </a:p>
          <a:p>
            <a:endParaRPr lang="en-US" b="0" i="0" dirty="0">
              <a:solidFill>
                <a:srgbClr val="4E4E4E"/>
              </a:solidFill>
              <a:effectLst/>
              <a:highlight>
                <a:srgbClr val="FFFFFF"/>
              </a:highlight>
              <a:latin typeface="merriweather" panose="00000500000000000000" pitchFamily="2" charset="0"/>
            </a:endParaRPr>
          </a:p>
          <a:p>
            <a:r>
              <a:rPr lang="en-US" b="0" i="0" dirty="0">
                <a:solidFill>
                  <a:srgbClr val="4E4E4E"/>
                </a:solidFill>
                <a:effectLst/>
                <a:highlight>
                  <a:srgbClr val="FFFFFF"/>
                </a:highlight>
                <a:latin typeface="merriweather" panose="00000500000000000000" pitchFamily="2" charset="0"/>
              </a:rPr>
              <a:t>And that is true. God is God, we are not, and he does not owe us any explanations.</a:t>
            </a:r>
          </a:p>
          <a:p>
            <a:endParaRPr lang="en-US" b="0" i="0" dirty="0">
              <a:solidFill>
                <a:srgbClr val="4E4E4E"/>
              </a:solidFill>
              <a:effectLst/>
              <a:highlight>
                <a:srgbClr val="FFFFFF"/>
              </a:highlight>
              <a:latin typeface="merriweather" panose="00000500000000000000" pitchFamily="2" charset="0"/>
            </a:endParaRPr>
          </a:p>
          <a:p>
            <a:r>
              <a:rPr lang="en-US" b="0" i="0" dirty="0">
                <a:solidFill>
                  <a:srgbClr val="4E4E4E"/>
                </a:solidFill>
                <a:effectLst/>
                <a:highlight>
                  <a:srgbClr val="FFFFFF"/>
                </a:highlight>
                <a:latin typeface="merriweather" panose="00000500000000000000" pitchFamily="2" charset="0"/>
              </a:rPr>
              <a:t>HOWEVER,</a:t>
            </a:r>
          </a:p>
          <a:p>
            <a:endParaRPr lang="en-US" b="0" i="0" dirty="0">
              <a:solidFill>
                <a:srgbClr val="4E4E4E"/>
              </a:solidFill>
              <a:effectLst/>
              <a:highlight>
                <a:srgbClr val="FFFFFF"/>
              </a:highlight>
              <a:latin typeface="merriweather" panose="00000500000000000000" pitchFamily="2" charset="0"/>
            </a:endParaRPr>
          </a:p>
          <a:p>
            <a:r>
              <a:rPr lang="en-US" b="0" i="0" dirty="0">
                <a:solidFill>
                  <a:srgbClr val="4E4E4E"/>
                </a:solidFill>
                <a:effectLst/>
                <a:highlight>
                  <a:srgbClr val="FFFFFF"/>
                </a:highlight>
                <a:latin typeface="merriweather" panose="00000500000000000000" pitchFamily="2" charset="0"/>
              </a:rPr>
              <a:t>God, in his great kindness, does not just leave us there.  He does not MERELY assert his authority and his right to do as he pleases. He gives us more light on the subject from the Bible, and gives us reason to hope even if we don’t get all the answers that we may wish we had.</a:t>
            </a:r>
          </a:p>
          <a:p>
            <a:endParaRPr lang="en-US" b="0" i="0" dirty="0">
              <a:solidFill>
                <a:srgbClr val="4E4E4E"/>
              </a:solidFill>
              <a:effectLst/>
              <a:highlight>
                <a:srgbClr val="FFFFFF"/>
              </a:highlight>
              <a:latin typeface="merriweather" panose="00000500000000000000" pitchFamily="2" charset="0"/>
            </a:endParaRPr>
          </a:p>
          <a:p>
            <a:r>
              <a:rPr lang="en-US" b="0" i="0" dirty="0">
                <a:solidFill>
                  <a:srgbClr val="4E4E4E"/>
                </a:solidFill>
                <a:effectLst/>
                <a:highlight>
                  <a:srgbClr val="FFFFFF"/>
                </a:highlight>
                <a:latin typeface="merriweather" panose="00000500000000000000" pitchFamily="2" charset="0"/>
              </a:rPr>
              <a:t>So let’s start looking at what else the Bible tells us about the relationship of God and evil</a:t>
            </a:r>
          </a:p>
          <a:p>
            <a:r>
              <a:rPr lang="en-US" b="1" i="0" dirty="0">
                <a:solidFill>
                  <a:srgbClr val="4E4E4E"/>
                </a:solidFill>
                <a:effectLst/>
                <a:highlight>
                  <a:srgbClr val="FFFFFF"/>
                </a:highlight>
                <a:latin typeface="merriweather" panose="00000500000000000000" pitchFamily="2" charset="0"/>
              </a:rPr>
              <a:t>*ADVANCE*</a:t>
            </a:r>
          </a:p>
          <a:p>
            <a:r>
              <a:rPr lang="en-US" b="0" i="0" dirty="0">
                <a:solidFill>
                  <a:srgbClr val="4E4E4E"/>
                </a:solidFill>
                <a:effectLst/>
                <a:highlight>
                  <a:srgbClr val="FFFFFF"/>
                </a:highlight>
                <a:latin typeface="merriweather" panose="00000500000000000000" pitchFamily="2" charset="0"/>
              </a:rPr>
              <a:t>To start with, what kind of words do we use when talking about God and evil.  Does God create evil?  Permit evil?  Allow evil?  Cause evil?</a:t>
            </a:r>
          </a:p>
          <a:p>
            <a:endParaRPr lang="en-US" dirty="0"/>
          </a:p>
        </p:txBody>
      </p:sp>
      <p:sp>
        <p:nvSpPr>
          <p:cNvPr id="4" name="Slide Number Placeholder 3"/>
          <p:cNvSpPr>
            <a:spLocks noGrp="1"/>
          </p:cNvSpPr>
          <p:nvPr>
            <p:ph type="sldNum" sz="quarter" idx="5"/>
          </p:nvPr>
        </p:nvSpPr>
        <p:spPr/>
        <p:txBody>
          <a:bodyPr/>
          <a:lstStyle/>
          <a:p>
            <a:fld id="{9562BFA2-D4CA-4F45-A646-3876F1E2946F}" type="slidenum">
              <a:rPr lang="en-US" smtClean="0"/>
              <a:t>29</a:t>
            </a:fld>
            <a:endParaRPr lang="en-US"/>
          </a:p>
        </p:txBody>
      </p:sp>
    </p:spTree>
    <p:extLst>
      <p:ext uri="{BB962C8B-B14F-4D97-AF65-F5344CB8AC3E}">
        <p14:creationId xmlns:p14="http://schemas.microsoft.com/office/powerpoint/2010/main" val="1565546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9:59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404040"/>
              </a:solidFill>
              <a:effectLst/>
              <a:highlight>
                <a:srgbClr val="FFFFFF"/>
              </a:highligh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E4E4E"/>
                </a:solidFill>
                <a:effectLst/>
                <a:highlight>
                  <a:srgbClr val="FFFFFF"/>
                </a:highlight>
                <a:latin typeface="merriweather" panose="00000500000000000000" pitchFamily="2" charset="0"/>
              </a:rPr>
              <a:t>To start with, what kind of words do we use when talking about God and evil.  Does God create evil?  Permit evil?  Allow evil?  Cause evil?</a:t>
            </a:r>
          </a:p>
          <a:p>
            <a:endParaRPr lang="en-US" dirty="0"/>
          </a:p>
          <a:p>
            <a:r>
              <a:rPr lang="en-US" dirty="0"/>
              <a:t>Well, all of those words can be used, but they have to be used with nuance so that we’re careful in what we ARE saying, and are not saying.  </a:t>
            </a:r>
          </a:p>
          <a:p>
            <a:r>
              <a:rPr lang="en-US" b="1" dirty="0"/>
              <a:t>*CLICK*</a:t>
            </a:r>
          </a:p>
          <a:p>
            <a:r>
              <a:rPr lang="en-US" b="0" dirty="0"/>
              <a:t>So there is a sense in which God IS the ultimate cause of evil, </a:t>
            </a:r>
            <a:r>
              <a:rPr lang="en-US" sz="1200" dirty="0">
                <a:solidFill>
                  <a:prstClr val="white"/>
                </a:solidFill>
                <a:effectLst>
                  <a:outerShdw blurRad="38100" dist="38100" dir="2700000" algn="tl">
                    <a:srgbClr val="000000">
                      <a:alpha val="43137"/>
                    </a:srgbClr>
                  </a:outerShdw>
                </a:effectLst>
                <a:latin typeface="Calibri" panose="020F0502020204030204"/>
              </a:rPr>
              <a:t>in the sense that He decrees that evil will occur, and brings it about, and controls it.  God is sometimes referred to as the FINAL cause, or the ULTIMATE cause of evil.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b="0" dirty="0"/>
              <a:t>But it’s important to recognize that God is not the IMMEDIATE </a:t>
            </a:r>
            <a:r>
              <a:rPr lang="en-US" sz="1200" dirty="0">
                <a:solidFill>
                  <a:prstClr val="white"/>
                </a:solidFill>
                <a:effectLst>
                  <a:outerShdw blurRad="38100" dist="38100" dir="2700000" algn="tl">
                    <a:srgbClr val="000000">
                      <a:alpha val="43137"/>
                    </a:srgbClr>
                  </a:outerShdw>
                </a:effectLst>
                <a:latin typeface="Calibri" panose="020F0502020204030204"/>
              </a:rPr>
              <a:t>cause of evil, because there is no evil within him, and he does not perform evil, nor does he force or coerce anyone to sin.  The moral responsibility and guilt of evil lies in men, not God.</a:t>
            </a:r>
          </a:p>
          <a:p>
            <a:endParaRPr lang="en-US" sz="1200" b="0" dirty="0">
              <a:solidFill>
                <a:prstClr val="white"/>
              </a:solidFill>
              <a:effectLst>
                <a:outerShdw blurRad="38100" dist="38100" dir="2700000" algn="tl">
                  <a:srgbClr val="000000">
                    <a:alpha val="43137"/>
                  </a:srgbClr>
                </a:outerShdw>
              </a:effectLst>
              <a:latin typeface="Calibri" panose="020F0502020204030204"/>
            </a:endParaRPr>
          </a:p>
          <a:p>
            <a:r>
              <a:rPr lang="en-US" sz="1200" b="0" dirty="0">
                <a:solidFill>
                  <a:prstClr val="white"/>
                </a:solidFill>
                <a:effectLst>
                  <a:outerShdw blurRad="38100" dist="38100" dir="2700000" algn="tl">
                    <a:srgbClr val="000000">
                      <a:alpha val="43137"/>
                    </a:srgbClr>
                  </a:outerShdw>
                </a:effectLst>
                <a:latin typeface="Calibri" panose="020F0502020204030204"/>
              </a:rPr>
              <a:t>Let’s see how this is worded in the 1689 Baptist Confession of Faith.</a:t>
            </a:r>
          </a:p>
          <a:p>
            <a:r>
              <a:rPr lang="en-US" sz="1200" b="1" dirty="0">
                <a:solidFill>
                  <a:prstClr val="white"/>
                </a:solidFill>
                <a:effectLst>
                  <a:outerShdw blurRad="38100" dist="38100" dir="2700000" algn="tl">
                    <a:srgbClr val="000000">
                      <a:alpha val="43137"/>
                    </a:srgbClr>
                  </a:outerShdw>
                </a:effectLst>
                <a:latin typeface="Calibri" panose="020F0502020204030204"/>
              </a:rPr>
              <a:t>*ADVANCE*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white"/>
                </a:solidFill>
                <a:effectLst>
                  <a:outerShdw blurRad="38100" dist="38100" dir="2700000" algn="tl">
                    <a:srgbClr val="000000">
                      <a:alpha val="43137"/>
                    </a:srgbClr>
                  </a:outerShdw>
                </a:effectLst>
                <a:latin typeface="Calibri" panose="020F0502020204030204"/>
              </a:rPr>
              <a:t>In Chapter 5, Paragraph 4 it says this:</a:t>
            </a:r>
          </a:p>
        </p:txBody>
      </p:sp>
      <p:sp>
        <p:nvSpPr>
          <p:cNvPr id="4" name="Slide Number Placeholder 3"/>
          <p:cNvSpPr>
            <a:spLocks noGrp="1"/>
          </p:cNvSpPr>
          <p:nvPr>
            <p:ph type="sldNum" sz="quarter" idx="5"/>
          </p:nvPr>
        </p:nvSpPr>
        <p:spPr/>
        <p:txBody>
          <a:bodyPr/>
          <a:lstStyle/>
          <a:p>
            <a:fld id="{9562BFA2-D4CA-4F45-A646-3876F1E2946F}" type="slidenum">
              <a:rPr lang="en-US" smtClean="0"/>
              <a:t>30</a:t>
            </a:fld>
            <a:endParaRPr lang="en-US"/>
          </a:p>
        </p:txBody>
      </p:sp>
    </p:spTree>
    <p:extLst>
      <p:ext uri="{BB962C8B-B14F-4D97-AF65-F5344CB8AC3E}">
        <p14:creationId xmlns:p14="http://schemas.microsoft.com/office/powerpoint/2010/main" val="1042939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9:32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 I mentioned that the last two parts of our class will be what I’m calling “Answers for the thoughtful Christian” and “Answers for the suffering Christian”.</a:t>
            </a:r>
          </a:p>
          <a:p>
            <a:endParaRPr lang="en-US" b="0" dirty="0"/>
          </a:p>
          <a:p>
            <a:r>
              <a:rPr lang="en-US" b="0" dirty="0"/>
              <a:t>This is probably the most difficult Sunday School lesson I’ve ever tried to prepare and teach, and part of that is because I feel my own inadequacy to address this subject with any thoroughness in just 60 minutes.  </a:t>
            </a:r>
          </a:p>
          <a:p>
            <a:endParaRPr lang="en-US" b="0" dirty="0"/>
          </a:p>
          <a:p>
            <a:r>
              <a:rPr lang="en-US" b="0" dirty="0"/>
              <a:t>There are just so many aspects to the issue of evil, and suffering, and the questions about why God allows it, and I struggled with what I should focus on, and what I’d have to leave out.  </a:t>
            </a:r>
          </a:p>
          <a:p>
            <a:endParaRPr lang="en-US" b="0" dirty="0"/>
          </a:p>
          <a:p>
            <a:r>
              <a:rPr lang="en-US" b="0" dirty="0"/>
              <a:t>Since this is a semester on apologetics, I’m going to teach this lesson from an apologetic standpoint.  Most of our time will be spent giving reasoned, logical (Biblical, but logical) statements about how we should think about God and his relationship to evil.  </a:t>
            </a:r>
          </a:p>
          <a:p>
            <a:endParaRPr lang="en-US" b="0" dirty="0"/>
          </a:p>
          <a:p>
            <a:r>
              <a:rPr lang="en-US" b="0" dirty="0"/>
              <a:t>But I’m keenly aware that the problem of evil isn’t just a theoretical study.  Many people suffer because of evil, every day, sometimes for most of their lives.  Some of you have known times of suffering like that.  </a:t>
            </a:r>
          </a:p>
          <a:p>
            <a:endParaRPr lang="en-US" b="0" dirty="0"/>
          </a:p>
          <a:p>
            <a:r>
              <a:rPr lang="en-US" b="0" dirty="0"/>
              <a:t>My wife and I have known what it’s like, to have a doctor walk into the room after an ultrasound has been finished, and tell us “I’m very sorry to tell you this, but there’s something abnormal about your baby’s brain”.  </a:t>
            </a:r>
          </a:p>
          <a:p>
            <a:endParaRPr lang="en-US" b="0" dirty="0"/>
          </a:p>
          <a:p>
            <a:r>
              <a:rPr lang="en-US" b="0" dirty="0"/>
              <a:t>And suddenly we’re on a path that’s clouded in fog and mystery, with no obvious signposts and no clear explanation.  </a:t>
            </a:r>
          </a:p>
          <a:p>
            <a:endParaRPr lang="en-US" b="0" dirty="0"/>
          </a:p>
          <a:p>
            <a:r>
              <a:rPr lang="en-US" b="0" dirty="0"/>
              <a:t>I wish I could say more about how the Bible speaks to suffering Christians, but that’s not going to be the focus of this particular class, at least not until the end.  But I want to give you a quote from D.A. Carson.  And in this quote he’s alluding to what we’re going to be doing today - seeking to answer the Problem of Evil by reasoning from scripture and drawing logical inferences from what the Bible says: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*ADVANCE*</a:t>
            </a:r>
            <a:endParaRPr lang="en-US" b="0" dirty="0"/>
          </a:p>
          <a:p>
            <a:r>
              <a:rPr lang="en-US" b="0" dirty="0"/>
              <a:t>Here’s what Dr. Carson says:</a:t>
            </a:r>
          </a:p>
          <a:p>
            <a:r>
              <a:rPr lang="en-US" b="0" dirty="0"/>
              <a:t>*READ*</a:t>
            </a:r>
            <a:br>
              <a:rPr lang="en-US" b="0" dirty="0"/>
            </a:br>
            <a:br>
              <a:rPr lang="en-US" b="0" dirty="0"/>
            </a:br>
            <a:endParaRPr lang="en-US" b="0" dirty="0"/>
          </a:p>
        </p:txBody>
      </p:sp>
      <p:sp>
        <p:nvSpPr>
          <p:cNvPr id="4" name="Slide Number Placeholder 3"/>
          <p:cNvSpPr>
            <a:spLocks noGrp="1"/>
          </p:cNvSpPr>
          <p:nvPr>
            <p:ph type="sldNum" sz="quarter" idx="5"/>
          </p:nvPr>
        </p:nvSpPr>
        <p:spPr/>
        <p:txBody>
          <a:bodyPr/>
          <a:lstStyle/>
          <a:p>
            <a:fld id="{9562BFA2-D4CA-4F45-A646-3876F1E2946F}" type="slidenum">
              <a:rPr lang="en-US" smtClean="0"/>
              <a:t>3</a:t>
            </a:fld>
            <a:endParaRPr lang="en-US"/>
          </a:p>
        </p:txBody>
      </p:sp>
    </p:spTree>
    <p:extLst>
      <p:ext uri="{BB962C8B-B14F-4D97-AF65-F5344CB8AC3E}">
        <p14:creationId xmlns:p14="http://schemas.microsoft.com/office/powerpoint/2010/main" val="1121117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white"/>
                </a:solidFill>
                <a:effectLst>
                  <a:outerShdw blurRad="38100" dist="38100" dir="2700000" algn="tl">
                    <a:srgbClr val="000000">
                      <a:alpha val="43137"/>
                    </a:srgbClr>
                  </a:outerShdw>
                </a:effectLst>
                <a:latin typeface="Calibri" panose="020F0502020204030204"/>
              </a:rPr>
              <a:t>In Chapter 5, Paragraph 4 it says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FCF48C"/>
                </a:solidFill>
                <a:latin typeface="Trebuchet MS"/>
              </a:rPr>
              <a:t>The almighty power, unsearchable wisdom, and infinite goodness of God are so thoroughly demonstrated in his providence, that his sovereign plan includes even the first fall and every other sinful action both of angels and humans. God’s providence over sinful actions does not occur by simple permission… </a:t>
            </a:r>
            <a:endParaRPr kumimoji="0" lang="en-US" sz="1200" b="0" u="none" strike="noStrike" kern="0" cap="none" spc="0" normalizeH="0" baseline="0" noProof="0" dirty="0">
              <a:ln>
                <a:noFill/>
              </a:ln>
              <a:solidFill>
                <a:srgbClr val="FCF48C"/>
              </a:solidFill>
              <a:effectLst/>
              <a:uLnTx/>
              <a:uFillTx/>
              <a:latin typeface="Trebuchet MS"/>
            </a:endParaRPr>
          </a:p>
          <a:p>
            <a:endParaRPr lang="en-US" dirty="0"/>
          </a:p>
          <a:p>
            <a:r>
              <a:rPr lang="en-US" dirty="0"/>
              <a:t>So the authors of the confession are saying, God doesn’t just PERMIT it – he doesn’t just see it coming stand back and let it happen.  That would be a denial of his absolute sovereignty over everything that ever happens.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CF48C"/>
                </a:solidFill>
                <a:latin typeface="Trebuchet MS" panose="020B0603020202020204" pitchFamily="34" charset="0"/>
              </a:rPr>
              <a:t>Instead [they go on to say], God most wisely and powerfully limits and in other ways arranges and governs sinful actions. Through a complex arrangement of methods he governs sinful actions to accomplish his perfectly holy purposes. Yet he does this in such a way that the sinfulness of their acts arises only from the creatures and not from God. Because God is altogether holy and righteous, he can neither originate nor approve of sin.</a:t>
            </a:r>
          </a:p>
          <a:p>
            <a:endParaRPr lang="en-US" dirty="0"/>
          </a:p>
          <a:p>
            <a:r>
              <a:rPr lang="en-US" dirty="0"/>
              <a:t>So this is a distillation of what the Bible teaches about how God relates to evil – he arranges, limits, and governs it to accomplish good and holy purposes, but he does not originate or approve of it.  </a:t>
            </a:r>
          </a:p>
          <a:p>
            <a:endParaRPr lang="en-US" dirty="0"/>
          </a:p>
          <a:p>
            <a:r>
              <a:rPr lang="en-US" dirty="0"/>
              <a:t>Now that may still leave you scratching your head a bit, </a:t>
            </a:r>
          </a:p>
          <a:p>
            <a:pPr marL="171450" indent="-171450">
              <a:buFont typeface="Arial" panose="020B0604020202020204" pitchFamily="34" charset="0"/>
              <a:buChar char="•"/>
            </a:pPr>
            <a:r>
              <a:rPr lang="en-US" dirty="0"/>
              <a:t>because the dividing line between </a:t>
            </a:r>
            <a:r>
              <a:rPr lang="en-US" u="sng" dirty="0"/>
              <a:t>arranging </a:t>
            </a:r>
            <a:r>
              <a:rPr lang="en-US" dirty="0"/>
              <a:t>evil but not </a:t>
            </a:r>
            <a:r>
              <a:rPr lang="en-US" u="sng" dirty="0"/>
              <a:t>approving</a:t>
            </a:r>
            <a:r>
              <a:rPr lang="en-US" u="none" dirty="0"/>
              <a:t> </a:t>
            </a:r>
            <a:r>
              <a:rPr lang="en-US" dirty="0"/>
              <a:t>of evil, </a:t>
            </a:r>
          </a:p>
          <a:p>
            <a:pPr marL="171450" indent="-171450">
              <a:buFont typeface="Arial" panose="020B0604020202020204" pitchFamily="34" charset="0"/>
              <a:buChar char="•"/>
            </a:pPr>
            <a:r>
              <a:rPr lang="en-US" dirty="0"/>
              <a:t>or </a:t>
            </a:r>
            <a:r>
              <a:rPr lang="en-US" u="sng" dirty="0"/>
              <a:t>planning </a:t>
            </a:r>
            <a:r>
              <a:rPr lang="en-US" dirty="0"/>
              <a:t>evil but not </a:t>
            </a:r>
            <a:r>
              <a:rPr lang="en-US" u="sng" dirty="0"/>
              <a:t>originating </a:t>
            </a:r>
            <a:r>
              <a:rPr lang="en-US" dirty="0"/>
              <a:t>evil may still be hard for us to grasp.  </a:t>
            </a:r>
          </a:p>
          <a:p>
            <a:endParaRPr lang="en-US" dirty="0"/>
          </a:p>
          <a:p>
            <a:r>
              <a:rPr lang="en-US" dirty="0"/>
              <a:t>But if we’re going to trust God on this, even though we may find it hard to reconcile these things, we’re going to have to accept that both God AND sinful men are involved in the existence of evil.  Because the Bible teaches that </a:t>
            </a:r>
            <a:r>
              <a:rPr lang="en-US" u="sng" dirty="0"/>
              <a:t>both of the following things </a:t>
            </a:r>
            <a:r>
              <a:rPr lang="en-US" dirty="0"/>
              <a:t>are true. </a:t>
            </a:r>
          </a:p>
          <a:p>
            <a:r>
              <a:rPr lang="en-US" b="1" dirty="0"/>
              <a:t>*ADVANCE*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Number One, </a:t>
            </a: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God is absolutely sovereign, but his sovereignty never removes or diminishes human responsibility.</a:t>
            </a:r>
          </a:p>
          <a:p>
            <a:endParaRPr lang="en-US" dirty="0"/>
          </a:p>
        </p:txBody>
      </p:sp>
      <p:sp>
        <p:nvSpPr>
          <p:cNvPr id="4" name="Slide Number Placeholder 3"/>
          <p:cNvSpPr>
            <a:spLocks noGrp="1"/>
          </p:cNvSpPr>
          <p:nvPr>
            <p:ph type="sldNum" sz="quarter" idx="5"/>
          </p:nvPr>
        </p:nvSpPr>
        <p:spPr/>
        <p:txBody>
          <a:bodyPr/>
          <a:lstStyle/>
          <a:p>
            <a:fld id="{9562BFA2-D4CA-4F45-A646-3876F1E2946F}" type="slidenum">
              <a:rPr lang="en-US" smtClean="0"/>
              <a:t>31</a:t>
            </a:fld>
            <a:endParaRPr lang="en-US"/>
          </a:p>
        </p:txBody>
      </p:sp>
    </p:spTree>
    <p:extLst>
      <p:ext uri="{BB962C8B-B14F-4D97-AF65-F5344CB8AC3E}">
        <p14:creationId xmlns:p14="http://schemas.microsoft.com/office/powerpoint/2010/main" val="3972447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10:02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Number One, </a:t>
            </a:r>
            <a:r>
              <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God is absolutely sovereign, but his sovereignty never removes or diminishes human responsibility.</a:t>
            </a:r>
          </a:p>
          <a:p>
            <a:r>
              <a:rPr lang="en-US" b="1" dirty="0"/>
              <a:t>*CLICK*</a:t>
            </a:r>
          </a:p>
          <a:p>
            <a:r>
              <a:rPr lang="en-US" b="0" dirty="0"/>
              <a:t>and Number Two, Human beings </a:t>
            </a:r>
            <a:r>
              <a:rPr lang="en-US" sz="1200" dirty="0">
                <a:solidFill>
                  <a:prstClr val="white"/>
                </a:solidFill>
                <a:effectLst>
                  <a:outerShdw blurRad="38100" dist="38100" dir="2700000" algn="tl">
                    <a:srgbClr val="000000">
                      <a:alpha val="43137"/>
                    </a:srgbClr>
                  </a:outerShdw>
                </a:effectLst>
                <a:latin typeface="Calibri" panose="020F0502020204030204"/>
              </a:rPr>
              <a:t>freely make choices and are morally responsible for their thoughts and actions, but their free choices are never contrary to God’s sovereign will.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b="0" dirty="0"/>
              <a:t>This doctrine is called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b="0" dirty="0"/>
              <a:t>COMPATIBILISM, the idea that there is a compatibility between God’s sovereignty and the free actions of men, and that it’s not illogical to accept that both of them are true.</a:t>
            </a:r>
          </a:p>
          <a:p>
            <a:endParaRPr lang="en-US" b="0" dirty="0"/>
          </a:p>
          <a:p>
            <a:r>
              <a:rPr lang="en-US" b="0" dirty="0"/>
              <a:t>Let’s look at a few passages where we see this demonstrated in the Bible.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*ADVANCE*</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a:t>
            </a:r>
            <a:r>
              <a:rPr lang="en-US" b="0" i="0" dirty="0"/>
              <a:t> </a:t>
            </a:r>
            <a:r>
              <a:rPr lang="en-US" sz="1200" i="0" dirty="0">
                <a:solidFill>
                  <a:srgbClr val="FCF48C"/>
                </a:solidFill>
                <a:effectLst>
                  <a:outerShdw blurRad="38100" dist="38100" dir="2700000" algn="tl" rotWithShape="0">
                    <a:srgbClr val="000000">
                      <a:alpha val="43000"/>
                    </a:srgbClr>
                  </a:outerShdw>
                </a:effectLst>
                <a:latin typeface="Trebuchet MS" panose="020B0603020202020204" pitchFamily="34" charset="0"/>
                <a:ea typeface="+mn-ea"/>
                <a:cs typeface="+mn-cs"/>
              </a:rPr>
              <a:t>1 Samuel 2 we read about the sins of Hophni and Phineas</a:t>
            </a:r>
            <a:endParaRPr lang="en-US" b="0" dirty="0"/>
          </a:p>
        </p:txBody>
      </p:sp>
      <p:sp>
        <p:nvSpPr>
          <p:cNvPr id="4" name="Slide Number Placeholder 3"/>
          <p:cNvSpPr>
            <a:spLocks noGrp="1"/>
          </p:cNvSpPr>
          <p:nvPr>
            <p:ph type="sldNum" sz="quarter" idx="5"/>
          </p:nvPr>
        </p:nvSpPr>
        <p:spPr/>
        <p:txBody>
          <a:bodyPr/>
          <a:lstStyle/>
          <a:p>
            <a:fld id="{9562BFA2-D4CA-4F45-A646-3876F1E2946F}" type="slidenum">
              <a:rPr lang="en-US" smtClean="0"/>
              <a:t>32</a:t>
            </a:fld>
            <a:endParaRPr lang="en-US"/>
          </a:p>
        </p:txBody>
      </p:sp>
    </p:spTree>
    <p:extLst>
      <p:ext uri="{BB962C8B-B14F-4D97-AF65-F5344CB8AC3E}">
        <p14:creationId xmlns:p14="http://schemas.microsoft.com/office/powerpoint/2010/main" val="1193064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10:03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a:t>
            </a:r>
            <a:r>
              <a:rPr lang="en-US" b="0" i="0" dirty="0"/>
              <a:t> </a:t>
            </a:r>
            <a:r>
              <a:rPr lang="en-US" sz="1200" i="0" dirty="0">
                <a:solidFill>
                  <a:srgbClr val="FCF48C"/>
                </a:solidFill>
                <a:effectLst>
                  <a:outerShdw blurRad="38100" dist="38100" dir="2700000" algn="tl" rotWithShape="0">
                    <a:srgbClr val="000000">
                      <a:alpha val="43000"/>
                    </a:srgbClr>
                  </a:outerShdw>
                </a:effectLst>
                <a:latin typeface="Trebuchet MS" panose="020B0603020202020204" pitchFamily="34" charset="0"/>
                <a:ea typeface="+mn-ea"/>
                <a:cs typeface="+mn-cs"/>
              </a:rPr>
              <a:t>1 Samuel 2 we read about the sins of Hophni and Phineas, the sons of Eli the priest, who wickedly abused their power as priests in order to take the best sacrificial meat for themselves and commit sexual sins.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FCF48C"/>
                </a:solidFill>
                <a:effectLst>
                  <a:outerShdw blurRad="38100" dist="38100" dir="2700000" algn="tl" rotWithShape="0">
                    <a:srgbClr val="000000">
                      <a:alpha val="43000"/>
                    </a:srgbClr>
                  </a:outerShdw>
                </a:effectLst>
                <a:latin typeface="Trebuchet MS" panose="020B0603020202020204" pitchFamily="34" charset="0"/>
                <a:ea typeface="+mn-ea"/>
                <a:cs typeface="+mn-cs"/>
              </a:rPr>
              <a:t>*CLICK*</a:t>
            </a:r>
            <a:endParaRPr lang="en-US" b="1" i="0" dirty="0">
              <a:effectLst/>
            </a:endParaRPr>
          </a:p>
          <a:p>
            <a:r>
              <a:rPr lang="en-US" sz="1200" kern="0" dirty="0">
                <a:solidFill>
                  <a:srgbClr val="FCF48C"/>
                </a:solidFill>
                <a:effectLst>
                  <a:outerShdw blurRad="38100" dist="38100" dir="2700000" algn="tl">
                    <a:srgbClr val="000000">
                      <a:alpha val="43137"/>
                    </a:srgbClr>
                  </a:outerShdw>
                </a:effectLst>
                <a:latin typeface="Trebuchet MS"/>
              </a:rPr>
              <a:t>Picking up in verse 23,</a:t>
            </a:r>
          </a:p>
          <a:p>
            <a:r>
              <a:rPr lang="en-US" sz="1200" kern="0" dirty="0">
                <a:solidFill>
                  <a:srgbClr val="FCF48C"/>
                </a:solidFill>
                <a:effectLst>
                  <a:outerShdw blurRad="38100" dist="38100" dir="2700000" algn="tl">
                    <a:srgbClr val="000000">
                      <a:alpha val="43137"/>
                    </a:srgbClr>
                  </a:outerShdw>
                </a:effectLst>
                <a:latin typeface="Trebuchet MS"/>
              </a:rPr>
              <a:t>And [Eli] said to [his sons], “Why do you do such things? For I hear of your evil dealings from all these people. No, my sons; it is no good report that I hear the people of the LORD spreading abroad.”</a:t>
            </a:r>
            <a:br>
              <a:rPr lang="en-US" sz="1200" kern="0" dirty="0">
                <a:solidFill>
                  <a:srgbClr val="FCF48C"/>
                </a:solidFill>
                <a:effectLst>
                  <a:outerShdw blurRad="38100" dist="38100" dir="2700000" algn="tl">
                    <a:srgbClr val="000000">
                      <a:alpha val="43137"/>
                    </a:srgbClr>
                  </a:outerShdw>
                </a:effectLst>
                <a:latin typeface="Trebuchet MS"/>
              </a:rPr>
            </a:br>
            <a:r>
              <a:rPr lang="en-US" sz="1200" kern="0" dirty="0">
                <a:solidFill>
                  <a:srgbClr val="FCF48C"/>
                </a:solidFill>
                <a:effectLst>
                  <a:outerShdw blurRad="38100" dist="38100" dir="2700000" algn="tl">
                    <a:srgbClr val="000000">
                      <a:alpha val="43137"/>
                    </a:srgbClr>
                  </a:outerShdw>
                </a:effectLst>
                <a:latin typeface="Trebuchet MS"/>
              </a:rPr>
              <a:t>But they would not listen to the voice of their father…”</a:t>
            </a:r>
            <a:endParaRPr lang="en-US" dirty="0"/>
          </a:p>
          <a:p>
            <a:endParaRPr lang="en-US" dirty="0"/>
          </a:p>
          <a:p>
            <a:r>
              <a:rPr lang="en-US" dirty="0"/>
              <a:t>why not?  Why wouldn’t they listen to their father?  Because their hearts were drawn to sin and they wanted to sin.  They wanted to eat the best meat and fornicate with the women who came to the temple.  They freely chose to sin because they loved it.  But that’s not what the author draws attention to – they would not listen to the voice of their father</a:t>
            </a:r>
          </a:p>
          <a:p>
            <a:r>
              <a:rPr lang="en-US" b="1" dirty="0"/>
              <a:t>*CLICK*</a:t>
            </a:r>
          </a:p>
          <a:p>
            <a:r>
              <a:rPr lang="en-US" dirty="0"/>
              <a:t>for it was the will of the LORD to put them to death.</a:t>
            </a:r>
          </a:p>
          <a:p>
            <a:endParaRPr lang="en-US" dirty="0"/>
          </a:p>
          <a:p>
            <a:r>
              <a:rPr lang="en-US" dirty="0"/>
              <a:t>What was the cause of Hophni and Phineas’ sinning?</a:t>
            </a:r>
          </a:p>
          <a:p>
            <a:pPr marL="228600" indent="-228600">
              <a:buAutoNum type="arabicParenR"/>
            </a:pPr>
            <a:r>
              <a:rPr lang="en-US" dirty="0"/>
              <a:t>Themselves – they were the ones who wanted to sin, and so they were guilty of sin</a:t>
            </a:r>
          </a:p>
          <a:p>
            <a:pPr marL="228600" indent="-228600">
              <a:buAutoNum type="arabicParenR"/>
            </a:pPr>
            <a:r>
              <a:rPr lang="en-US" dirty="0"/>
              <a:t>But the ultimate reason they didn’t listen to Eli and kept on sinning was God, who didn’t want them to listen and repent, but wanted to put them to death instead.</a:t>
            </a:r>
          </a:p>
          <a:p>
            <a:pPr marL="228600" indent="-228600">
              <a:buAutoNum type="arabicParenR"/>
            </a:pPr>
            <a:endParaRPr lang="en-US" dirty="0"/>
          </a:p>
          <a:p>
            <a:pPr marL="0" indent="0">
              <a:buNone/>
            </a:pPr>
            <a:r>
              <a:rPr lang="en-US" dirty="0"/>
              <a:t>Their free will choices, and God’s intention to pour wrath on them, went hand-in-hand.  </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*ADVANCE*</a:t>
            </a:r>
            <a:endParaRPr lang="en-US" dirty="0">
              <a:effectLst/>
            </a:endParaRPr>
          </a:p>
          <a:p>
            <a:pPr marL="0" indent="0">
              <a:buNone/>
            </a:pPr>
            <a:r>
              <a:rPr lang="en-US" dirty="0"/>
              <a:t>Another example that I know you’re familiar with comes in Genesis chapter 50,</a:t>
            </a:r>
          </a:p>
        </p:txBody>
      </p:sp>
      <p:sp>
        <p:nvSpPr>
          <p:cNvPr id="4" name="Slide Number Placeholder 3"/>
          <p:cNvSpPr>
            <a:spLocks noGrp="1"/>
          </p:cNvSpPr>
          <p:nvPr>
            <p:ph type="sldNum" sz="quarter" idx="5"/>
          </p:nvPr>
        </p:nvSpPr>
        <p:spPr/>
        <p:txBody>
          <a:bodyPr/>
          <a:lstStyle/>
          <a:p>
            <a:fld id="{9562BFA2-D4CA-4F45-A646-3876F1E2946F}" type="slidenum">
              <a:rPr lang="en-US" smtClean="0"/>
              <a:t>33</a:t>
            </a:fld>
            <a:endParaRPr lang="en-US"/>
          </a:p>
        </p:txBody>
      </p:sp>
    </p:spTree>
    <p:extLst>
      <p:ext uri="{BB962C8B-B14F-4D97-AF65-F5344CB8AC3E}">
        <p14:creationId xmlns:p14="http://schemas.microsoft.com/office/powerpoint/2010/main" val="1623160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10:04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indent="0">
              <a:buNone/>
            </a:pPr>
            <a:r>
              <a:rPr lang="en-US" dirty="0"/>
              <a:t>Another example that I know you’re familiar with comes in Genesis chapter 50, where Joseph’s brothers beg him for mercy.  Joseph tells them not to be afraid.  </a:t>
            </a:r>
          </a:p>
          <a:p>
            <a:pPr marL="0" indent="0">
              <a:buNone/>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says</a:t>
            </a:r>
            <a:r>
              <a:rPr lang="en-US" b="1" dirty="0"/>
              <a:t> </a:t>
            </a:r>
            <a:r>
              <a:rPr lang="en-US" sz="1200" kern="0" dirty="0">
                <a:solidFill>
                  <a:srgbClr val="FCF48C"/>
                </a:solidFill>
                <a:effectLst>
                  <a:outerShdw blurRad="38100" dist="38100" dir="2700000" algn="tl">
                    <a:srgbClr val="000000">
                      <a:alpha val="43137"/>
                    </a:srgbClr>
                  </a:outerShdw>
                </a:effectLst>
                <a:latin typeface="Trebuchet MS"/>
              </a:rPr>
              <a:t>“As for you, you meant evil against me, but God meant it for good, to bring it about that many people should be kept alive, as they are today.”</a:t>
            </a:r>
            <a:endParaRPr kumimoji="0" lang="en-US" sz="12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a:p>
            <a:pPr marL="0" indent="0">
              <a:buNone/>
            </a:pPr>
            <a:endParaRPr lang="en-US" b="1" dirty="0"/>
          </a:p>
          <a:p>
            <a:pPr marL="0" indent="0">
              <a:buNone/>
            </a:pPr>
            <a:r>
              <a:rPr lang="en-US" b="0" dirty="0"/>
              <a:t>He doesn’t say “you meant evil against me, but God figured out to bring something good out of it.”  Or “God got an idea while I was in the pit and figured out how to turn the situation around.”  God MEANT it for good, all along.  He intended to save the family of Jacob from starvation and bring them to Egypt so he could set the stage for the rise of Pharaoh and Moses and the Exodus, and that meant arranging everything necessary for Joseph to be hated by his brothers and sold into slavery.”</a:t>
            </a:r>
          </a:p>
          <a:p>
            <a:pPr marL="0" indent="0">
              <a:buNone/>
            </a:pPr>
            <a:endParaRPr lang="en-US" b="0" dirty="0"/>
          </a:p>
          <a:p>
            <a:pPr marL="0" indent="0">
              <a:buNone/>
            </a:pPr>
            <a:r>
              <a:rPr lang="en-US" b="0" dirty="0"/>
              <a:t>So where did all the evil that came on Joseph come from?</a:t>
            </a:r>
          </a:p>
          <a:p>
            <a:pPr marL="0" indent="0">
              <a:buNone/>
            </a:pPr>
            <a:endParaRPr lang="en-US" b="0" dirty="0"/>
          </a:p>
          <a:p>
            <a:pPr marL="228600" indent="-228600">
              <a:buAutoNum type="arabicParenR"/>
            </a:pPr>
            <a:r>
              <a:rPr lang="en-US" b="0" dirty="0"/>
              <a:t>It came from his brothers, who were deeply envious and cruel, and blameworthy for the wicked things they did</a:t>
            </a:r>
          </a:p>
          <a:p>
            <a:pPr marL="228600" indent="-228600">
              <a:buAutoNum type="arabicParenR"/>
            </a:pPr>
            <a:r>
              <a:rPr lang="en-US" b="0" dirty="0"/>
              <a:t>And, it came from God, who planned those evil actions long before Joseph’s brothers were ever created.</a:t>
            </a:r>
          </a:p>
          <a:p>
            <a:pPr marL="228600" indent="-228600">
              <a:buAutoNum type="arabicParenR"/>
            </a:pPr>
            <a:endParaRPr lang="en-US" b="0" dirty="0"/>
          </a:p>
          <a:p>
            <a:pPr marL="0" indent="0">
              <a:buNone/>
            </a:pPr>
            <a:r>
              <a:rPr lang="en-US" dirty="0"/>
              <a:t>So that’s a quick look at the doctrine of COMPATIBILISM. God can ordain, bring about, and use evil in a way that does not make HIM evil, but men are still responsible for their evil actions.</a:t>
            </a:r>
          </a:p>
          <a:p>
            <a:pPr marL="0" indent="0">
              <a:buNone/>
            </a:pPr>
            <a:endParaRPr lang="en-US" dirty="0"/>
          </a:p>
          <a:p>
            <a:pPr marL="0" indent="0">
              <a:buNone/>
            </a:pPr>
            <a:r>
              <a:rPr lang="en-US" dirty="0"/>
              <a:t>But there’s still another question left.  How do we account for the existence of evil at all?  </a:t>
            </a:r>
          </a:p>
          <a:p>
            <a:pPr marL="171450" indent="-171450">
              <a:buFont typeface="Arial" panose="020B0604020202020204" pitchFamily="34" charset="0"/>
              <a:buChar char="•"/>
            </a:pPr>
            <a:r>
              <a:rPr lang="en-US" dirty="0"/>
              <a:t>We may believe that evil occurs when men freely choose to sin, </a:t>
            </a:r>
          </a:p>
          <a:p>
            <a:pPr marL="171450" indent="-171450">
              <a:buFont typeface="Arial" panose="020B0604020202020204" pitchFamily="34" charset="0"/>
              <a:buChar char="•"/>
            </a:pPr>
            <a:r>
              <a:rPr lang="en-US" dirty="0"/>
              <a:t>and we may believe that God is ultimately sovereign over their sins.  </a:t>
            </a:r>
          </a:p>
          <a:p>
            <a:pPr marL="171450" indent="-171450">
              <a:buFont typeface="Arial" panose="020B0604020202020204" pitchFamily="34" charset="0"/>
              <a:buChar char="•"/>
            </a:pPr>
            <a:r>
              <a:rPr lang="en-US" dirty="0"/>
              <a:t>But why does God permit men to sin at all?  </a:t>
            </a:r>
          </a:p>
          <a:p>
            <a:pPr marL="171450" indent="-171450">
              <a:buFont typeface="Arial" panose="020B0604020202020204" pitchFamily="34" charset="0"/>
              <a:buChar char="•"/>
            </a:pPr>
            <a:r>
              <a:rPr lang="en-US" dirty="0"/>
              <a:t>And what about natural evils that aren’t the works of evil men – why does God cause them?</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Well, the Bible teaches something else about how God relates to evil</a:t>
            </a:r>
            <a:endParaRPr lang="en-US" b="1" dirty="0"/>
          </a:p>
          <a:p>
            <a:pPr marL="0" indent="0">
              <a:buNone/>
            </a:pPr>
            <a:r>
              <a:rPr lang="en-US" b="1" dirty="0"/>
              <a:t>*ADVANCE*</a:t>
            </a:r>
            <a:endParaRPr lang="en-US" b="0" dirty="0"/>
          </a:p>
          <a:p>
            <a:pPr marL="0" indent="0">
              <a:buNone/>
            </a:pPr>
            <a:r>
              <a:rPr lang="en-US" dirty="0"/>
              <a:t>Which is that God has good purposes for evil, even if we don’t know what they are.</a:t>
            </a:r>
          </a:p>
        </p:txBody>
      </p:sp>
      <p:sp>
        <p:nvSpPr>
          <p:cNvPr id="4" name="Slide Number Placeholder 3"/>
          <p:cNvSpPr>
            <a:spLocks noGrp="1"/>
          </p:cNvSpPr>
          <p:nvPr>
            <p:ph type="sldNum" sz="quarter" idx="5"/>
          </p:nvPr>
        </p:nvSpPr>
        <p:spPr/>
        <p:txBody>
          <a:bodyPr/>
          <a:lstStyle/>
          <a:p>
            <a:fld id="{9562BFA2-D4CA-4F45-A646-3876F1E2946F}" type="slidenum">
              <a:rPr lang="en-US" smtClean="0"/>
              <a:t>34</a:t>
            </a:fld>
            <a:endParaRPr lang="en-US"/>
          </a:p>
        </p:txBody>
      </p:sp>
    </p:spTree>
    <p:extLst>
      <p:ext uri="{BB962C8B-B14F-4D97-AF65-F5344CB8AC3E}">
        <p14:creationId xmlns:p14="http://schemas.microsoft.com/office/powerpoint/2010/main" val="2228758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So the king of Assyria is a tool in God’s hands – God uses him exactly the way he wants, to punish Israel.  But the king doesn’t think he’s a tool in God’s hand.  He’s attacking Israel because he wants to conquer people and rule over them, and he boasts about how great he and his army is.  And so when God has finished using the king of Assyria the way he wants, he punishes the king for his own sin.  Once again we see that compatibilism between God’s right to do whatever he wants, including using wicked men, and the moral guilt that men have when they freely choose to act wickedly.</a:t>
            </a:r>
          </a:p>
          <a:p>
            <a:pPr marL="0" indent="0">
              <a:buNone/>
            </a:pPr>
            <a:endParaRPr lang="en-US" dirty="0"/>
          </a:p>
          <a:p>
            <a:pPr marL="0" indent="0">
              <a:buNone/>
            </a:pPr>
            <a:r>
              <a:rPr lang="en-US" dirty="0"/>
              <a:t>So that’s a quick look at the doctrine of COMPATIBILISM.  That can help us understand how we can conceive of God using evil in a way that does not make him the author of evil.</a:t>
            </a:r>
          </a:p>
          <a:p>
            <a:pPr marL="0" indent="0">
              <a:buNone/>
            </a:pPr>
            <a:endParaRPr lang="en-US" dirty="0"/>
          </a:p>
          <a:p>
            <a:pPr marL="0" indent="0">
              <a:buNone/>
            </a:pPr>
            <a:r>
              <a:rPr lang="en-US" dirty="0"/>
              <a:t>But there’s still another question left.  How do we account for the existence of evil at all?  We may say that evil occurs when men freely choose to sin, but why does God permit men to sin at all?  And what about natural evils that aren’t the works of evil men – why does God cause that?</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Well, the Bible teaches something else about how God relates to evil</a:t>
            </a:r>
            <a:endParaRPr lang="en-US" b="1" dirty="0"/>
          </a:p>
          <a:p>
            <a:pPr marL="0" indent="0">
              <a:buNone/>
            </a:pPr>
            <a:r>
              <a:rPr lang="en-US" b="1" dirty="0"/>
              <a:t>*ADVANCE*</a:t>
            </a:r>
            <a:endParaRPr lang="en-US" b="0" dirty="0"/>
          </a:p>
          <a:p>
            <a:pPr marL="0" indent="0">
              <a:buNone/>
            </a:pPr>
            <a:r>
              <a:rPr lang="en-US" dirty="0"/>
              <a:t>Which is that God has good purposes for evil, even if we don’t know what they are.</a:t>
            </a:r>
          </a:p>
        </p:txBody>
      </p:sp>
      <p:sp>
        <p:nvSpPr>
          <p:cNvPr id="4" name="Slide Number Placeholder 3"/>
          <p:cNvSpPr>
            <a:spLocks noGrp="1"/>
          </p:cNvSpPr>
          <p:nvPr>
            <p:ph type="sldNum" sz="quarter" idx="5"/>
          </p:nvPr>
        </p:nvSpPr>
        <p:spPr/>
        <p:txBody>
          <a:bodyPr/>
          <a:lstStyle/>
          <a:p>
            <a:fld id="{9562BFA2-D4CA-4F45-A646-3876F1E2946F}" type="slidenum">
              <a:rPr lang="en-US" smtClean="0"/>
              <a:t>35</a:t>
            </a:fld>
            <a:endParaRPr lang="en-US"/>
          </a:p>
        </p:txBody>
      </p:sp>
    </p:spTree>
    <p:extLst>
      <p:ext uri="{BB962C8B-B14F-4D97-AF65-F5344CB8AC3E}">
        <p14:creationId xmlns:p14="http://schemas.microsoft.com/office/powerpoint/2010/main" val="65813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10:06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indent="0">
              <a:buNone/>
            </a:pPr>
            <a:r>
              <a:rPr lang="en-US" dirty="0"/>
              <a:t>Which is that God has good purposes for evil, even if we don’t know what they are.</a:t>
            </a:r>
          </a:p>
          <a:p>
            <a:pPr marL="0" indent="0">
              <a:buNone/>
            </a:pPr>
            <a:endParaRPr lang="en-US" dirty="0"/>
          </a:p>
          <a:p>
            <a:pPr marL="0" indent="0">
              <a:buNone/>
            </a:pPr>
            <a:r>
              <a:rPr lang="en-US" dirty="0"/>
              <a:t>The Bible asks us again, are you going to set yourself up as the judge of God based on what you can see and figure out on your own, and then conclude that it’s impossible for there to be any good purposes behind evil?  </a:t>
            </a:r>
          </a:p>
          <a:p>
            <a:pPr marL="0" indent="0">
              <a:buNone/>
            </a:pPr>
            <a:endParaRPr lang="en-US" dirty="0"/>
          </a:p>
          <a:p>
            <a:pPr marL="0" indent="0">
              <a:buNone/>
            </a:pPr>
            <a:r>
              <a:rPr lang="en-US" dirty="0"/>
              <a:t>Or are you going to humbly acknowledge that your ability to see and judge things clearly is far inferior to God’s ability, so instead you’ll just trust him even if you can’t figure it all out?</a:t>
            </a:r>
          </a:p>
          <a:p>
            <a:pPr marL="0" indent="0">
              <a:buNone/>
            </a:pPr>
            <a:endParaRPr lang="en-US" dirty="0"/>
          </a:p>
          <a:p>
            <a:pPr marL="0" indent="0">
              <a:buNone/>
            </a:pPr>
            <a:r>
              <a:rPr lang="en-US" dirty="0"/>
              <a:t>Because this truth, that God has good purposes for evil, IS a big part of the Biblical answer to the problem of evil.</a:t>
            </a:r>
          </a:p>
          <a:p>
            <a:pPr marL="0" indent="0">
              <a:buNone/>
            </a:pPr>
            <a:r>
              <a:rPr lang="en-US" b="1" dirty="0"/>
              <a:t>*ADVANCE*</a:t>
            </a:r>
          </a:p>
          <a:p>
            <a:pPr marL="0" indent="0">
              <a:buNone/>
            </a:pPr>
            <a:r>
              <a:rPr lang="en-US" b="0" dirty="0"/>
              <a:t>Let’s go back and look at how the problem of evil is laid out.</a:t>
            </a:r>
          </a:p>
        </p:txBody>
      </p:sp>
      <p:sp>
        <p:nvSpPr>
          <p:cNvPr id="4" name="Slide Number Placeholder 3"/>
          <p:cNvSpPr>
            <a:spLocks noGrp="1"/>
          </p:cNvSpPr>
          <p:nvPr>
            <p:ph type="sldNum" sz="quarter" idx="5"/>
          </p:nvPr>
        </p:nvSpPr>
        <p:spPr/>
        <p:txBody>
          <a:bodyPr/>
          <a:lstStyle/>
          <a:p>
            <a:fld id="{9562BFA2-D4CA-4F45-A646-3876F1E2946F}" type="slidenum">
              <a:rPr lang="en-US" smtClean="0"/>
              <a:t>36</a:t>
            </a:fld>
            <a:endParaRPr lang="en-US"/>
          </a:p>
        </p:txBody>
      </p:sp>
    </p:spTree>
    <p:extLst>
      <p:ext uri="{BB962C8B-B14F-4D97-AF65-F5344CB8AC3E}">
        <p14:creationId xmlns:p14="http://schemas.microsoft.com/office/powerpoint/2010/main" val="2713592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Let’s go back and look at how the problem of evil is laid out.  The first two premises seem to lead us to a conclusion that’s incompatible with Christianity.</a:t>
            </a:r>
          </a:p>
          <a:p>
            <a:pPr marL="0" indent="0">
              <a:buNone/>
            </a:pPr>
            <a:r>
              <a:rPr lang="en-US" b="1" dirty="0"/>
              <a:t>*CLICK*</a:t>
            </a:r>
          </a:p>
          <a:p>
            <a:pPr marL="0" indent="0">
              <a:buNone/>
            </a:pPr>
            <a:r>
              <a:rPr lang="en-US" b="0" dirty="0"/>
              <a:t>But let’s modify this argument by adding in another premise.</a:t>
            </a:r>
          </a:p>
          <a:p>
            <a:pPr marL="0" indent="0">
              <a:buNone/>
            </a:pPr>
            <a:r>
              <a:rPr lang="en-US" b="0" dirty="0"/>
              <a:t>God IS all powerful and all-good</a:t>
            </a:r>
          </a:p>
          <a:p>
            <a:pPr marL="0" indent="0">
              <a:buNone/>
            </a:pPr>
            <a:r>
              <a:rPr lang="en-US" b="1" dirty="0"/>
              <a:t>*ADVANCE*</a:t>
            </a:r>
          </a:p>
          <a:p>
            <a:pPr marL="0" indent="0">
              <a:buNone/>
            </a:pPr>
            <a:r>
              <a:rPr lang="en-US" b="0" dirty="0"/>
              <a:t>But he is also all-wise.</a:t>
            </a:r>
          </a:p>
        </p:txBody>
      </p:sp>
      <p:sp>
        <p:nvSpPr>
          <p:cNvPr id="4" name="Slide Number Placeholder 3"/>
          <p:cNvSpPr>
            <a:spLocks noGrp="1"/>
          </p:cNvSpPr>
          <p:nvPr>
            <p:ph type="sldNum" sz="quarter" idx="5"/>
          </p:nvPr>
        </p:nvSpPr>
        <p:spPr/>
        <p:txBody>
          <a:bodyPr/>
          <a:lstStyle/>
          <a:p>
            <a:fld id="{9562BFA2-D4CA-4F45-A646-3876F1E2946F}" type="slidenum">
              <a:rPr lang="en-US" smtClean="0"/>
              <a:t>37</a:t>
            </a:fld>
            <a:endParaRPr lang="en-US"/>
          </a:p>
        </p:txBody>
      </p:sp>
    </p:spTree>
    <p:extLst>
      <p:ext uri="{BB962C8B-B14F-4D97-AF65-F5344CB8AC3E}">
        <p14:creationId xmlns:p14="http://schemas.microsoft.com/office/powerpoint/2010/main" val="2355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But he is also all-wise.</a:t>
            </a:r>
          </a:p>
          <a:p>
            <a:pPr marL="0" indent="0">
              <a:buNone/>
            </a:pPr>
            <a:r>
              <a:rPr lang="en-US" b="1" dirty="0"/>
              <a:t>*ADVANCE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 if God is all wise, that means </a:t>
            </a:r>
            <a:r>
              <a:rPr lang="en-US" sz="1200" dirty="0">
                <a:effectLst>
                  <a:outerShdw blurRad="38100" dist="38100" dir="2700000" algn="tl">
                    <a:srgbClr val="000000">
                      <a:alpha val="43137"/>
                    </a:srgbClr>
                  </a:outerShdw>
                </a:effectLst>
              </a:rPr>
              <a:t>he  has good, wise, and morally-sufficient reasons that we may not understand for allowing evil.</a:t>
            </a:r>
          </a:p>
          <a:p>
            <a:pPr marL="0" indent="0">
              <a:buNone/>
            </a:pPr>
            <a:endParaRPr lang="en-US" b="0" dirty="0"/>
          </a:p>
        </p:txBody>
      </p:sp>
      <p:sp>
        <p:nvSpPr>
          <p:cNvPr id="4" name="Slide Number Placeholder 3"/>
          <p:cNvSpPr>
            <a:spLocks noGrp="1"/>
          </p:cNvSpPr>
          <p:nvPr>
            <p:ph type="sldNum" sz="quarter" idx="5"/>
          </p:nvPr>
        </p:nvSpPr>
        <p:spPr/>
        <p:txBody>
          <a:bodyPr/>
          <a:lstStyle/>
          <a:p>
            <a:fld id="{9562BFA2-D4CA-4F45-A646-3876F1E2946F}" type="slidenum">
              <a:rPr lang="en-US" smtClean="0"/>
              <a:t>38</a:t>
            </a:fld>
            <a:endParaRPr lang="en-US"/>
          </a:p>
        </p:txBody>
      </p:sp>
    </p:spTree>
    <p:extLst>
      <p:ext uri="{BB962C8B-B14F-4D97-AF65-F5344CB8AC3E}">
        <p14:creationId xmlns:p14="http://schemas.microsoft.com/office/powerpoint/2010/main" val="1739897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10:08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 if God is all wise, that means </a:t>
            </a:r>
            <a:r>
              <a:rPr lang="en-US" sz="1200" dirty="0">
                <a:effectLst>
                  <a:outerShdw blurRad="38100" dist="38100" dir="2700000" algn="tl">
                    <a:srgbClr val="000000">
                      <a:alpha val="43137"/>
                    </a:srgbClr>
                  </a:outerShdw>
                </a:effectLst>
              </a:rPr>
              <a:t>he has good, wise, and morally-sufficient reasons that we may not understand for allowing evil.</a:t>
            </a:r>
          </a:p>
          <a:p>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alpha val="43137"/>
                    </a:srgbClr>
                  </a:outerShdw>
                </a:effectLst>
              </a:rPr>
              <a:t>Therefore, the existence of evil does not disprove the existence of an all-powerful, all-good, and all-wise God.</a:t>
            </a:r>
          </a:p>
          <a:p>
            <a:endParaRPr lang="en-US" b="1" dirty="0"/>
          </a:p>
          <a:p>
            <a:r>
              <a:rPr lang="en-US" dirty="0"/>
              <a:t>Let me give you a bit of a lengthy quote from Greg </a:t>
            </a:r>
            <a:r>
              <a:rPr lang="en-US" dirty="0" err="1"/>
              <a:t>Bahnsen</a:t>
            </a:r>
            <a:r>
              <a:rPr lang="en-US" dirty="0"/>
              <a:t>.  He says:</a:t>
            </a:r>
          </a:p>
          <a:p>
            <a:endParaRPr lang="en-US" dirty="0"/>
          </a:p>
          <a:p>
            <a:r>
              <a:rPr lang="en-US" dirty="0"/>
              <a:t>“The Bible calls upon us to trust that God has a morally sufficient reason for the evil which can be found in this world, but it does not tell us what that sufficient reason is. The believer often struggles with this situation, walking by faith rather than by sight. </a:t>
            </a:r>
          </a:p>
          <a:p>
            <a:endParaRPr lang="en-US" dirty="0"/>
          </a:p>
          <a:p>
            <a:r>
              <a:rPr lang="en-US" dirty="0"/>
              <a:t>The unbeliever, however, finds the situation </a:t>
            </a:r>
            <a:r>
              <a:rPr lang="en-US" u="sng" dirty="0"/>
              <a:t>intolerable </a:t>
            </a:r>
            <a:r>
              <a:rPr lang="en-US" dirty="0"/>
              <a:t>for his pride, feelings, or rationality. He refuses to trust God. He will not believe that God has a morally sufficient reason for the evil which exists, unless the unbeliever is given that reason for his own examination and assessment.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*ADVANCE*</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r>
              <a:rPr lang="en-US" b="0" dirty="0"/>
              <a:t>Tim Keller put it this way in his book “The Reason for God”.</a:t>
            </a:r>
          </a:p>
          <a:p>
            <a:endParaRPr lang="en-US" dirty="0"/>
          </a:p>
        </p:txBody>
      </p:sp>
      <p:sp>
        <p:nvSpPr>
          <p:cNvPr id="4" name="Slide Number Placeholder 3"/>
          <p:cNvSpPr>
            <a:spLocks noGrp="1"/>
          </p:cNvSpPr>
          <p:nvPr>
            <p:ph type="sldNum" sz="quarter" idx="5"/>
          </p:nvPr>
        </p:nvSpPr>
        <p:spPr/>
        <p:txBody>
          <a:bodyPr/>
          <a:lstStyle/>
          <a:p>
            <a:fld id="{9562BFA2-D4CA-4F45-A646-3876F1E2946F}" type="slidenum">
              <a:rPr lang="en-US" smtClean="0"/>
              <a:t>39</a:t>
            </a:fld>
            <a:endParaRPr lang="en-US"/>
          </a:p>
        </p:txBody>
      </p:sp>
    </p:spTree>
    <p:extLst>
      <p:ext uri="{BB962C8B-B14F-4D97-AF65-F5344CB8AC3E}">
        <p14:creationId xmlns:p14="http://schemas.microsoft.com/office/powerpoint/2010/main" val="706366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10:09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Tim Keller put it this way in his book “The Reason for God”.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333333"/>
                </a:solidFill>
                <a:effectLst/>
                <a:highlight>
                  <a:srgbClr val="FFFFFF"/>
                </a:highlight>
                <a:latin typeface="Helvetica Neue"/>
              </a:rPr>
              <a:t>“If you have a God great and transcendent enough to be mad at because he hasn’t stopped evil and suffering in the world, then you have (at the same moment) a God great and transcendent enough to have good reasons for allowing it to continue that you can’t know.”</a:t>
            </a:r>
            <a:endParaRPr lang="en-US" dirty="0"/>
          </a:p>
          <a:p>
            <a:endParaRPr lang="en-US" dirty="0"/>
          </a:p>
          <a:p>
            <a:r>
              <a:rPr lang="en-US" dirty="0"/>
              <a:t>I really like that quote.</a:t>
            </a:r>
          </a:p>
          <a:p>
            <a:r>
              <a:rPr lang="en-US" dirty="0"/>
              <a:t>If God is great enough to stop all the evil in the world, then he’s also great enough to have reasons for evil that are beyond our comprehension.</a:t>
            </a:r>
          </a:p>
          <a:p>
            <a:endParaRPr lang="en-US" dirty="0"/>
          </a:p>
          <a:p>
            <a:r>
              <a:rPr lang="en-US" dirty="0"/>
              <a:t>But again, the Bible doesn’t just leave us there.  We may not always know what good purposes God has for evil</a:t>
            </a:r>
          </a:p>
          <a:p>
            <a:r>
              <a:rPr lang="en-US" b="1" dirty="0"/>
              <a:t>*ADVANCE*</a:t>
            </a:r>
          </a:p>
          <a:p>
            <a:r>
              <a:rPr lang="en-US" b="0" dirty="0"/>
              <a:t>But sometimes we do</a:t>
            </a:r>
            <a:endParaRPr lang="en-US" dirty="0"/>
          </a:p>
        </p:txBody>
      </p:sp>
      <p:sp>
        <p:nvSpPr>
          <p:cNvPr id="4" name="Slide Number Placeholder 3"/>
          <p:cNvSpPr>
            <a:spLocks noGrp="1"/>
          </p:cNvSpPr>
          <p:nvPr>
            <p:ph type="sldNum" sz="quarter" idx="5"/>
          </p:nvPr>
        </p:nvSpPr>
        <p:spPr/>
        <p:txBody>
          <a:bodyPr/>
          <a:lstStyle/>
          <a:p>
            <a:fld id="{9562BFA2-D4CA-4F45-A646-3876F1E2946F}" type="slidenum">
              <a:rPr lang="en-US" smtClean="0"/>
              <a:t>40</a:t>
            </a:fld>
            <a:endParaRPr lang="en-US"/>
          </a:p>
        </p:txBody>
      </p:sp>
    </p:spTree>
    <p:extLst>
      <p:ext uri="{BB962C8B-B14F-4D97-AF65-F5344CB8AC3E}">
        <p14:creationId xmlns:p14="http://schemas.microsoft.com/office/powerpoint/2010/main" val="3177093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9:34 **</a:t>
            </a:r>
          </a:p>
          <a:p>
            <a:endParaRPr lang="en-US" b="0" dirty="0"/>
          </a:p>
          <a:p>
            <a:r>
              <a:rPr lang="en-US" b="0" dirty="0"/>
              <a:t>Here’s what Dr. Carson says:</a:t>
            </a:r>
          </a:p>
          <a:p>
            <a:pPr marL="0" marR="0" lvl="0" indent="0" defTabSz="914400" eaLnBrk="1" fontAlgn="auto" latinLnBrk="0" hangingPunct="1">
              <a:lnSpc>
                <a:spcPct val="97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CF48C"/>
                </a:solidFill>
                <a:effectLst/>
                <a:uLnTx/>
                <a:uFillTx/>
                <a:latin typeface="Trebuchet MS"/>
              </a:rPr>
              <a:t>"I am deeply persuaded that, even though [this] kind of approach to suffering [this apologetic approach] may not be the sort of thing you feel you need right now, it is nevertheless the sort of thing that many more </a:t>
            </a:r>
            <a:r>
              <a:rPr kumimoji="0" lang="en-US" sz="1200" b="0" i="0" u="none" strike="noStrike" kern="0" cap="none" spc="0" normalizeH="0" baseline="0" noProof="0">
                <a:ln>
                  <a:noFill/>
                </a:ln>
                <a:solidFill>
                  <a:srgbClr val="FCF48C"/>
                </a:solidFill>
                <a:effectLst/>
                <a:uLnTx/>
                <a:uFillTx/>
                <a:latin typeface="Trebuchet MS"/>
              </a:rPr>
              <a:t>Christians ought </a:t>
            </a:r>
            <a:r>
              <a:rPr kumimoji="0" lang="en-US" sz="1200" b="0" i="0" u="none" strike="noStrike" kern="0" cap="none" spc="0" normalizeH="0" baseline="0" noProof="0" dirty="0">
                <a:ln>
                  <a:noFill/>
                </a:ln>
                <a:solidFill>
                  <a:srgbClr val="FCF48C"/>
                </a:solidFill>
                <a:effectLst/>
                <a:uLnTx/>
                <a:uFillTx/>
                <a:latin typeface="Trebuchet MS"/>
              </a:rPr>
              <a:t>to absorb </a:t>
            </a:r>
            <a:r>
              <a:rPr kumimoji="0" lang="en-US" sz="1200" b="0" u="sng" strike="noStrike" kern="0" cap="none" spc="0" normalizeH="0" baseline="0" noProof="0" dirty="0">
                <a:ln>
                  <a:noFill/>
                </a:ln>
                <a:solidFill>
                  <a:srgbClr val="FCF48C"/>
                </a:solidFill>
                <a:effectLst/>
                <a:uLnTx/>
                <a:uFillTx/>
                <a:latin typeface="Trebuchet MS"/>
              </a:rPr>
              <a:t>before</a:t>
            </a:r>
            <a:r>
              <a:rPr kumimoji="0" lang="en-US" sz="1200" b="0" i="0" u="none" strike="noStrike" kern="0" cap="none" spc="0" normalizeH="0" baseline="0" noProof="0" dirty="0">
                <a:ln>
                  <a:noFill/>
                </a:ln>
                <a:solidFill>
                  <a:srgbClr val="FCF48C"/>
                </a:solidFill>
                <a:effectLst/>
                <a:uLnTx/>
                <a:uFillTx/>
                <a:latin typeface="Trebuchet MS"/>
              </a:rPr>
              <a:t> the evil day strikes."</a:t>
            </a:r>
            <a:endParaRPr kumimoji="0" lang="en-US" sz="1100" b="0" i="0" u="none" strike="noStrike" kern="0" cap="none" spc="0" normalizeH="0" baseline="0" noProof="0" dirty="0">
              <a:ln>
                <a:noFill/>
              </a:ln>
              <a:solidFill>
                <a:srgbClr val="FCF48C"/>
              </a:solidFill>
              <a:effectLst/>
              <a:uLnTx/>
              <a:uFillTx/>
              <a:latin typeface="Trebuchet MS"/>
            </a:endParaRPr>
          </a:p>
          <a:p>
            <a:endParaRPr lang="en-US" dirty="0"/>
          </a:p>
          <a:p>
            <a:r>
              <a:rPr lang="en-US" dirty="0"/>
              <a:t>So when the evil day comes, and your emotions are being twisted and stripped raw, and you’re barely able to function and you’re just asking God “Why is this happening?”, </a:t>
            </a:r>
          </a:p>
          <a:p>
            <a:pPr marL="171450" indent="-171450">
              <a:buFont typeface="Arial" panose="020B0604020202020204" pitchFamily="34" charset="0"/>
              <a:buChar char="•"/>
            </a:pPr>
            <a:r>
              <a:rPr lang="en-US" dirty="0"/>
              <a:t>the answers you have (ahead of time) in your mind </a:t>
            </a:r>
          </a:p>
          <a:p>
            <a:pPr marL="171450" indent="-171450">
              <a:buFont typeface="Arial" panose="020B0604020202020204" pitchFamily="34" charset="0"/>
              <a:buChar char="•"/>
            </a:pPr>
            <a:r>
              <a:rPr lang="en-US" dirty="0"/>
              <a:t>will be the tools you can use to reach your heart with the truth that it needs.</a:t>
            </a:r>
          </a:p>
          <a:p>
            <a:pPr marL="0" indent="0">
              <a:buFont typeface="Arial" panose="020B0604020202020204" pitchFamily="34" charset="0"/>
              <a:buNone/>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endParaRPr lang="en-US" dirty="0">
              <a:effectLst/>
            </a:endParaRPr>
          </a:p>
          <a:p>
            <a:r>
              <a:rPr lang="en-US" dirty="0"/>
              <a:t>That quote comes from the book “How Long, O Lord,” and that book was one of the main books used in the classes on Knowing God Through Suffering that were taught as an Equip class just a few months ago.  That class would be an excellent resource for suffering Christians, and all those lessons are online on YouTube.  So even though I can’t address the emotional aspects of the Problem of Evil much in this class, I feel a little better knowing I can point you to those lessons with confidence that they’ll be able to answer questions of suffering much more than I can today.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*ADVANCE*</a:t>
            </a:r>
            <a:endParaRPr lang="en-US" dirty="0">
              <a:effectLst/>
            </a:endParaRPr>
          </a:p>
          <a:p>
            <a:r>
              <a:rPr lang="en-US" dirty="0"/>
              <a:t>Ok, so let’s move on then to Defining the Problem</a:t>
            </a:r>
          </a:p>
        </p:txBody>
      </p:sp>
      <p:sp>
        <p:nvSpPr>
          <p:cNvPr id="4" name="Slide Number Placeholder 3"/>
          <p:cNvSpPr>
            <a:spLocks noGrp="1"/>
          </p:cNvSpPr>
          <p:nvPr>
            <p:ph type="sldNum" sz="quarter" idx="5"/>
          </p:nvPr>
        </p:nvSpPr>
        <p:spPr/>
        <p:txBody>
          <a:bodyPr/>
          <a:lstStyle/>
          <a:p>
            <a:fld id="{9562BFA2-D4CA-4F45-A646-3876F1E2946F}" type="slidenum">
              <a:rPr lang="en-US" smtClean="0"/>
              <a:t>4</a:t>
            </a:fld>
            <a:endParaRPr lang="en-US"/>
          </a:p>
        </p:txBody>
      </p:sp>
    </p:spTree>
    <p:extLst>
      <p:ext uri="{BB962C8B-B14F-4D97-AF65-F5344CB8AC3E}">
        <p14:creationId xmlns:p14="http://schemas.microsoft.com/office/powerpoint/2010/main" val="22506302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Evil exists for God’s glory</a:t>
            </a:r>
          </a:p>
          <a:p>
            <a:endParaRPr lang="en-US" dirty="0"/>
          </a:p>
          <a:p>
            <a:r>
              <a:rPr lang="en-US" dirty="0"/>
              <a:t>Evil exists, because God wants to demonstrate certain things, and in his wisdom he has decided that using evil is the best way to make those </a:t>
            </a:r>
            <a:r>
              <a:rPr lang="en-US" dirty="0" err="1"/>
              <a:t>demonstations</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dirty="0"/>
              <a:t>For instance, God wants to display his righteous wrath.</a:t>
            </a:r>
          </a:p>
          <a:p>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Romans 3:5 says “</a:t>
            </a:r>
            <a:r>
              <a:rPr lang="en-US" sz="1200" kern="0" dirty="0">
                <a:solidFill>
                  <a:srgbClr val="FCF48C"/>
                </a:solidFill>
                <a:effectLst>
                  <a:outerShdw blurRad="38100" dist="38100" dir="2700000" algn="tl">
                    <a:srgbClr val="000000">
                      <a:alpha val="43137"/>
                    </a:srgbClr>
                  </a:outerShdw>
                </a:effectLst>
                <a:latin typeface="Trebuchet MS"/>
              </a:rPr>
              <a:t>But if our unrighteousness demonstrates the righteousness of God, what shall we say? The God who inflicts wrath is not unrighteous, is He? (I am speaking from a human viewpoint.)”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FCF48C"/>
              </a:solidFill>
              <a:effectLst>
                <a:outerShdw blurRad="38100" dist="38100" dir="2700000" algn="tl">
                  <a:srgbClr val="000000">
                    <a:alpha val="43137"/>
                  </a:srgbClr>
                </a:outerShdw>
              </a:effectLst>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FCF48C"/>
                </a:solidFill>
                <a:effectLst>
                  <a:outerShdw blurRad="38100" dist="38100" dir="2700000" algn="tl">
                    <a:srgbClr val="000000">
                      <a:alpha val="43137"/>
                    </a:srgbClr>
                  </a:outerShdw>
                </a:effectLst>
                <a:latin typeface="Trebuchet MS"/>
              </a:rPr>
              <a:t>So, God wants to show how righteous he is.  And he’s determined that the best way we can see that righteousness is when we contrast it with how unrighteous we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*ADVANCE*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Another example can be seen in Romans chapter 9, and in fact Romans 9 is one of the clearest passages showing how God uses evil to showcase his glory.</a:t>
            </a:r>
          </a:p>
        </p:txBody>
      </p:sp>
      <p:sp>
        <p:nvSpPr>
          <p:cNvPr id="4" name="Slide Number Placeholder 3"/>
          <p:cNvSpPr>
            <a:spLocks noGrp="1"/>
          </p:cNvSpPr>
          <p:nvPr>
            <p:ph type="sldNum" sz="quarter" idx="5"/>
          </p:nvPr>
        </p:nvSpPr>
        <p:spPr/>
        <p:txBody>
          <a:bodyPr/>
          <a:lstStyle/>
          <a:p>
            <a:fld id="{9562BFA2-D4CA-4F45-A646-3876F1E2946F}" type="slidenum">
              <a:rPr lang="en-US" smtClean="0"/>
              <a:t>41</a:t>
            </a:fld>
            <a:endParaRPr lang="en-US"/>
          </a:p>
        </p:txBody>
      </p:sp>
    </p:spTree>
    <p:extLst>
      <p:ext uri="{BB962C8B-B14F-4D97-AF65-F5344CB8AC3E}">
        <p14:creationId xmlns:p14="http://schemas.microsoft.com/office/powerpoint/2010/main" val="31283305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Evil exists for God’s glory</a:t>
            </a:r>
          </a:p>
          <a:p>
            <a:endParaRPr lang="en-US" dirty="0"/>
          </a:p>
          <a:p>
            <a:r>
              <a:rPr lang="en-US" dirty="0"/>
              <a:t>Evil exists, because God wants to demonstrate certain things, and in his wisdom he has decided that using evil is the best way to make those </a:t>
            </a:r>
            <a:r>
              <a:rPr lang="en-US" dirty="0" err="1"/>
              <a:t>demonstations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For instance, one of the ways God uses evil to glorify himself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is by using evil to display his righteous wrath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Romans 9 is one of the clearest passages showing how God uses evil to showcase his glory.</a:t>
            </a:r>
          </a:p>
          <a:p>
            <a:endParaRPr lang="en-US" dirty="0"/>
          </a:p>
          <a:p>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verse 22, Paul asks a rhetorical question “</a:t>
            </a:r>
            <a:r>
              <a:rPr lang="en-US" sz="1200" kern="0" dirty="0">
                <a:solidFill>
                  <a:srgbClr val="FCF48C"/>
                </a:solidFill>
                <a:effectLst>
                  <a:outerShdw blurRad="38100" dist="38100" dir="2700000" algn="tl">
                    <a:srgbClr val="000000">
                      <a:alpha val="43137"/>
                    </a:srgbClr>
                  </a:outerShdw>
                </a:effectLst>
                <a:latin typeface="Trebuchet MS"/>
              </a:rPr>
              <a:t>What if God, although willing to demonstrate His wrath and to make His power known, endured with great patience objects of wrath prepared for destruction?”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FCF48C"/>
              </a:solidFill>
              <a:effectLst>
                <a:outerShdw blurRad="38100" dist="38100" dir="2700000" algn="tl">
                  <a:srgbClr val="000000">
                    <a:alpha val="43137"/>
                  </a:srgbClr>
                </a:outerShdw>
              </a:effectLst>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FCF48C"/>
                </a:solidFill>
                <a:effectLst>
                  <a:outerShdw blurRad="38100" dist="38100" dir="2700000" algn="tl">
                    <a:srgbClr val="000000">
                      <a:alpha val="43137"/>
                    </a:srgbClr>
                  </a:outerShdw>
                </a:effectLst>
                <a:latin typeface="Trebuchet MS"/>
              </a:rPr>
              <a:t>So God wants to demonstrate his wrath and power to destroy evil.  Well in order to do that, there has to be something he can demonstrate his wrath on.  So God creates evil men for the day of trouble, like we saw in Proverbs 16, and he endures their insults and rebellion and blasphemy against everything he is, all in anticipation of the day when he will display his holiness and righteous judgement on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FCF48C"/>
              </a:solidFill>
              <a:effectLst>
                <a:outerShdw blurRad="38100" dist="38100" dir="2700000" algn="tl">
                  <a:srgbClr val="000000">
                    <a:alpha val="43137"/>
                  </a:srgbClr>
                </a:outerShdw>
              </a:effectLst>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FCF48C"/>
                </a:solidFill>
                <a:effectLst>
                  <a:outerShdw blurRad="38100" dist="38100" dir="2700000" algn="tl">
                    <a:srgbClr val="000000">
                      <a:alpha val="43137"/>
                    </a:srgbClr>
                  </a:outerShdw>
                </a:effectLst>
                <a:latin typeface="Trebuchet MS"/>
              </a:rPr>
              <a:t>And does that seem unfair to us?  Do we say “it’s not fair for God to make people for the purpose of pouring wrath on them!”  Well, remember what we saw earlier in Job – God answers accusations of unfairness by asserting his AUTHORITY, not by giving us explanations.  Paul does that very thing in this chapter when he says “Who are you, O man, to answer back to God.”  This is what the Bible tells about God, and why he allows evil to exist, and it is our responsibility to accept it, not question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FCF48C"/>
              </a:solidFill>
              <a:effectLst>
                <a:outerShdw blurRad="38100" dist="38100" dir="2700000" algn="tl">
                  <a:srgbClr val="000000">
                    <a:alpha val="43137"/>
                  </a:srgbClr>
                </a:outerShdw>
              </a:effectLst>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*ADVANCE*</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also wants to put his POWER on display. </a:t>
            </a:r>
            <a:endParaRPr lang="en-US" sz="1200" kern="0" dirty="0">
              <a:solidFill>
                <a:srgbClr val="FCF48C"/>
              </a:solidFill>
              <a:effectLst>
                <a:outerShdw blurRad="38100" dist="38100" dir="2700000" algn="tl">
                  <a:srgbClr val="000000">
                    <a:alpha val="43137"/>
                  </a:srgbClr>
                </a:outerShdw>
              </a:effectLst>
              <a:latin typeface="Trebuchet MS"/>
            </a:endParaRPr>
          </a:p>
        </p:txBody>
      </p:sp>
      <p:sp>
        <p:nvSpPr>
          <p:cNvPr id="4" name="Slide Number Placeholder 3"/>
          <p:cNvSpPr>
            <a:spLocks noGrp="1"/>
          </p:cNvSpPr>
          <p:nvPr>
            <p:ph type="sldNum" sz="quarter" idx="5"/>
          </p:nvPr>
        </p:nvSpPr>
        <p:spPr/>
        <p:txBody>
          <a:bodyPr/>
          <a:lstStyle/>
          <a:p>
            <a:fld id="{9562BFA2-D4CA-4F45-A646-3876F1E2946F}" type="slidenum">
              <a:rPr lang="en-US" smtClean="0"/>
              <a:t>42</a:t>
            </a:fld>
            <a:endParaRPr lang="en-US"/>
          </a:p>
        </p:txBody>
      </p:sp>
    </p:spTree>
    <p:extLst>
      <p:ext uri="{BB962C8B-B14F-4D97-AF65-F5344CB8AC3E}">
        <p14:creationId xmlns:p14="http://schemas.microsoft.com/office/powerpoint/2010/main" val="4153802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r>
              <a:rPr lang="en-US" dirty="0"/>
              <a:t>God also wants to put his POWER on display.  Pharaoh in the time of Moses was pretty sure he was in charge and that he was doing everything he wanted, but God says</a:t>
            </a:r>
          </a:p>
          <a:p>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FCF48C"/>
                </a:solidFill>
                <a:effectLst>
                  <a:outerShdw blurRad="38100" dist="38100" dir="2700000" algn="tl">
                    <a:srgbClr val="000000">
                      <a:alpha val="43137"/>
                    </a:srgbClr>
                  </a:outerShdw>
                </a:effectLst>
                <a:latin typeface="Trebuchet MS"/>
              </a:rPr>
              <a:t>For this purpose I have raised you up, to show you my power, so that my name may be proclaimed in all the earth.</a:t>
            </a:r>
            <a:endParaRPr kumimoji="0" lang="en-US" sz="12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a:p>
            <a:endParaRPr lang="en-US" dirty="0"/>
          </a:p>
          <a:p>
            <a:r>
              <a:rPr lang="en-US" dirty="0"/>
              <a:t>God put Pharaoh in power and ordained that he would enslave and oppress the children of Israel so he could use Pharaoh as a living billboard of what happens when the most powerful nation on earth and its ruler defies God.  </a:t>
            </a:r>
          </a:p>
          <a:p>
            <a:endParaRPr lang="en-US" dirty="0"/>
          </a:p>
          <a:p>
            <a:r>
              <a:rPr lang="en-US" dirty="0"/>
              <a:t>God didn’t just notice the evil things Pharaoh was doing and say “Wow, this is working out great – as long as Pharaoh keeps acting stubborn, I’m going to be able to show a ton of my power!”  No - God planned Pharaoh’s evil deeds from before the foundation of the earth because he wanted to demonstrate his power.</a:t>
            </a:r>
          </a:p>
          <a:p>
            <a:endParaRPr lang="en-US" dirty="0"/>
          </a:p>
          <a:p>
            <a:r>
              <a:rPr lang="en-US" b="1" dirty="0"/>
              <a:t>*ADVANCE*</a:t>
            </a:r>
          </a:p>
          <a:p>
            <a:r>
              <a:rPr lang="en-US" dirty="0"/>
              <a:t>Jesus says something similar when he and his disciples see a blind man.  </a:t>
            </a:r>
          </a:p>
        </p:txBody>
      </p:sp>
      <p:sp>
        <p:nvSpPr>
          <p:cNvPr id="4" name="Slide Number Placeholder 3"/>
          <p:cNvSpPr>
            <a:spLocks noGrp="1"/>
          </p:cNvSpPr>
          <p:nvPr>
            <p:ph type="sldNum" sz="quarter" idx="5"/>
          </p:nvPr>
        </p:nvSpPr>
        <p:spPr/>
        <p:txBody>
          <a:bodyPr/>
          <a:lstStyle/>
          <a:p>
            <a:fld id="{9562BFA2-D4CA-4F45-A646-3876F1E2946F}" type="slidenum">
              <a:rPr lang="en-US" smtClean="0"/>
              <a:t>43</a:t>
            </a:fld>
            <a:endParaRPr lang="en-US"/>
          </a:p>
        </p:txBody>
      </p:sp>
    </p:spTree>
    <p:extLst>
      <p:ext uri="{BB962C8B-B14F-4D97-AF65-F5344CB8AC3E}">
        <p14:creationId xmlns:p14="http://schemas.microsoft.com/office/powerpoint/2010/main" val="17478725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10:14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Jesus says something similar when he and his disciples saw a blind man one day near the temple.</a:t>
            </a:r>
          </a:p>
          <a:p>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FCF48C"/>
                </a:solidFill>
                <a:effectLst>
                  <a:outerShdw blurRad="38100" dist="38100" dir="2700000" algn="tl">
                    <a:srgbClr val="000000">
                      <a:alpha val="43137"/>
                    </a:srgbClr>
                  </a:outerShdw>
                </a:effectLst>
                <a:latin typeface="Trebuchet MS"/>
              </a:rPr>
              <a:t>His disciples asked him, “Rabbi, who sinned, this man or his parents, that he was born blind?”</a:t>
            </a:r>
            <a:br>
              <a:rPr lang="en-US" sz="1200" kern="0" dirty="0">
                <a:solidFill>
                  <a:srgbClr val="FCF48C"/>
                </a:solidFill>
                <a:effectLst>
                  <a:outerShdw blurRad="38100" dist="38100" dir="2700000" algn="tl">
                    <a:srgbClr val="000000">
                      <a:alpha val="43137"/>
                    </a:srgbClr>
                  </a:outerShdw>
                </a:effectLst>
                <a:latin typeface="Trebuchet MS"/>
              </a:rPr>
            </a:br>
            <a:r>
              <a:rPr lang="en-US" sz="1200" kern="0" dirty="0">
                <a:solidFill>
                  <a:srgbClr val="FCF48C"/>
                </a:solidFill>
                <a:effectLst>
                  <a:outerShdw blurRad="38100" dist="38100" dir="2700000" algn="tl">
                    <a:srgbClr val="000000">
                      <a:alpha val="43137"/>
                    </a:srgbClr>
                  </a:outerShdw>
                </a:effectLst>
                <a:latin typeface="Trebuchet MS"/>
              </a:rPr>
              <a:t>Jesus answered, “It was not that this man sinned, </a:t>
            </a:r>
            <a:br>
              <a:rPr lang="en-US" sz="1200" kern="0" dirty="0">
                <a:solidFill>
                  <a:srgbClr val="FCF48C"/>
                </a:solidFill>
                <a:effectLst>
                  <a:outerShdw blurRad="38100" dist="38100" dir="2700000" algn="tl">
                    <a:srgbClr val="000000">
                      <a:alpha val="43137"/>
                    </a:srgbClr>
                  </a:outerShdw>
                </a:effectLst>
                <a:latin typeface="Trebuchet MS"/>
              </a:rPr>
            </a:br>
            <a:r>
              <a:rPr lang="en-US" sz="1200" kern="0" dirty="0">
                <a:solidFill>
                  <a:srgbClr val="FCF48C"/>
                </a:solidFill>
                <a:effectLst>
                  <a:outerShdw blurRad="38100" dist="38100" dir="2700000" algn="tl">
                    <a:srgbClr val="000000">
                      <a:alpha val="43137"/>
                    </a:srgbClr>
                  </a:outerShdw>
                </a:effectLst>
                <a:latin typeface="Trebuchet MS"/>
              </a:rPr>
              <a:t>or his parents, but that the works of God might be displayed in him.</a:t>
            </a:r>
            <a:endParaRPr kumimoji="0" lang="en-US" sz="12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a:p>
            <a:endParaRPr lang="en-US" b="1" dirty="0"/>
          </a:p>
          <a:p>
            <a:r>
              <a:rPr lang="en-US" b="0" dirty="0"/>
              <a:t>A baby boy had been born blind, decades earlier.  And that boy had suffered all throughout his childhood and into adulthood, and now all he could do was sit and beg.  Nobody knew that all of that suffering had happened to him so that he could sitting there on that day by the temple, begging when Jesus came by, so that Jesus could heal him.  </a:t>
            </a:r>
          </a:p>
          <a:p>
            <a:endParaRPr lang="en-US" b="0" dirty="0"/>
          </a:p>
          <a:p>
            <a:r>
              <a:rPr lang="en-US" b="0" dirty="0"/>
              <a:t>But Jesus knew.  He had planned for that moment before the beginning of time, so that he could show the power of God to defeat evil.  Evil exists, so that God can show his power to destroy evil.</a:t>
            </a:r>
          </a:p>
          <a:p>
            <a:endParaRPr lang="en-US" b="0" dirty="0"/>
          </a:p>
          <a:p>
            <a:r>
              <a:rPr lang="en-US" b="0" dirty="0"/>
              <a:t>But there’s more that God wants to put on display</a:t>
            </a:r>
          </a:p>
          <a:p>
            <a:r>
              <a:rPr lang="en-US" b="1" dirty="0"/>
              <a:t>*ADVANCE*</a:t>
            </a:r>
          </a:p>
          <a:p>
            <a:r>
              <a:rPr lang="en-US" b="0" dirty="0"/>
              <a:t>God wants to use evil to display the depths of his love</a:t>
            </a:r>
          </a:p>
        </p:txBody>
      </p:sp>
      <p:sp>
        <p:nvSpPr>
          <p:cNvPr id="4" name="Slide Number Placeholder 3"/>
          <p:cNvSpPr>
            <a:spLocks noGrp="1"/>
          </p:cNvSpPr>
          <p:nvPr>
            <p:ph type="sldNum" sz="quarter" idx="5"/>
          </p:nvPr>
        </p:nvSpPr>
        <p:spPr/>
        <p:txBody>
          <a:bodyPr/>
          <a:lstStyle/>
          <a:p>
            <a:fld id="{9562BFA2-D4CA-4F45-A646-3876F1E2946F}" type="slidenum">
              <a:rPr lang="en-US" smtClean="0"/>
              <a:t>44</a:t>
            </a:fld>
            <a:endParaRPr lang="en-US"/>
          </a:p>
        </p:txBody>
      </p:sp>
    </p:spTree>
    <p:extLst>
      <p:ext uri="{BB962C8B-B14F-4D97-AF65-F5344CB8AC3E}">
        <p14:creationId xmlns:p14="http://schemas.microsoft.com/office/powerpoint/2010/main" val="42622340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10:15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God wants to use evil to display the depths of his love</a:t>
            </a:r>
          </a:p>
          <a:p>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Romans 5:8 says “</a:t>
            </a:r>
            <a:r>
              <a:rPr lang="en-US" sz="1200" kern="0" dirty="0">
                <a:solidFill>
                  <a:srgbClr val="FCF48C"/>
                </a:solidFill>
                <a:effectLst>
                  <a:outerShdw blurRad="38100" dist="38100" dir="2700000" algn="tl">
                    <a:srgbClr val="000000">
                      <a:alpha val="43137"/>
                    </a:srgbClr>
                  </a:outerShdw>
                </a:effectLst>
                <a:latin typeface="Trebuchet MS"/>
              </a:rPr>
              <a:t>But God demonstrates His own love toward us, in that while we were still sinners, Christ died for us.”</a:t>
            </a: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is love, but the incredible depths of his love are seen more clearly against the backdrop of sin and evil.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COULD glorify him if he had stooped to love perfect sinless creatures, because even if they’re sinless, God is still so much greater than they 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how much more staggering is it to see his love displayed when he takes pity on sinners who hate him and reject him and rebel against him?  The existence of evil, and evil people, gives God the opportunity to show just how deep his love is.</a:t>
            </a:r>
          </a:p>
          <a:p>
            <a:endParaRPr lang="en-US" dirty="0"/>
          </a:p>
          <a:p>
            <a:r>
              <a:rPr lang="en-US" b="1" dirty="0"/>
              <a:t>*ADVANCE*</a:t>
            </a:r>
          </a:p>
          <a:p>
            <a:r>
              <a:rPr lang="en-US" b="0" dirty="0"/>
              <a:t>That’s the point of the rest of Romans 9:23 and 24 that comes right after what we read earlier.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562BFA2-D4CA-4F45-A646-3876F1E2946F}" type="slidenum">
              <a:rPr lang="en-US" smtClean="0"/>
              <a:t>45</a:t>
            </a:fld>
            <a:endParaRPr lang="en-US"/>
          </a:p>
        </p:txBody>
      </p:sp>
    </p:spTree>
    <p:extLst>
      <p:ext uri="{BB962C8B-B14F-4D97-AF65-F5344CB8AC3E}">
        <p14:creationId xmlns:p14="http://schemas.microsoft.com/office/powerpoint/2010/main" val="3687898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That’s the point of the rest of Romans 9:23 and 24 that comes right after what we read earlier.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God endures with patience objects of wrath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HE DID so to make known the r</a:t>
            </a:r>
            <a:r>
              <a:rPr lang="en-US" sz="1200" kern="0" dirty="0">
                <a:solidFill>
                  <a:srgbClr val="FCF48C"/>
                </a:solidFill>
                <a:effectLst>
                  <a:outerShdw blurRad="38100" dist="38100" dir="2700000" algn="tl">
                    <a:srgbClr val="000000">
                      <a:alpha val="43137"/>
                    </a:srgbClr>
                  </a:outerShdw>
                </a:effectLst>
                <a:latin typeface="Trebuchet MS"/>
              </a:rPr>
              <a:t>iches of His glory upon objects of mercy, which He prepared beforehand for glory, namely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0" dirty="0">
              <a:solidFill>
                <a:srgbClr val="FCF48C"/>
              </a:solidFill>
              <a:effectLst>
                <a:outerShdw blurRad="38100" dist="38100" dir="2700000" algn="tl">
                  <a:srgbClr val="000000">
                    <a:alpha val="43137"/>
                  </a:srgbClr>
                </a:outerShdw>
              </a:effectLst>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0" dirty="0">
                <a:solidFill>
                  <a:srgbClr val="FCF48C"/>
                </a:solidFill>
                <a:effectLst>
                  <a:outerShdw blurRad="38100" dist="38100" dir="2700000" algn="tl">
                    <a:srgbClr val="000000">
                      <a:alpha val="43137"/>
                    </a:srgbClr>
                  </a:outerShdw>
                </a:effectLst>
                <a:latin typeface="Trebuchet MS"/>
              </a:rPr>
              <a:t>God’s incredible, astonishing mercy to us is seen even more clearly when it’s held up in stark contrast to the just punishment he pours out on objects of his wrath – the kind of punishment we deserve no less than they do.</a:t>
            </a:r>
            <a:endParaRPr lang="en-US" b="0" dirty="0"/>
          </a:p>
          <a:p>
            <a:endParaRPr lang="en-US" dirty="0"/>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*ADVANCE*</a:t>
            </a:r>
            <a:endParaRPr lang="en-US" dirty="0">
              <a:effectLst/>
            </a:endParaRPr>
          </a:p>
          <a:p>
            <a:r>
              <a:rPr lang="en-US" dirty="0"/>
              <a:t>This is as close as we can get to an answer to the problem of evil.  </a:t>
            </a:r>
          </a:p>
        </p:txBody>
      </p:sp>
      <p:sp>
        <p:nvSpPr>
          <p:cNvPr id="4" name="Slide Number Placeholder 3"/>
          <p:cNvSpPr>
            <a:spLocks noGrp="1"/>
          </p:cNvSpPr>
          <p:nvPr>
            <p:ph type="sldNum" sz="quarter" idx="5"/>
          </p:nvPr>
        </p:nvSpPr>
        <p:spPr/>
        <p:txBody>
          <a:bodyPr/>
          <a:lstStyle/>
          <a:p>
            <a:fld id="{9562BFA2-D4CA-4F45-A646-3876F1E2946F}" type="slidenum">
              <a:rPr lang="en-US" smtClean="0"/>
              <a:t>46</a:t>
            </a:fld>
            <a:endParaRPr lang="en-US"/>
          </a:p>
        </p:txBody>
      </p:sp>
    </p:spTree>
    <p:extLst>
      <p:ext uri="{BB962C8B-B14F-4D97-AF65-F5344CB8AC3E}">
        <p14:creationId xmlns:p14="http://schemas.microsoft.com/office/powerpoint/2010/main" val="575002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as close as we can get to an answer to the problem of evil.  </a:t>
            </a:r>
          </a:p>
          <a:p>
            <a:endParaRPr lang="en-US" dirty="0"/>
          </a:p>
          <a:p>
            <a:r>
              <a:rPr lang="en-US" dirty="0"/>
              <a:t>What is the chief end of man?  Man’s chief end is to glorify God and enjoy him forever.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the chief end of God?  God’s chief end is to glorify God and enjoy him forever.</a:t>
            </a:r>
          </a:p>
          <a:p>
            <a:endParaRPr lang="en-US" dirty="0"/>
          </a:p>
          <a:p>
            <a:r>
              <a:rPr lang="en-US" dirty="0"/>
              <a:t>God doesn’t always explain how or why he uses EVIL to glorify himself, but our faith in the character of God who is incorruptibly pure and good, and is good all the time, is that he uses evil to glorify himself when he determines that that is the best, most effective way to glorify himself.  He does not always give us his reasons.  We are called to trust him that He has his reasons, and that they are good reasons.</a:t>
            </a:r>
          </a:p>
          <a:p>
            <a:endParaRPr lang="en-US" dirty="0"/>
          </a:p>
          <a:p>
            <a:r>
              <a:rPr lang="en-US" dirty="0"/>
              <a:t>You may say, “David, you’ve talked a lot this morning about glorifying God, but now you’re talking about enjoying him forever”.  </a:t>
            </a:r>
          </a:p>
          <a:p>
            <a:pPr marL="171450" indent="-171450">
              <a:buFont typeface="Arial" panose="020B0604020202020204" pitchFamily="34" charset="0"/>
              <a:buChar char="•"/>
            </a:pPr>
            <a:r>
              <a:rPr lang="en-US" dirty="0"/>
              <a:t>I may acknowledge God’s sovereign right to do whatever he wishes, </a:t>
            </a:r>
          </a:p>
          <a:p>
            <a:pPr marL="171450" indent="-171450">
              <a:buFont typeface="Arial" panose="020B0604020202020204" pitchFamily="34" charset="0"/>
              <a:buChar char="•"/>
            </a:pPr>
            <a:r>
              <a:rPr lang="en-US" dirty="0"/>
              <a:t>and may even agree in principle to the idea that he is good all the time.  </a:t>
            </a:r>
          </a:p>
          <a:p>
            <a:pPr marL="171450" indent="-171450">
              <a:buFont typeface="Arial" panose="020B0604020202020204" pitchFamily="34" charset="0"/>
              <a:buChar char="•"/>
            </a:pPr>
            <a:r>
              <a:rPr lang="en-US" dirty="0"/>
              <a:t>But how in the world can I rejoice in him in the midst of this terrible suffering I’m going through.</a:t>
            </a:r>
          </a:p>
          <a:p>
            <a:endParaRPr lang="en-US" dirty="0"/>
          </a:p>
          <a:p>
            <a:r>
              <a:rPr lang="en-US" dirty="0"/>
              <a:t>Well, I understand.  And that’s where I feel a real shortfall in what I’ve been able to present today.  We’ve spent a lot of time looking at Biblical, rational, logical answer to the question – giving reasons why the problem of evil is not something that defeats Christianity and makes it incoherent, because the Bible gives us answers. </a:t>
            </a:r>
          </a:p>
          <a:p>
            <a:endParaRPr lang="en-US" dirty="0"/>
          </a:p>
          <a:p>
            <a:r>
              <a:rPr lang="en-US" dirty="0"/>
              <a:t>But more often, the problem of evil is an emotional problem, because the pain is very real, but the Bible doesn’t give us ALL the answers we want.</a:t>
            </a:r>
          </a:p>
          <a:p>
            <a:endParaRPr lang="en-US" dirty="0"/>
          </a:p>
          <a:p>
            <a:r>
              <a:rPr lang="en-US" dirty="0"/>
              <a:t>So although I have to be brief and cannot say all that could be said,</a:t>
            </a:r>
          </a:p>
          <a:p>
            <a:r>
              <a:rPr lang="en-US" b="1" dirty="0"/>
              <a:t>*ADVANCE*</a:t>
            </a:r>
          </a:p>
          <a:p>
            <a:r>
              <a:rPr lang="en-US" dirty="0"/>
              <a:t>I’m going to end this morning by offering some ANSWERS FOR THE SUFFERING CHRISTIAN.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562BFA2-D4CA-4F45-A646-3876F1E2946F}" type="slidenum">
              <a:rPr lang="en-US" smtClean="0"/>
              <a:t>47</a:t>
            </a:fld>
            <a:endParaRPr lang="en-US"/>
          </a:p>
        </p:txBody>
      </p:sp>
    </p:spTree>
    <p:extLst>
      <p:ext uri="{BB962C8B-B14F-4D97-AF65-F5344CB8AC3E}">
        <p14:creationId xmlns:p14="http://schemas.microsoft.com/office/powerpoint/2010/main" val="991753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going to end this morning by offering some ANSWERS FOR THE SUFFERING CHRISTIAN.</a:t>
            </a:r>
          </a:p>
          <a:p>
            <a:endParaRPr lang="en-US" dirty="0"/>
          </a:p>
          <a:p>
            <a:r>
              <a:rPr lang="en-US" dirty="0"/>
              <a:t>I read you a quote from D.A. Carson at the beginning of the class about the importance of knowing what the Bible says about God and evil BEFORE find yourself deep in suffering.  </a:t>
            </a:r>
          </a:p>
          <a:p>
            <a:r>
              <a:rPr lang="en-US" dirty="0"/>
              <a:t>Let me give you quote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endParaRPr lang="en-US" dirty="0">
              <a:effectLst/>
            </a:endParaRPr>
          </a:p>
          <a:p>
            <a:r>
              <a:rPr lang="en-US" dirty="0"/>
              <a:t>from another theologian.  He says:</a:t>
            </a:r>
          </a:p>
          <a:p>
            <a:endParaRPr lang="en-US" dirty="0"/>
          </a:p>
          <a:p>
            <a:pPr lvl="0" defTabSz="914400">
              <a:spcBef>
                <a:spcPts val="1600"/>
              </a:spcBef>
              <a:defRPr/>
            </a:pPr>
            <a:r>
              <a:rPr lang="en-US" sz="1200" kern="0" dirty="0">
                <a:solidFill>
                  <a:srgbClr val="FCF48C"/>
                </a:solidFill>
                <a:latin typeface="Trebuchet MS"/>
              </a:rPr>
              <a:t>It is imperative that you have a solid biblical, theological framework welded into your mind and into your heart before the inevitable reality of suffering and evil touches your life and your experience.  In the midst of confusion, and shock, and emotional trauma, it is the things you know about God that will give you peace and stability.</a:t>
            </a:r>
          </a:p>
          <a:p>
            <a:pPr lvl="0" defTabSz="914400">
              <a:spcBef>
                <a:spcPts val="1600"/>
              </a:spcBef>
              <a:defRPr/>
            </a:pPr>
            <a:r>
              <a:rPr lang="en-US" sz="1200" kern="0" dirty="0">
                <a:solidFill>
                  <a:srgbClr val="FCF48C"/>
                </a:solidFill>
                <a:latin typeface="Trebuchet MS"/>
              </a:rPr>
              <a:t>What you know will cut through all of the mystery of the darkness and all of the fog and give some light of the glory of the knowledge of God in the face of Jesus Christ in your heart.</a:t>
            </a:r>
            <a:endParaRPr kumimoji="0" lang="en-US" sz="1200" b="0" i="0" u="none" strike="noStrike" kern="0" cap="none" spc="0" normalizeH="0" baseline="0" noProof="0" dirty="0">
              <a:ln>
                <a:noFill/>
              </a:ln>
              <a:solidFill>
                <a:srgbClr val="FCF48C"/>
              </a:solidFill>
              <a:effectLst/>
              <a:uLnTx/>
              <a:uFillTx/>
              <a:latin typeface="Trebuchet MS"/>
            </a:endParaRPr>
          </a:p>
          <a:p>
            <a:endParaRPr lang="en-US" dirty="0"/>
          </a:p>
          <a:p>
            <a:r>
              <a:rPr lang="en-US" dirty="0"/>
              <a:t>The theologian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dirty="0">
              <a:effectLst/>
            </a:endParaRPr>
          </a:p>
          <a:p>
            <a:r>
              <a:rPr lang="en-US" dirty="0"/>
              <a:t>who made that quote is our very own Kent Thompson, one of the teachers of the Equip series on suffering that were taught just a few months ago.  </a:t>
            </a:r>
          </a:p>
          <a:p>
            <a:r>
              <a:rPr lang="en-US" b="1" dirty="0"/>
              <a:t>*ADVANCE* (no visual change)</a:t>
            </a:r>
          </a:p>
          <a:p>
            <a:r>
              <a:rPr lang="en-US" b="0" dirty="0"/>
              <a:t>I didn’t tell him I was going to cite him or use that quote, but I thought was a helpful reminder how we need to be prepared before the evil day comes.</a:t>
            </a:r>
          </a:p>
        </p:txBody>
      </p:sp>
      <p:sp>
        <p:nvSpPr>
          <p:cNvPr id="4" name="Slide Number Placeholder 3"/>
          <p:cNvSpPr>
            <a:spLocks noGrp="1"/>
          </p:cNvSpPr>
          <p:nvPr>
            <p:ph type="sldNum" sz="quarter" idx="5"/>
          </p:nvPr>
        </p:nvSpPr>
        <p:spPr/>
        <p:txBody>
          <a:bodyPr/>
          <a:lstStyle/>
          <a:p>
            <a:fld id="{9562BFA2-D4CA-4F45-A646-3876F1E2946F}" type="slidenum">
              <a:rPr lang="en-US" smtClean="0"/>
              <a:t>48</a:t>
            </a:fld>
            <a:endParaRPr lang="en-US"/>
          </a:p>
        </p:txBody>
      </p:sp>
    </p:spTree>
    <p:extLst>
      <p:ext uri="{BB962C8B-B14F-4D97-AF65-F5344CB8AC3E}">
        <p14:creationId xmlns:p14="http://schemas.microsoft.com/office/powerpoint/2010/main" val="7358241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 didn’t tell him I was going to cite him or use that quote, but I thought was a helpful reminder how we need to be prepared before the evil day comes.  When that day comes, that’s not the time to start studying about the problem of evil</a:t>
            </a:r>
          </a:p>
          <a:p>
            <a:r>
              <a:rPr lang="en-US" b="1" dirty="0"/>
              <a:t>*CLICK*</a:t>
            </a:r>
          </a:p>
          <a:p>
            <a:r>
              <a:rPr lang="en-US" b="0" dirty="0"/>
              <a:t>It’s the things you know about God [when you’re suffering] that will give you peace and stability.</a:t>
            </a:r>
          </a:p>
          <a:p>
            <a:endParaRPr lang="en-US" dirty="0"/>
          </a:p>
          <a:p>
            <a:r>
              <a:rPr lang="en-US" dirty="0"/>
              <a:t>What sort of things? </a:t>
            </a:r>
          </a:p>
          <a:p>
            <a:r>
              <a:rPr lang="en-US" dirty="0"/>
              <a:t>You have to be grounded in God’s sovereignty and authority and power.</a:t>
            </a:r>
          </a:p>
          <a:p>
            <a:endParaRPr lang="en-US" dirty="0"/>
          </a:p>
          <a:p>
            <a:r>
              <a:rPr lang="en-US" dirty="0"/>
              <a:t>But that won’t give you any comfort unless you’re also fully convinced that God is perfectly good, and that if you’re one of his daughters or sons, then he is unceasingly good to you, all the time, even in the evil things he’s brought on you.  If you can’t believe that, you’ll begin to wonder whether God even cares about you.</a:t>
            </a:r>
          </a:p>
          <a:p>
            <a:endParaRPr lang="en-US" dirty="0"/>
          </a:p>
          <a:p>
            <a:r>
              <a:rPr lang="en-US" dirty="0"/>
              <a:t>God’s primary goal is to glorify himself, but that DOES NOT MEAN that sometimes he has to throw you under the bus in order to get more glory for himself.  God’s glory and our eternal good go hand in hand.  And if God determines that we must suffer for a little while, the result is not just greater glory for himself – it’s also a greater glory that will come on us as well.</a:t>
            </a:r>
          </a:p>
          <a:p>
            <a:endParaRPr lang="en-US" dirty="0"/>
          </a:p>
          <a:p>
            <a:r>
              <a:rPr lang="en-US" dirty="0"/>
              <a:t>Paul said that he considered the sufferings of this present time not even worth COMPARING with the glory that is to be revealed to us.</a:t>
            </a:r>
          </a:p>
          <a:p>
            <a:endParaRPr lang="en-US" dirty="0"/>
          </a:p>
          <a:p>
            <a:r>
              <a:rPr lang="en-US" dirty="0"/>
              <a:t>Or to put it another way, God sometimes decides that he will receive a greater glory through an evil event than if that evil event hadn’t occurred, and that WE will ultimately be happier people by becoming conquerors, than if we had never had to conquer anything. </a:t>
            </a:r>
          </a:p>
          <a:p>
            <a:endParaRPr lang="en-US" dirty="0"/>
          </a:p>
          <a:p>
            <a:r>
              <a:rPr lang="en-US" dirty="0"/>
              <a:t>Just before we 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*ADVANCE*</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 to give you one last idea to think about.  </a:t>
            </a:r>
          </a:p>
          <a:p>
            <a:endParaRPr lang="en-US" dirty="0"/>
          </a:p>
          <a:p>
            <a:endParaRPr lang="en-US" dirty="0"/>
          </a:p>
        </p:txBody>
      </p:sp>
      <p:sp>
        <p:nvSpPr>
          <p:cNvPr id="4" name="Slide Number Placeholder 3"/>
          <p:cNvSpPr>
            <a:spLocks noGrp="1"/>
          </p:cNvSpPr>
          <p:nvPr>
            <p:ph type="sldNum" sz="quarter" idx="5"/>
          </p:nvPr>
        </p:nvSpPr>
        <p:spPr/>
        <p:txBody>
          <a:bodyPr/>
          <a:lstStyle/>
          <a:p>
            <a:fld id="{9562BFA2-D4CA-4F45-A646-3876F1E2946F}" type="slidenum">
              <a:rPr lang="en-US" smtClean="0"/>
              <a:t>49</a:t>
            </a:fld>
            <a:endParaRPr lang="en-US"/>
          </a:p>
        </p:txBody>
      </p:sp>
    </p:spTree>
    <p:extLst>
      <p:ext uri="{BB962C8B-B14F-4D97-AF65-F5344CB8AC3E}">
        <p14:creationId xmlns:p14="http://schemas.microsoft.com/office/powerpoint/2010/main" val="6843337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 to give you one last idea to think about.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dirty="0"/>
              <a:t>Think for a moment about the book “The Lion, the Witch, and the Wardrobe”.  Why does evil exist in that book?  Why couldn’t the children just go through the wardrobe, meet Mr. Tumnus and the rest of the talking animals, and Aslan, and enjoy a lovely time there, then return home?</a:t>
            </a:r>
          </a:p>
          <a:p>
            <a:r>
              <a:rPr lang="en-US" b="1" dirty="0"/>
              <a:t>*CLICK*</a:t>
            </a:r>
          </a:p>
          <a:p>
            <a:r>
              <a:rPr lang="en-US" dirty="0"/>
              <a:t>Why is there a White Witch in Narnia, who enslaves the people and turns them to stone when they displease her and makes it eternally winter?  </a:t>
            </a:r>
          </a:p>
          <a:p>
            <a:endParaRPr lang="en-US" dirty="0"/>
          </a:p>
          <a:p>
            <a:r>
              <a:rPr lang="en-US" dirty="0"/>
              <a:t>The White Witch exists because C.S. Lewis wants her to.  He’s telling a story.  He’s telling a story about the depth of evil, and the tragedy of how evil triumphs over the best, most pure, most noble being in the universe, Aslan, </a:t>
            </a:r>
          </a:p>
          <a:p>
            <a:r>
              <a:rPr lang="en-US" dirty="0"/>
              <a:t>but then how Aslan breaks the power of the witch through his very death, then rises to life again and destroys her forever.  </a:t>
            </a:r>
          </a:p>
          <a:p>
            <a:endParaRPr lang="en-US" dirty="0"/>
          </a:p>
          <a:p>
            <a:r>
              <a:rPr lang="en-US" dirty="0"/>
              <a:t>A Narnia in which evil never happened might be a happy place.  But we wouldn’t see the depth of evil or the glorious power of good as much as we do in the Lion, the Witch and the Wardrobe.  And we have greater respect for C.S. Lewis in the end, as a skilled author who has shown us deep truths through his story.</a:t>
            </a:r>
          </a:p>
          <a:p>
            <a:endParaRPr lang="en-US" dirty="0"/>
          </a:p>
          <a:p>
            <a:r>
              <a:rPr lang="en-US" dirty="0"/>
              <a:t>Well, God is the greatest of all authors.  The universe and all of created history is his story.  And we are characters in his story.  And the story of the universe is designed to show how incredible, and how powerful, and how good God is.  </a:t>
            </a:r>
          </a:p>
          <a:p>
            <a:endParaRPr lang="en-US" dirty="0"/>
          </a:p>
          <a:p>
            <a:pPr marL="171450" indent="-171450">
              <a:buFont typeface="Arial" panose="020B0604020202020204" pitchFamily="34" charset="0"/>
              <a:buChar char="•"/>
            </a:pPr>
            <a:r>
              <a:rPr lang="en-US" dirty="0"/>
              <a:t>Why does evil exist?  Evil exists so that good can triumph over it.  Satan exists so that Jesus has someone to conquer.  Death exists so that death can be swallowed up by life.  Broken, fallen humans exist because God knew that we would be able to glorify him more and delight in him more than if we had never fallen in the first place.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*ADVANCE*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there's one last aspect to this view of God as author that's critical to see, especially in the middle of our suffering.  </a:t>
            </a:r>
          </a:p>
          <a:p>
            <a:endParaRPr lang="en-US" dirty="0"/>
          </a:p>
          <a:p>
            <a:endParaRPr lang="en-US" dirty="0"/>
          </a:p>
        </p:txBody>
      </p:sp>
      <p:sp>
        <p:nvSpPr>
          <p:cNvPr id="4" name="Slide Number Placeholder 3"/>
          <p:cNvSpPr>
            <a:spLocks noGrp="1"/>
          </p:cNvSpPr>
          <p:nvPr>
            <p:ph type="sldNum" sz="quarter" idx="5"/>
          </p:nvPr>
        </p:nvSpPr>
        <p:spPr/>
        <p:txBody>
          <a:bodyPr/>
          <a:lstStyle/>
          <a:p>
            <a:fld id="{9562BFA2-D4CA-4F45-A646-3876F1E2946F}" type="slidenum">
              <a:rPr lang="en-US" smtClean="0"/>
              <a:t>50</a:t>
            </a:fld>
            <a:endParaRPr lang="en-US"/>
          </a:p>
        </p:txBody>
      </p:sp>
    </p:spTree>
    <p:extLst>
      <p:ext uri="{BB962C8B-B14F-4D97-AF65-F5344CB8AC3E}">
        <p14:creationId xmlns:p14="http://schemas.microsoft.com/office/powerpoint/2010/main" val="288436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9:35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 so let’s move on then to Defining the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the Problem of Evil?  I’ve been throwing that term around a lot, but what exactly is the Problem itself?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informally, it can be put like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00000"/>
                </a:solidFill>
                <a:effectLst/>
                <a:latin typeface="Aptos" panose="020B0004020202020204" pitchFamily="34" charset="0"/>
                <a:ea typeface="+mn-ea"/>
                <a:cs typeface="+mn-cs"/>
              </a:rPr>
              <a:t>(*SLOW down!*)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00000"/>
                </a:solidFill>
                <a:effectLst/>
                <a:latin typeface="Aptos" panose="020B0004020202020204" pitchFamily="34" charset="0"/>
                <a:ea typeface="+mn-ea"/>
                <a:cs typeface="+mn-cs"/>
              </a:rPr>
              <a:t>If God is good, why is there so much evil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kern="1200" dirty="0">
              <a:solidFill>
                <a:srgbClr val="000000"/>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00000"/>
                </a:solidFill>
                <a:effectLst/>
                <a:latin typeface="Aptos" panose="020B0004020202020204" pitchFamily="34" charset="0"/>
                <a:ea typeface="+mn-ea"/>
                <a:cs typeface="+mn-cs"/>
              </a:rPr>
              <a:t>You’ve heard variations of this before.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00000"/>
                </a:solidFill>
                <a:effectLst/>
                <a:latin typeface="Aptos" panose="020B0004020202020204" pitchFamily="34" charset="0"/>
                <a:ea typeface="+mn-ea"/>
                <a:cs typeface="+mn-cs"/>
              </a:rPr>
              <a:t>“If God exists, why did he let my daughter die”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00000"/>
                </a:solidFill>
                <a:effectLst/>
                <a:latin typeface="Aptos" panose="020B0004020202020204" pitchFamily="34" charset="0"/>
                <a:ea typeface="+mn-ea"/>
                <a:cs typeface="+mn-cs"/>
              </a:rPr>
              <a:t>“Couldn’t God have stopped that hurricane that killed dozens of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00000"/>
                </a:solidFill>
                <a:effectLst/>
                <a:latin typeface="Aptos" panose="020B0004020202020204" pitchFamily="34" charset="0"/>
                <a:ea typeface="+mn-ea"/>
                <a:cs typeface="+mn-cs"/>
              </a:rPr>
              <a:t>“If God existed, he never would have allowed those sickos to go that school and gun down dozens of innocent children?”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kern="1200" dirty="0">
              <a:solidFill>
                <a:srgbClr val="000000"/>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00000"/>
                </a:solidFill>
                <a:effectLst/>
                <a:latin typeface="Aptos" panose="020B0004020202020204" pitchFamily="34" charset="0"/>
                <a:ea typeface="+mn-ea"/>
                <a:cs typeface="+mn-cs"/>
              </a:rPr>
              <a:t>So, let’s take those statements and lay them out logically.  The first premise 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alpha val="43137"/>
                    </a:srgbClr>
                  </a:outerShdw>
                </a:effectLst>
              </a:rPr>
              <a:t>If God is all-powerful, he is able to prevent evil.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alpha val="43137"/>
                    </a:srgbClr>
                  </a:outerShdw>
                </a:effectLst>
              </a:rPr>
              <a:t>Second premise, If God is all-good, he desires to prevent evil.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alpha val="43137"/>
                    </a:srgbClr>
                  </a:outerShdw>
                </a:effectLst>
              </a:rPr>
              <a:t>So what’s the conclusion from those two premises?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alpha val="43137"/>
                    </a:srgbClr>
                  </a:outerShdw>
                </a:effectLst>
              </a:rPr>
              <a:t>Well, if an all-powerful, all-good God exists, evil will not exist.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alpha val="43137"/>
                    </a:srgbClr>
                  </a:outerShdw>
                </a:effectLst>
              </a:rPr>
              <a:t>However, evil does exist.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alpha val="43137"/>
                    </a:srgbClr>
                  </a:outerShdw>
                </a:effectLst>
              </a:rPr>
              <a:t>So what’s the final conclusion?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38100" dist="38100" dir="2700000" algn="tl">
                    <a:srgbClr val="000000">
                      <a:alpha val="43137"/>
                    </a:srgbClr>
                  </a:outerShdw>
                </a:effectLst>
              </a:rPr>
              <a:t>Therefore, an all-powerful, all-good God does not exist.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that’s what we’re calling The Problem of Evil.  It says that Christianity is an incoherent religion, because believing in an all-power, all-good God cannot be reconciled with the existence of evil in the world.  It’s inconsistent, and illogical.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can this accusation be addressed?  It looks pretty damaging, laid out there all logically like it is.  Is there any flaw in the chain of reasoning there?  How can we answer this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800" dirty="0"/>
              <a:t>Well, a lot of possible ways to answer the Problem of Evil have been proposed over the centuries, some better than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kern="1200" dirty="0">
                <a:solidFill>
                  <a:srgbClr val="404040"/>
                </a:solidFill>
                <a:effectLst/>
                <a:highlight>
                  <a:srgbClr val="FFFFFF"/>
                </a:highlight>
                <a:latin typeface="Georgia" panose="02040502050405020303" pitchFamily="18" charset="0"/>
                <a:ea typeface="+mn-ea"/>
                <a:cs typeface="+mn-cs"/>
              </a:rPr>
              <a:t>*ADVANCE*</a:t>
            </a:r>
            <a:endParaRPr lang="en-US" sz="1800" dirty="0">
              <a:effectLst/>
            </a:endParaRPr>
          </a:p>
          <a:p>
            <a:r>
              <a:rPr lang="en-US" sz="1800" dirty="0"/>
              <a:t>Let’s take a few moments just to look at some proposed solutions we SHOULDN’T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highlight>
                  <a:srgbClr val="FFFFFF"/>
                </a:highlight>
                <a:latin typeface="Verdana" panose="020B0604030504040204" pitchFamily="34" charset="0"/>
              </a:rPr>
              <a:t>There are some people who have looked at this argument and have decided that the only way to solve it is by altering one of the first two premises.  </a:t>
            </a:r>
          </a:p>
          <a:p>
            <a:endParaRPr lang="en-US" sz="1800" dirty="0"/>
          </a:p>
        </p:txBody>
      </p:sp>
      <p:sp>
        <p:nvSpPr>
          <p:cNvPr id="4" name="Slide Number Placeholder 3"/>
          <p:cNvSpPr>
            <a:spLocks noGrp="1"/>
          </p:cNvSpPr>
          <p:nvPr>
            <p:ph type="sldNum" sz="quarter" idx="5"/>
          </p:nvPr>
        </p:nvSpPr>
        <p:spPr/>
        <p:txBody>
          <a:bodyPr/>
          <a:lstStyle/>
          <a:p>
            <a:fld id="{9562BFA2-D4CA-4F45-A646-3876F1E2946F}" type="slidenum">
              <a:rPr lang="en-US" smtClean="0"/>
              <a:t>5</a:t>
            </a:fld>
            <a:endParaRPr lang="en-US"/>
          </a:p>
        </p:txBody>
      </p:sp>
    </p:spTree>
    <p:extLst>
      <p:ext uri="{BB962C8B-B14F-4D97-AF65-F5344CB8AC3E}">
        <p14:creationId xmlns:p14="http://schemas.microsoft.com/office/powerpoint/2010/main" val="21810033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 10:25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r>
              <a:rPr lang="en-US" dirty="0"/>
              <a:t>But there's one last aspect to this view of God as author that's critical to see, especially in the middle of our suffering.  </a:t>
            </a:r>
          </a:p>
          <a:p>
            <a:endParaRPr lang="en-US" dirty="0"/>
          </a:p>
          <a:p>
            <a:r>
              <a:rPr lang="en-US" dirty="0"/>
              <a:t>God is not just a disinterested author, toying with his characters, watching them with detachment and indifference as they suffer under the evil he has ordained.  God has taken the incredible step of writing himself into the story.  </a:t>
            </a:r>
          </a:p>
          <a:p>
            <a:endParaRPr lang="en-US" dirty="0"/>
          </a:p>
          <a:p>
            <a:r>
              <a:rPr lang="en-US" dirty="0"/>
              <a:t>The Son of God is not just the one who speaks the universe into existence.  He humbles himself and steps into time as the story's unlikely hero. </a:t>
            </a:r>
          </a:p>
          <a:p>
            <a:endParaRPr lang="en-US" dirty="0"/>
          </a:p>
          <a:p>
            <a:r>
              <a:rPr lang="en-US" dirty="0"/>
              <a:t>He doesn't come as great warrior, or a wealthy king, or an influential president.  </a:t>
            </a:r>
          </a:p>
          <a:p>
            <a:r>
              <a:rPr lang="en-US" dirty="0"/>
              <a:t>He comes in weakness and humiliation, he experiences opposition, rejection, envy, insults – he even gets accused of using the power of Satan to perform miracles.   He’s arrested, condemned in a sham trial, beaten, mocked, and executed in the most agonizing way possible.  It’s the greatest act of evil the world had ever seen.  And it seems like God’s story is over. </a:t>
            </a:r>
          </a:p>
          <a:p>
            <a:endParaRPr lang="en-US" dirty="0"/>
          </a:p>
          <a:p>
            <a:r>
              <a:rPr lang="en-US" dirty="0"/>
              <a:t>But then he rises, as the conquering king and the redeemer of his people.  The guilt and power and punishment of sin is taken away forever.  The happy ending to the story is irreversibly guaranteed.</a:t>
            </a:r>
          </a:p>
          <a:p>
            <a:endParaRPr lang="en-US" dirty="0"/>
          </a:p>
          <a:p>
            <a:r>
              <a:rPr lang="en-US" dirty="0"/>
              <a:t>Here's what I'm getting at.  When we suffer as believers, we don't have a God who is far and distant from us.  We have a God who has suffered with us.  A God-man who has suffered in all the ways human beings have.  </a:t>
            </a:r>
          </a:p>
          <a:p>
            <a:endParaRPr lang="en-US" dirty="0"/>
          </a:p>
          <a:p>
            <a:pPr lvl="1"/>
            <a:r>
              <a:rPr lang="en-US" dirty="0"/>
              <a:t>Hebrews 2:18 says</a:t>
            </a:r>
          </a:p>
          <a:p>
            <a:pPr lvl="1"/>
            <a:r>
              <a:rPr lang="en-US" dirty="0"/>
              <a:t>For because he himself has suffered when tempted, he is able to help those who are being tempted.</a:t>
            </a:r>
          </a:p>
          <a:p>
            <a:endParaRPr lang="en-US" dirty="0"/>
          </a:p>
          <a:p>
            <a:r>
              <a:rPr lang="en-US" dirty="0"/>
              <a:t>I want to read you a lengthy quote from Joe Rigney here as we come to a close.</a:t>
            </a:r>
          </a:p>
          <a:p>
            <a:endParaRPr lang="en-US" dirty="0"/>
          </a:p>
          <a:p>
            <a:pPr lvl="1"/>
            <a:r>
              <a:rPr lang="en-US" dirty="0"/>
              <a:t>"The Incarnation is God’s definitive answer to the emotional problem of evil. The living God is not a detached observer or absentee landlord. He doesn’t stand aloof from the suffering and pain and evil that forms the central tension of his epic. The God who is born is also the God who bleeds, the God who dies, the God who identifies with our sorrows by becoming the Man of Sorrows, acquainted with grief."</a:t>
            </a:r>
          </a:p>
          <a:p>
            <a:pPr lvl="1"/>
            <a:endParaRPr lang="en-US" dirty="0"/>
          </a:p>
          <a:p>
            <a:pPr lvl="1"/>
            <a:r>
              <a:rPr lang="en-US" dirty="0"/>
              <a:t>We need a Sovereign Author who crafts each chapter, paragraph, and sentence (no matter how horrible) into a fitting narrative, one in which evil exists to be crushed underfoot. And we need a Consoling Character, a very present help who identifies and suffers with the brokenhearted, entering into our pain and loss with love that will endure long after the last tear falls.</a:t>
            </a:r>
          </a:p>
          <a:p>
            <a:pPr lvl="1"/>
            <a:r>
              <a:rPr lang="en-US" dirty="0"/>
              <a:t>...</a:t>
            </a:r>
          </a:p>
          <a:p>
            <a:pPr lvl="1"/>
            <a:r>
              <a:rPr lang="en-US" dirty="0"/>
              <a:t>Because in the story God is telling, evil does not have the last word.</a:t>
            </a:r>
          </a:p>
          <a:p>
            <a:pPr lvl="1"/>
            <a:r>
              <a:rPr lang="en-US" dirty="0"/>
              <a:t>...</a:t>
            </a:r>
          </a:p>
          <a:p>
            <a:pPr lvl="1"/>
            <a:r>
              <a:rPr lang="en-US" dirty="0"/>
              <a:t>This then is the truth, goodness, and beauty of the Christian answer to the problem(s) of evil. It is the confession of Jesus Christ, the Divine Author who never himself does evil, but instead conquers all evil by enduring the greatest evil, and thereby delivers all those enslaved and oppressed by evil who put their hope in him."</a:t>
            </a:r>
          </a:p>
          <a:p>
            <a:endParaRPr lang="en-US" dirty="0"/>
          </a:p>
          <a:p>
            <a:r>
              <a:rPr lang="en-US" dirty="0"/>
              <a:t>God is close to his people when they suffer, and his heart of compassion goes out to you when suffer under the evil he has ordained.  He loves you.</a:t>
            </a:r>
          </a:p>
          <a:p>
            <a:r>
              <a:rPr lang="en-US" dirty="0"/>
              <a:t>	</a:t>
            </a:r>
          </a:p>
          <a:p>
            <a:r>
              <a:rPr lang="en-US" dirty="0"/>
              <a:t>But the Bible shows us that there's something that God wants MORE than for you to have the answers to your all your questions.  </a:t>
            </a:r>
          </a:p>
          <a:p>
            <a:pPr marL="171450" indent="-171450">
              <a:buFont typeface="Arial" panose="020B0604020202020204" pitchFamily="34" charset="0"/>
              <a:buChar char="•"/>
            </a:pPr>
            <a:r>
              <a:rPr lang="en-US" dirty="0"/>
              <a:t>He wants you to trust him.  </a:t>
            </a:r>
          </a:p>
          <a:p>
            <a:pPr marL="171450" indent="-171450">
              <a:buFont typeface="Arial" panose="020B0604020202020204" pitchFamily="34" charset="0"/>
              <a:buChar char="•"/>
            </a:pPr>
            <a:r>
              <a:rPr lang="en-US" dirty="0"/>
              <a:t>He wants you to remember the good that he's done for you in the past, </a:t>
            </a:r>
          </a:p>
          <a:p>
            <a:pPr marL="171450" indent="-171450">
              <a:buFont typeface="Arial" panose="020B0604020202020204" pitchFamily="34" charset="0"/>
              <a:buChar char="•"/>
            </a:pPr>
            <a:r>
              <a:rPr lang="en-US" dirty="0"/>
              <a:t>and trust that HE is still doing good for you now </a:t>
            </a:r>
          </a:p>
          <a:p>
            <a:pPr marL="171450" indent="-171450">
              <a:buFont typeface="Arial" panose="020B0604020202020204" pitchFamily="34" charset="0"/>
              <a:buChar char="•"/>
            </a:pPr>
            <a:r>
              <a:rPr lang="en-US" dirty="0"/>
              <a:t>and will keep on doing good for you every single day, until one day you reach the happy ending of the story where evil is destroyed forever, and a new story begins – a story that will go on forever, where each chapter will be better than the last, and in which there will NEVER be any evil again.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562BFA2-D4CA-4F45-A646-3876F1E2946F}" type="slidenum">
              <a:rPr lang="en-US" smtClean="0"/>
              <a:t>51</a:t>
            </a:fld>
            <a:endParaRPr lang="en-US"/>
          </a:p>
        </p:txBody>
      </p:sp>
    </p:spTree>
    <p:extLst>
      <p:ext uri="{BB962C8B-B14F-4D97-AF65-F5344CB8AC3E}">
        <p14:creationId xmlns:p14="http://schemas.microsoft.com/office/powerpoint/2010/main" val="1238273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one strategy we can use is turn the question back on the accuser. </a:t>
            </a:r>
          </a:p>
          <a:p>
            <a:endParaRPr lang="en-US" dirty="0"/>
          </a:p>
          <a:p>
            <a:r>
              <a:rPr lang="en-US" b="1" dirty="0"/>
              <a:t>*CLICK*</a:t>
            </a:r>
            <a:br>
              <a:rPr lang="en-US" b="1" dirty="0"/>
            </a:br>
            <a:r>
              <a:rPr lang="en-US" b="0" dirty="0"/>
              <a:t>And here we’re going to take a page out our class on Tactics that we studied a few weeks ago, where we talked about using questions to help direct a conversation in the way you want it to go.  </a:t>
            </a:r>
          </a:p>
          <a:p>
            <a:r>
              <a:rPr lang="en-US" b="1" dirty="0"/>
              <a:t>*CLICK*</a:t>
            </a:r>
            <a:br>
              <a:rPr lang="en-US" b="1" dirty="0"/>
            </a:br>
            <a:r>
              <a:rPr lang="en-US" b="0" dirty="0"/>
              <a:t>The primary questions we use are “What do you mean by that?” and “How did you come to that conclusion?”</a:t>
            </a:r>
          </a:p>
          <a:p>
            <a:endParaRPr lang="en-US" b="0" dirty="0"/>
          </a:p>
          <a:p>
            <a:r>
              <a:rPr lang="en-US" b="0" dirty="0"/>
              <a:t>So let’s take the question again, the way that an atheist might use it against you</a:t>
            </a:r>
          </a:p>
          <a:p>
            <a:r>
              <a:rPr lang="en-US" b="1" dirty="0"/>
              <a:t>*CLICK*</a:t>
            </a:r>
            <a:br>
              <a:rPr lang="en-US" b="1" dirty="0"/>
            </a:br>
            <a:r>
              <a:rPr lang="en-US" b="1" dirty="0"/>
              <a:t>“</a:t>
            </a:r>
            <a:r>
              <a:rPr lang="en-US" b="0" dirty="0"/>
              <a:t>If God is good, why is there so much evil in the world?”</a:t>
            </a:r>
          </a:p>
          <a:p>
            <a:endParaRPr lang="en-US" b="0" dirty="0"/>
          </a:p>
          <a:p>
            <a:r>
              <a:rPr lang="en-US" b="0" dirty="0"/>
              <a:t>How can we use our two questions to help turn this situation around?</a:t>
            </a:r>
          </a:p>
          <a:p>
            <a:endParaRPr lang="en-US" b="0" dirty="0"/>
          </a:p>
          <a:p>
            <a:r>
              <a:rPr lang="en-US" b="0" dirty="0"/>
              <a:t>Well, we could start with the first question, maybe saying something like </a:t>
            </a:r>
          </a:p>
          <a:p>
            <a:r>
              <a:rPr lang="en-US" sz="1800" b="1" kern="1200" dirty="0">
                <a:solidFill>
                  <a:srgbClr val="000000"/>
                </a:solidFill>
                <a:effectLst/>
                <a:latin typeface="Aptos" panose="020B0004020202020204" pitchFamily="34" charset="0"/>
                <a:ea typeface="+mn-ea"/>
                <a:cs typeface="+mn-cs"/>
              </a:rPr>
              <a:t>*CLICK*</a:t>
            </a:r>
            <a:br>
              <a:rPr lang="en-US" sz="1800" b="1" kern="1200" dirty="0">
                <a:solidFill>
                  <a:srgbClr val="000000"/>
                </a:solidFill>
                <a:effectLst/>
                <a:latin typeface="Aptos" panose="020B0004020202020204" pitchFamily="34" charset="0"/>
                <a:ea typeface="+mn-ea"/>
                <a:cs typeface="+mn-cs"/>
              </a:rPr>
            </a:br>
            <a:r>
              <a:rPr lang="en-US" sz="1800" b="0" kern="1200" dirty="0">
                <a:solidFill>
                  <a:srgbClr val="000000"/>
                </a:solidFill>
                <a:effectLst/>
                <a:latin typeface="Aptos" panose="020B0004020202020204" pitchFamily="34" charset="0"/>
                <a:ea typeface="+mn-ea"/>
                <a:cs typeface="+mn-cs"/>
              </a:rPr>
              <a:t>What do you mean by “good” and “evil”?</a:t>
            </a:r>
          </a:p>
          <a:p>
            <a:endParaRPr lang="en-US" sz="1800" b="0" kern="1200" dirty="0">
              <a:solidFill>
                <a:srgbClr val="000000"/>
              </a:solidFill>
              <a:effectLst/>
              <a:latin typeface="Aptos" panose="020B0004020202020204" pitchFamily="34" charset="0"/>
              <a:ea typeface="+mn-ea"/>
              <a:cs typeface="+mn-cs"/>
            </a:endParaRPr>
          </a:p>
          <a:p>
            <a:r>
              <a:rPr lang="en-US" sz="1800" b="0" kern="1200" dirty="0">
                <a:solidFill>
                  <a:srgbClr val="000000"/>
                </a:solidFill>
                <a:effectLst/>
                <a:latin typeface="Aptos" panose="020B0004020202020204" pitchFamily="34" charset="0"/>
                <a:ea typeface="+mn-ea"/>
                <a:cs typeface="+mn-cs"/>
              </a:rPr>
              <a:t>So, before we even start answering the atheist, we’re putting the ball back in his court and asking him to define his terms.  You might even say “</a:t>
            </a:r>
            <a:r>
              <a:rPr lang="en-US" sz="1800" b="0" u="sng" kern="1200" dirty="0">
                <a:solidFill>
                  <a:srgbClr val="000000"/>
                </a:solidFill>
                <a:effectLst/>
                <a:latin typeface="Aptos" panose="020B0004020202020204" pitchFamily="34" charset="0"/>
                <a:ea typeface="+mn-ea"/>
                <a:cs typeface="+mn-cs"/>
              </a:rPr>
              <a:t>I</a:t>
            </a:r>
            <a:r>
              <a:rPr lang="en-US" sz="1800" b="0" u="none" kern="1200" dirty="0">
                <a:solidFill>
                  <a:srgbClr val="000000"/>
                </a:solidFill>
                <a:effectLst/>
                <a:latin typeface="Aptos" panose="020B0004020202020204" pitchFamily="34" charset="0"/>
                <a:ea typeface="+mn-ea"/>
                <a:cs typeface="+mn-cs"/>
              </a:rPr>
              <a:t> know how I define good and evil, based on my Christian worldview.  But when you say something is “evil” and something is “good”, how do you define that?  How do you know if something is “evil” or “good”?</a:t>
            </a:r>
            <a:endParaRPr lang="en-US" b="0" dirty="0"/>
          </a:p>
        </p:txBody>
      </p:sp>
      <p:sp>
        <p:nvSpPr>
          <p:cNvPr id="4" name="Slide Number Placeholder 3"/>
          <p:cNvSpPr>
            <a:spLocks noGrp="1"/>
          </p:cNvSpPr>
          <p:nvPr>
            <p:ph type="sldNum" sz="quarter" idx="5"/>
          </p:nvPr>
        </p:nvSpPr>
        <p:spPr/>
        <p:txBody>
          <a:bodyPr/>
          <a:lstStyle/>
          <a:p>
            <a:fld id="{9562BFA2-D4CA-4F45-A646-3876F1E2946F}" type="slidenum">
              <a:rPr lang="en-US" smtClean="0"/>
              <a:t>6</a:t>
            </a:fld>
            <a:endParaRPr lang="en-US"/>
          </a:p>
        </p:txBody>
      </p:sp>
    </p:spTree>
    <p:extLst>
      <p:ext uri="{BB962C8B-B14F-4D97-AF65-F5344CB8AC3E}">
        <p14:creationId xmlns:p14="http://schemas.microsoft.com/office/powerpoint/2010/main" val="2291623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say the atheist says something along the lines of </a:t>
            </a:r>
          </a:p>
          <a:p>
            <a:r>
              <a:rPr lang="en-US" b="1" dirty="0"/>
              <a:t>*CLICK*</a:t>
            </a:r>
          </a:p>
          <a:p>
            <a:r>
              <a:rPr lang="en-US" dirty="0"/>
              <a:t>“The existence of evil proves there is no God.”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you respond 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r>
              <a:rPr lang="en-US" dirty="0"/>
              <a:t>How do you define “good” and “evil”?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endParaRPr lang="en-US" dirty="0">
              <a:effectLst/>
            </a:endParaRPr>
          </a:p>
          <a:p>
            <a:r>
              <a:rPr lang="en-US" dirty="0"/>
              <a:t>So he says “Well, I think “good” is whatever the society at large says.  We have a pretty good sense of good and evil here – murder is evil, helping kids is good.  So “good” is whatever benefits the majority of society, and “evil” is whatever hurts society.</a:t>
            </a:r>
          </a:p>
          <a:p>
            <a:endParaRPr lang="en-US" dirty="0"/>
          </a:p>
          <a:p>
            <a:r>
              <a:rPr lang="en-US" dirty="0"/>
              <a:t>You might </a:t>
            </a:r>
            <a:r>
              <a:rPr lang="en-US" dirty="0" err="1"/>
              <a:t>followup</a:t>
            </a:r>
            <a:r>
              <a:rPr lang="en-US" dirty="0"/>
              <a:t> with something like:</a:t>
            </a:r>
          </a:p>
          <a:p>
            <a:r>
              <a:rPr lang="en-US" dirty="0"/>
              <a:t>Ok, well, so if it’s true that good and evil are defined by whatever the majority says,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dirty="0">
              <a:effectLst/>
            </a:endParaRPr>
          </a:p>
          <a:p>
            <a:r>
              <a:rPr lang="en-US" dirty="0"/>
              <a:t>Is it even </a:t>
            </a:r>
            <a:r>
              <a:rPr lang="en-US" u="sng" dirty="0"/>
              <a:t>possible</a:t>
            </a:r>
            <a:r>
              <a:rPr lang="en-US" dirty="0"/>
              <a:t> for the majority to commit an evil deed?  By definition, if the society as a whole does something, then that must be good, right?  Because the majority of the people wanted it done, right?”</a:t>
            </a:r>
          </a:p>
          <a:p>
            <a:r>
              <a:rPr lang="en-US" dirty="0"/>
              <a:t>And you might even press him and say “What about German society in the 1930’s and 1940’s?  The majority opinion among them were that Jews were subhuman, racially inferior, empty shells of human beings, and that their society was far better off if the Jews were killed.  Did that make the holocaust good, because their society approved of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dirty="0">
              <a:effectLst/>
            </a:endParaRPr>
          </a:p>
          <a:p>
            <a:r>
              <a:rPr lang="en-US" dirty="0"/>
              <a:t>Or what about if my society defines evil differently?  Maybe other societies in the 30’s and 40’s disagreed with Germany.  Maybe they strongly disagreed!  But didn’t that just mean that exterminating Jews in the USA was evil (because the majority disapproved of it) but morally good in Germany (because the majority of that society approved of 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*ADVANCE*</a:t>
            </a:r>
            <a:endParaRPr lang="en-US" dirty="0">
              <a:effectLst/>
            </a:endParaRPr>
          </a:p>
          <a:p>
            <a:r>
              <a:rPr lang="en-US" dirty="0"/>
              <a:t>Or maybe your atheist friend takes a different approach and says *CLICK* “</a:t>
            </a:r>
            <a:r>
              <a:rPr kumimoji="0" lang="en-US" sz="1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Well, I believe that “good” is whatever produces the greatest happiness for the greatest number”</a:t>
            </a:r>
            <a:endParaRPr lang="en-US" dirty="0"/>
          </a:p>
        </p:txBody>
      </p:sp>
      <p:sp>
        <p:nvSpPr>
          <p:cNvPr id="4" name="Slide Number Placeholder 3"/>
          <p:cNvSpPr>
            <a:spLocks noGrp="1"/>
          </p:cNvSpPr>
          <p:nvPr>
            <p:ph type="sldNum" sz="quarter" idx="5"/>
          </p:nvPr>
        </p:nvSpPr>
        <p:spPr/>
        <p:txBody>
          <a:bodyPr/>
          <a:lstStyle/>
          <a:p>
            <a:fld id="{9562BFA2-D4CA-4F45-A646-3876F1E2946F}" type="slidenum">
              <a:rPr lang="en-US" smtClean="0"/>
              <a:t>8</a:t>
            </a:fld>
            <a:endParaRPr lang="en-US"/>
          </a:p>
        </p:txBody>
      </p:sp>
    </p:spTree>
    <p:extLst>
      <p:ext uri="{BB962C8B-B14F-4D97-AF65-F5344CB8AC3E}">
        <p14:creationId xmlns:p14="http://schemas.microsoft.com/office/powerpoint/2010/main" val="1435994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maybe your atheist friend takes a different approach and says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kumimoji="0" lang="en-US" sz="1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Well, I believe that “good” is whatever produces the greatest happiness for the greatest number of people”.  Evil deeds are those things that cause unhappiness among most people.</a:t>
            </a:r>
            <a:endParaRPr lang="en-US" dirty="0"/>
          </a:p>
          <a:p>
            <a:endParaRPr kumimoji="0" lang="en-US" sz="1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endParaRPr>
          </a:p>
          <a:p>
            <a:r>
              <a:rPr kumimoji="0" lang="en-US" sz="1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Well, you might respond with something like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endParaRPr lang="en-US" dirty="0">
              <a:effectLst/>
            </a:endParaRPr>
          </a:p>
          <a:p>
            <a:r>
              <a:rPr kumimoji="0" lang="en-US" sz="1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Well, who gets to defined what the greatest happiness is?  Whose well-being matters most of all?  How do you even define well-being?  Do you have to go and poll everyone to find out what makes them happy, and then aggregate that together in some way to determine what 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dirty="0">
              <a:effectLst/>
            </a:endParaRPr>
          </a:p>
          <a:p>
            <a:r>
              <a:rPr kumimoji="0" lang="en-US" sz="1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Or, even more pointedly, you might ask “Is it OK to exploit a minority of the people if it ultimately benefits the majority?”  If I go and mug an old woman in a dark alley after she’s just withdrawn her life savings, that’s going to make her very unhappy, but it’s going to make me and my family of 6 people very happy indeed.  So, a greater number of people are happy after the mugging than unhappy.  Does that make it morally good?</a:t>
            </a:r>
          </a:p>
          <a:p>
            <a:endParaRPr kumimoji="0" lang="en-US" sz="1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endParaRPr>
          </a:p>
          <a:p>
            <a:r>
              <a:rPr kumimoji="0" lang="en-US" sz="1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What are you getting at with these questions?  What’s the point you’re trying to drive home to your atheist friend?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*ADVANCE*</a:t>
            </a:r>
            <a:endParaRPr lang="en-US" dirty="0">
              <a:effectLst/>
            </a:endParaRPr>
          </a:p>
          <a:p>
            <a:endParaRPr kumimoji="0" lang="en-US" sz="1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9562BFA2-D4CA-4F45-A646-3876F1E2946F}" type="slidenum">
              <a:rPr lang="en-US" smtClean="0"/>
              <a:t>9</a:t>
            </a:fld>
            <a:endParaRPr lang="en-US"/>
          </a:p>
        </p:txBody>
      </p:sp>
    </p:spTree>
    <p:extLst>
      <p:ext uri="{BB962C8B-B14F-4D97-AF65-F5344CB8AC3E}">
        <p14:creationId xmlns:p14="http://schemas.microsoft.com/office/powerpoint/2010/main" val="3851477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you recognize that your atheist friend has a real, deep-seeded sense of what is truly good and evil because he is made in the image of God.  And he has a God given conscience that sees war, or euthanasia, or innocent women getting attacked in dark alleys, and that conscience rises up with indignation and says “That is wicked”.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000000"/>
                </a:solidFill>
                <a:effectLst/>
                <a:latin typeface="Aptos" panose="020B0004020202020204" pitchFamily="34" charset="0"/>
                <a:ea typeface="+mn-ea"/>
                <a:cs typeface="+mn-cs"/>
              </a:rPr>
              <a:t>*CLICK*</a:t>
            </a:r>
            <a:endParaRPr lang="en-US" dirty="0">
              <a:effectLst/>
            </a:endParaRPr>
          </a:p>
          <a:p>
            <a:r>
              <a:rPr lang="en-US" dirty="0"/>
              <a:t>But the problem is that his atheistic worldview doesn’t give him a justification for having such feelings.  We’re just evolved apes, aren’t we?  We’re just bags of flesh and chemicals that randomly evolved, aren’t we?  Random chemicals don’t have any obligations to each other.  You don’t blame a drop of red food dye turning a jar of clear water red, do you?  It’s just a chemical reaction.  Well, mugging old ladies is just one bag of chemicals interacting with another bad of random chemicals – how can that be “good” or “evil”?  It just is.  </a:t>
            </a:r>
          </a:p>
          <a:p>
            <a:endParaRPr lang="en-US" dirty="0"/>
          </a:p>
          <a:p>
            <a:r>
              <a:rPr lang="en-US" b="0" dirty="0"/>
              <a:t>But the conscience of the atheist rebels against that.  The atheist WANTS to say that there are things that are REALLY evil in the world – things that nobody should ever, ever do in any society under any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0000"/>
                </a:solidFill>
                <a:effectLst/>
                <a:latin typeface="Aptos" panose="020B0004020202020204" pitchFamily="34" charset="0"/>
                <a:ea typeface="+mn-ea"/>
                <a:cs typeface="+mn-cs"/>
              </a:rPr>
              <a:t>*CLICK*</a:t>
            </a:r>
            <a:endParaRPr lang="en-US" dirty="0">
              <a:effectLst/>
            </a:endParaRP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But </a:t>
            </a:r>
            <a:r>
              <a:rPr lang="en-US" sz="1200" b="0" dirty="0">
                <a:solidFill>
                  <a:schemeClr val="bg1"/>
                </a:solidFill>
                <a:effectLst>
                  <a:outerShdw blurRad="38100" dist="38100" dir="2700000" algn="tl">
                    <a:srgbClr val="000000">
                      <a:alpha val="43137"/>
                    </a:srgbClr>
                  </a:outerShdw>
                </a:effectLst>
                <a:latin typeface="Calibri" panose="020F0502020204030204"/>
              </a:rPr>
              <a:t>i</a:t>
            </a:r>
            <a:r>
              <a:rPr lang="en-US" sz="1200" dirty="0">
                <a:solidFill>
                  <a:schemeClr val="bg1"/>
                </a:solidFill>
                <a:effectLst>
                  <a:outerShdw blurRad="38100" dist="38100" dir="2700000" algn="tl">
                    <a:srgbClr val="000000">
                      <a:alpha val="43137"/>
                    </a:srgbClr>
                  </a:outerShdw>
                </a:effectLst>
                <a:latin typeface="Calibri" panose="020F0502020204030204"/>
              </a:rPr>
              <a:t>n order to condemn God for the existence of evil, the atheist must first borrow the idea of a universal “evil” from the Christian worldview.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ffectLst>
                <a:outerShdw blurRad="38100" dist="38100" dir="2700000" algn="tl">
                  <a:srgbClr val="000000">
                    <a:alpha val="43137"/>
                  </a:srgbClr>
                </a:outerShdw>
              </a:effectLs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Calibri" panose="020F0502020204030204"/>
              </a:rPr>
              <a:t>So when the atheist says “How could a good and loving God allow so much evil in the world”, you might take the strategy of showing the atheist that concepts of universal “good” and “evil” don’t even make sense in his own worldview.</a:t>
            </a: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Things are just the way that atheist Richard Dawkins says, “</a:t>
            </a:r>
            <a:r>
              <a:rPr lang="en-US" b="0" i="0" dirty="0">
                <a:solidFill>
                  <a:srgbClr val="404040"/>
                </a:solidFill>
                <a:effectLst/>
                <a:highlight>
                  <a:srgbClr val="FFFFFF"/>
                </a:highlight>
                <a:latin typeface="Georgia" panose="02040502050405020303" pitchFamily="18" charset="0"/>
              </a:rPr>
              <a:t>The universe we observe has precisely the properties we should expect if there is, at bottom, no design, no purpose, no evil and no good, nothing but blind, pitiless indifference.”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4040"/>
              </a:solidFill>
              <a:effectLst/>
              <a:highlight>
                <a:srgbClr val="FFFFFF"/>
              </a:highligh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0"/>
                </a:solidFill>
                <a:effectLst/>
                <a:highlight>
                  <a:srgbClr val="FFFFFF"/>
                </a:highlight>
                <a:latin typeface="Georgia" panose="02040502050405020303" pitchFamily="18" charset="0"/>
              </a:rPr>
              <a:t>So that’s one way to address the problem of evil – turn the tables back on the atheist.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04040"/>
                </a:solidFill>
                <a:effectLst/>
                <a:highlight>
                  <a:srgbClr val="FFFFFF"/>
                </a:highlight>
                <a:latin typeface="Georgia" panose="02040502050405020303" pitchFamily="18" charset="0"/>
              </a:rPr>
              <a:t>*ADVANCE*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4040"/>
                </a:solidFill>
                <a:effectLst/>
                <a:highlight>
                  <a:srgbClr val="FFFFFF"/>
                </a:highlight>
                <a:latin typeface="Georgia" panose="02040502050405020303" pitchFamily="18" charset="0"/>
              </a:rPr>
              <a:t>And that can be a useful start.  But that doesn’t fully deal with the problem.</a:t>
            </a:r>
          </a:p>
        </p:txBody>
      </p:sp>
      <p:sp>
        <p:nvSpPr>
          <p:cNvPr id="4" name="Slide Number Placeholder 3"/>
          <p:cNvSpPr>
            <a:spLocks noGrp="1"/>
          </p:cNvSpPr>
          <p:nvPr>
            <p:ph type="sldNum" sz="quarter" idx="5"/>
          </p:nvPr>
        </p:nvSpPr>
        <p:spPr/>
        <p:txBody>
          <a:bodyPr/>
          <a:lstStyle/>
          <a:p>
            <a:fld id="{9562BFA2-D4CA-4F45-A646-3876F1E2946F}" type="slidenum">
              <a:rPr lang="en-US" smtClean="0"/>
              <a:t>10</a:t>
            </a:fld>
            <a:endParaRPr lang="en-US"/>
          </a:p>
        </p:txBody>
      </p:sp>
    </p:spTree>
    <p:extLst>
      <p:ext uri="{BB962C8B-B14F-4D97-AF65-F5344CB8AC3E}">
        <p14:creationId xmlns:p14="http://schemas.microsoft.com/office/powerpoint/2010/main" val="2377212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09143A-DBB9-4164-86DF-E7EF4DDD2F08}"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B67FE-A2FA-4EAB-A2FB-A0E0FEA3952B}" type="slidenum">
              <a:rPr lang="en-US" smtClean="0"/>
              <a:t>‹#›</a:t>
            </a:fld>
            <a:endParaRPr lang="en-US"/>
          </a:p>
        </p:txBody>
      </p:sp>
    </p:spTree>
    <p:extLst>
      <p:ext uri="{BB962C8B-B14F-4D97-AF65-F5344CB8AC3E}">
        <p14:creationId xmlns:p14="http://schemas.microsoft.com/office/powerpoint/2010/main" val="304793284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09143A-DBB9-4164-86DF-E7EF4DDD2F08}"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B67FE-A2FA-4EAB-A2FB-A0E0FEA3952B}" type="slidenum">
              <a:rPr lang="en-US" smtClean="0"/>
              <a:t>‹#›</a:t>
            </a:fld>
            <a:endParaRPr lang="en-US"/>
          </a:p>
        </p:txBody>
      </p:sp>
    </p:spTree>
    <p:extLst>
      <p:ext uri="{BB962C8B-B14F-4D97-AF65-F5344CB8AC3E}">
        <p14:creationId xmlns:p14="http://schemas.microsoft.com/office/powerpoint/2010/main" val="404164035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09143A-DBB9-4164-86DF-E7EF4DDD2F08}"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B67FE-A2FA-4EAB-A2FB-A0E0FEA3952B}" type="slidenum">
              <a:rPr lang="en-US" smtClean="0"/>
              <a:t>‹#›</a:t>
            </a:fld>
            <a:endParaRPr lang="en-US"/>
          </a:p>
        </p:txBody>
      </p:sp>
    </p:spTree>
    <p:extLst>
      <p:ext uri="{BB962C8B-B14F-4D97-AF65-F5344CB8AC3E}">
        <p14:creationId xmlns:p14="http://schemas.microsoft.com/office/powerpoint/2010/main" val="340331932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09143A-DBB9-4164-86DF-E7EF4DDD2F08}" type="datetimeFigureOut">
              <a:rPr lang="en-US" smtClean="0"/>
              <a:pPr/>
              <a:t>9/24/2024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B67FE-A2FA-4EAB-A2FB-A0E0FEA3952B}" type="slidenum">
              <a:rPr lang="en-US" smtClean="0"/>
              <a:pPr/>
              <a:t>‹#›</a:t>
            </a:fld>
            <a:endParaRPr lang="en-US"/>
          </a:p>
        </p:txBody>
      </p:sp>
    </p:spTree>
    <p:extLst>
      <p:ext uri="{BB962C8B-B14F-4D97-AF65-F5344CB8AC3E}">
        <p14:creationId xmlns:p14="http://schemas.microsoft.com/office/powerpoint/2010/main" val="379828221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09143A-DBB9-4164-86DF-E7EF4DDD2F08}"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CB67FE-A2FA-4EAB-A2FB-A0E0FEA3952B}" type="slidenum">
              <a:rPr lang="en-US" smtClean="0"/>
              <a:t>‹#›</a:t>
            </a:fld>
            <a:endParaRPr lang="en-US"/>
          </a:p>
        </p:txBody>
      </p:sp>
    </p:spTree>
    <p:extLst>
      <p:ext uri="{BB962C8B-B14F-4D97-AF65-F5344CB8AC3E}">
        <p14:creationId xmlns:p14="http://schemas.microsoft.com/office/powerpoint/2010/main" val="142883441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09143A-DBB9-4164-86DF-E7EF4DDD2F08}"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B67FE-A2FA-4EAB-A2FB-A0E0FEA3952B}" type="slidenum">
              <a:rPr lang="en-US" smtClean="0"/>
              <a:t>‹#›</a:t>
            </a:fld>
            <a:endParaRPr lang="en-US"/>
          </a:p>
        </p:txBody>
      </p:sp>
    </p:spTree>
    <p:extLst>
      <p:ext uri="{BB962C8B-B14F-4D97-AF65-F5344CB8AC3E}">
        <p14:creationId xmlns:p14="http://schemas.microsoft.com/office/powerpoint/2010/main" val="407243071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09143A-DBB9-4164-86DF-E7EF4DDD2F08}" type="datetimeFigureOut">
              <a:rPr lang="en-US" smtClean="0"/>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CB67FE-A2FA-4EAB-A2FB-A0E0FEA3952B}" type="slidenum">
              <a:rPr lang="en-US" smtClean="0"/>
              <a:t>‹#›</a:t>
            </a:fld>
            <a:endParaRPr lang="en-US"/>
          </a:p>
        </p:txBody>
      </p:sp>
    </p:spTree>
    <p:extLst>
      <p:ext uri="{BB962C8B-B14F-4D97-AF65-F5344CB8AC3E}">
        <p14:creationId xmlns:p14="http://schemas.microsoft.com/office/powerpoint/2010/main" val="56054122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09143A-DBB9-4164-86DF-E7EF4DDD2F08}" type="datetimeFigureOut">
              <a:rPr lang="en-US" smtClean="0"/>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CB67FE-A2FA-4EAB-A2FB-A0E0FEA3952B}" type="slidenum">
              <a:rPr lang="en-US" smtClean="0"/>
              <a:t>‹#›</a:t>
            </a:fld>
            <a:endParaRPr lang="en-US"/>
          </a:p>
        </p:txBody>
      </p:sp>
    </p:spTree>
    <p:extLst>
      <p:ext uri="{BB962C8B-B14F-4D97-AF65-F5344CB8AC3E}">
        <p14:creationId xmlns:p14="http://schemas.microsoft.com/office/powerpoint/2010/main" val="17823821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09143A-DBB9-4164-86DF-E7EF4DDD2F08}" type="datetimeFigureOut">
              <a:rPr lang="en-US" smtClean="0"/>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CB67FE-A2FA-4EAB-A2FB-A0E0FEA3952B}" type="slidenum">
              <a:rPr lang="en-US" smtClean="0"/>
              <a:t>‹#›</a:t>
            </a:fld>
            <a:endParaRPr lang="en-US"/>
          </a:p>
        </p:txBody>
      </p:sp>
    </p:spTree>
    <p:extLst>
      <p:ext uri="{BB962C8B-B14F-4D97-AF65-F5344CB8AC3E}">
        <p14:creationId xmlns:p14="http://schemas.microsoft.com/office/powerpoint/2010/main" val="4024250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509143A-DBB9-4164-86DF-E7EF4DDD2F08}"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B67FE-A2FA-4EAB-A2FB-A0E0FEA3952B}" type="slidenum">
              <a:rPr lang="en-US" smtClean="0"/>
              <a:t>‹#›</a:t>
            </a:fld>
            <a:endParaRPr lang="en-US"/>
          </a:p>
        </p:txBody>
      </p:sp>
    </p:spTree>
    <p:extLst>
      <p:ext uri="{BB962C8B-B14F-4D97-AF65-F5344CB8AC3E}">
        <p14:creationId xmlns:p14="http://schemas.microsoft.com/office/powerpoint/2010/main" val="255451512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509143A-DBB9-4164-86DF-E7EF4DDD2F08}"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CB67FE-A2FA-4EAB-A2FB-A0E0FEA3952B}" type="slidenum">
              <a:rPr lang="en-US" smtClean="0"/>
              <a:t>‹#›</a:t>
            </a:fld>
            <a:endParaRPr lang="en-US"/>
          </a:p>
        </p:txBody>
      </p:sp>
    </p:spTree>
    <p:extLst>
      <p:ext uri="{BB962C8B-B14F-4D97-AF65-F5344CB8AC3E}">
        <p14:creationId xmlns:p14="http://schemas.microsoft.com/office/powerpoint/2010/main" val="309250519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A509143A-DBB9-4164-86DF-E7EF4DDD2F08}" type="datetimeFigureOut">
              <a:rPr lang="en-US" smtClean="0"/>
              <a:pPr/>
              <a:t>9/24/2024</a:t>
            </a:fld>
            <a:endParaRPr lang="en-US" dirty="0"/>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71CB67FE-A2FA-4EAB-A2FB-A0E0FEA3952B}" type="slidenum">
              <a:rPr lang="en-US" smtClean="0"/>
              <a:pPr/>
              <a:t>‹#›</a:t>
            </a:fld>
            <a:endParaRPr lang="en-US"/>
          </a:p>
        </p:txBody>
      </p:sp>
      <p:pic>
        <p:nvPicPr>
          <p:cNvPr id="7" name="Picture 6">
            <a:extLst>
              <a:ext uri="{FF2B5EF4-FFF2-40B4-BE49-F238E27FC236}">
                <a16:creationId xmlns:a16="http://schemas.microsoft.com/office/drawing/2014/main" id="{3DB1715D-637A-B851-749A-3A3FE11E5EC2}"/>
              </a:ext>
            </a:extLst>
          </p:cNvPr>
          <p:cNvPicPr>
            <a:picLocks noChangeAspect="1"/>
          </p:cNvPicPr>
          <p:nvPr userDrawn="1"/>
        </p:nvPicPr>
        <p:blipFill>
          <a:blip r:embed="rId13">
            <a:alphaModFix amt="70000"/>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40720212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5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BAD797-9B84-AAD0-DF97-81166F842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404523470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19BBC8-FF32-61E1-BB90-F57BA086F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le 1">
            <a:extLst>
              <a:ext uri="{FF2B5EF4-FFF2-40B4-BE49-F238E27FC236}">
                <a16:creationId xmlns:a16="http://schemas.microsoft.com/office/drawing/2014/main" id="{E1174F84-D756-AC8E-3276-EF6B0B976CA9}"/>
              </a:ext>
            </a:extLst>
          </p:cNvPr>
          <p:cNvSpPr>
            <a:spLocks noGrp="1"/>
          </p:cNvSpPr>
          <p:nvPr>
            <p:ph type="title"/>
          </p:nvPr>
        </p:nvSpPr>
        <p:spPr>
          <a:xfrm>
            <a:off x="150920" y="69741"/>
            <a:ext cx="8824404" cy="571500"/>
          </a:xfrm>
        </p:spPr>
        <p:txBody>
          <a:bodyPr>
            <a:norm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Reversing the burden of proof on the atheist</a:t>
            </a:r>
          </a:p>
        </p:txBody>
      </p:sp>
      <p:sp>
        <p:nvSpPr>
          <p:cNvPr id="8" name="TextBox 7">
            <a:extLst>
              <a:ext uri="{FF2B5EF4-FFF2-40B4-BE49-F238E27FC236}">
                <a16:creationId xmlns:a16="http://schemas.microsoft.com/office/drawing/2014/main" id="{3AFB8761-B470-C5A6-2F2D-5C98A72052FC}"/>
              </a:ext>
            </a:extLst>
          </p:cNvPr>
          <p:cNvSpPr txBox="1"/>
          <p:nvPr/>
        </p:nvSpPr>
        <p:spPr>
          <a:xfrm>
            <a:off x="189019" y="955899"/>
            <a:ext cx="8278705" cy="3754874"/>
          </a:xfrm>
          <a:prstGeom prst="rect">
            <a:avLst/>
          </a:prstGeom>
          <a:noFill/>
        </p:spPr>
        <p:txBody>
          <a:bodyPr wrap="square">
            <a:spAutoFit/>
          </a:bodyPr>
          <a:lstStyle/>
          <a:p>
            <a:pPr marL="457200" indent="-457200">
              <a:spcBef>
                <a:spcPts val="1800"/>
              </a:spcBef>
              <a:buFont typeface="Arial" panose="020B0604020202020204" pitchFamily="34" charset="0"/>
              <a:buChar char="•"/>
            </a:pPr>
            <a:r>
              <a:rPr lang="en-US" sz="2600" dirty="0">
                <a:solidFill>
                  <a:schemeClr val="bg1"/>
                </a:solidFill>
                <a:effectLst>
                  <a:outerShdw blurRad="38100" dist="38100" dir="2700000" algn="tl">
                    <a:srgbClr val="000000">
                      <a:alpha val="43137"/>
                    </a:srgbClr>
                  </a:outerShdw>
                </a:effectLst>
                <a:latin typeface="Calibri" panose="020F0502020204030204"/>
              </a:rPr>
              <a:t>Atheists still have a deep sense of what is good and evil because they are made in the image of God.</a:t>
            </a:r>
          </a:p>
          <a:p>
            <a:pPr marL="457200" indent="-457200">
              <a:spcBef>
                <a:spcPts val="1800"/>
              </a:spcBef>
              <a:buFont typeface="Arial" panose="020B0604020202020204" pitchFamily="34" charset="0"/>
              <a:buChar char="•"/>
            </a:pPr>
            <a:r>
              <a:rPr lang="en-US" sz="2600" dirty="0">
                <a:solidFill>
                  <a:schemeClr val="bg1"/>
                </a:solidFill>
                <a:effectLst>
                  <a:outerShdw blurRad="38100" dist="38100" dir="2700000" algn="tl">
                    <a:srgbClr val="000000">
                      <a:alpha val="43137"/>
                    </a:srgbClr>
                  </a:outerShdw>
                </a:effectLst>
                <a:latin typeface="Calibri" panose="020F0502020204030204"/>
              </a:rPr>
              <a:t>But their atheistic worldview gives them no justification for such feelings.  Concepts of universal “good” and “evil” cannot exist in a godless universe.  </a:t>
            </a:r>
          </a:p>
          <a:p>
            <a:pPr marL="457200" indent="-457200">
              <a:spcBef>
                <a:spcPts val="1800"/>
              </a:spcBef>
              <a:buFont typeface="Arial" panose="020B0604020202020204" pitchFamily="34" charset="0"/>
              <a:buChar char="•"/>
            </a:pPr>
            <a:r>
              <a:rPr lang="en-US" sz="2600" dirty="0">
                <a:solidFill>
                  <a:schemeClr val="bg1"/>
                </a:solidFill>
                <a:effectLst>
                  <a:outerShdw blurRad="38100" dist="38100" dir="2700000" algn="tl">
                    <a:srgbClr val="000000">
                      <a:alpha val="43137"/>
                    </a:srgbClr>
                  </a:outerShdw>
                </a:effectLst>
                <a:latin typeface="Calibri" panose="020F0502020204030204"/>
              </a:rPr>
              <a:t>In order to condemn God for the existence of evil, </a:t>
            </a:r>
            <a:br>
              <a:rPr lang="en-US" sz="2600" dirty="0">
                <a:solidFill>
                  <a:schemeClr val="bg1"/>
                </a:solidFill>
                <a:effectLst>
                  <a:outerShdw blurRad="38100" dist="38100" dir="2700000" algn="tl">
                    <a:srgbClr val="000000">
                      <a:alpha val="43137"/>
                    </a:srgbClr>
                  </a:outerShdw>
                </a:effectLst>
                <a:latin typeface="Calibri" panose="020F0502020204030204"/>
              </a:rPr>
            </a:br>
            <a:r>
              <a:rPr lang="en-US" sz="2600" dirty="0">
                <a:solidFill>
                  <a:schemeClr val="bg1"/>
                </a:solidFill>
                <a:effectLst>
                  <a:outerShdw blurRad="38100" dist="38100" dir="2700000" algn="tl">
                    <a:srgbClr val="000000">
                      <a:alpha val="43137"/>
                    </a:srgbClr>
                  </a:outerShdw>
                </a:effectLst>
                <a:latin typeface="Calibri" panose="020F0502020204030204"/>
              </a:rPr>
              <a:t>the atheist must first borrow the idea of a universal “evil” from the Christian worldview.</a:t>
            </a:r>
            <a:endParaRPr lang="en-US" dirty="0">
              <a:solidFill>
                <a:schemeClr val="bg1"/>
              </a:solidFill>
            </a:endParaRPr>
          </a:p>
        </p:txBody>
      </p:sp>
    </p:spTree>
    <p:extLst>
      <p:ext uri="{BB962C8B-B14F-4D97-AF65-F5344CB8AC3E}">
        <p14:creationId xmlns:p14="http://schemas.microsoft.com/office/powerpoint/2010/main" val="18033025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EB516A-5D8A-C4BA-3B53-144156C14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le 1">
            <a:extLst>
              <a:ext uri="{FF2B5EF4-FFF2-40B4-BE49-F238E27FC236}">
                <a16:creationId xmlns:a16="http://schemas.microsoft.com/office/drawing/2014/main" id="{E1174F84-D756-AC8E-3276-EF6B0B976CA9}"/>
              </a:ext>
            </a:extLst>
          </p:cNvPr>
          <p:cNvSpPr>
            <a:spLocks noGrp="1"/>
          </p:cNvSpPr>
          <p:nvPr>
            <p:ph type="title"/>
          </p:nvPr>
        </p:nvSpPr>
        <p:spPr>
          <a:xfrm>
            <a:off x="150920" y="69741"/>
            <a:ext cx="8824404" cy="571500"/>
          </a:xfrm>
        </p:spPr>
        <p:txBody>
          <a:bodyPr>
            <a:normAutofit/>
          </a:bodyPr>
          <a:lstStyle/>
          <a:p>
            <a:r>
              <a:rPr lang="en-US" sz="3000">
                <a:solidFill>
                  <a:srgbClr val="F98301"/>
                </a:solidFill>
                <a:effectLst>
                  <a:outerShdw blurRad="38100" dist="38100" dir="2700000" algn="tl">
                    <a:srgbClr val="000000">
                      <a:alpha val="43137"/>
                    </a:srgbClr>
                  </a:outerShdw>
                </a:effectLst>
                <a:latin typeface="Trebuchet MS" panose="020B0603020202020204" pitchFamily="34" charset="0"/>
              </a:rPr>
              <a:t>The problem that remains</a:t>
            </a:r>
            <a:endParaRPr lang="en-US" sz="3000" dirty="0">
              <a:solidFill>
                <a:srgbClr val="F98301"/>
              </a:solidFill>
              <a:effectLst>
                <a:outerShdw blurRad="38100" dist="38100" dir="2700000" algn="tl">
                  <a:srgbClr val="000000">
                    <a:alpha val="43137"/>
                  </a:srgbClr>
                </a:outerShdw>
              </a:effectLst>
              <a:latin typeface="Trebuchet MS" panose="020B0603020202020204" pitchFamily="34" charset="0"/>
            </a:endParaRPr>
          </a:p>
        </p:txBody>
      </p:sp>
      <p:pic>
        <p:nvPicPr>
          <p:cNvPr id="6" name="Picture 5">
            <a:extLst>
              <a:ext uri="{FF2B5EF4-FFF2-40B4-BE49-F238E27FC236}">
                <a16:creationId xmlns:a16="http://schemas.microsoft.com/office/drawing/2014/main" id="{407B6B5F-3F62-4F25-646E-74781AAF1C1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35680" y="1374372"/>
            <a:ext cx="3072640" cy="2966256"/>
          </a:xfrm>
          <a:prstGeom prst="rect">
            <a:avLst/>
          </a:prstGeom>
        </p:spPr>
      </p:pic>
    </p:spTree>
    <p:extLst>
      <p:ext uri="{BB962C8B-B14F-4D97-AF65-F5344CB8AC3E}">
        <p14:creationId xmlns:p14="http://schemas.microsoft.com/office/powerpoint/2010/main" val="3039597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7AB3D6-941B-D659-24D8-36643A0B3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le 1">
            <a:extLst>
              <a:ext uri="{FF2B5EF4-FFF2-40B4-BE49-F238E27FC236}">
                <a16:creationId xmlns:a16="http://schemas.microsoft.com/office/drawing/2014/main" id="{E1174F84-D756-AC8E-3276-EF6B0B976CA9}"/>
              </a:ext>
            </a:extLst>
          </p:cNvPr>
          <p:cNvSpPr>
            <a:spLocks noGrp="1"/>
          </p:cNvSpPr>
          <p:nvPr>
            <p:ph type="title"/>
          </p:nvPr>
        </p:nvSpPr>
        <p:spPr>
          <a:xfrm>
            <a:off x="150920" y="69740"/>
            <a:ext cx="8824404" cy="897211"/>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Inadequate Answers:</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The good in the world outweighs the bad</a:t>
            </a:r>
          </a:p>
        </p:txBody>
      </p:sp>
    </p:spTree>
    <p:extLst>
      <p:ext uri="{BB962C8B-B14F-4D97-AF65-F5344CB8AC3E}">
        <p14:creationId xmlns:p14="http://schemas.microsoft.com/office/powerpoint/2010/main" val="335263958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2A45C2-2482-45C8-82D2-29A972A71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le 1">
            <a:extLst>
              <a:ext uri="{FF2B5EF4-FFF2-40B4-BE49-F238E27FC236}">
                <a16:creationId xmlns:a16="http://schemas.microsoft.com/office/drawing/2014/main" id="{E1174F84-D756-AC8E-3276-EF6B0B976CA9}"/>
              </a:ext>
            </a:extLst>
          </p:cNvPr>
          <p:cNvSpPr>
            <a:spLocks noGrp="1"/>
          </p:cNvSpPr>
          <p:nvPr>
            <p:ph type="title"/>
          </p:nvPr>
        </p:nvSpPr>
        <p:spPr>
          <a:xfrm>
            <a:off x="150920" y="69740"/>
            <a:ext cx="8824404" cy="897211"/>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Inadequate Answers:</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endParaRPr lang="en-US" sz="3000" dirty="0">
              <a:solidFill>
                <a:srgbClr val="F98301"/>
              </a:solidFill>
              <a:effectLst>
                <a:outerShdw blurRad="38100" dist="38100" dir="2700000" algn="tl">
                  <a:srgbClr val="000000">
                    <a:alpha val="43137"/>
                  </a:srgbClr>
                </a:outerShdw>
              </a:effectLst>
              <a:latin typeface="Trebuchet MS" panose="020B0603020202020204" pitchFamily="34" charset="0"/>
            </a:endParaRPr>
          </a:p>
        </p:txBody>
      </p:sp>
      <p:sp>
        <p:nvSpPr>
          <p:cNvPr id="2" name="Title 1">
            <a:extLst>
              <a:ext uri="{FF2B5EF4-FFF2-40B4-BE49-F238E27FC236}">
                <a16:creationId xmlns:a16="http://schemas.microsoft.com/office/drawing/2014/main" id="{B2BA746E-62D1-E1A2-B123-FEE77F558A1B}"/>
              </a:ext>
            </a:extLst>
          </p:cNvPr>
          <p:cNvSpPr txBox="1">
            <a:spLocks/>
          </p:cNvSpPr>
          <p:nvPr/>
        </p:nvSpPr>
        <p:spPr>
          <a:xfrm>
            <a:off x="159799" y="1286360"/>
            <a:ext cx="8824404" cy="4045057"/>
          </a:xfrm>
          <a:prstGeom prst="rect">
            <a:avLst/>
          </a:prstGeom>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If God is all-powerful, he is able to prevent evil.</a:t>
            </a:r>
          </a:p>
          <a:p>
            <a:pPr marL="571500" indent="-571500">
              <a:lnSpc>
                <a:spcPct val="95000"/>
              </a:lnSpc>
              <a:spcBef>
                <a:spcPts val="1500"/>
              </a:spcBef>
              <a:buAutoNum type="arabicPeriod"/>
            </a:pPr>
            <a:r>
              <a:rPr lang="en-US" sz="2600" dirty="0">
                <a:effectLst>
                  <a:outerShdw blurRad="38100" dist="38100" dir="2700000" algn="tl">
                    <a:srgbClr val="000000">
                      <a:alpha val="43137"/>
                    </a:srgbClr>
                  </a:outerShdw>
                </a:effectLst>
              </a:rPr>
              <a:t>If God is all-good, he desires to prevent evil.</a:t>
            </a:r>
          </a:p>
          <a:p>
            <a:pPr marL="571500" indent="-571500">
              <a:lnSpc>
                <a:spcPct val="95000"/>
              </a:lnSpc>
              <a:spcBef>
                <a:spcPts val="1500"/>
              </a:spcBef>
              <a:buAutoNum type="arabicPeriod"/>
            </a:pPr>
            <a:r>
              <a:rPr lang="en-US" sz="2600" dirty="0">
                <a:effectLst>
                  <a:outerShdw blurRad="38100" dist="38100" dir="2700000" algn="tl">
                    <a:srgbClr val="000000">
                      <a:alpha val="43137"/>
                    </a:srgbClr>
                  </a:outerShdw>
                </a:effectLst>
              </a:rPr>
              <a:t>Therefore, if an all-powerful, all-good God exists,</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evil will not exist.</a:t>
            </a:r>
          </a:p>
          <a:p>
            <a:pPr marL="571500" indent="-571500">
              <a:lnSpc>
                <a:spcPct val="95000"/>
              </a:lnSpc>
              <a:spcBef>
                <a:spcPts val="1500"/>
              </a:spcBef>
              <a:buAutoNum type="arabicPeriod"/>
            </a:pPr>
            <a:r>
              <a:rPr lang="en-US" sz="2600" dirty="0">
                <a:effectLst>
                  <a:outerShdw blurRad="38100" dist="38100" dir="2700000" algn="tl">
                    <a:srgbClr val="000000">
                      <a:alpha val="43137"/>
                    </a:srgbClr>
                  </a:outerShdw>
                </a:effectLst>
              </a:rPr>
              <a:t>However, evil does exist.</a:t>
            </a:r>
          </a:p>
          <a:p>
            <a:pPr marL="571500" indent="-571500">
              <a:lnSpc>
                <a:spcPct val="95000"/>
              </a:lnSpc>
              <a:spcBef>
                <a:spcPts val="1500"/>
              </a:spcBef>
              <a:buAutoNum type="arabicPeriod"/>
            </a:pPr>
            <a:r>
              <a:rPr lang="en-US" sz="2600" dirty="0">
                <a:effectLst>
                  <a:outerShdw blurRad="38100" dist="38100" dir="2700000" algn="tl">
                    <a:srgbClr val="000000">
                      <a:alpha val="43137"/>
                    </a:srgbClr>
                  </a:outerShdw>
                </a:effectLst>
              </a:rPr>
              <a:t>Therefore, an all-powerful, all-good God</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does not exist.</a:t>
            </a:r>
          </a:p>
        </p:txBody>
      </p:sp>
      <p:cxnSp>
        <p:nvCxnSpPr>
          <p:cNvPr id="5" name="Straight Connector 4">
            <a:extLst>
              <a:ext uri="{FF2B5EF4-FFF2-40B4-BE49-F238E27FC236}">
                <a16:creationId xmlns:a16="http://schemas.microsoft.com/office/drawing/2014/main" id="{667F953D-2CBA-A8F7-02F3-BC8A5CE504A5}"/>
              </a:ext>
            </a:extLst>
          </p:cNvPr>
          <p:cNvCxnSpPr>
            <a:cxnSpLocks/>
          </p:cNvCxnSpPr>
          <p:nvPr/>
        </p:nvCxnSpPr>
        <p:spPr>
          <a:xfrm>
            <a:off x="714703" y="1534509"/>
            <a:ext cx="33843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399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500"/>
                                        <p:tgtEl>
                                          <p:spTgt spid="2">
                                            <p:txEl>
                                              <p:pRg st="2" end="2"/>
                                            </p:txEl>
                                          </p:spTgt>
                                        </p:tgtEl>
                                      </p:cBhvr>
                                    </p:animEffect>
                                    <p:set>
                                      <p:cBhvr>
                                        <p:cTn id="11" dur="1" fill="hold">
                                          <p:stCondLst>
                                            <p:cond delay="499"/>
                                          </p:stCondLst>
                                        </p:cTn>
                                        <p:tgtEl>
                                          <p:spTgt spid="2">
                                            <p:txEl>
                                              <p:pRg st="2" end="2"/>
                                            </p:txEl>
                                          </p:spTgt>
                                        </p:tgtEl>
                                        <p:attrNameLst>
                                          <p:attrName>style.visibility</p:attrName>
                                        </p:attrNameLst>
                                      </p:cBhvr>
                                      <p:to>
                                        <p:strVal val="hidden"/>
                                      </p:to>
                                    </p:set>
                                  </p:childTnLst>
                                </p:cTn>
                              </p:par>
                            </p:childTnLst>
                          </p:cTn>
                        </p:par>
                        <p:par>
                          <p:cTn id="12" fill="hold">
                            <p:stCondLst>
                              <p:cond delay="1500"/>
                            </p:stCondLst>
                            <p:childTnLst>
                              <p:par>
                                <p:cTn id="13" presetID="10" presetClass="exit" presetSubtype="0" fill="hold" nodeType="afterEffect">
                                  <p:stCondLst>
                                    <p:cond delay="0"/>
                                  </p:stCondLst>
                                  <p:childTnLst>
                                    <p:animEffect transition="out" filter="fade">
                                      <p:cBhvr>
                                        <p:cTn id="14" dur="500"/>
                                        <p:tgtEl>
                                          <p:spTgt spid="2">
                                            <p:txEl>
                                              <p:pRg st="3" end="3"/>
                                            </p:txEl>
                                          </p:spTgt>
                                        </p:tgtEl>
                                      </p:cBhvr>
                                    </p:animEffect>
                                    <p:set>
                                      <p:cBhvr>
                                        <p:cTn id="15" dur="1" fill="hold">
                                          <p:stCondLst>
                                            <p:cond delay="499"/>
                                          </p:stCondLst>
                                        </p:cTn>
                                        <p:tgtEl>
                                          <p:spTgt spid="2">
                                            <p:txEl>
                                              <p:pRg st="3" end="3"/>
                                            </p:txEl>
                                          </p:spTgt>
                                        </p:tgtEl>
                                        <p:attrNameLst>
                                          <p:attrName>style.visibility</p:attrName>
                                        </p:attrNameLst>
                                      </p:cBhvr>
                                      <p:to>
                                        <p:strVal val="hidden"/>
                                      </p:to>
                                    </p:set>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2">
                                            <p:txEl>
                                              <p:pRg st="4" end="4"/>
                                            </p:txEl>
                                          </p:spTgt>
                                        </p:tgtEl>
                                      </p:cBhvr>
                                    </p:animEffect>
                                    <p:set>
                                      <p:cBhvr>
                                        <p:cTn id="19" dur="1" fill="hold">
                                          <p:stCondLst>
                                            <p:cond delay="499"/>
                                          </p:stCondLst>
                                        </p:cTn>
                                        <p:tgtEl>
                                          <p:spTgt spid="2">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7AB3D6-941B-D659-24D8-36643A0B3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le 1">
            <a:extLst>
              <a:ext uri="{FF2B5EF4-FFF2-40B4-BE49-F238E27FC236}">
                <a16:creationId xmlns:a16="http://schemas.microsoft.com/office/drawing/2014/main" id="{E1174F84-D756-AC8E-3276-EF6B0B976CA9}"/>
              </a:ext>
            </a:extLst>
          </p:cNvPr>
          <p:cNvSpPr>
            <a:spLocks noGrp="1"/>
          </p:cNvSpPr>
          <p:nvPr>
            <p:ph type="title"/>
          </p:nvPr>
        </p:nvSpPr>
        <p:spPr>
          <a:xfrm>
            <a:off x="150920" y="69740"/>
            <a:ext cx="8824404" cy="897211"/>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Inadequate Answers:</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Divine Weakness</a:t>
            </a:r>
          </a:p>
        </p:txBody>
      </p:sp>
      <p:sp>
        <p:nvSpPr>
          <p:cNvPr id="2" name="Title 1">
            <a:extLst>
              <a:ext uri="{FF2B5EF4-FFF2-40B4-BE49-F238E27FC236}">
                <a16:creationId xmlns:a16="http://schemas.microsoft.com/office/drawing/2014/main" id="{B2BA746E-62D1-E1A2-B123-FEE77F558A1B}"/>
              </a:ext>
            </a:extLst>
          </p:cNvPr>
          <p:cNvSpPr txBox="1">
            <a:spLocks/>
          </p:cNvSpPr>
          <p:nvPr/>
        </p:nvSpPr>
        <p:spPr>
          <a:xfrm>
            <a:off x="159799" y="1286360"/>
            <a:ext cx="8824404" cy="4045057"/>
          </a:xfrm>
          <a:prstGeom prst="rect">
            <a:avLst/>
          </a:prstGeom>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God is all-good and desires to prevent evil.</a:t>
            </a:r>
          </a:p>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However, God is not all-powerful.</a:t>
            </a:r>
          </a:p>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Therefore, God cannot prevent all evil.</a:t>
            </a:r>
          </a:p>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Therefore, evil exists.</a:t>
            </a:r>
          </a:p>
        </p:txBody>
      </p:sp>
    </p:spTree>
    <p:extLst>
      <p:ext uri="{BB962C8B-B14F-4D97-AF65-F5344CB8AC3E}">
        <p14:creationId xmlns:p14="http://schemas.microsoft.com/office/powerpoint/2010/main" val="41778196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7AB3D6-941B-D659-24D8-36643A0B3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le 1">
            <a:extLst>
              <a:ext uri="{FF2B5EF4-FFF2-40B4-BE49-F238E27FC236}">
                <a16:creationId xmlns:a16="http://schemas.microsoft.com/office/drawing/2014/main" id="{E1174F84-D756-AC8E-3276-EF6B0B976CA9}"/>
              </a:ext>
            </a:extLst>
          </p:cNvPr>
          <p:cNvSpPr>
            <a:spLocks noGrp="1"/>
          </p:cNvSpPr>
          <p:nvPr>
            <p:ph type="title"/>
          </p:nvPr>
        </p:nvSpPr>
        <p:spPr>
          <a:xfrm>
            <a:off x="150920" y="69740"/>
            <a:ext cx="8824404" cy="897211"/>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Inadequate Answers:</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Divine Weakness?</a:t>
            </a:r>
          </a:p>
        </p:txBody>
      </p:sp>
      <p:sp>
        <p:nvSpPr>
          <p:cNvPr id="5" name="Rectangle 4">
            <a:extLst>
              <a:ext uri="{FF2B5EF4-FFF2-40B4-BE49-F238E27FC236}">
                <a16:creationId xmlns:a16="http://schemas.microsoft.com/office/drawing/2014/main" id="{4C05D20A-6864-F3F5-BA00-64C3816D4DA9}"/>
              </a:ext>
            </a:extLst>
          </p:cNvPr>
          <p:cNvSpPr/>
          <p:nvPr/>
        </p:nvSpPr>
        <p:spPr>
          <a:xfrm>
            <a:off x="295783" y="2662821"/>
            <a:ext cx="7728064" cy="2677656"/>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Isaiah 46:9–10</a:t>
            </a:r>
          </a:p>
          <a:p>
            <a:pPr lvl="0" defTabSz="914400">
              <a:tabLst>
                <a:tab pos="465138" algn="l"/>
              </a:tabLst>
              <a:defRPr/>
            </a:pPr>
            <a:r>
              <a:rPr lang="en-US" sz="2400" kern="0" dirty="0">
                <a:solidFill>
                  <a:srgbClr val="FCF48C"/>
                </a:solidFill>
                <a:effectLst>
                  <a:outerShdw blurRad="38100" dist="38100" dir="2700000" algn="tl">
                    <a:srgbClr val="000000">
                      <a:alpha val="43137"/>
                    </a:srgbClr>
                  </a:outerShdw>
                </a:effectLst>
                <a:latin typeface="Trebuchet MS"/>
              </a:rPr>
              <a:t>I am God, and there is no other;</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I am God, and there is none like me,</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declaring the end from the beginning</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and from ancient times things not yet done, saying,  	‘My counsel shall stand,</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	and I will accomplish all my purpose,’</a:t>
            </a:r>
            <a:endParaRPr kumimoji="0" lang="en-US" sz="24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
        <p:nvSpPr>
          <p:cNvPr id="6" name="Rectangle 5">
            <a:extLst>
              <a:ext uri="{FF2B5EF4-FFF2-40B4-BE49-F238E27FC236}">
                <a16:creationId xmlns:a16="http://schemas.microsoft.com/office/drawing/2014/main" id="{5957F301-FB62-3928-E2E4-FC5B220F5136}"/>
              </a:ext>
            </a:extLst>
          </p:cNvPr>
          <p:cNvSpPr/>
          <p:nvPr/>
        </p:nvSpPr>
        <p:spPr>
          <a:xfrm>
            <a:off x="295783" y="1152728"/>
            <a:ext cx="7728064" cy="1200329"/>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Psalm 115:2–3</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Why should the nations say, “Where is their God?”</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Our God is in the heavens;	he does all that he pleases. </a:t>
            </a:r>
            <a:endParaRPr kumimoji="0" lang="en-US" sz="24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Tree>
    <p:extLst>
      <p:ext uri="{BB962C8B-B14F-4D97-AF65-F5344CB8AC3E}">
        <p14:creationId xmlns:p14="http://schemas.microsoft.com/office/powerpoint/2010/main" val="16968356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E67D0-3DE8-6C63-533B-69D27E15C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le 1">
            <a:extLst>
              <a:ext uri="{FF2B5EF4-FFF2-40B4-BE49-F238E27FC236}">
                <a16:creationId xmlns:a16="http://schemas.microsoft.com/office/drawing/2014/main" id="{E1174F84-D756-AC8E-3276-EF6B0B976CA9}"/>
              </a:ext>
            </a:extLst>
          </p:cNvPr>
          <p:cNvSpPr>
            <a:spLocks noGrp="1"/>
          </p:cNvSpPr>
          <p:nvPr>
            <p:ph type="title"/>
          </p:nvPr>
        </p:nvSpPr>
        <p:spPr>
          <a:xfrm>
            <a:off x="150920" y="69740"/>
            <a:ext cx="8824404" cy="949763"/>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Inadequate Answers:</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The Free-Will Defense</a:t>
            </a:r>
          </a:p>
        </p:txBody>
      </p:sp>
      <p:sp>
        <p:nvSpPr>
          <p:cNvPr id="2" name="Title 1">
            <a:extLst>
              <a:ext uri="{FF2B5EF4-FFF2-40B4-BE49-F238E27FC236}">
                <a16:creationId xmlns:a16="http://schemas.microsoft.com/office/drawing/2014/main" id="{B2BA746E-62D1-E1A2-B123-FEE77F558A1B}"/>
              </a:ext>
            </a:extLst>
          </p:cNvPr>
          <p:cNvSpPr txBox="1">
            <a:spLocks/>
          </p:cNvSpPr>
          <p:nvPr/>
        </p:nvSpPr>
        <p:spPr>
          <a:xfrm>
            <a:off x="159799" y="1286360"/>
            <a:ext cx="8824404" cy="4045057"/>
          </a:xfrm>
          <a:prstGeom prst="rect">
            <a:avLst/>
          </a:prstGeom>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God is all-good and always desires to prevent evil.</a:t>
            </a:r>
          </a:p>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God is all-powerful.</a:t>
            </a:r>
          </a:p>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However, God limits His own power in order to give men the ability to make free-will decisions.</a:t>
            </a:r>
          </a:p>
          <a:p>
            <a:pPr marL="571500" indent="-571500">
              <a:lnSpc>
                <a:spcPct val="95000"/>
              </a:lnSpc>
              <a:spcBef>
                <a:spcPts val="1500"/>
              </a:spcBef>
              <a:buAutoNum type="arabicPeriod"/>
            </a:pPr>
            <a:r>
              <a:rPr lang="en-US" sz="2600" dirty="0">
                <a:effectLst>
                  <a:outerShdw blurRad="38100" dist="38100" dir="2700000" algn="tl">
                    <a:srgbClr val="000000">
                      <a:alpha val="43137"/>
                    </a:srgbClr>
                  </a:outerShdw>
                </a:effectLst>
              </a:rPr>
              <a:t>Therefore men, rather than God, are responsible for the existence of evil.</a:t>
            </a:r>
          </a:p>
        </p:txBody>
      </p:sp>
    </p:spTree>
    <p:extLst>
      <p:ext uri="{BB962C8B-B14F-4D97-AF65-F5344CB8AC3E}">
        <p14:creationId xmlns:p14="http://schemas.microsoft.com/office/powerpoint/2010/main" val="417503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E67D0-3DE8-6C63-533B-69D27E15C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le 1">
            <a:extLst>
              <a:ext uri="{FF2B5EF4-FFF2-40B4-BE49-F238E27FC236}">
                <a16:creationId xmlns:a16="http://schemas.microsoft.com/office/drawing/2014/main" id="{E1174F84-D756-AC8E-3276-EF6B0B976CA9}"/>
              </a:ext>
            </a:extLst>
          </p:cNvPr>
          <p:cNvSpPr>
            <a:spLocks noGrp="1"/>
          </p:cNvSpPr>
          <p:nvPr>
            <p:ph type="title"/>
          </p:nvPr>
        </p:nvSpPr>
        <p:spPr>
          <a:xfrm>
            <a:off x="150920" y="69740"/>
            <a:ext cx="8824404" cy="949763"/>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Inadequate Answers:</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The Free-Will Defense?</a:t>
            </a:r>
          </a:p>
        </p:txBody>
      </p:sp>
      <p:sp>
        <p:nvSpPr>
          <p:cNvPr id="5" name="Rectangle 4">
            <a:extLst>
              <a:ext uri="{FF2B5EF4-FFF2-40B4-BE49-F238E27FC236}">
                <a16:creationId xmlns:a16="http://schemas.microsoft.com/office/drawing/2014/main" id="{62727219-46B0-EDA1-52B3-8D8469B428AC}"/>
              </a:ext>
            </a:extLst>
          </p:cNvPr>
          <p:cNvSpPr/>
          <p:nvPr/>
        </p:nvSpPr>
        <p:spPr>
          <a:xfrm>
            <a:off x="295783" y="1152728"/>
            <a:ext cx="7728064" cy="1569660"/>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2 Samuel 24:1</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Again the anger of the LORD was kindled against Israel, and he incited David against them, saying, “Go, number Israel and Judah.”</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Tree>
    <p:extLst>
      <p:ext uri="{BB962C8B-B14F-4D97-AF65-F5344CB8AC3E}">
        <p14:creationId xmlns:p14="http://schemas.microsoft.com/office/powerpoint/2010/main" val="24536415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E67D0-3DE8-6C63-533B-69D27E15C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le 1">
            <a:extLst>
              <a:ext uri="{FF2B5EF4-FFF2-40B4-BE49-F238E27FC236}">
                <a16:creationId xmlns:a16="http://schemas.microsoft.com/office/drawing/2014/main" id="{E1174F84-D756-AC8E-3276-EF6B0B976CA9}"/>
              </a:ext>
            </a:extLst>
          </p:cNvPr>
          <p:cNvSpPr>
            <a:spLocks noGrp="1"/>
          </p:cNvSpPr>
          <p:nvPr>
            <p:ph type="title"/>
          </p:nvPr>
        </p:nvSpPr>
        <p:spPr>
          <a:xfrm>
            <a:off x="150920" y="69740"/>
            <a:ext cx="8824404" cy="949763"/>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Inadequate Answers:</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The Free-Will Defense?</a:t>
            </a:r>
          </a:p>
        </p:txBody>
      </p:sp>
      <p:sp>
        <p:nvSpPr>
          <p:cNvPr id="5" name="Rectangle 4">
            <a:extLst>
              <a:ext uri="{FF2B5EF4-FFF2-40B4-BE49-F238E27FC236}">
                <a16:creationId xmlns:a16="http://schemas.microsoft.com/office/drawing/2014/main" id="{62727219-46B0-EDA1-52B3-8D8469B428AC}"/>
              </a:ext>
            </a:extLst>
          </p:cNvPr>
          <p:cNvSpPr/>
          <p:nvPr/>
        </p:nvSpPr>
        <p:spPr>
          <a:xfrm>
            <a:off x="295783" y="1152728"/>
            <a:ext cx="7728064" cy="2308324"/>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Acts 4:27–28</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…for truly in this city there were gathered together against your holy servant Jesus, whom you anointed, both Herod and Pontius Pilate, along with the Gentiles and the peoples of Israel, to do whatever your hand and your plan had predestined to take place.</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Tree>
    <p:extLst>
      <p:ext uri="{BB962C8B-B14F-4D97-AF65-F5344CB8AC3E}">
        <p14:creationId xmlns:p14="http://schemas.microsoft.com/office/powerpoint/2010/main" val="39001224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A11D41-E13B-57B0-5E10-B70451568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le 1">
            <a:extLst>
              <a:ext uri="{FF2B5EF4-FFF2-40B4-BE49-F238E27FC236}">
                <a16:creationId xmlns:a16="http://schemas.microsoft.com/office/drawing/2014/main" id="{0BD35C1F-6779-CEC9-4E61-4E0A7661E2B2}"/>
              </a:ext>
            </a:extLst>
          </p:cNvPr>
          <p:cNvSpPr>
            <a:spLocks noGrp="1"/>
          </p:cNvSpPr>
          <p:nvPr>
            <p:ph type="title"/>
          </p:nvPr>
        </p:nvSpPr>
        <p:spPr>
          <a:xfrm>
            <a:off x="150920" y="69740"/>
            <a:ext cx="8993080" cy="949763"/>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Inadequate Answers:</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2900" dirty="0">
                <a:solidFill>
                  <a:srgbClr val="FDD563"/>
                </a:solidFill>
                <a:effectLst>
                  <a:outerShdw blurRad="38100" dist="38100" dir="2700000" algn="tl">
                    <a:srgbClr val="000000">
                      <a:alpha val="43137"/>
                    </a:srgbClr>
                  </a:outerShdw>
                </a:effectLst>
                <a:latin typeface="Trebuchet MS" panose="020B0603020202020204" pitchFamily="34" charset="0"/>
              </a:rPr>
              <a:t>God does not bring about evil, but merely permits it</a:t>
            </a:r>
          </a:p>
        </p:txBody>
      </p:sp>
      <p:sp>
        <p:nvSpPr>
          <p:cNvPr id="5" name="Title 1">
            <a:extLst>
              <a:ext uri="{FF2B5EF4-FFF2-40B4-BE49-F238E27FC236}">
                <a16:creationId xmlns:a16="http://schemas.microsoft.com/office/drawing/2014/main" id="{F337DA95-2B43-B966-8898-93239A027CBF}"/>
              </a:ext>
            </a:extLst>
          </p:cNvPr>
          <p:cNvSpPr txBox="1">
            <a:spLocks/>
          </p:cNvSpPr>
          <p:nvPr/>
        </p:nvSpPr>
        <p:spPr>
          <a:xfrm>
            <a:off x="159799" y="991895"/>
            <a:ext cx="8824404" cy="4045057"/>
          </a:xfrm>
          <a:prstGeom prst="rect">
            <a:avLst/>
          </a:prstGeom>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God is all-good.</a:t>
            </a:r>
          </a:p>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God is all-powerful.</a:t>
            </a:r>
          </a:p>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God (as creator) is only indirectly responsible for evil.</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Man (or Satan) is the direct cause of evil.</a:t>
            </a:r>
          </a:p>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Therefore man (or Satan) is responsible for evil, </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not God.</a:t>
            </a:r>
          </a:p>
        </p:txBody>
      </p:sp>
      <p:sp>
        <p:nvSpPr>
          <p:cNvPr id="6" name="Rectangle 5">
            <a:extLst>
              <a:ext uri="{FF2B5EF4-FFF2-40B4-BE49-F238E27FC236}">
                <a16:creationId xmlns:a16="http://schemas.microsoft.com/office/drawing/2014/main" id="{90AAA2F5-FD40-EBEE-EFF7-25E038243CA1}"/>
              </a:ext>
            </a:extLst>
          </p:cNvPr>
          <p:cNvSpPr/>
          <p:nvPr/>
        </p:nvSpPr>
        <p:spPr>
          <a:xfrm>
            <a:off x="435269" y="4214393"/>
            <a:ext cx="7728064" cy="1200329"/>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James 1:13</a:t>
            </a:r>
            <a:endParaRPr lang="en-US" sz="2400" kern="0" dirty="0">
              <a:solidFill>
                <a:srgbClr val="FCF48C"/>
              </a:solidFill>
              <a:effectLst>
                <a:outerShdw blurRad="38100" dist="38100" dir="2700000" algn="tl">
                  <a:srgbClr val="000000">
                    <a:alpha val="43137"/>
                  </a:srgbClr>
                </a:outerShdw>
              </a:effectLst>
              <a:latin typeface="Trebuchet MS"/>
            </a:endParaRP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God cannot be tempted with evil, and he himself tempts no one.</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
        <p:nvSpPr>
          <p:cNvPr id="7" name="Rectangle 6">
            <a:extLst>
              <a:ext uri="{FF2B5EF4-FFF2-40B4-BE49-F238E27FC236}">
                <a16:creationId xmlns:a16="http://schemas.microsoft.com/office/drawing/2014/main" id="{2E209DED-6E65-2007-BADA-111C5E877372}"/>
              </a:ext>
            </a:extLst>
          </p:cNvPr>
          <p:cNvSpPr/>
          <p:nvPr/>
        </p:nvSpPr>
        <p:spPr>
          <a:xfrm>
            <a:off x="435269" y="3952236"/>
            <a:ext cx="7728064" cy="1569660"/>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Romans 5:12</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…sin came into the world through one man, and death through sin, and so death spread to all men because all sinned.</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Tree>
    <p:extLst>
      <p:ext uri="{BB962C8B-B14F-4D97-AF65-F5344CB8AC3E}">
        <p14:creationId xmlns:p14="http://schemas.microsoft.com/office/powerpoint/2010/main" val="13998819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par>
                          <p:cTn id="35" fill="hold">
                            <p:stCondLst>
                              <p:cond delay="500"/>
                            </p:stCondLst>
                            <p:childTnLst>
                              <p:par>
                                <p:cTn id="36" presetID="47"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A9B413-8D25-CB25-6C7B-1EFA94189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Title 1">
            <a:extLst>
              <a:ext uri="{FF2B5EF4-FFF2-40B4-BE49-F238E27FC236}">
                <a16:creationId xmlns:a16="http://schemas.microsoft.com/office/drawing/2014/main" id="{4DFF9B62-470A-00C1-55BA-1B42A6A8936E}"/>
              </a:ext>
            </a:extLst>
          </p:cNvPr>
          <p:cNvSpPr>
            <a:spLocks noGrp="1"/>
          </p:cNvSpPr>
          <p:nvPr>
            <p:ph type="title"/>
          </p:nvPr>
        </p:nvSpPr>
        <p:spPr>
          <a:xfrm>
            <a:off x="150920" y="69741"/>
            <a:ext cx="8824404" cy="571500"/>
          </a:xfrm>
        </p:spPr>
        <p:txBody>
          <a:bodyPr>
            <a:norm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Where we’re going</a:t>
            </a:r>
          </a:p>
        </p:txBody>
      </p:sp>
      <p:sp>
        <p:nvSpPr>
          <p:cNvPr id="8" name="Title 1">
            <a:extLst>
              <a:ext uri="{FF2B5EF4-FFF2-40B4-BE49-F238E27FC236}">
                <a16:creationId xmlns:a16="http://schemas.microsoft.com/office/drawing/2014/main" id="{170B9DA3-B74F-6A96-27E6-45FF0FD64B98}"/>
              </a:ext>
            </a:extLst>
          </p:cNvPr>
          <p:cNvSpPr txBox="1">
            <a:spLocks/>
          </p:cNvSpPr>
          <p:nvPr/>
        </p:nvSpPr>
        <p:spPr>
          <a:xfrm>
            <a:off x="159799" y="641240"/>
            <a:ext cx="8824404" cy="4465451"/>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682625" indent="-682625">
              <a:lnSpc>
                <a:spcPct val="100000"/>
              </a:lnSpc>
              <a:spcBef>
                <a:spcPts val="1300"/>
              </a:spcBef>
              <a:buAutoNum type="romanUcPeriod"/>
            </a:pPr>
            <a:r>
              <a:rPr lang="en-US" sz="2600" dirty="0">
                <a:effectLst>
                  <a:outerShdw blurRad="38100" dist="38100" dir="2700000" algn="tl">
                    <a:srgbClr val="000000">
                      <a:alpha val="43137"/>
                    </a:srgbClr>
                  </a:outerShdw>
                </a:effectLst>
              </a:rPr>
              <a:t>What we can and cannot cover</a:t>
            </a:r>
          </a:p>
          <a:p>
            <a:pPr marL="682625" indent="-682625">
              <a:lnSpc>
                <a:spcPct val="100000"/>
              </a:lnSpc>
              <a:spcBef>
                <a:spcPts val="1300"/>
              </a:spcBef>
              <a:buAutoNum type="romanUcPeriod"/>
            </a:pPr>
            <a:r>
              <a:rPr lang="en-US" sz="2600" dirty="0">
                <a:effectLst>
                  <a:outerShdw blurRad="38100" dist="38100" dir="2700000" algn="tl">
                    <a:srgbClr val="000000">
                      <a:alpha val="43137"/>
                    </a:srgbClr>
                  </a:outerShdw>
                </a:effectLst>
              </a:rPr>
              <a:t>Defining the problem</a:t>
            </a:r>
          </a:p>
          <a:p>
            <a:pPr marL="682625" indent="-682625">
              <a:lnSpc>
                <a:spcPct val="100000"/>
              </a:lnSpc>
              <a:spcBef>
                <a:spcPts val="1300"/>
              </a:spcBef>
              <a:buAutoNum type="romanUcPeriod"/>
            </a:pPr>
            <a:r>
              <a:rPr lang="en-US" sz="2600" dirty="0">
                <a:effectLst>
                  <a:outerShdw blurRad="38100" dist="38100" dir="2700000" algn="tl">
                    <a:srgbClr val="000000">
                      <a:alpha val="43137"/>
                    </a:srgbClr>
                  </a:outerShdw>
                </a:effectLst>
              </a:rPr>
              <a:t>Inadequate answers</a:t>
            </a:r>
          </a:p>
          <a:p>
            <a:pPr marL="682625" indent="-682625">
              <a:lnSpc>
                <a:spcPct val="100000"/>
              </a:lnSpc>
              <a:spcBef>
                <a:spcPts val="1300"/>
              </a:spcBef>
              <a:buAutoNum type="romanUcPeriod"/>
            </a:pPr>
            <a:r>
              <a:rPr lang="en-US" sz="2600" dirty="0">
                <a:effectLst>
                  <a:outerShdw blurRad="38100" dist="38100" dir="2700000" algn="tl">
                    <a:srgbClr val="000000">
                      <a:alpha val="43137"/>
                    </a:srgbClr>
                  </a:outerShdw>
                </a:effectLst>
              </a:rPr>
              <a:t>What the Bible asserts</a:t>
            </a:r>
          </a:p>
          <a:p>
            <a:pPr marL="682625" indent="-682625">
              <a:lnSpc>
                <a:spcPct val="100000"/>
              </a:lnSpc>
              <a:spcBef>
                <a:spcPts val="1300"/>
              </a:spcBef>
              <a:buAutoNum type="romanUcPeriod"/>
            </a:pPr>
            <a:r>
              <a:rPr lang="en-US" sz="2600" dirty="0">
                <a:effectLst>
                  <a:outerShdw blurRad="38100" dist="38100" dir="2700000" algn="tl">
                    <a:srgbClr val="000000">
                      <a:alpha val="43137"/>
                    </a:srgbClr>
                  </a:outerShdw>
                </a:effectLst>
              </a:rPr>
              <a:t>Answers for the thoughtful Christian</a:t>
            </a:r>
          </a:p>
          <a:p>
            <a:pPr marL="682625" indent="-682625">
              <a:lnSpc>
                <a:spcPct val="100000"/>
              </a:lnSpc>
              <a:spcBef>
                <a:spcPts val="1300"/>
              </a:spcBef>
              <a:buAutoNum type="romanUcPeriod"/>
            </a:pPr>
            <a:r>
              <a:rPr lang="en-US" sz="2600" dirty="0">
                <a:effectLst>
                  <a:outerShdw blurRad="38100" dist="38100" dir="2700000" algn="tl">
                    <a:srgbClr val="000000">
                      <a:alpha val="43137"/>
                    </a:srgbClr>
                  </a:outerShdw>
                </a:effectLst>
              </a:rPr>
              <a:t>Answers for the suffering Christian</a:t>
            </a:r>
          </a:p>
        </p:txBody>
      </p:sp>
    </p:spTree>
    <p:extLst>
      <p:ext uri="{BB962C8B-B14F-4D97-AF65-F5344CB8AC3E}">
        <p14:creationId xmlns:p14="http://schemas.microsoft.com/office/powerpoint/2010/main" val="3825541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up)">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up)">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up)">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What the Bible asserts</a:t>
            </a:r>
          </a:p>
        </p:txBody>
      </p:sp>
      <p:sp>
        <p:nvSpPr>
          <p:cNvPr id="8" name="TextBox 7">
            <a:extLst>
              <a:ext uri="{FF2B5EF4-FFF2-40B4-BE49-F238E27FC236}">
                <a16:creationId xmlns:a16="http://schemas.microsoft.com/office/drawing/2014/main" id="{A98E8AA6-9F7F-28D2-7893-52396B723A0F}"/>
              </a:ext>
            </a:extLst>
          </p:cNvPr>
          <p:cNvSpPr txBox="1"/>
          <p:nvPr/>
        </p:nvSpPr>
        <p:spPr>
          <a:xfrm>
            <a:off x="150920" y="1187934"/>
            <a:ext cx="4572000" cy="3240887"/>
          </a:xfrm>
          <a:prstGeom prst="rect">
            <a:avLst/>
          </a:prstGeom>
          <a:noFill/>
        </p:spPr>
        <p:txBody>
          <a:bodyPr wrap="square">
            <a:spAutoFit/>
          </a:bodyPr>
          <a:lstStyle/>
          <a:p>
            <a:pPr marL="514350" marR="0" lvl="0" indent="-514350" algn="l" defTabSz="457200" rtl="0" eaLnBrk="1" fontAlgn="auto" latinLnBrk="0" hangingPunct="1">
              <a:lnSpc>
                <a:spcPct val="95000"/>
              </a:lnSpc>
              <a:spcBef>
                <a:spcPts val="1500"/>
              </a:spcBef>
              <a:spcAft>
                <a:spcPts val="0"/>
              </a:spcAft>
              <a:buClrTx/>
              <a:buSzTx/>
              <a:buAutoNum type="arabicPeriod"/>
              <a:tabLst/>
              <a:defRPr/>
            </a:pPr>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Evil exists.</a:t>
            </a:r>
          </a:p>
          <a:p>
            <a:pPr marL="971550" lvl="1" indent="-514350">
              <a:lnSpc>
                <a:spcPct val="95000"/>
              </a:lnSpc>
              <a:spcBef>
                <a:spcPts val="800"/>
              </a:spcBef>
              <a:buFont typeface="Arial" panose="020B0604020202020204" pitchFamily="34" charset="0"/>
              <a:buChar char="•"/>
              <a:defRPr/>
            </a:pPr>
            <a:r>
              <a:rPr lang="en-US" sz="2800" dirty="0">
                <a:solidFill>
                  <a:schemeClr val="bg1"/>
                </a:solidFill>
                <a:effectLst>
                  <a:outerShdw blurRad="38100" dist="38100" dir="2700000" algn="tl">
                    <a:srgbClr val="000000">
                      <a:alpha val="43137"/>
                    </a:srgbClr>
                  </a:outerShdw>
                </a:effectLst>
                <a:latin typeface="Calibri" panose="020F0502020204030204"/>
              </a:rPr>
              <a:t>Natural evil</a:t>
            </a:r>
          </a:p>
          <a:p>
            <a:pPr marL="971550" lvl="1" indent="-514350">
              <a:lnSpc>
                <a:spcPct val="95000"/>
              </a:lnSpc>
              <a:spcBef>
                <a:spcPts val="800"/>
              </a:spcBef>
              <a:buFont typeface="Arial" panose="020B0604020202020204" pitchFamily="34" charset="0"/>
              <a:buChar char="•"/>
              <a:defRPr/>
            </a:pPr>
            <a:r>
              <a:rPr lang="en-US" sz="2800" dirty="0">
                <a:solidFill>
                  <a:schemeClr val="bg1"/>
                </a:solidFill>
                <a:effectLst>
                  <a:outerShdw blurRad="38100" dist="38100" dir="2700000" algn="tl">
                    <a:srgbClr val="000000">
                      <a:alpha val="43137"/>
                    </a:srgbClr>
                  </a:outerShdw>
                </a:effectLst>
                <a:latin typeface="Calibri" panose="020F0502020204030204"/>
              </a:rPr>
              <a:t>Moral evil</a:t>
            </a:r>
          </a:p>
          <a:p>
            <a:pPr marL="971550" lvl="1" indent="-514350">
              <a:lnSpc>
                <a:spcPct val="95000"/>
              </a:lnSpc>
              <a:spcBef>
                <a:spcPts val="800"/>
              </a:spcBef>
              <a:buFont typeface="Arial" panose="020B0604020202020204" pitchFamily="34" charset="0"/>
              <a:buChar char="•"/>
              <a:defRPr/>
            </a:pPr>
            <a:r>
              <a:rPr lang="en-US" sz="2800" dirty="0">
                <a:solidFill>
                  <a:schemeClr val="bg1"/>
                </a:solidFill>
                <a:effectLst>
                  <a:outerShdw blurRad="38100" dist="38100" dir="2700000" algn="tl">
                    <a:srgbClr val="000000">
                      <a:alpha val="43137"/>
                    </a:srgbClr>
                  </a:outerShdw>
                </a:effectLst>
              </a:rPr>
              <a:t>Supernatural evil</a:t>
            </a:r>
          </a:p>
          <a:p>
            <a:pPr lvl="1">
              <a:lnSpc>
                <a:spcPct val="95000"/>
              </a:lnSpc>
              <a:spcBef>
                <a:spcPts val="1500"/>
              </a:spcBef>
              <a:defRPr/>
            </a:pPr>
            <a:endParaRPr lang="en-US" sz="2800" dirty="0">
              <a:solidFill>
                <a:schemeClr val="bg1"/>
              </a:solidFill>
              <a:effectLst>
                <a:outerShdw blurRad="38100" dist="38100" dir="2700000" algn="tl">
                  <a:srgbClr val="000000">
                    <a:alpha val="43137"/>
                  </a:srgbClr>
                </a:outerShdw>
              </a:effectLst>
              <a:latin typeface="Calibri" panose="020F0502020204030204"/>
            </a:endParaRPr>
          </a:p>
          <a:p>
            <a:pPr marL="971550" lvl="1" indent="-514350">
              <a:lnSpc>
                <a:spcPct val="95000"/>
              </a:lnSpc>
              <a:spcBef>
                <a:spcPts val="1500"/>
              </a:spcBef>
              <a:buFont typeface="Arial" panose="020B0604020202020204" pitchFamily="34" charset="0"/>
              <a:buChar char="•"/>
              <a:defRPr/>
            </a:pPr>
            <a:endPar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625892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wipe(left)">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wipe(left)">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wipe(left)">
                                      <p:cBhvr>
                                        <p:cTn id="2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What the Bible asserts</a:t>
            </a:r>
          </a:p>
        </p:txBody>
      </p:sp>
      <p:sp>
        <p:nvSpPr>
          <p:cNvPr id="8" name="TextBox 7">
            <a:extLst>
              <a:ext uri="{FF2B5EF4-FFF2-40B4-BE49-F238E27FC236}">
                <a16:creationId xmlns:a16="http://schemas.microsoft.com/office/drawing/2014/main" id="{A98E8AA6-9F7F-28D2-7893-52396B723A0F}"/>
              </a:ext>
            </a:extLst>
          </p:cNvPr>
          <p:cNvSpPr txBox="1"/>
          <p:nvPr/>
        </p:nvSpPr>
        <p:spPr>
          <a:xfrm>
            <a:off x="150920" y="1187934"/>
            <a:ext cx="8551646" cy="2716128"/>
          </a:xfrm>
          <a:prstGeom prst="rect">
            <a:avLst/>
          </a:prstGeom>
          <a:noFill/>
        </p:spPr>
        <p:txBody>
          <a:bodyPr wrap="square">
            <a:spAutoFit/>
          </a:bodyPr>
          <a:lstStyle/>
          <a:p>
            <a:pPr marL="514350" marR="0" lvl="0" indent="-514350" algn="l" defTabSz="457200" rtl="0" eaLnBrk="1" fontAlgn="auto" latinLnBrk="0" hangingPunct="1">
              <a:lnSpc>
                <a:spcPct val="95000"/>
              </a:lnSpc>
              <a:spcBef>
                <a:spcPts val="1500"/>
              </a:spcBef>
              <a:spcAft>
                <a:spcPts val="0"/>
              </a:spcAft>
              <a:buClrTx/>
              <a:buSzTx/>
              <a:buAutoNum type="arabicPeriod"/>
              <a:tabLst/>
              <a:defRPr/>
            </a:pPr>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Evil exists.</a:t>
            </a:r>
          </a:p>
          <a:p>
            <a:pPr marL="514350" marR="0" lvl="0" indent="-514350" algn="l" defTabSz="457200" rtl="0" eaLnBrk="1" fontAlgn="auto" latinLnBrk="0" hangingPunct="1">
              <a:lnSpc>
                <a:spcPct val="95000"/>
              </a:lnSpc>
              <a:spcBef>
                <a:spcPts val="1500"/>
              </a:spcBef>
              <a:spcAft>
                <a:spcPts val="0"/>
              </a:spcAft>
              <a:buClrTx/>
              <a:buSzTx/>
              <a:buAutoNum type="arabicPeriod"/>
              <a:tabLst/>
              <a:defRPr/>
            </a:pPr>
            <a:r>
              <a:rPr lang="en-US" sz="2800" dirty="0">
                <a:solidFill>
                  <a:schemeClr val="bg1"/>
                </a:solidFill>
                <a:effectLst>
                  <a:outerShdw blurRad="38100" dist="38100" dir="2700000" algn="tl">
                    <a:srgbClr val="000000">
                      <a:alpha val="43137"/>
                    </a:srgbClr>
                  </a:outerShdw>
                </a:effectLst>
                <a:latin typeface="Calibri" panose="020F0502020204030204"/>
              </a:rPr>
              <a:t>The God of the Bible exists.</a:t>
            </a:r>
          </a:p>
          <a:p>
            <a:pPr marL="971550" lvl="1" indent="-514350">
              <a:lnSpc>
                <a:spcPct val="95000"/>
              </a:lnSpc>
              <a:spcBef>
                <a:spcPts val="1500"/>
              </a:spcBef>
              <a:buFont typeface="Arial" panose="020B0604020202020204" pitchFamily="34" charset="0"/>
              <a:buChar char="•"/>
              <a:defRPr/>
            </a:pPr>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He is good, holy</a:t>
            </a:r>
            <a:r>
              <a:rPr lang="en-US" sz="2800" dirty="0">
                <a:solidFill>
                  <a:schemeClr val="bg1"/>
                </a:solidFill>
                <a:effectLst>
                  <a:outerShdw blurRad="38100" dist="38100" dir="2700000" algn="tl">
                    <a:srgbClr val="000000">
                      <a:alpha val="43137"/>
                    </a:srgbClr>
                  </a:outerShdw>
                </a:effectLst>
                <a:latin typeface="Calibri" panose="020F0502020204030204"/>
              </a:rPr>
              <a:t>, and righteous, </a:t>
            </a:r>
            <a:br>
              <a:rPr lang="en-US" sz="2800" dirty="0">
                <a:solidFill>
                  <a:schemeClr val="bg1"/>
                </a:solidFill>
                <a:effectLst>
                  <a:outerShdw blurRad="38100" dist="38100" dir="2700000" algn="tl">
                    <a:srgbClr val="000000">
                      <a:alpha val="43137"/>
                    </a:srgbClr>
                  </a:outerShdw>
                </a:effectLst>
                <a:latin typeface="Calibri" panose="020F0502020204030204"/>
              </a:rPr>
            </a:br>
            <a:r>
              <a:rPr lang="en-US" sz="2800" dirty="0">
                <a:solidFill>
                  <a:schemeClr val="bg1"/>
                </a:solidFill>
                <a:effectLst>
                  <a:outerShdw blurRad="38100" dist="38100" dir="2700000" algn="tl">
                    <a:srgbClr val="000000">
                      <a:alpha val="43137"/>
                    </a:srgbClr>
                  </a:outerShdw>
                </a:effectLst>
                <a:latin typeface="Calibri" panose="020F0502020204030204"/>
              </a:rPr>
              <a:t>and there is nothing evil within him.</a:t>
            </a:r>
          </a:p>
          <a:p>
            <a:pPr marR="0" lvl="0" algn="l" defTabSz="457200" rtl="0" eaLnBrk="1" fontAlgn="auto" latinLnBrk="0" hangingPunct="1">
              <a:lnSpc>
                <a:spcPct val="95000"/>
              </a:lnSpc>
              <a:spcBef>
                <a:spcPts val="1500"/>
              </a:spcBef>
              <a:spcAft>
                <a:spcPts val="0"/>
              </a:spcAft>
              <a:buClrTx/>
              <a:buSzTx/>
              <a:tabLst/>
              <a:defRPr/>
            </a:pPr>
            <a:endPar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F3E0856-CB39-5115-2F83-82A1B43BDB36}"/>
              </a:ext>
            </a:extLst>
          </p:cNvPr>
          <p:cNvSpPr/>
          <p:nvPr/>
        </p:nvSpPr>
        <p:spPr>
          <a:xfrm>
            <a:off x="305903" y="3429925"/>
            <a:ext cx="7728064" cy="1938992"/>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Psalm 5:4–5</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For you are not a God who delights in wickedness;</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evil may not dwell with you.</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The boastful shall not stand before your eyes;</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you hate all evildoers. </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
        <p:nvSpPr>
          <p:cNvPr id="6" name="Rectangle 5">
            <a:extLst>
              <a:ext uri="{FF2B5EF4-FFF2-40B4-BE49-F238E27FC236}">
                <a16:creationId xmlns:a16="http://schemas.microsoft.com/office/drawing/2014/main" id="{1BABC08B-BF7B-B5E3-67FF-55A78BD00C87}"/>
              </a:ext>
            </a:extLst>
          </p:cNvPr>
          <p:cNvSpPr/>
          <p:nvPr/>
        </p:nvSpPr>
        <p:spPr>
          <a:xfrm>
            <a:off x="305903" y="3426710"/>
            <a:ext cx="7728064" cy="933589"/>
          </a:xfrm>
          <a:prstGeom prst="rect">
            <a:avLst/>
          </a:prstGeom>
          <a:solidFill>
            <a:srgbClr val="324650"/>
          </a:solidFill>
          <a:ln>
            <a:solidFill>
              <a:srgbClr val="5B6777"/>
            </a:solidFill>
          </a:ln>
        </p:spPr>
        <p:txBody>
          <a:bodyPr wrap="square">
            <a:spAutoFit/>
          </a:bodyPr>
          <a:lstStyle/>
          <a:p>
            <a:pPr lvl="0" defTabSz="914400">
              <a:spcBef>
                <a:spcPts val="800"/>
              </a:spcBef>
              <a:defRPr/>
            </a:pPr>
            <a:r>
              <a:rPr lang="en-US" sz="2400" i="1" kern="0" dirty="0">
                <a:solidFill>
                  <a:srgbClr val="FCF48C"/>
                </a:solidFill>
                <a:effectLst>
                  <a:outerShdw blurRad="38100" dist="38100" dir="2700000" algn="tl">
                    <a:srgbClr val="000000">
                      <a:alpha val="43137"/>
                    </a:srgbClr>
                  </a:outerShdw>
                </a:effectLst>
                <a:latin typeface="Trebuchet MS"/>
              </a:rPr>
              <a:t>1 John 1:5</a:t>
            </a:r>
          </a:p>
          <a:p>
            <a:pPr lvl="0" defTabSz="914400">
              <a:spcBef>
                <a:spcPts val="800"/>
              </a:spcBef>
              <a:defRPr/>
            </a:pPr>
            <a:r>
              <a:rPr lang="en-US" sz="2400" kern="0" dirty="0">
                <a:solidFill>
                  <a:srgbClr val="FCF48C"/>
                </a:solidFill>
                <a:effectLst>
                  <a:outerShdw blurRad="38100" dist="38100" dir="2700000" algn="tl">
                    <a:srgbClr val="000000">
                      <a:alpha val="43137"/>
                    </a:srgbClr>
                  </a:outerShdw>
                </a:effectLst>
                <a:latin typeface="Trebuchet MS"/>
              </a:rPr>
              <a:t>God is light, and in him is no darkness at all.</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Tree>
    <p:extLst>
      <p:ext uri="{BB962C8B-B14F-4D97-AF65-F5344CB8AC3E}">
        <p14:creationId xmlns:p14="http://schemas.microsoft.com/office/powerpoint/2010/main" val="4238952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wipe(up)">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par>
                          <p:cTn id="27" fill="hold">
                            <p:stCondLst>
                              <p:cond delay="500"/>
                            </p:stCondLst>
                            <p:childTnLst>
                              <p:par>
                                <p:cTn id="28" presetID="42"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What the Bible asserts</a:t>
            </a:r>
          </a:p>
        </p:txBody>
      </p:sp>
      <p:sp>
        <p:nvSpPr>
          <p:cNvPr id="8" name="TextBox 7">
            <a:extLst>
              <a:ext uri="{FF2B5EF4-FFF2-40B4-BE49-F238E27FC236}">
                <a16:creationId xmlns:a16="http://schemas.microsoft.com/office/drawing/2014/main" id="{A98E8AA6-9F7F-28D2-7893-52396B723A0F}"/>
              </a:ext>
            </a:extLst>
          </p:cNvPr>
          <p:cNvSpPr txBox="1"/>
          <p:nvPr/>
        </p:nvSpPr>
        <p:spPr>
          <a:xfrm>
            <a:off x="150920" y="1187934"/>
            <a:ext cx="8551646" cy="3727174"/>
          </a:xfrm>
          <a:prstGeom prst="rect">
            <a:avLst/>
          </a:prstGeom>
          <a:noFill/>
        </p:spPr>
        <p:txBody>
          <a:bodyPr wrap="square">
            <a:spAutoFit/>
          </a:bodyPr>
          <a:lstStyle/>
          <a:p>
            <a:pPr marL="514350" marR="0" lvl="0" indent="-514350" algn="l" defTabSz="457200" rtl="0" eaLnBrk="1" fontAlgn="auto" latinLnBrk="0" hangingPunct="1">
              <a:lnSpc>
                <a:spcPct val="95000"/>
              </a:lnSpc>
              <a:spcBef>
                <a:spcPts val="1500"/>
              </a:spcBef>
              <a:spcAft>
                <a:spcPts val="0"/>
              </a:spcAft>
              <a:buClrTx/>
              <a:buSzTx/>
              <a:buAutoNum type="arabicPeriod"/>
              <a:tabLst/>
              <a:defRPr/>
            </a:pPr>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Evil exists.</a:t>
            </a:r>
          </a:p>
          <a:p>
            <a:pPr marL="514350" marR="0" lvl="0" indent="-514350" algn="l" defTabSz="457200" rtl="0" eaLnBrk="1" fontAlgn="auto" latinLnBrk="0" hangingPunct="1">
              <a:lnSpc>
                <a:spcPct val="95000"/>
              </a:lnSpc>
              <a:spcBef>
                <a:spcPts val="1500"/>
              </a:spcBef>
              <a:spcAft>
                <a:spcPts val="0"/>
              </a:spcAft>
              <a:buClrTx/>
              <a:buSzTx/>
              <a:buAutoNum type="arabicPeriod"/>
              <a:tabLst/>
              <a:defRPr/>
            </a:pPr>
            <a:r>
              <a:rPr lang="en-US" sz="2800" dirty="0">
                <a:solidFill>
                  <a:schemeClr val="bg1"/>
                </a:solidFill>
                <a:effectLst>
                  <a:outerShdw blurRad="38100" dist="38100" dir="2700000" algn="tl">
                    <a:srgbClr val="000000">
                      <a:alpha val="43137"/>
                    </a:srgbClr>
                  </a:outerShdw>
                </a:effectLst>
                <a:latin typeface="Calibri" panose="020F0502020204030204"/>
              </a:rPr>
              <a:t>The God of the Bible exists.</a:t>
            </a:r>
          </a:p>
          <a:p>
            <a:pPr marL="971550" lvl="1" indent="-514350">
              <a:lnSpc>
                <a:spcPct val="95000"/>
              </a:lnSpc>
              <a:spcBef>
                <a:spcPts val="1500"/>
              </a:spcBef>
              <a:buFont typeface="Arial" panose="020B0604020202020204" pitchFamily="34" charset="0"/>
              <a:buChar char="•"/>
              <a:defRPr/>
            </a:pPr>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He is good, holy</a:t>
            </a:r>
            <a:r>
              <a:rPr lang="en-US" sz="2800" dirty="0">
                <a:solidFill>
                  <a:schemeClr val="bg1"/>
                </a:solidFill>
                <a:effectLst>
                  <a:outerShdw blurRad="38100" dist="38100" dir="2700000" algn="tl">
                    <a:srgbClr val="000000">
                      <a:alpha val="43137"/>
                    </a:srgbClr>
                  </a:outerShdw>
                </a:effectLst>
                <a:latin typeface="Calibri" panose="020F0502020204030204"/>
              </a:rPr>
              <a:t>, and righteous, </a:t>
            </a:r>
            <a:br>
              <a:rPr lang="en-US" sz="2800" dirty="0">
                <a:solidFill>
                  <a:schemeClr val="bg1"/>
                </a:solidFill>
                <a:effectLst>
                  <a:outerShdw blurRad="38100" dist="38100" dir="2700000" algn="tl">
                    <a:srgbClr val="000000">
                      <a:alpha val="43137"/>
                    </a:srgbClr>
                  </a:outerShdw>
                </a:effectLst>
                <a:latin typeface="Calibri" panose="020F0502020204030204"/>
              </a:rPr>
            </a:br>
            <a:r>
              <a:rPr lang="en-US" sz="2800" dirty="0">
                <a:solidFill>
                  <a:schemeClr val="bg1"/>
                </a:solidFill>
                <a:effectLst>
                  <a:outerShdw blurRad="38100" dist="38100" dir="2700000" algn="tl">
                    <a:srgbClr val="000000">
                      <a:alpha val="43137"/>
                    </a:srgbClr>
                  </a:outerShdw>
                </a:effectLst>
                <a:latin typeface="Calibri" panose="020F0502020204030204"/>
              </a:rPr>
              <a:t>and there is nothing evil within him.</a:t>
            </a:r>
          </a:p>
          <a:p>
            <a:pPr marL="971550" lvl="1" indent="-514350">
              <a:lnSpc>
                <a:spcPct val="95000"/>
              </a:lnSpc>
              <a:spcBef>
                <a:spcPts val="1500"/>
              </a:spcBef>
              <a:buFont typeface="Arial" panose="020B0604020202020204" pitchFamily="34" charset="0"/>
              <a:buChar char="•"/>
              <a:defRPr/>
            </a:pPr>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He is absolutely sovereign over</a:t>
            </a:r>
            <a:b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br>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everything in creation</a:t>
            </a:r>
          </a:p>
          <a:p>
            <a:pPr marL="514350" marR="0" lvl="0" indent="-514350" algn="l" defTabSz="457200" rtl="0" eaLnBrk="1" fontAlgn="auto" latinLnBrk="0" hangingPunct="1">
              <a:lnSpc>
                <a:spcPct val="95000"/>
              </a:lnSpc>
              <a:spcBef>
                <a:spcPts val="1500"/>
              </a:spcBef>
              <a:spcAft>
                <a:spcPts val="0"/>
              </a:spcAft>
              <a:buClrTx/>
              <a:buSzTx/>
              <a:buAutoNum type="arabicPeriod"/>
              <a:tabLst/>
              <a:defRPr/>
            </a:pPr>
            <a:endPar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5853426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wipe(up)">
                                      <p:cBhvr>
                                        <p:cTn id="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What the Bible asserts</a:t>
            </a:r>
          </a:p>
        </p:txBody>
      </p:sp>
      <p:sp>
        <p:nvSpPr>
          <p:cNvPr id="5" name="Rectangle 4">
            <a:extLst>
              <a:ext uri="{FF2B5EF4-FFF2-40B4-BE49-F238E27FC236}">
                <a16:creationId xmlns:a16="http://schemas.microsoft.com/office/drawing/2014/main" id="{D79CB1FF-4DF8-D1F0-898C-7EB33871E70E}"/>
              </a:ext>
            </a:extLst>
          </p:cNvPr>
          <p:cNvSpPr/>
          <p:nvPr/>
        </p:nvSpPr>
        <p:spPr>
          <a:xfrm>
            <a:off x="263926" y="692651"/>
            <a:ext cx="7728064" cy="2308324"/>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Daniel 4:35</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All the inhabitants of the earth are accounted as nothing, and he does according to his will among the host of heaven and among the inhabitants of the earth; and none can stay his hand or say to him, “What have you done?”</a:t>
            </a:r>
          </a:p>
        </p:txBody>
      </p:sp>
      <p:sp>
        <p:nvSpPr>
          <p:cNvPr id="7" name="Rectangle 6">
            <a:extLst>
              <a:ext uri="{FF2B5EF4-FFF2-40B4-BE49-F238E27FC236}">
                <a16:creationId xmlns:a16="http://schemas.microsoft.com/office/drawing/2014/main" id="{170AEB29-E6F4-1A99-4ADB-3FDB05F211B0}"/>
              </a:ext>
            </a:extLst>
          </p:cNvPr>
          <p:cNvSpPr/>
          <p:nvPr/>
        </p:nvSpPr>
        <p:spPr>
          <a:xfrm>
            <a:off x="263926" y="3405133"/>
            <a:ext cx="7728064" cy="1938992"/>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Isaiah 46:10</a:t>
            </a:r>
          </a:p>
          <a:p>
            <a:pPr lvl="0" defTabSz="914400">
              <a:tabLst>
                <a:tab pos="465138" algn="l"/>
              </a:tabLst>
              <a:defRPr/>
            </a:pPr>
            <a:r>
              <a:rPr lang="en-US" sz="2400" kern="0" dirty="0">
                <a:solidFill>
                  <a:srgbClr val="FCF48C"/>
                </a:solidFill>
                <a:effectLst>
                  <a:outerShdw blurRad="38100" dist="38100" dir="2700000" algn="tl">
                    <a:srgbClr val="000000">
                      <a:alpha val="43137"/>
                    </a:srgbClr>
                  </a:outerShdw>
                </a:effectLst>
                <a:latin typeface="Trebuchet MS"/>
              </a:rPr>
              <a:t>My counsel shall stand,</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and I will accomplish all my purpose.</a:t>
            </a:r>
          </a:p>
          <a:p>
            <a:pPr lvl="0" defTabSz="914400">
              <a:tabLst>
                <a:tab pos="465138" algn="l"/>
              </a:tabLst>
              <a:defRPr/>
            </a:pPr>
            <a:r>
              <a:rPr kumimoji="0" lang="en-US" sz="24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rPr>
              <a:t>I have spoken, and I will bring it to pass;</a:t>
            </a:r>
          </a:p>
          <a:p>
            <a:pPr lvl="0" defTabSz="914400">
              <a:tabLst>
                <a:tab pos="465138" algn="l"/>
              </a:tabLst>
              <a:defRPr/>
            </a:pPr>
            <a:r>
              <a:rPr lang="en-US" sz="2400" kern="0" dirty="0">
                <a:solidFill>
                  <a:srgbClr val="FCF48C"/>
                </a:solidFill>
                <a:effectLst>
                  <a:outerShdw blurRad="38100" dist="38100" dir="2700000" algn="tl">
                    <a:srgbClr val="000000">
                      <a:alpha val="43137"/>
                    </a:srgbClr>
                  </a:outerShdw>
                </a:effectLst>
                <a:latin typeface="Trebuchet MS"/>
              </a:rPr>
              <a:t>I have purposed, and I will do it.</a:t>
            </a:r>
            <a:endParaRPr kumimoji="0" lang="en-US" sz="24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Tree>
    <p:extLst>
      <p:ext uri="{BB962C8B-B14F-4D97-AF65-F5344CB8AC3E}">
        <p14:creationId xmlns:p14="http://schemas.microsoft.com/office/powerpoint/2010/main" val="29450243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What the Bible asserts</a:t>
            </a:r>
          </a:p>
        </p:txBody>
      </p:sp>
      <p:sp>
        <p:nvSpPr>
          <p:cNvPr id="8" name="TextBox 7">
            <a:extLst>
              <a:ext uri="{FF2B5EF4-FFF2-40B4-BE49-F238E27FC236}">
                <a16:creationId xmlns:a16="http://schemas.microsoft.com/office/drawing/2014/main" id="{A98E8AA6-9F7F-28D2-7893-52396B723A0F}"/>
              </a:ext>
            </a:extLst>
          </p:cNvPr>
          <p:cNvSpPr txBox="1"/>
          <p:nvPr/>
        </p:nvSpPr>
        <p:spPr>
          <a:xfrm>
            <a:off x="150920" y="1187934"/>
            <a:ext cx="8551646" cy="1705082"/>
          </a:xfrm>
          <a:prstGeom prst="rect">
            <a:avLst/>
          </a:prstGeom>
          <a:noFill/>
        </p:spPr>
        <p:txBody>
          <a:bodyPr wrap="square">
            <a:spAutoFit/>
          </a:bodyPr>
          <a:lstStyle/>
          <a:p>
            <a:pPr marL="514350" marR="0" lvl="0" indent="-514350" algn="l" defTabSz="457200" rtl="0" eaLnBrk="1" fontAlgn="auto" latinLnBrk="0" hangingPunct="1">
              <a:lnSpc>
                <a:spcPct val="95000"/>
              </a:lnSpc>
              <a:spcBef>
                <a:spcPts val="1500"/>
              </a:spcBef>
              <a:spcAft>
                <a:spcPts val="0"/>
              </a:spcAft>
              <a:buClrTx/>
              <a:buSzTx/>
              <a:buAutoNum type="arabicPeriod"/>
              <a:tabLst/>
              <a:defRPr/>
            </a:pPr>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Evil exists</a:t>
            </a:r>
          </a:p>
          <a:p>
            <a:pPr marL="514350" marR="0" lvl="0" indent="-514350" algn="l" defTabSz="457200" rtl="0" eaLnBrk="1" fontAlgn="auto" latinLnBrk="0" hangingPunct="1">
              <a:lnSpc>
                <a:spcPct val="95000"/>
              </a:lnSpc>
              <a:spcBef>
                <a:spcPts val="1500"/>
              </a:spcBef>
              <a:spcAft>
                <a:spcPts val="0"/>
              </a:spcAft>
              <a:buClrTx/>
              <a:buSzTx/>
              <a:buAutoNum type="arabicPeriod"/>
              <a:tabLst/>
              <a:defRPr/>
            </a:pPr>
            <a:r>
              <a:rPr lang="en-US" sz="2800" dirty="0">
                <a:solidFill>
                  <a:schemeClr val="bg1"/>
                </a:solidFill>
                <a:effectLst>
                  <a:outerShdw blurRad="38100" dist="38100" dir="2700000" algn="tl">
                    <a:srgbClr val="000000">
                      <a:alpha val="43137"/>
                    </a:srgbClr>
                  </a:outerShdw>
                </a:effectLst>
                <a:latin typeface="Calibri" panose="020F0502020204030204"/>
              </a:rPr>
              <a:t>The God of the Bible exists</a:t>
            </a:r>
          </a:p>
          <a:p>
            <a:pPr marL="514350" marR="0" lvl="0" indent="-514350" algn="l" defTabSz="457200" rtl="0" eaLnBrk="1" fontAlgn="auto" latinLnBrk="0" hangingPunct="1">
              <a:lnSpc>
                <a:spcPct val="95000"/>
              </a:lnSpc>
              <a:spcBef>
                <a:spcPts val="1500"/>
              </a:spcBef>
              <a:spcAft>
                <a:spcPts val="0"/>
              </a:spcAft>
              <a:buClrTx/>
              <a:buSzTx/>
              <a:buAutoNum type="arabicPeriod"/>
              <a:tabLst/>
              <a:defRPr/>
            </a:pPr>
            <a:r>
              <a:rPr lang="en-US" sz="2800" dirty="0">
                <a:solidFill>
                  <a:schemeClr val="bg1"/>
                </a:solidFill>
                <a:effectLst>
                  <a:outerShdw blurRad="38100" dist="38100" dir="2700000" algn="tl">
                    <a:srgbClr val="000000">
                      <a:alpha val="43137"/>
                    </a:srgbClr>
                  </a:outerShdw>
                </a:effectLst>
                <a:latin typeface="Calibri" panose="020F0502020204030204"/>
              </a:rPr>
              <a:t>God wills for evil to exist.</a:t>
            </a:r>
          </a:p>
        </p:txBody>
      </p:sp>
    </p:spTree>
    <p:extLst>
      <p:ext uri="{BB962C8B-B14F-4D97-AF65-F5344CB8AC3E}">
        <p14:creationId xmlns:p14="http://schemas.microsoft.com/office/powerpoint/2010/main" val="10620490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What the Bible asserts</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God wills for evil to exist</a:t>
            </a:r>
            <a:endParaRPr lang="en-US" sz="3000" dirty="0">
              <a:solidFill>
                <a:srgbClr val="F98301"/>
              </a:solidFill>
              <a:effectLst>
                <a:outerShdw blurRad="38100" dist="38100" dir="2700000" algn="tl">
                  <a:srgbClr val="000000">
                    <a:alpha val="43137"/>
                  </a:srgbClr>
                </a:outerShdw>
              </a:effectLst>
              <a:latin typeface="Trebuchet MS" panose="020B0603020202020204" pitchFamily="34" charset="0"/>
            </a:endParaRPr>
          </a:p>
        </p:txBody>
      </p:sp>
      <p:sp>
        <p:nvSpPr>
          <p:cNvPr id="2" name="Rectangle 1">
            <a:extLst>
              <a:ext uri="{FF2B5EF4-FFF2-40B4-BE49-F238E27FC236}">
                <a16:creationId xmlns:a16="http://schemas.microsoft.com/office/drawing/2014/main" id="{972C6637-4A3A-8A4D-85BB-B4AD2D190046}"/>
              </a:ext>
            </a:extLst>
          </p:cNvPr>
          <p:cNvSpPr/>
          <p:nvPr/>
        </p:nvSpPr>
        <p:spPr>
          <a:xfrm>
            <a:off x="295783" y="1044670"/>
            <a:ext cx="8197288" cy="830997"/>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Amos 3:6</a:t>
            </a:r>
          </a:p>
          <a:p>
            <a:pPr lvl="0" defTabSz="914400">
              <a:tabLst>
                <a:tab pos="465138" algn="l"/>
              </a:tabLst>
              <a:defRPr/>
            </a:pPr>
            <a:r>
              <a:rPr lang="en-US" sz="2400" kern="0" dirty="0">
                <a:solidFill>
                  <a:srgbClr val="FCF48C"/>
                </a:solidFill>
                <a:effectLst>
                  <a:outerShdw blurRad="38100" dist="38100" dir="2700000" algn="tl">
                    <a:srgbClr val="000000">
                      <a:alpha val="43137"/>
                    </a:srgbClr>
                  </a:outerShdw>
                </a:effectLst>
                <a:latin typeface="Trebuchet MS"/>
              </a:rPr>
              <a:t>Does disaster come to a city, unless the LORD has done it?</a:t>
            </a:r>
            <a:endParaRPr kumimoji="0" lang="en-US" sz="24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
        <p:nvSpPr>
          <p:cNvPr id="3" name="Rectangle 2">
            <a:extLst>
              <a:ext uri="{FF2B5EF4-FFF2-40B4-BE49-F238E27FC236}">
                <a16:creationId xmlns:a16="http://schemas.microsoft.com/office/drawing/2014/main" id="{4ECDD197-D04D-3FF4-4C0E-032CC5EFF4A6}"/>
              </a:ext>
            </a:extLst>
          </p:cNvPr>
          <p:cNvSpPr/>
          <p:nvPr/>
        </p:nvSpPr>
        <p:spPr>
          <a:xfrm>
            <a:off x="295783" y="2202084"/>
            <a:ext cx="8197288" cy="1200329"/>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Proverbs 16:4</a:t>
            </a:r>
          </a:p>
          <a:p>
            <a:pPr lvl="0" defTabSz="914400">
              <a:tabLst>
                <a:tab pos="465138" algn="l"/>
              </a:tabLst>
              <a:defRPr/>
            </a:pPr>
            <a:r>
              <a:rPr lang="en-US" sz="2400" kern="0" dirty="0">
                <a:solidFill>
                  <a:srgbClr val="FCF48C"/>
                </a:solidFill>
                <a:effectLst>
                  <a:outerShdw blurRad="38100" dist="38100" dir="2700000" algn="tl">
                    <a:srgbClr val="000000">
                      <a:alpha val="43137"/>
                    </a:srgbClr>
                  </a:outerShdw>
                </a:effectLst>
                <a:latin typeface="Trebuchet MS"/>
              </a:rPr>
              <a:t>The LORD has made everything for its purpose,</a:t>
            </a:r>
          </a:p>
          <a:p>
            <a:pPr lvl="0" defTabSz="914400">
              <a:tabLst>
                <a:tab pos="465138" algn="l"/>
              </a:tabLst>
              <a:defRPr/>
            </a:pPr>
            <a:r>
              <a:rPr lang="en-US" sz="2400" kern="0" dirty="0">
                <a:solidFill>
                  <a:srgbClr val="FCF48C"/>
                </a:solidFill>
                <a:effectLst>
                  <a:outerShdw blurRad="38100" dist="38100" dir="2700000" algn="tl">
                    <a:srgbClr val="000000">
                      <a:alpha val="43137"/>
                    </a:srgbClr>
                  </a:outerShdw>
                </a:effectLst>
                <a:latin typeface="Trebuchet MS"/>
              </a:rPr>
              <a:t>even the wicked for the day of trouble. </a:t>
            </a:r>
            <a:endParaRPr kumimoji="0" lang="en-US" sz="24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
        <p:nvSpPr>
          <p:cNvPr id="6" name="Rectangle 5">
            <a:extLst>
              <a:ext uri="{FF2B5EF4-FFF2-40B4-BE49-F238E27FC236}">
                <a16:creationId xmlns:a16="http://schemas.microsoft.com/office/drawing/2014/main" id="{5EDD38E4-4895-6846-73C2-BBDC4CAD043B}"/>
              </a:ext>
            </a:extLst>
          </p:cNvPr>
          <p:cNvSpPr/>
          <p:nvPr/>
        </p:nvSpPr>
        <p:spPr>
          <a:xfrm>
            <a:off x="295783" y="3728830"/>
            <a:ext cx="8197288" cy="1686487"/>
          </a:xfrm>
          <a:prstGeom prst="rect">
            <a:avLst/>
          </a:prstGeom>
          <a:solidFill>
            <a:srgbClr val="324650"/>
          </a:solidFill>
          <a:ln>
            <a:solidFill>
              <a:srgbClr val="5B6777"/>
            </a:solidFill>
          </a:ln>
        </p:spPr>
        <p:txBody>
          <a:bodyPr wrap="square">
            <a:spAutoFit/>
          </a:bodyPr>
          <a:lstStyle/>
          <a:p>
            <a:pPr lvl="0" defTabSz="914400">
              <a:lnSpc>
                <a:spcPct val="110000"/>
              </a:lnSpc>
              <a:defRPr/>
            </a:pPr>
            <a:r>
              <a:rPr lang="en-US" sz="2400" i="1" kern="0" dirty="0">
                <a:solidFill>
                  <a:srgbClr val="FCF48C"/>
                </a:solidFill>
                <a:effectLst>
                  <a:outerShdw blurRad="38100" dist="38100" dir="2700000" algn="tl">
                    <a:srgbClr val="000000">
                      <a:alpha val="43137"/>
                    </a:srgbClr>
                  </a:outerShdw>
                </a:effectLst>
                <a:latin typeface="Trebuchet MS"/>
              </a:rPr>
              <a:t>Isaiah 45:7</a:t>
            </a:r>
          </a:p>
          <a:p>
            <a:pPr lvl="0" defTabSz="914400">
              <a:lnSpc>
                <a:spcPct val="110000"/>
              </a:lnSpc>
              <a:defRPr/>
            </a:pPr>
            <a:r>
              <a:rPr lang="en-US" sz="2400" kern="0" dirty="0">
                <a:solidFill>
                  <a:srgbClr val="FCF48C"/>
                </a:solidFill>
                <a:effectLst>
                  <a:outerShdw blurRad="38100" dist="38100" dir="2700000" algn="tl">
                    <a:srgbClr val="000000">
                      <a:alpha val="43137"/>
                    </a:srgbClr>
                  </a:outerShdw>
                </a:effectLst>
                <a:latin typeface="Trebuchet MS"/>
              </a:rPr>
              <a:t>I form light and create darkness;</a:t>
            </a:r>
          </a:p>
          <a:p>
            <a:pPr lvl="0" defTabSz="914400">
              <a:lnSpc>
                <a:spcPct val="110000"/>
              </a:lnSpc>
              <a:defRPr/>
            </a:pPr>
            <a:r>
              <a:rPr lang="en-US" sz="2400" kern="0" dirty="0">
                <a:solidFill>
                  <a:srgbClr val="FCF48C"/>
                </a:solidFill>
                <a:effectLst>
                  <a:outerShdw blurRad="38100" dist="38100" dir="2700000" algn="tl">
                    <a:srgbClr val="000000">
                      <a:alpha val="43137"/>
                    </a:srgbClr>
                  </a:outerShdw>
                </a:effectLst>
                <a:latin typeface="Trebuchet MS"/>
              </a:rPr>
              <a:t>I make well-being and create calamity;</a:t>
            </a:r>
          </a:p>
          <a:p>
            <a:pPr lvl="0" defTabSz="914400">
              <a:lnSpc>
                <a:spcPct val="110000"/>
              </a:lnSpc>
              <a:defRPr/>
            </a:pPr>
            <a:r>
              <a:rPr lang="en-US" sz="2400" kern="0" dirty="0">
                <a:solidFill>
                  <a:srgbClr val="FCF48C"/>
                </a:solidFill>
                <a:effectLst>
                  <a:outerShdw blurRad="38100" dist="38100" dir="2700000" algn="tl">
                    <a:srgbClr val="000000">
                      <a:alpha val="43137"/>
                    </a:srgbClr>
                  </a:outerShdw>
                </a:effectLst>
                <a:latin typeface="Trebuchet MS"/>
              </a:rPr>
              <a:t>I am the LORD, who does all these things.</a:t>
            </a:r>
            <a:endParaRPr kumimoji="0" lang="en-US" sz="24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Tree>
    <p:extLst>
      <p:ext uri="{BB962C8B-B14F-4D97-AF65-F5344CB8AC3E}">
        <p14:creationId xmlns:p14="http://schemas.microsoft.com/office/powerpoint/2010/main" val="157608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What the Bible asserts</a:t>
            </a:r>
          </a:p>
        </p:txBody>
      </p:sp>
      <p:sp>
        <p:nvSpPr>
          <p:cNvPr id="13" name="Rectangle 12">
            <a:extLst>
              <a:ext uri="{FF2B5EF4-FFF2-40B4-BE49-F238E27FC236}">
                <a16:creationId xmlns:a16="http://schemas.microsoft.com/office/drawing/2014/main" id="{6845E923-56C8-D3EA-B5E7-A172FE4EEDF3}"/>
              </a:ext>
            </a:extLst>
          </p:cNvPr>
          <p:cNvSpPr/>
          <p:nvPr/>
        </p:nvSpPr>
        <p:spPr>
          <a:xfrm>
            <a:off x="273182" y="1006067"/>
            <a:ext cx="8197287" cy="1883529"/>
          </a:xfrm>
          <a:prstGeom prst="rect">
            <a:avLst/>
          </a:prstGeom>
          <a:solidFill>
            <a:srgbClr val="683600"/>
          </a:solidFill>
          <a:ln>
            <a:solidFill>
              <a:srgbClr val="D7D077">
                <a:lumMod val="50000"/>
              </a:srgbClr>
            </a:solidFill>
          </a:ln>
        </p:spPr>
        <p:txBody>
          <a:bodyPr wrap="square">
            <a:spAutoFit/>
          </a:bodyPr>
          <a:lstStyle/>
          <a:p>
            <a:pPr lvl="0" defTabSz="914400">
              <a:lnSpc>
                <a:spcPct val="97000"/>
              </a:lnSpc>
              <a:defRPr/>
            </a:pPr>
            <a:r>
              <a:rPr lang="en-US" sz="2400" kern="0" dirty="0">
                <a:solidFill>
                  <a:srgbClr val="FCF48C"/>
                </a:solidFill>
                <a:latin typeface="Trebuchet MS"/>
              </a:rPr>
              <a:t>“Evil exists, God exists, God willed evil to exist. </a:t>
            </a:r>
          </a:p>
          <a:p>
            <a:pPr lvl="0" defTabSz="914400">
              <a:lnSpc>
                <a:spcPct val="97000"/>
              </a:lnSpc>
              <a:defRPr/>
            </a:pPr>
            <a:r>
              <a:rPr lang="en-US" sz="2400" kern="0" dirty="0">
                <a:solidFill>
                  <a:srgbClr val="FCF48C"/>
                </a:solidFill>
                <a:latin typeface="Trebuchet MS"/>
              </a:rPr>
              <a:t>He didn’t create it. He couldn’t. He is holy, holy, holy. But He didn’t prevent it. It occurred in a rebellion against Him. But He willed and ordained that it occur.”</a:t>
            </a:r>
          </a:p>
          <a:p>
            <a:pPr lvl="0" algn="r" defTabSz="914400">
              <a:lnSpc>
                <a:spcPct val="97000"/>
              </a:lnSpc>
              <a:defRPr/>
            </a:pPr>
            <a:r>
              <a:rPr kumimoji="0" lang="en-US" sz="2400" b="0" i="1" u="none" strike="noStrike" kern="0" cap="none" spc="0" normalizeH="0" baseline="0" noProof="0" dirty="0">
                <a:ln>
                  <a:noFill/>
                </a:ln>
                <a:solidFill>
                  <a:srgbClr val="FCF48C"/>
                </a:solidFill>
                <a:effectLst/>
                <a:uLnTx/>
                <a:uFillTx/>
                <a:latin typeface="Trebuchet MS"/>
              </a:rPr>
              <a:t>- John MacArthur</a:t>
            </a:r>
          </a:p>
        </p:txBody>
      </p:sp>
    </p:spTree>
    <p:extLst>
      <p:ext uri="{BB962C8B-B14F-4D97-AF65-F5344CB8AC3E}">
        <p14:creationId xmlns:p14="http://schemas.microsoft.com/office/powerpoint/2010/main" val="3301858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Where we must begin</a:t>
            </a:r>
          </a:p>
        </p:txBody>
      </p:sp>
      <p:sp>
        <p:nvSpPr>
          <p:cNvPr id="23" name="TextBox 22">
            <a:extLst>
              <a:ext uri="{FF2B5EF4-FFF2-40B4-BE49-F238E27FC236}">
                <a16:creationId xmlns:a16="http://schemas.microsoft.com/office/drawing/2014/main" id="{A41B4E87-76C0-6710-4A00-428F665CE1A1}"/>
              </a:ext>
            </a:extLst>
          </p:cNvPr>
          <p:cNvSpPr txBox="1"/>
          <p:nvPr/>
        </p:nvSpPr>
        <p:spPr>
          <a:xfrm>
            <a:off x="140410" y="1051809"/>
            <a:ext cx="4572000" cy="523220"/>
          </a:xfrm>
          <a:prstGeom prst="rect">
            <a:avLst/>
          </a:prstGeom>
          <a:noFill/>
        </p:spPr>
        <p:txBody>
          <a:bodyPr wrap="square">
            <a:spAutoFit/>
          </a:bodyPr>
          <a:lstStyle/>
          <a:p>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God is God, and we are not.</a:t>
            </a:r>
            <a:endParaRPr lang="en-US" sz="2000" dirty="0">
              <a:solidFill>
                <a:schemeClr val="bg1"/>
              </a:solidFill>
            </a:endParaRPr>
          </a:p>
        </p:txBody>
      </p:sp>
      <p:sp>
        <p:nvSpPr>
          <p:cNvPr id="24" name="Rectangle 23">
            <a:extLst>
              <a:ext uri="{FF2B5EF4-FFF2-40B4-BE49-F238E27FC236}">
                <a16:creationId xmlns:a16="http://schemas.microsoft.com/office/drawing/2014/main" id="{53F6B8BD-2FFC-9714-443A-1C2D33F717D8}"/>
              </a:ext>
            </a:extLst>
          </p:cNvPr>
          <p:cNvSpPr/>
          <p:nvPr/>
        </p:nvSpPr>
        <p:spPr>
          <a:xfrm>
            <a:off x="249288" y="1701927"/>
            <a:ext cx="7728064" cy="2308324"/>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Isaiah 55:8–9</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For my thoughts are not your thoughts;</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neither are your ways my ways, declares the LORD.</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For as the heavens are higher than the earth,</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so are my ways higher than your ways</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and my thoughts than your thoughts. </a:t>
            </a:r>
            <a:endParaRPr kumimoji="0" lang="en-US" sz="24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
        <p:nvSpPr>
          <p:cNvPr id="2" name="Rectangle 1">
            <a:extLst>
              <a:ext uri="{FF2B5EF4-FFF2-40B4-BE49-F238E27FC236}">
                <a16:creationId xmlns:a16="http://schemas.microsoft.com/office/drawing/2014/main" id="{DB111619-8830-7087-608D-7FF990CE5B0C}"/>
              </a:ext>
            </a:extLst>
          </p:cNvPr>
          <p:cNvSpPr/>
          <p:nvPr/>
        </p:nvSpPr>
        <p:spPr>
          <a:xfrm>
            <a:off x="249288" y="4298196"/>
            <a:ext cx="7728064" cy="830997"/>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Deuteronomy 29:29a</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The secret things belong to the LORD our God</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Tree>
    <p:extLst>
      <p:ext uri="{BB962C8B-B14F-4D97-AF65-F5344CB8AC3E}">
        <p14:creationId xmlns:p14="http://schemas.microsoft.com/office/powerpoint/2010/main" val="3404259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Where we must begin</a:t>
            </a:r>
          </a:p>
        </p:txBody>
      </p:sp>
      <p:sp>
        <p:nvSpPr>
          <p:cNvPr id="23" name="TextBox 22">
            <a:extLst>
              <a:ext uri="{FF2B5EF4-FFF2-40B4-BE49-F238E27FC236}">
                <a16:creationId xmlns:a16="http://schemas.microsoft.com/office/drawing/2014/main" id="{A41B4E87-76C0-6710-4A00-428F665CE1A1}"/>
              </a:ext>
            </a:extLst>
          </p:cNvPr>
          <p:cNvSpPr txBox="1"/>
          <p:nvPr/>
        </p:nvSpPr>
        <p:spPr>
          <a:xfrm>
            <a:off x="140410" y="1051809"/>
            <a:ext cx="8341438" cy="523220"/>
          </a:xfrm>
          <a:prstGeom prst="rect">
            <a:avLst/>
          </a:prstGeom>
          <a:noFill/>
        </p:spPr>
        <p:txBody>
          <a:bodyPr wrap="square">
            <a:spAutoFit/>
          </a:bodyPr>
          <a:lstStyle/>
          <a:p>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God does not owe us an explanation for evil</a:t>
            </a:r>
            <a:endParaRPr lang="en-US" sz="2000" dirty="0">
              <a:solidFill>
                <a:schemeClr val="bg1"/>
              </a:solidFill>
            </a:endParaRPr>
          </a:p>
        </p:txBody>
      </p:sp>
      <p:sp>
        <p:nvSpPr>
          <p:cNvPr id="24" name="Rectangle 23">
            <a:extLst>
              <a:ext uri="{FF2B5EF4-FFF2-40B4-BE49-F238E27FC236}">
                <a16:creationId xmlns:a16="http://schemas.microsoft.com/office/drawing/2014/main" id="{53F6B8BD-2FFC-9714-443A-1C2D33F717D8}"/>
              </a:ext>
            </a:extLst>
          </p:cNvPr>
          <p:cNvSpPr/>
          <p:nvPr/>
        </p:nvSpPr>
        <p:spPr>
          <a:xfrm>
            <a:off x="249288" y="1611615"/>
            <a:ext cx="8601201" cy="3865674"/>
          </a:xfrm>
          <a:prstGeom prst="rect">
            <a:avLst/>
          </a:prstGeom>
          <a:solidFill>
            <a:srgbClr val="324650"/>
          </a:solidFill>
          <a:ln>
            <a:solidFill>
              <a:srgbClr val="5B6777"/>
            </a:solidFill>
          </a:ln>
        </p:spPr>
        <p:txBody>
          <a:bodyPr wrap="square">
            <a:spAutoFit/>
          </a:bodyPr>
          <a:lstStyle/>
          <a:p>
            <a:pPr lvl="0" defTabSz="914400">
              <a:lnSpc>
                <a:spcPct val="95000"/>
              </a:lnSpc>
              <a:spcBef>
                <a:spcPts val="1200"/>
              </a:spcBef>
              <a:defRPr/>
            </a:pPr>
            <a:r>
              <a:rPr lang="en-US" sz="2400" i="1" kern="0" dirty="0">
                <a:solidFill>
                  <a:srgbClr val="FCF48C"/>
                </a:solidFill>
                <a:effectLst>
                  <a:outerShdw blurRad="38100" dist="38100" dir="2700000" algn="tl">
                    <a:srgbClr val="000000">
                      <a:alpha val="43137"/>
                    </a:srgbClr>
                  </a:outerShdw>
                </a:effectLst>
                <a:latin typeface="Trebuchet MS"/>
              </a:rPr>
              <a:t>Job 23:4–7</a:t>
            </a:r>
          </a:p>
          <a:p>
            <a:pPr lvl="0" defTabSz="914400">
              <a:lnSpc>
                <a:spcPct val="95000"/>
              </a:lnSpc>
              <a:spcBef>
                <a:spcPts val="1200"/>
              </a:spcBef>
              <a:defRPr/>
            </a:pPr>
            <a:r>
              <a:rPr lang="en-US" sz="2400" kern="0" dirty="0">
                <a:solidFill>
                  <a:srgbClr val="FCF48C"/>
                </a:solidFill>
                <a:effectLst>
                  <a:outerShdw blurRad="38100" dist="38100" dir="2700000" algn="tl">
                    <a:srgbClr val="000000">
                      <a:alpha val="43137"/>
                    </a:srgbClr>
                  </a:outerShdw>
                </a:effectLst>
                <a:latin typeface="Trebuchet MS"/>
              </a:rPr>
              <a:t>I would lay my case before him</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and fill my mouth with arguments.</a:t>
            </a:r>
          </a:p>
          <a:p>
            <a:pPr lvl="0" defTabSz="914400">
              <a:lnSpc>
                <a:spcPct val="95000"/>
              </a:lnSpc>
              <a:spcBef>
                <a:spcPts val="1200"/>
              </a:spcBef>
              <a:defRPr/>
            </a:pPr>
            <a:r>
              <a:rPr lang="en-US" sz="2400" kern="0" dirty="0">
                <a:solidFill>
                  <a:srgbClr val="FCF48C"/>
                </a:solidFill>
                <a:effectLst>
                  <a:outerShdw blurRad="38100" dist="38100" dir="2700000" algn="tl">
                    <a:srgbClr val="000000">
                      <a:alpha val="43137"/>
                    </a:srgbClr>
                  </a:outerShdw>
                </a:effectLst>
                <a:latin typeface="Trebuchet MS"/>
              </a:rPr>
              <a:t>I would know what he would answer me</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and understand what he would say to me.</a:t>
            </a:r>
          </a:p>
          <a:p>
            <a:pPr lvl="0" defTabSz="914400">
              <a:lnSpc>
                <a:spcPct val="95000"/>
              </a:lnSpc>
              <a:spcBef>
                <a:spcPts val="1200"/>
              </a:spcBef>
              <a:defRPr/>
            </a:pPr>
            <a:r>
              <a:rPr lang="en-US" sz="2400" kern="0" dirty="0">
                <a:solidFill>
                  <a:srgbClr val="FCF48C"/>
                </a:solidFill>
                <a:effectLst>
                  <a:outerShdw blurRad="38100" dist="38100" dir="2700000" algn="tl">
                    <a:srgbClr val="000000">
                      <a:alpha val="43137"/>
                    </a:srgbClr>
                  </a:outerShdw>
                </a:effectLst>
                <a:latin typeface="Trebuchet MS"/>
              </a:rPr>
              <a:t>Would he contend with me in the greatness of his power?</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No – he would pay attention to me.</a:t>
            </a:r>
          </a:p>
          <a:p>
            <a:pPr lvl="0" defTabSz="914400">
              <a:lnSpc>
                <a:spcPct val="95000"/>
              </a:lnSpc>
              <a:spcBef>
                <a:spcPts val="1200"/>
              </a:spcBef>
              <a:defRPr/>
            </a:pPr>
            <a:r>
              <a:rPr lang="en-US" sz="2400" kern="0" dirty="0">
                <a:solidFill>
                  <a:srgbClr val="FCF48C"/>
                </a:solidFill>
                <a:effectLst>
                  <a:outerShdw blurRad="38100" dist="38100" dir="2700000" algn="tl">
                    <a:srgbClr val="000000">
                      <a:alpha val="43137"/>
                    </a:srgbClr>
                  </a:outerShdw>
                </a:effectLst>
                <a:latin typeface="Trebuchet MS"/>
              </a:rPr>
              <a:t>There an upright man could argue with him,</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and I would be acquitted forever by my judge.</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Tree>
    <p:extLst>
      <p:ext uri="{BB962C8B-B14F-4D97-AF65-F5344CB8AC3E}">
        <p14:creationId xmlns:p14="http://schemas.microsoft.com/office/powerpoint/2010/main" val="6978878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D0470E-DB18-9D01-9114-8847241CB0E9}"/>
              </a:ext>
            </a:extLst>
          </p:cNvPr>
          <p:cNvSpPr/>
          <p:nvPr/>
        </p:nvSpPr>
        <p:spPr>
          <a:xfrm>
            <a:off x="249288" y="2085753"/>
            <a:ext cx="8502956" cy="1883529"/>
          </a:xfrm>
          <a:prstGeom prst="rect">
            <a:avLst/>
          </a:prstGeom>
          <a:solidFill>
            <a:srgbClr val="683600"/>
          </a:solidFill>
          <a:ln>
            <a:solidFill>
              <a:srgbClr val="D7D077">
                <a:lumMod val="50000"/>
              </a:srgbClr>
            </a:solidFill>
          </a:ln>
        </p:spPr>
        <p:txBody>
          <a:bodyPr wrap="square">
            <a:spAutoFit/>
          </a:bodyPr>
          <a:lstStyle/>
          <a:p>
            <a:pPr lvl="0" defTabSz="914400">
              <a:lnSpc>
                <a:spcPct val="97000"/>
              </a:lnSpc>
              <a:defRPr/>
            </a:pPr>
            <a:r>
              <a:rPr lang="en-US" sz="2400" kern="0" dirty="0">
                <a:solidFill>
                  <a:srgbClr val="FCF48C"/>
                </a:solidFill>
                <a:latin typeface="Trebuchet MS"/>
              </a:rPr>
              <a:t>We are in no position to judge Him, we have no right to demand an explanation from Him. He is </a:t>
            </a:r>
            <a:r>
              <a:rPr lang="en-US" sz="2400" u="sng" kern="0" dirty="0">
                <a:solidFill>
                  <a:srgbClr val="FCF48C"/>
                </a:solidFill>
                <a:latin typeface="Trebuchet MS"/>
              </a:rPr>
              <a:t>Lord</a:t>
            </a:r>
            <a:r>
              <a:rPr lang="en-US" sz="2400" kern="0" dirty="0">
                <a:solidFill>
                  <a:srgbClr val="FCF48C"/>
                </a:solidFill>
                <a:latin typeface="Trebuchet MS"/>
              </a:rPr>
              <a:t>. </a:t>
            </a:r>
          </a:p>
          <a:p>
            <a:pPr lvl="0" defTabSz="914400">
              <a:lnSpc>
                <a:spcPct val="97000"/>
              </a:lnSpc>
              <a:defRPr/>
            </a:pPr>
            <a:endParaRPr lang="en-US" sz="2400" kern="0" dirty="0">
              <a:solidFill>
                <a:srgbClr val="FCF48C"/>
              </a:solidFill>
              <a:latin typeface="Trebuchet MS"/>
            </a:endParaRPr>
          </a:p>
          <a:p>
            <a:pPr lvl="0" defTabSz="914400">
              <a:lnSpc>
                <a:spcPct val="97000"/>
              </a:lnSpc>
              <a:defRPr/>
            </a:pPr>
            <a:r>
              <a:rPr lang="en-US" sz="2400" kern="0" dirty="0">
                <a:solidFill>
                  <a:srgbClr val="FCF48C"/>
                </a:solidFill>
                <a:latin typeface="Trebuchet MS"/>
              </a:rPr>
              <a:t>That is our first answer to the problem of evil.</a:t>
            </a:r>
          </a:p>
          <a:p>
            <a:pPr lvl="0" algn="r" defTabSz="914400">
              <a:lnSpc>
                <a:spcPct val="97000"/>
              </a:lnSpc>
              <a:defRPr/>
            </a:pPr>
            <a:r>
              <a:rPr kumimoji="0" lang="en-US" sz="2400" b="0" i="1" u="none" strike="noStrike" kern="0" cap="none" spc="0" normalizeH="0" baseline="0" noProof="0" dirty="0">
                <a:ln>
                  <a:noFill/>
                </a:ln>
                <a:solidFill>
                  <a:srgbClr val="FCF48C"/>
                </a:solidFill>
                <a:effectLst/>
                <a:uLnTx/>
                <a:uFillTx/>
                <a:latin typeface="Trebuchet MS"/>
              </a:rPr>
              <a:t>- John</a:t>
            </a:r>
            <a:r>
              <a:rPr kumimoji="0" lang="en-US" sz="2400" b="0" i="1" u="none" strike="noStrike" kern="0" cap="none" spc="0" normalizeH="0" noProof="0" dirty="0">
                <a:ln>
                  <a:noFill/>
                </a:ln>
                <a:solidFill>
                  <a:srgbClr val="FCF48C"/>
                </a:solidFill>
                <a:effectLst/>
                <a:uLnTx/>
                <a:uFillTx/>
                <a:latin typeface="Trebuchet MS"/>
              </a:rPr>
              <a:t> Frame</a:t>
            </a:r>
            <a:endParaRPr kumimoji="0" lang="en-US" sz="2400" b="0" i="1" u="none" strike="noStrike" kern="0" cap="none" spc="0" normalizeH="0" baseline="0" noProof="0" dirty="0">
              <a:ln>
                <a:noFill/>
              </a:ln>
              <a:solidFill>
                <a:srgbClr val="FCF48C"/>
              </a:solidFill>
              <a:effectLst/>
              <a:uLnTx/>
              <a:uFillTx/>
              <a:latin typeface="Trebuchet MS"/>
            </a:endParaRPr>
          </a:p>
        </p:txBody>
      </p:sp>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Where we must begin</a:t>
            </a:r>
          </a:p>
        </p:txBody>
      </p:sp>
      <p:sp>
        <p:nvSpPr>
          <p:cNvPr id="23" name="TextBox 22">
            <a:extLst>
              <a:ext uri="{FF2B5EF4-FFF2-40B4-BE49-F238E27FC236}">
                <a16:creationId xmlns:a16="http://schemas.microsoft.com/office/drawing/2014/main" id="{A41B4E87-76C0-6710-4A00-428F665CE1A1}"/>
              </a:ext>
            </a:extLst>
          </p:cNvPr>
          <p:cNvSpPr txBox="1"/>
          <p:nvPr/>
        </p:nvSpPr>
        <p:spPr>
          <a:xfrm>
            <a:off x="140410" y="1051809"/>
            <a:ext cx="8341438" cy="523220"/>
          </a:xfrm>
          <a:prstGeom prst="rect">
            <a:avLst/>
          </a:prstGeom>
          <a:noFill/>
        </p:spPr>
        <p:txBody>
          <a:bodyPr wrap="square">
            <a:spAutoFit/>
          </a:bodyPr>
          <a:lstStyle/>
          <a:p>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God does not owe us an explanation for evil</a:t>
            </a:r>
            <a:endParaRPr lang="en-US" sz="2000" dirty="0">
              <a:solidFill>
                <a:schemeClr val="bg1"/>
              </a:solidFill>
            </a:endParaRPr>
          </a:p>
        </p:txBody>
      </p:sp>
      <p:sp>
        <p:nvSpPr>
          <p:cNvPr id="24" name="Rectangle 23">
            <a:extLst>
              <a:ext uri="{FF2B5EF4-FFF2-40B4-BE49-F238E27FC236}">
                <a16:creationId xmlns:a16="http://schemas.microsoft.com/office/drawing/2014/main" id="{53F6B8BD-2FFC-9714-443A-1C2D33F717D8}"/>
              </a:ext>
            </a:extLst>
          </p:cNvPr>
          <p:cNvSpPr/>
          <p:nvPr/>
        </p:nvSpPr>
        <p:spPr>
          <a:xfrm>
            <a:off x="249288" y="1701927"/>
            <a:ext cx="8526850" cy="3280898"/>
          </a:xfrm>
          <a:prstGeom prst="rect">
            <a:avLst/>
          </a:prstGeom>
          <a:solidFill>
            <a:srgbClr val="324650"/>
          </a:solidFill>
          <a:ln>
            <a:solidFill>
              <a:srgbClr val="5B6777"/>
            </a:solidFill>
          </a:ln>
        </p:spPr>
        <p:txBody>
          <a:bodyPr wrap="square">
            <a:spAutoFit/>
          </a:bodyPr>
          <a:lstStyle/>
          <a:p>
            <a:pPr lvl="0" defTabSz="914400">
              <a:lnSpc>
                <a:spcPct val="95000"/>
              </a:lnSpc>
              <a:spcBef>
                <a:spcPts val="1200"/>
              </a:spcBef>
              <a:defRPr/>
            </a:pPr>
            <a:r>
              <a:rPr lang="en-US" sz="2200" i="1" kern="0" dirty="0">
                <a:solidFill>
                  <a:srgbClr val="FCF48C"/>
                </a:solidFill>
                <a:effectLst>
                  <a:outerShdw blurRad="38100" dist="38100" dir="2700000" algn="tl">
                    <a:srgbClr val="000000">
                      <a:alpha val="43137"/>
                    </a:srgbClr>
                  </a:outerShdw>
                </a:effectLst>
                <a:latin typeface="Trebuchet MS"/>
              </a:rPr>
              <a:t>Job 42:2-3,5–6</a:t>
            </a:r>
          </a:p>
          <a:p>
            <a:pPr lvl="0" defTabSz="914400">
              <a:lnSpc>
                <a:spcPct val="95000"/>
              </a:lnSpc>
              <a:spcBef>
                <a:spcPts val="1200"/>
              </a:spcBef>
              <a:defRPr/>
            </a:pPr>
            <a:r>
              <a:rPr lang="en-US" sz="2200" kern="0" dirty="0">
                <a:solidFill>
                  <a:srgbClr val="FCF48C"/>
                </a:solidFill>
                <a:effectLst>
                  <a:outerShdw blurRad="38100" dist="38100" dir="2700000" algn="tl">
                    <a:srgbClr val="000000">
                      <a:alpha val="43137"/>
                    </a:srgbClr>
                  </a:outerShdw>
                </a:effectLst>
                <a:latin typeface="Trebuchet MS"/>
              </a:rPr>
              <a:t>I know that you can do all things,</a:t>
            </a:r>
            <a:br>
              <a:rPr lang="en-US" sz="2200" kern="0" dirty="0">
                <a:solidFill>
                  <a:srgbClr val="FCF48C"/>
                </a:solidFill>
                <a:effectLst>
                  <a:outerShdw blurRad="38100" dist="38100" dir="2700000" algn="tl">
                    <a:srgbClr val="000000">
                      <a:alpha val="43137"/>
                    </a:srgbClr>
                  </a:outerShdw>
                </a:effectLst>
                <a:latin typeface="Trebuchet MS"/>
              </a:rPr>
            </a:br>
            <a:r>
              <a:rPr lang="en-US" sz="2200" kern="0" dirty="0">
                <a:solidFill>
                  <a:srgbClr val="FCF48C"/>
                </a:solidFill>
                <a:effectLst>
                  <a:outerShdw blurRad="38100" dist="38100" dir="2700000" algn="tl">
                    <a:srgbClr val="000000">
                      <a:alpha val="43137"/>
                    </a:srgbClr>
                  </a:outerShdw>
                </a:effectLst>
                <a:latin typeface="Trebuchet MS"/>
              </a:rPr>
              <a:t>and that no purpose of yours can be thwarted.</a:t>
            </a:r>
          </a:p>
          <a:p>
            <a:pPr lvl="0" defTabSz="914400">
              <a:lnSpc>
                <a:spcPct val="95000"/>
              </a:lnSpc>
              <a:spcBef>
                <a:spcPts val="1200"/>
              </a:spcBef>
              <a:defRPr/>
            </a:pPr>
            <a:r>
              <a:rPr lang="en-US" sz="2200" i="1" kern="0" dirty="0">
                <a:solidFill>
                  <a:srgbClr val="FCF48C"/>
                </a:solidFill>
                <a:effectLst>
                  <a:outerShdw blurRad="38100" dist="38100" dir="2700000" algn="tl">
                    <a:srgbClr val="000000">
                      <a:alpha val="43137"/>
                    </a:srgbClr>
                  </a:outerShdw>
                </a:effectLst>
                <a:latin typeface="Trebuchet MS"/>
              </a:rPr>
              <a:t>	‘Who is this that hides counsel without knowledge?’</a:t>
            </a:r>
          </a:p>
          <a:p>
            <a:pPr lvl="0" defTabSz="914400">
              <a:lnSpc>
                <a:spcPct val="95000"/>
              </a:lnSpc>
              <a:spcBef>
                <a:spcPts val="1200"/>
              </a:spcBef>
              <a:defRPr/>
            </a:pPr>
            <a:r>
              <a:rPr lang="en-US" sz="2200" kern="0" dirty="0">
                <a:solidFill>
                  <a:srgbClr val="FCF48C"/>
                </a:solidFill>
                <a:effectLst>
                  <a:outerShdw blurRad="38100" dist="38100" dir="2700000" algn="tl">
                    <a:srgbClr val="000000">
                      <a:alpha val="43137"/>
                    </a:srgbClr>
                  </a:outerShdw>
                </a:effectLst>
                <a:latin typeface="Trebuchet MS"/>
              </a:rPr>
              <a:t>Therefore I have uttered what I did not understand,</a:t>
            </a:r>
            <a:br>
              <a:rPr lang="en-US" sz="2200" kern="0" dirty="0">
                <a:solidFill>
                  <a:srgbClr val="FCF48C"/>
                </a:solidFill>
                <a:effectLst>
                  <a:outerShdw blurRad="38100" dist="38100" dir="2700000" algn="tl">
                    <a:srgbClr val="000000">
                      <a:alpha val="43137"/>
                    </a:srgbClr>
                  </a:outerShdw>
                </a:effectLst>
                <a:latin typeface="Trebuchet MS"/>
              </a:rPr>
            </a:br>
            <a:r>
              <a:rPr lang="en-US" sz="2200" kern="0" dirty="0">
                <a:solidFill>
                  <a:srgbClr val="FCF48C"/>
                </a:solidFill>
                <a:effectLst>
                  <a:outerShdw blurRad="38100" dist="38100" dir="2700000" algn="tl">
                    <a:srgbClr val="000000">
                      <a:alpha val="43137"/>
                    </a:srgbClr>
                  </a:outerShdw>
                </a:effectLst>
                <a:latin typeface="Trebuchet MS"/>
              </a:rPr>
              <a:t>things too wonderful for me, which I did not know.</a:t>
            </a:r>
          </a:p>
          <a:p>
            <a:pPr lvl="0" defTabSz="914400">
              <a:lnSpc>
                <a:spcPct val="95000"/>
              </a:lnSpc>
              <a:spcBef>
                <a:spcPts val="1200"/>
              </a:spcBef>
              <a:defRPr/>
            </a:pPr>
            <a:r>
              <a:rPr lang="en-US" sz="2200" kern="0" dirty="0">
                <a:solidFill>
                  <a:srgbClr val="FCF48C"/>
                </a:solidFill>
                <a:effectLst>
                  <a:outerShdw blurRad="38100" dist="38100" dir="2700000" algn="tl">
                    <a:srgbClr val="000000">
                      <a:alpha val="43137"/>
                    </a:srgbClr>
                  </a:outerShdw>
                </a:effectLst>
                <a:latin typeface="Trebuchet MS"/>
              </a:rPr>
              <a:t>I had heard of you by the hearing of the ear, but now my eye sees you; therefore I despise myself and repent in dust and ashes.”</a:t>
            </a:r>
            <a:endParaRPr kumimoji="0" lang="en-US" sz="22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Tree>
    <p:extLst>
      <p:ext uri="{BB962C8B-B14F-4D97-AF65-F5344CB8AC3E}">
        <p14:creationId xmlns:p14="http://schemas.microsoft.com/office/powerpoint/2010/main" val="11832711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1500"/>
                                        <p:tgtEl>
                                          <p:spTgt spid="24"/>
                                        </p:tgtEl>
                                      </p:cBhvr>
                                    </p:animEffect>
                                    <p:set>
                                      <p:cBhvr>
                                        <p:cTn id="14" dur="1" fill="hold">
                                          <p:stCondLst>
                                            <p:cond delay="1499"/>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A9B413-8D25-CB25-6C7B-1EFA94189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Title 1">
            <a:extLst>
              <a:ext uri="{FF2B5EF4-FFF2-40B4-BE49-F238E27FC236}">
                <a16:creationId xmlns:a16="http://schemas.microsoft.com/office/drawing/2014/main" id="{4DFF9B62-470A-00C1-55BA-1B42A6A8936E}"/>
              </a:ext>
            </a:extLst>
          </p:cNvPr>
          <p:cNvSpPr>
            <a:spLocks noGrp="1"/>
          </p:cNvSpPr>
          <p:nvPr>
            <p:ph type="title"/>
          </p:nvPr>
        </p:nvSpPr>
        <p:spPr>
          <a:xfrm>
            <a:off x="150920" y="69741"/>
            <a:ext cx="8824404" cy="571500"/>
          </a:xfrm>
        </p:spPr>
        <p:txBody>
          <a:bodyPr>
            <a:norm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What we can and cannot cover</a:t>
            </a:r>
          </a:p>
        </p:txBody>
      </p:sp>
      <p:sp>
        <p:nvSpPr>
          <p:cNvPr id="8" name="Title 1">
            <a:extLst>
              <a:ext uri="{FF2B5EF4-FFF2-40B4-BE49-F238E27FC236}">
                <a16:creationId xmlns:a16="http://schemas.microsoft.com/office/drawing/2014/main" id="{170B9DA3-B74F-6A96-27E6-45FF0FD64B98}"/>
              </a:ext>
            </a:extLst>
          </p:cNvPr>
          <p:cNvSpPr txBox="1">
            <a:spLocks/>
          </p:cNvSpPr>
          <p:nvPr/>
        </p:nvSpPr>
        <p:spPr>
          <a:xfrm>
            <a:off x="159799" y="641240"/>
            <a:ext cx="8824404" cy="4465451"/>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682625" indent="-682625">
              <a:lnSpc>
                <a:spcPct val="100000"/>
              </a:lnSpc>
              <a:spcBef>
                <a:spcPts val="1300"/>
              </a:spcBef>
              <a:buAutoNum type="romanUcPeriod"/>
            </a:pPr>
            <a:r>
              <a:rPr lang="en-US" sz="2600" dirty="0">
                <a:effectLst>
                  <a:outerShdw blurRad="38100" dist="38100" dir="2700000" algn="tl">
                    <a:srgbClr val="000000">
                      <a:alpha val="43137"/>
                    </a:srgbClr>
                  </a:outerShdw>
                </a:effectLst>
              </a:rPr>
              <a:t>What we can and cannot cover</a:t>
            </a:r>
          </a:p>
          <a:p>
            <a:pPr marL="682625" indent="-682625">
              <a:lnSpc>
                <a:spcPct val="100000"/>
              </a:lnSpc>
              <a:spcBef>
                <a:spcPts val="1300"/>
              </a:spcBef>
              <a:buAutoNum type="romanUcPeriod"/>
            </a:pPr>
            <a:r>
              <a:rPr lang="en-US" sz="2600" dirty="0">
                <a:effectLst>
                  <a:outerShdw blurRad="38100" dist="38100" dir="2700000" algn="tl">
                    <a:srgbClr val="000000">
                      <a:alpha val="43137"/>
                    </a:srgbClr>
                  </a:outerShdw>
                </a:effectLst>
              </a:rPr>
              <a:t>Defining the problem</a:t>
            </a:r>
          </a:p>
          <a:p>
            <a:pPr marL="682625" indent="-682625">
              <a:lnSpc>
                <a:spcPct val="100000"/>
              </a:lnSpc>
              <a:spcBef>
                <a:spcPts val="1300"/>
              </a:spcBef>
              <a:buAutoNum type="romanUcPeriod"/>
            </a:pPr>
            <a:r>
              <a:rPr lang="en-US" sz="2600" dirty="0">
                <a:effectLst>
                  <a:outerShdw blurRad="38100" dist="38100" dir="2700000" algn="tl">
                    <a:srgbClr val="000000">
                      <a:alpha val="43137"/>
                    </a:srgbClr>
                  </a:outerShdw>
                </a:effectLst>
              </a:rPr>
              <a:t>Inadequate answers</a:t>
            </a:r>
          </a:p>
          <a:p>
            <a:pPr marL="682625" indent="-682625">
              <a:lnSpc>
                <a:spcPct val="100000"/>
              </a:lnSpc>
              <a:spcBef>
                <a:spcPts val="1300"/>
              </a:spcBef>
              <a:buAutoNum type="romanUcPeriod"/>
            </a:pPr>
            <a:r>
              <a:rPr lang="en-US" sz="2600" dirty="0">
                <a:effectLst>
                  <a:outerShdw blurRad="38100" dist="38100" dir="2700000" algn="tl">
                    <a:srgbClr val="000000">
                      <a:alpha val="43137"/>
                    </a:srgbClr>
                  </a:outerShdw>
                </a:effectLst>
              </a:rPr>
              <a:t>What the Bible asserts</a:t>
            </a:r>
          </a:p>
          <a:p>
            <a:pPr marL="682625" indent="-682625">
              <a:lnSpc>
                <a:spcPct val="100000"/>
              </a:lnSpc>
              <a:spcBef>
                <a:spcPts val="1300"/>
              </a:spcBef>
              <a:buAutoNum type="romanUcPeriod"/>
            </a:pPr>
            <a:r>
              <a:rPr lang="en-US" sz="2600" dirty="0">
                <a:effectLst>
                  <a:outerShdw blurRad="38100" dist="38100" dir="2700000" algn="tl">
                    <a:srgbClr val="000000">
                      <a:alpha val="43137"/>
                    </a:srgbClr>
                  </a:outerShdw>
                </a:effectLst>
              </a:rPr>
              <a:t>Answer</a:t>
            </a:r>
          </a:p>
        </p:txBody>
      </p:sp>
      <p:sp>
        <p:nvSpPr>
          <p:cNvPr id="7" name="TextBox 6">
            <a:extLst>
              <a:ext uri="{FF2B5EF4-FFF2-40B4-BE49-F238E27FC236}">
                <a16:creationId xmlns:a16="http://schemas.microsoft.com/office/drawing/2014/main" id="{14E4BED1-4FC0-68EE-9ED2-D1858FD52D5E}"/>
              </a:ext>
            </a:extLst>
          </p:cNvPr>
          <p:cNvSpPr txBox="1"/>
          <p:nvPr/>
        </p:nvSpPr>
        <p:spPr>
          <a:xfrm>
            <a:off x="159797" y="2888254"/>
            <a:ext cx="8365253" cy="1059264"/>
          </a:xfrm>
          <a:prstGeom prst="rect">
            <a:avLst/>
          </a:prstGeom>
          <a:noFill/>
        </p:spPr>
        <p:txBody>
          <a:bodyPr wrap="square">
            <a:spAutoFit/>
          </a:bodyPr>
          <a:lstStyle/>
          <a:p>
            <a:pPr marL="682625" marR="0" lvl="0" indent="-682625" algn="l" defTabSz="457200" rtl="0" eaLnBrk="1" fontAlgn="auto" latinLnBrk="0" hangingPunct="1">
              <a:lnSpc>
                <a:spcPct val="100000"/>
              </a:lnSpc>
              <a:spcBef>
                <a:spcPts val="1300"/>
              </a:spcBef>
              <a:spcAft>
                <a:spcPts val="0"/>
              </a:spcAft>
              <a:buClrTx/>
              <a:buSzTx/>
              <a:buFont typeface="+mj-lt"/>
              <a:buAutoNum type="romanUcPeriod" startAt="5"/>
              <a:tabLst/>
              <a:defRPr/>
            </a:pPr>
            <a:r>
              <a:rPr kumimoji="0" lang="en-US" sz="2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rebuchet MS" panose="020B0603020202020204" pitchFamily="34" charset="0"/>
              </a:rPr>
              <a:t>Answers for the thoughtful Christian</a:t>
            </a:r>
          </a:p>
          <a:p>
            <a:pPr marL="682625" marR="0" lvl="0" indent="-682625" algn="l" defTabSz="457200" rtl="0" eaLnBrk="1" fontAlgn="auto" latinLnBrk="0" hangingPunct="1">
              <a:lnSpc>
                <a:spcPct val="100000"/>
              </a:lnSpc>
              <a:spcBef>
                <a:spcPts val="1300"/>
              </a:spcBef>
              <a:spcAft>
                <a:spcPts val="0"/>
              </a:spcAft>
              <a:buClrTx/>
              <a:buSzTx/>
              <a:buFont typeface="+mj-lt"/>
              <a:buAutoNum type="romanUcPeriod" startAt="5"/>
              <a:tabLst/>
              <a:defRPr/>
            </a:pPr>
            <a:r>
              <a:rPr kumimoji="0" lang="en-US" sz="2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rebuchet MS" panose="020B0603020202020204" pitchFamily="34" charset="0"/>
              </a:rPr>
              <a:t>Answers for the suffering Christian</a:t>
            </a:r>
          </a:p>
        </p:txBody>
      </p:sp>
    </p:spTree>
    <p:extLst>
      <p:ext uri="{BB962C8B-B14F-4D97-AF65-F5344CB8AC3E}">
        <p14:creationId xmlns:p14="http://schemas.microsoft.com/office/powerpoint/2010/main" val="1187751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750"/>
                                        <p:tgtEl>
                                          <p:spTgt spid="8">
                                            <p:txEl>
                                              <p:pRg st="0" end="0"/>
                                            </p:txEl>
                                          </p:spTgt>
                                        </p:tgtEl>
                                      </p:cBhvr>
                                    </p:animEffect>
                                    <p:set>
                                      <p:cBhvr>
                                        <p:cTn id="7" dur="1" fill="hold">
                                          <p:stCondLst>
                                            <p:cond delay="749"/>
                                          </p:stCondLst>
                                        </p:cTn>
                                        <p:tgtEl>
                                          <p:spTgt spid="8">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750"/>
                                        <p:tgtEl>
                                          <p:spTgt spid="8">
                                            <p:txEl>
                                              <p:pRg st="1" end="1"/>
                                            </p:txEl>
                                          </p:spTgt>
                                        </p:tgtEl>
                                      </p:cBhvr>
                                    </p:animEffect>
                                    <p:set>
                                      <p:cBhvr>
                                        <p:cTn id="10" dur="1" fill="hold">
                                          <p:stCondLst>
                                            <p:cond delay="749"/>
                                          </p:stCondLst>
                                        </p:cTn>
                                        <p:tgtEl>
                                          <p:spTgt spid="8">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750"/>
                                        <p:tgtEl>
                                          <p:spTgt spid="8">
                                            <p:txEl>
                                              <p:pRg st="2" end="2"/>
                                            </p:txEl>
                                          </p:spTgt>
                                        </p:tgtEl>
                                      </p:cBhvr>
                                    </p:animEffect>
                                    <p:set>
                                      <p:cBhvr>
                                        <p:cTn id="13" dur="1" fill="hold">
                                          <p:stCondLst>
                                            <p:cond delay="749"/>
                                          </p:stCondLst>
                                        </p:cTn>
                                        <p:tgtEl>
                                          <p:spTgt spid="8">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750"/>
                                        <p:tgtEl>
                                          <p:spTgt spid="8">
                                            <p:txEl>
                                              <p:pRg st="3" end="3"/>
                                            </p:txEl>
                                          </p:spTgt>
                                        </p:tgtEl>
                                      </p:cBhvr>
                                    </p:animEffect>
                                    <p:set>
                                      <p:cBhvr>
                                        <p:cTn id="16" dur="1" fill="hold">
                                          <p:stCondLst>
                                            <p:cond delay="749"/>
                                          </p:stCondLst>
                                        </p:cTn>
                                        <p:tgtEl>
                                          <p:spTgt spid="8">
                                            <p:txEl>
                                              <p:pRg st="3" end="3"/>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750"/>
                                        <p:tgtEl>
                                          <p:spTgt spid="8">
                                            <p:txEl>
                                              <p:pRg st="4" end="4"/>
                                            </p:txEl>
                                          </p:spTgt>
                                        </p:tgtEl>
                                      </p:cBhvr>
                                    </p:animEffect>
                                    <p:set>
                                      <p:cBhvr>
                                        <p:cTn id="19" dur="1" fill="hold">
                                          <p:stCondLst>
                                            <p:cond delay="749"/>
                                          </p:stCondLst>
                                        </p:cTn>
                                        <p:tgtEl>
                                          <p:spTgt spid="8">
                                            <p:txEl>
                                              <p:pRg st="4" end="4"/>
                                            </p:txEl>
                                          </p:spTgt>
                                        </p:tgtEl>
                                        <p:attrNameLst>
                                          <p:attrName>style.visibility</p:attrName>
                                        </p:attrNameLst>
                                      </p:cBhvr>
                                      <p:to>
                                        <p:strVal val="hidden"/>
                                      </p:to>
                                    </p:set>
                                  </p:childTnLst>
                                </p:cTn>
                              </p:par>
                              <p:par>
                                <p:cTn id="20" presetID="42" presetClass="path" presetSubtype="0" accel="50000" decel="50000" fill="hold" grpId="0" nodeType="withEffect">
                                  <p:stCondLst>
                                    <p:cond delay="250"/>
                                  </p:stCondLst>
                                  <p:childTnLst>
                                    <p:animMotion origin="layout" path="M 3.61111E-6 4.44444E-6 L 3.61111E-6 -0.39306 " pathEditMode="relative" rAng="0" ptsTypes="AA">
                                      <p:cBhvr>
                                        <p:cTn id="21" dur="3000" fill="hold"/>
                                        <p:tgtEl>
                                          <p:spTgt spid="7"/>
                                        </p:tgtEl>
                                        <p:attrNameLst>
                                          <p:attrName>ppt_x</p:attrName>
                                          <p:attrName>ppt_y</p:attrName>
                                        </p:attrNameLst>
                                      </p:cBhvr>
                                      <p:rCtr x="0" y="-19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Does God “cause” evil?</a:t>
            </a:r>
          </a:p>
        </p:txBody>
      </p:sp>
      <p:sp>
        <p:nvSpPr>
          <p:cNvPr id="7" name="TextBox 6">
            <a:extLst>
              <a:ext uri="{FF2B5EF4-FFF2-40B4-BE49-F238E27FC236}">
                <a16:creationId xmlns:a16="http://schemas.microsoft.com/office/drawing/2014/main" id="{E5880105-7377-A22D-8250-D685D09185B7}"/>
              </a:ext>
            </a:extLst>
          </p:cNvPr>
          <p:cNvSpPr txBox="1"/>
          <p:nvPr/>
        </p:nvSpPr>
        <p:spPr>
          <a:xfrm>
            <a:off x="150919" y="1224290"/>
            <a:ext cx="7706721" cy="1384995"/>
          </a:xfrm>
          <a:prstGeom prst="rect">
            <a:avLst/>
          </a:prstGeom>
          <a:noFill/>
        </p:spPr>
        <p:txBody>
          <a:bodyPr wrap="square">
            <a:spAutoFit/>
          </a:bodyPr>
          <a:lstStyle/>
          <a:p>
            <a:r>
              <a:rPr lang="en-US" sz="2800" dirty="0">
                <a:solidFill>
                  <a:prstClr val="white"/>
                </a:solidFill>
                <a:effectLst>
                  <a:outerShdw blurRad="38100" dist="38100" dir="2700000" algn="tl">
                    <a:srgbClr val="000000">
                      <a:alpha val="43137"/>
                    </a:srgbClr>
                  </a:outerShdw>
                </a:effectLst>
                <a:latin typeface="Calibri" panose="020F0502020204030204"/>
              </a:rPr>
              <a:t>He is the </a:t>
            </a:r>
            <a:r>
              <a:rPr lang="en-US" sz="2800" u="sng" dirty="0">
                <a:solidFill>
                  <a:prstClr val="white"/>
                </a:solidFill>
                <a:effectLst>
                  <a:outerShdw blurRad="38100" dist="38100" dir="2700000" algn="tl">
                    <a:srgbClr val="000000">
                      <a:alpha val="43137"/>
                    </a:srgbClr>
                  </a:outerShdw>
                </a:effectLst>
                <a:latin typeface="Calibri" panose="020F0502020204030204"/>
              </a:rPr>
              <a:t>ultimate</a:t>
            </a:r>
            <a:r>
              <a:rPr lang="en-US" sz="2800" dirty="0">
                <a:solidFill>
                  <a:prstClr val="white"/>
                </a:solidFill>
                <a:effectLst>
                  <a:outerShdw blurRad="38100" dist="38100" dir="2700000" algn="tl">
                    <a:srgbClr val="000000">
                      <a:alpha val="43137"/>
                    </a:srgbClr>
                  </a:outerShdw>
                </a:effectLst>
                <a:latin typeface="Calibri" panose="020F0502020204030204"/>
              </a:rPr>
              <a:t> cause of evil in the sense that He decrees that evil will occur, and brings it about, and controls it.</a:t>
            </a:r>
            <a:endParaRPr lang="en-US" dirty="0"/>
          </a:p>
        </p:txBody>
      </p:sp>
      <p:sp>
        <p:nvSpPr>
          <p:cNvPr id="8" name="TextBox 7">
            <a:extLst>
              <a:ext uri="{FF2B5EF4-FFF2-40B4-BE49-F238E27FC236}">
                <a16:creationId xmlns:a16="http://schemas.microsoft.com/office/drawing/2014/main" id="{4C2F23DC-18D0-1E9D-1D1F-7A2F17B64438}"/>
              </a:ext>
            </a:extLst>
          </p:cNvPr>
          <p:cNvSpPr txBox="1"/>
          <p:nvPr/>
        </p:nvSpPr>
        <p:spPr>
          <a:xfrm>
            <a:off x="150919" y="2959100"/>
            <a:ext cx="8094180" cy="2246769"/>
          </a:xfrm>
          <a:prstGeom prst="rect">
            <a:avLst/>
          </a:prstGeom>
          <a:noFill/>
        </p:spPr>
        <p:txBody>
          <a:bodyPr wrap="square">
            <a:spAutoFit/>
          </a:bodyPr>
          <a:lstStyle/>
          <a:p>
            <a:r>
              <a:rPr lang="en-US" sz="2800" dirty="0">
                <a:solidFill>
                  <a:prstClr val="white"/>
                </a:solidFill>
                <a:effectLst>
                  <a:outerShdw blurRad="38100" dist="38100" dir="2700000" algn="tl">
                    <a:srgbClr val="000000">
                      <a:alpha val="43137"/>
                    </a:srgbClr>
                  </a:outerShdw>
                </a:effectLst>
                <a:latin typeface="Calibri" panose="020F0502020204030204"/>
              </a:rPr>
              <a:t>But he is not the </a:t>
            </a:r>
            <a:r>
              <a:rPr lang="en-US" sz="2800" u="sng" dirty="0">
                <a:solidFill>
                  <a:prstClr val="white"/>
                </a:solidFill>
                <a:effectLst>
                  <a:outerShdw blurRad="38100" dist="38100" dir="2700000" algn="tl">
                    <a:srgbClr val="000000">
                      <a:alpha val="43137"/>
                    </a:srgbClr>
                  </a:outerShdw>
                </a:effectLst>
                <a:latin typeface="Calibri" panose="020F0502020204030204"/>
              </a:rPr>
              <a:t>immediate</a:t>
            </a:r>
            <a:r>
              <a:rPr lang="en-US" sz="2800" dirty="0">
                <a:solidFill>
                  <a:prstClr val="white"/>
                </a:solidFill>
                <a:effectLst>
                  <a:outerShdw blurRad="38100" dist="38100" dir="2700000" algn="tl">
                    <a:srgbClr val="000000">
                      <a:alpha val="43137"/>
                    </a:srgbClr>
                  </a:outerShdw>
                </a:effectLst>
                <a:latin typeface="Calibri" panose="020F0502020204030204"/>
              </a:rPr>
              <a:t> cause of evil, because there is no evil within him, and he does not perform evil, nor does he force or coerce anyone to sin.  </a:t>
            </a:r>
            <a:br>
              <a:rPr lang="en-US" sz="2800" dirty="0">
                <a:solidFill>
                  <a:prstClr val="white"/>
                </a:solidFill>
                <a:effectLst>
                  <a:outerShdw blurRad="38100" dist="38100" dir="2700000" algn="tl">
                    <a:srgbClr val="000000">
                      <a:alpha val="43137"/>
                    </a:srgbClr>
                  </a:outerShdw>
                </a:effectLst>
                <a:latin typeface="Calibri" panose="020F0502020204030204"/>
              </a:rPr>
            </a:br>
            <a:r>
              <a:rPr lang="en-US" sz="2800" dirty="0">
                <a:solidFill>
                  <a:prstClr val="white"/>
                </a:solidFill>
                <a:effectLst>
                  <a:outerShdw blurRad="38100" dist="38100" dir="2700000" algn="tl">
                    <a:srgbClr val="000000">
                      <a:alpha val="43137"/>
                    </a:srgbClr>
                  </a:outerShdw>
                </a:effectLst>
                <a:latin typeface="Calibri" panose="020F0502020204030204"/>
              </a:rPr>
              <a:t>The moral responsibility and guilt of evil lies in men, not God.</a:t>
            </a:r>
            <a:endParaRPr lang="en-US" dirty="0"/>
          </a:p>
        </p:txBody>
      </p:sp>
    </p:spTree>
    <p:extLst>
      <p:ext uri="{BB962C8B-B14F-4D97-AF65-F5344CB8AC3E}">
        <p14:creationId xmlns:p14="http://schemas.microsoft.com/office/powerpoint/2010/main" val="3408192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God causes evil, and God does not cause evil</a:t>
            </a:r>
          </a:p>
        </p:txBody>
      </p:sp>
      <p:sp>
        <p:nvSpPr>
          <p:cNvPr id="10" name="Rectangle 9">
            <a:extLst>
              <a:ext uri="{FF2B5EF4-FFF2-40B4-BE49-F238E27FC236}">
                <a16:creationId xmlns:a16="http://schemas.microsoft.com/office/drawing/2014/main" id="{9CFB19C6-CEC8-FB6E-41FA-0300284172EB}"/>
              </a:ext>
            </a:extLst>
          </p:cNvPr>
          <p:cNvSpPr/>
          <p:nvPr/>
        </p:nvSpPr>
        <p:spPr>
          <a:xfrm>
            <a:off x="278498" y="1477031"/>
            <a:ext cx="8569247" cy="2241768"/>
          </a:xfrm>
          <a:prstGeom prst="rect">
            <a:avLst/>
          </a:prstGeom>
          <a:solidFill>
            <a:srgbClr val="683600"/>
          </a:solidFill>
          <a:ln>
            <a:solidFill>
              <a:srgbClr val="D7D077">
                <a:lumMod val="50000"/>
              </a:srgbClr>
            </a:solidFill>
          </a:ln>
        </p:spPr>
        <p:txBody>
          <a:bodyPr wrap="square">
            <a:spAutoFit/>
          </a:bodyPr>
          <a:lstStyle/>
          <a:p>
            <a:pPr lvl="0" defTabSz="914400">
              <a:lnSpc>
                <a:spcPct val="97000"/>
              </a:lnSpc>
              <a:defRPr/>
            </a:pPr>
            <a:r>
              <a:rPr lang="en-US" sz="2400" kern="0" dirty="0">
                <a:solidFill>
                  <a:srgbClr val="FCF48C"/>
                </a:solidFill>
                <a:latin typeface="Trebuchet MS"/>
              </a:rPr>
              <a:t>The almighty power, unsearchable wisdom, and infinite goodness of God are so thoroughly demonstrated in his providence, that his sovereign plan includes even the first fall and every other sinful action both of angels and humans. God’s providence over sinful actions does not occur by simple permission… </a:t>
            </a:r>
            <a:endParaRPr kumimoji="0" lang="en-US" sz="2400" b="0" u="none" strike="noStrike" kern="0" cap="none" spc="0" normalizeH="0" baseline="0" noProof="0" dirty="0">
              <a:ln>
                <a:noFill/>
              </a:ln>
              <a:solidFill>
                <a:srgbClr val="FCF48C"/>
              </a:solidFill>
              <a:effectLst/>
              <a:uLnTx/>
              <a:uFillTx/>
              <a:latin typeface="Trebuchet MS"/>
            </a:endParaRPr>
          </a:p>
        </p:txBody>
      </p:sp>
      <p:sp>
        <p:nvSpPr>
          <p:cNvPr id="12" name="Rectangle 11">
            <a:extLst>
              <a:ext uri="{FF2B5EF4-FFF2-40B4-BE49-F238E27FC236}">
                <a16:creationId xmlns:a16="http://schemas.microsoft.com/office/drawing/2014/main" id="{8B9272BB-047E-B21C-4A84-315C11BD4639}"/>
              </a:ext>
            </a:extLst>
          </p:cNvPr>
          <p:cNvSpPr/>
          <p:nvPr/>
        </p:nvSpPr>
        <p:spPr>
          <a:xfrm>
            <a:off x="278497" y="1473232"/>
            <a:ext cx="8569247" cy="3316485"/>
          </a:xfrm>
          <a:prstGeom prst="rect">
            <a:avLst/>
          </a:prstGeom>
          <a:solidFill>
            <a:srgbClr val="683600"/>
          </a:solidFill>
          <a:ln>
            <a:solidFill>
              <a:srgbClr val="D7D077">
                <a:lumMod val="50000"/>
              </a:srgbClr>
            </a:solidFill>
          </a:ln>
        </p:spPr>
        <p:txBody>
          <a:bodyPr wrap="square">
            <a:spAutoFit/>
          </a:bodyPr>
          <a:lstStyle/>
          <a:p>
            <a:pPr lvl="0" defTabSz="914400">
              <a:lnSpc>
                <a:spcPct val="97000"/>
              </a:lnSpc>
              <a:defRPr/>
            </a:pPr>
            <a:r>
              <a:rPr lang="en-US" sz="2400" dirty="0">
                <a:solidFill>
                  <a:srgbClr val="FCF48C"/>
                </a:solidFill>
                <a:latin typeface="Trebuchet MS" panose="020B0603020202020204" pitchFamily="34" charset="0"/>
              </a:rPr>
              <a:t>Instead, God most wisely and powerfully limits and in other ways arranges and governs sinful actions. Through a complex arrangement of methods he governs sinful actions to accomplish his perfectly holy purposes. Yet he does this in such a way that the sinfulness of their acts arises only from the creatures and not from God. Because God is altogether holy and righteous, he can neither originate nor approve of sin.</a:t>
            </a:r>
          </a:p>
          <a:p>
            <a:pPr lvl="0" algn="r" defTabSz="914400">
              <a:lnSpc>
                <a:spcPct val="97000"/>
              </a:lnSpc>
              <a:defRPr/>
            </a:pPr>
            <a:r>
              <a:rPr kumimoji="0" lang="en-US" sz="2400" b="0" i="1" u="none" strike="noStrike" kern="0" cap="none" spc="0" normalizeH="0" baseline="0" noProof="0" dirty="0">
                <a:ln>
                  <a:noFill/>
                </a:ln>
                <a:solidFill>
                  <a:srgbClr val="FCF48C"/>
                </a:solidFill>
                <a:effectLst/>
                <a:uLnTx/>
                <a:uFillTx/>
                <a:latin typeface="Trebuchet MS" panose="020B0603020202020204" pitchFamily="34" charset="0"/>
              </a:rPr>
              <a:t>– The 1689 BCF, Chapter 5, Paragraph 4</a:t>
            </a:r>
            <a:endParaRPr kumimoji="0" lang="en-US" sz="2400" b="0" i="1" u="none" strike="noStrike" kern="0" cap="none" spc="0" normalizeH="0" baseline="0" noProof="0" dirty="0">
              <a:ln>
                <a:noFill/>
              </a:ln>
              <a:solidFill>
                <a:srgbClr val="FCF48C"/>
              </a:solidFill>
              <a:effectLst/>
              <a:uLnTx/>
              <a:uFillTx/>
              <a:latin typeface="Trebuchet MS"/>
            </a:endParaRPr>
          </a:p>
        </p:txBody>
      </p:sp>
    </p:spTree>
    <p:extLst>
      <p:ext uri="{BB962C8B-B14F-4D97-AF65-F5344CB8AC3E}">
        <p14:creationId xmlns:p14="http://schemas.microsoft.com/office/powerpoint/2010/main" val="4349752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God’s sovereignty and man’s freedom</a:t>
            </a:r>
          </a:p>
        </p:txBody>
      </p:sp>
      <p:sp>
        <p:nvSpPr>
          <p:cNvPr id="23" name="TextBox 22">
            <a:extLst>
              <a:ext uri="{FF2B5EF4-FFF2-40B4-BE49-F238E27FC236}">
                <a16:creationId xmlns:a16="http://schemas.microsoft.com/office/drawing/2014/main" id="{A41B4E87-76C0-6710-4A00-428F665CE1A1}"/>
              </a:ext>
            </a:extLst>
          </p:cNvPr>
          <p:cNvSpPr txBox="1"/>
          <p:nvPr/>
        </p:nvSpPr>
        <p:spPr>
          <a:xfrm>
            <a:off x="140410" y="1509625"/>
            <a:ext cx="8341438" cy="523220"/>
          </a:xfrm>
          <a:prstGeom prst="rect">
            <a:avLst/>
          </a:prstGeom>
          <a:noFill/>
        </p:spPr>
        <p:txBody>
          <a:bodyPr wrap="square">
            <a:spAutoFit/>
          </a:bodyPr>
          <a:lstStyle/>
          <a:p>
            <a:r>
              <a:rPr kumimoji="0" lang="en-US" sz="2800" b="0"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rPr>
              <a:t>Compatibilism</a:t>
            </a:r>
            <a:endParaRPr lang="en-US" sz="2000" dirty="0">
              <a:solidFill>
                <a:schemeClr val="bg1"/>
              </a:solidFill>
            </a:endParaRPr>
          </a:p>
        </p:txBody>
      </p:sp>
      <p:cxnSp>
        <p:nvCxnSpPr>
          <p:cNvPr id="3" name="Straight Connector 2">
            <a:extLst>
              <a:ext uri="{FF2B5EF4-FFF2-40B4-BE49-F238E27FC236}">
                <a16:creationId xmlns:a16="http://schemas.microsoft.com/office/drawing/2014/main" id="{9E96DF49-52AE-D0E0-6886-8211A7A55F2A}"/>
              </a:ext>
            </a:extLst>
          </p:cNvPr>
          <p:cNvCxnSpPr>
            <a:cxnSpLocks/>
          </p:cNvCxnSpPr>
          <p:nvPr/>
        </p:nvCxnSpPr>
        <p:spPr>
          <a:xfrm>
            <a:off x="249903" y="1990418"/>
            <a:ext cx="7960647"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60746A-0CB3-36B8-B06C-37CE1BC4F5DF}"/>
              </a:ext>
            </a:extLst>
          </p:cNvPr>
          <p:cNvSpPr txBox="1"/>
          <p:nvPr/>
        </p:nvSpPr>
        <p:spPr>
          <a:xfrm>
            <a:off x="140410" y="2051895"/>
            <a:ext cx="8260640" cy="2740750"/>
          </a:xfrm>
          <a:prstGeom prst="rect">
            <a:avLst/>
          </a:prstGeom>
          <a:noFill/>
          <a:effectLst/>
        </p:spPr>
        <p:txBody>
          <a:bodyPr wrap="square">
            <a:spAutoFit/>
          </a:bodyPr>
          <a:lstStyle/>
          <a:p>
            <a:pPr marL="514350" marR="0" lvl="0" indent="-514350" algn="l" defTabSz="457200" rtl="0" eaLnBrk="1" fontAlgn="auto" latinLnBrk="0" hangingPunct="1">
              <a:lnSpc>
                <a:spcPct val="95000"/>
              </a:lnSpc>
              <a:spcBef>
                <a:spcPts val="1500"/>
              </a:spcBef>
              <a:spcAft>
                <a:spcPts val="0"/>
              </a:spcAft>
              <a:buClrTx/>
              <a:buSzTx/>
              <a:buFontTx/>
              <a:buAutoNum type="arabicPeriod"/>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God is absolutely sovereign, but his sovereignty never removes or diminishes human responsibility.</a:t>
            </a:r>
          </a:p>
          <a:p>
            <a:pPr marL="514350" marR="0" lvl="0" indent="-514350" algn="l" defTabSz="457200" rtl="0" eaLnBrk="1" fontAlgn="auto" latinLnBrk="0" hangingPunct="1">
              <a:lnSpc>
                <a:spcPct val="95000"/>
              </a:lnSpc>
              <a:spcBef>
                <a:spcPts val="1500"/>
              </a:spcBef>
              <a:spcAft>
                <a:spcPts val="0"/>
              </a:spcAft>
              <a:buClrTx/>
              <a:buSzTx/>
              <a:buFontTx/>
              <a:buAutoNum type="arabicPeriod"/>
              <a:tabLst/>
              <a:defRPr/>
            </a:pPr>
            <a:r>
              <a:rPr lang="en-US" sz="2800" dirty="0">
                <a:solidFill>
                  <a:prstClr val="white"/>
                </a:solidFill>
                <a:effectLst>
                  <a:outerShdw blurRad="38100" dist="38100" dir="2700000" algn="tl">
                    <a:srgbClr val="000000">
                      <a:alpha val="43137"/>
                    </a:srgbClr>
                  </a:outerShdw>
                </a:effectLst>
                <a:latin typeface="Calibri" panose="020F0502020204030204"/>
              </a:rPr>
              <a:t>Human beings freely make choices and are morally responsible for their thoughts and actions, but their free choices are never contrary to God’s sovereign will.</a:t>
            </a: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45493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1500"/>
                                        <p:tgtEl>
                                          <p:spTgt spid="23"/>
                                        </p:tgtEl>
                                      </p:cBhvr>
                                    </p:animEffect>
                                  </p:childTnLst>
                                </p:cTn>
                              </p:par>
                              <p:par>
                                <p:cTn id="18" presetID="2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God’s sovereignty does not make him the </a:t>
            </a:r>
            <a:b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“author of evil”</a:t>
            </a:r>
          </a:p>
        </p:txBody>
      </p:sp>
      <p:sp>
        <p:nvSpPr>
          <p:cNvPr id="23" name="TextBox 22">
            <a:extLst>
              <a:ext uri="{FF2B5EF4-FFF2-40B4-BE49-F238E27FC236}">
                <a16:creationId xmlns:a16="http://schemas.microsoft.com/office/drawing/2014/main" id="{A41B4E87-76C0-6710-4A00-428F665CE1A1}"/>
              </a:ext>
            </a:extLst>
          </p:cNvPr>
          <p:cNvSpPr txBox="1"/>
          <p:nvPr/>
        </p:nvSpPr>
        <p:spPr>
          <a:xfrm>
            <a:off x="140410" y="1509625"/>
            <a:ext cx="8341438" cy="523220"/>
          </a:xfrm>
          <a:prstGeom prst="rect">
            <a:avLst/>
          </a:prstGeom>
          <a:noFill/>
        </p:spPr>
        <p:txBody>
          <a:bodyPr wrap="square">
            <a:spAutoFit/>
          </a:bodyPr>
          <a:lstStyle/>
          <a:p>
            <a:r>
              <a:rPr kumimoji="0" lang="en-US" sz="2800" b="0"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rPr>
              <a:t>Compatibilism</a:t>
            </a:r>
            <a:endParaRPr lang="en-US" sz="2000" dirty="0">
              <a:solidFill>
                <a:schemeClr val="bg1"/>
              </a:solidFill>
            </a:endParaRPr>
          </a:p>
        </p:txBody>
      </p:sp>
      <p:cxnSp>
        <p:nvCxnSpPr>
          <p:cNvPr id="3" name="Straight Connector 2">
            <a:extLst>
              <a:ext uri="{FF2B5EF4-FFF2-40B4-BE49-F238E27FC236}">
                <a16:creationId xmlns:a16="http://schemas.microsoft.com/office/drawing/2014/main" id="{9E96DF49-52AE-D0E0-6886-8211A7A55F2A}"/>
              </a:ext>
            </a:extLst>
          </p:cNvPr>
          <p:cNvCxnSpPr>
            <a:cxnSpLocks/>
          </p:cNvCxnSpPr>
          <p:nvPr/>
        </p:nvCxnSpPr>
        <p:spPr>
          <a:xfrm>
            <a:off x="249903" y="1990418"/>
            <a:ext cx="7960647"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9FE02D5-D08C-05AF-6F83-E8226E619EF4}"/>
              </a:ext>
            </a:extLst>
          </p:cNvPr>
          <p:cNvSpPr/>
          <p:nvPr/>
        </p:nvSpPr>
        <p:spPr>
          <a:xfrm>
            <a:off x="249902" y="2273427"/>
            <a:ext cx="7960647" cy="2677656"/>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1 Samuel 2:23,25</a:t>
            </a:r>
            <a:endParaRPr lang="en-US" sz="2400" kern="0" dirty="0">
              <a:solidFill>
                <a:srgbClr val="FCF48C"/>
              </a:solidFill>
              <a:effectLst>
                <a:outerShdw blurRad="38100" dist="38100" dir="2700000" algn="tl">
                  <a:srgbClr val="000000">
                    <a:alpha val="43137"/>
                  </a:srgbClr>
                </a:outerShdw>
              </a:effectLst>
              <a:latin typeface="Trebuchet MS"/>
            </a:endParaRP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And [Eli] said to [his sons], “Why do you do such things? For I hear of your evil dealings from all these people. No, my sons; it is no good report that I hear the people of the LORD spreading abroad.”</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But they would not listen to the voice of their father,</a:t>
            </a:r>
            <a:br>
              <a:rPr lang="en-US" sz="2400" kern="0" dirty="0">
                <a:solidFill>
                  <a:srgbClr val="FCF48C"/>
                </a:solidFill>
                <a:effectLst>
                  <a:outerShdw blurRad="38100" dist="38100" dir="2700000" algn="tl">
                    <a:srgbClr val="000000">
                      <a:alpha val="43137"/>
                    </a:srgbClr>
                  </a:outerShdw>
                </a:effectLst>
                <a:latin typeface="Trebuchet MS"/>
              </a:rPr>
            </a:b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
        <p:nvSpPr>
          <p:cNvPr id="8" name="TextBox 7">
            <a:extLst>
              <a:ext uri="{FF2B5EF4-FFF2-40B4-BE49-F238E27FC236}">
                <a16:creationId xmlns:a16="http://schemas.microsoft.com/office/drawing/2014/main" id="{BC9380AC-DFF4-7503-1248-9729E847EDC2}"/>
              </a:ext>
            </a:extLst>
          </p:cNvPr>
          <p:cNvSpPr txBox="1"/>
          <p:nvPr/>
        </p:nvSpPr>
        <p:spPr>
          <a:xfrm>
            <a:off x="249902" y="4470827"/>
            <a:ext cx="8231946" cy="461665"/>
          </a:xfrm>
          <a:prstGeom prst="rect">
            <a:avLst/>
          </a:prstGeom>
          <a:noFill/>
        </p:spPr>
        <p:txBody>
          <a:bodyPr wrap="square">
            <a:spAutoFit/>
          </a:bodyPr>
          <a:lstStyle/>
          <a:p>
            <a:r>
              <a:rPr kumimoji="0" lang="en-US" sz="24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a typeface="+mn-ea"/>
                <a:cs typeface="+mn-cs"/>
              </a:rPr>
              <a:t>for it was the will of the LORD to put them to death.</a:t>
            </a:r>
            <a:endParaRPr lang="en-US" dirty="0"/>
          </a:p>
        </p:txBody>
      </p:sp>
    </p:spTree>
    <p:extLst>
      <p:ext uri="{BB962C8B-B14F-4D97-AF65-F5344CB8AC3E}">
        <p14:creationId xmlns:p14="http://schemas.microsoft.com/office/powerpoint/2010/main" val="4206953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God’s sovereignty does not make him the </a:t>
            </a:r>
            <a:b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“author of evil”</a:t>
            </a:r>
          </a:p>
        </p:txBody>
      </p:sp>
      <p:sp>
        <p:nvSpPr>
          <p:cNvPr id="23" name="TextBox 22">
            <a:extLst>
              <a:ext uri="{FF2B5EF4-FFF2-40B4-BE49-F238E27FC236}">
                <a16:creationId xmlns:a16="http://schemas.microsoft.com/office/drawing/2014/main" id="{A41B4E87-76C0-6710-4A00-428F665CE1A1}"/>
              </a:ext>
            </a:extLst>
          </p:cNvPr>
          <p:cNvSpPr txBox="1"/>
          <p:nvPr/>
        </p:nvSpPr>
        <p:spPr>
          <a:xfrm>
            <a:off x="140410" y="1509625"/>
            <a:ext cx="8341438" cy="523220"/>
          </a:xfrm>
          <a:prstGeom prst="rect">
            <a:avLst/>
          </a:prstGeom>
          <a:noFill/>
        </p:spPr>
        <p:txBody>
          <a:bodyPr wrap="square">
            <a:spAutoFit/>
          </a:bodyPr>
          <a:lstStyle/>
          <a:p>
            <a:r>
              <a:rPr kumimoji="0" lang="en-US" sz="2800" b="0"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rPr>
              <a:t>Compatibilism</a:t>
            </a:r>
            <a:endParaRPr lang="en-US" sz="2000" dirty="0">
              <a:solidFill>
                <a:schemeClr val="bg1"/>
              </a:solidFill>
            </a:endParaRPr>
          </a:p>
        </p:txBody>
      </p:sp>
      <p:cxnSp>
        <p:nvCxnSpPr>
          <p:cNvPr id="3" name="Straight Connector 2">
            <a:extLst>
              <a:ext uri="{FF2B5EF4-FFF2-40B4-BE49-F238E27FC236}">
                <a16:creationId xmlns:a16="http://schemas.microsoft.com/office/drawing/2014/main" id="{9E96DF49-52AE-D0E0-6886-8211A7A55F2A}"/>
              </a:ext>
            </a:extLst>
          </p:cNvPr>
          <p:cNvCxnSpPr>
            <a:cxnSpLocks/>
          </p:cNvCxnSpPr>
          <p:nvPr/>
        </p:nvCxnSpPr>
        <p:spPr>
          <a:xfrm>
            <a:off x="249903" y="1990418"/>
            <a:ext cx="7960647"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9FE02D5-D08C-05AF-6F83-E8226E619EF4}"/>
              </a:ext>
            </a:extLst>
          </p:cNvPr>
          <p:cNvSpPr/>
          <p:nvPr/>
        </p:nvSpPr>
        <p:spPr>
          <a:xfrm>
            <a:off x="249902" y="2262325"/>
            <a:ext cx="7960647" cy="1569660"/>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Genesis 50:20</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“As for you, you meant evil against me, but God meant it for good, to bring it about that many people should be kept alive, as they are today.”</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Tree>
    <p:extLst>
      <p:ext uri="{BB962C8B-B14F-4D97-AF65-F5344CB8AC3E}">
        <p14:creationId xmlns:p14="http://schemas.microsoft.com/office/powerpoint/2010/main" val="8019702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God’s sovereignty does not make him the </a:t>
            </a:r>
            <a:b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“author of evil”</a:t>
            </a:r>
          </a:p>
        </p:txBody>
      </p:sp>
      <p:sp>
        <p:nvSpPr>
          <p:cNvPr id="23" name="TextBox 22">
            <a:extLst>
              <a:ext uri="{FF2B5EF4-FFF2-40B4-BE49-F238E27FC236}">
                <a16:creationId xmlns:a16="http://schemas.microsoft.com/office/drawing/2014/main" id="{A41B4E87-76C0-6710-4A00-428F665CE1A1}"/>
              </a:ext>
            </a:extLst>
          </p:cNvPr>
          <p:cNvSpPr txBox="1"/>
          <p:nvPr/>
        </p:nvSpPr>
        <p:spPr>
          <a:xfrm>
            <a:off x="140410" y="1509625"/>
            <a:ext cx="8341438" cy="523220"/>
          </a:xfrm>
          <a:prstGeom prst="rect">
            <a:avLst/>
          </a:prstGeom>
          <a:noFill/>
        </p:spPr>
        <p:txBody>
          <a:bodyPr wrap="square">
            <a:spAutoFit/>
          </a:bodyPr>
          <a:lstStyle/>
          <a:p>
            <a:r>
              <a:rPr kumimoji="0" lang="en-US" sz="2800" b="0" i="0"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rPr>
              <a:t>Compatibilism</a:t>
            </a:r>
            <a:endParaRPr lang="en-US" sz="2000" dirty="0">
              <a:solidFill>
                <a:schemeClr val="bg1"/>
              </a:solidFill>
            </a:endParaRPr>
          </a:p>
        </p:txBody>
      </p:sp>
      <p:cxnSp>
        <p:nvCxnSpPr>
          <p:cNvPr id="3" name="Straight Connector 2">
            <a:extLst>
              <a:ext uri="{FF2B5EF4-FFF2-40B4-BE49-F238E27FC236}">
                <a16:creationId xmlns:a16="http://schemas.microsoft.com/office/drawing/2014/main" id="{9E96DF49-52AE-D0E0-6886-8211A7A55F2A}"/>
              </a:ext>
            </a:extLst>
          </p:cNvPr>
          <p:cNvCxnSpPr>
            <a:cxnSpLocks/>
          </p:cNvCxnSpPr>
          <p:nvPr/>
        </p:nvCxnSpPr>
        <p:spPr>
          <a:xfrm>
            <a:off x="249903" y="1990418"/>
            <a:ext cx="7960647"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9FE02D5-D08C-05AF-6F83-E8226E619EF4}"/>
              </a:ext>
            </a:extLst>
          </p:cNvPr>
          <p:cNvSpPr/>
          <p:nvPr/>
        </p:nvSpPr>
        <p:spPr>
          <a:xfrm>
            <a:off x="249902" y="2273427"/>
            <a:ext cx="7960647" cy="2985433"/>
          </a:xfrm>
          <a:prstGeom prst="rect">
            <a:avLst/>
          </a:prstGeom>
          <a:solidFill>
            <a:srgbClr val="324650"/>
          </a:solidFill>
          <a:ln>
            <a:solidFill>
              <a:srgbClr val="5B6777"/>
            </a:solidFill>
          </a:ln>
        </p:spPr>
        <p:txBody>
          <a:bodyPr wrap="square">
            <a:spAutoFit/>
          </a:bodyPr>
          <a:lstStyle/>
          <a:p>
            <a:pPr lvl="0" defTabSz="914400">
              <a:spcBef>
                <a:spcPts val="1200"/>
              </a:spcBef>
              <a:defRPr/>
            </a:pPr>
            <a:r>
              <a:rPr lang="en-US" sz="2400" i="1" kern="0" dirty="0">
                <a:solidFill>
                  <a:srgbClr val="FCF48C"/>
                </a:solidFill>
                <a:effectLst>
                  <a:outerShdw blurRad="38100" dist="38100" dir="2700000" algn="tl">
                    <a:srgbClr val="000000">
                      <a:alpha val="43137"/>
                    </a:srgbClr>
                  </a:outerShdw>
                </a:effectLst>
                <a:latin typeface="Trebuchet MS"/>
              </a:rPr>
              <a:t>Isaiah 10:5-6</a:t>
            </a:r>
            <a:endParaRPr lang="en-US" sz="2400" kern="0" dirty="0">
              <a:solidFill>
                <a:srgbClr val="FCF48C"/>
              </a:solidFill>
              <a:effectLst>
                <a:outerShdw blurRad="38100" dist="38100" dir="2700000" algn="tl">
                  <a:srgbClr val="000000">
                    <a:alpha val="43137"/>
                  </a:srgbClr>
                </a:outerShdw>
              </a:effectLst>
              <a:latin typeface="Trebuchet MS"/>
            </a:endParaRPr>
          </a:p>
          <a:p>
            <a:pPr lvl="0" defTabSz="914400">
              <a:spcBef>
                <a:spcPts val="1200"/>
              </a:spcBef>
              <a:defRPr/>
            </a:pPr>
            <a:r>
              <a:rPr lang="en-US" sz="2400" kern="0" dirty="0">
                <a:solidFill>
                  <a:srgbClr val="FCF48C"/>
                </a:solidFill>
                <a:effectLst>
                  <a:outerShdw blurRad="38100" dist="38100" dir="2700000" algn="tl">
                    <a:srgbClr val="000000">
                      <a:alpha val="43137"/>
                    </a:srgbClr>
                  </a:outerShdw>
                </a:effectLst>
                <a:latin typeface="Trebuchet MS"/>
              </a:rPr>
              <a:t>Woe to Assyria, the rod of my anger;</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the staff in their hands is my fury!</a:t>
            </a:r>
          </a:p>
          <a:p>
            <a:pPr lvl="0" defTabSz="914400">
              <a:spcBef>
                <a:spcPts val="1200"/>
              </a:spcBef>
              <a:defRPr/>
            </a:pPr>
            <a:r>
              <a:rPr lang="en-US" sz="2400" kern="0" dirty="0">
                <a:solidFill>
                  <a:srgbClr val="FCF48C"/>
                </a:solidFill>
                <a:effectLst>
                  <a:outerShdw blurRad="38100" dist="38100" dir="2700000" algn="tl">
                    <a:srgbClr val="000000">
                      <a:alpha val="43137"/>
                    </a:srgbClr>
                  </a:outerShdw>
                </a:effectLst>
                <a:latin typeface="Trebuchet MS"/>
              </a:rPr>
              <a:t>Against a godless nation I send him,</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and against the people of my wrath I command him,</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to take spoil and seize plunder,</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and to tread them down like the mire of the streets. </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
        <p:nvSpPr>
          <p:cNvPr id="5" name="Rectangle 4">
            <a:extLst>
              <a:ext uri="{FF2B5EF4-FFF2-40B4-BE49-F238E27FC236}">
                <a16:creationId xmlns:a16="http://schemas.microsoft.com/office/drawing/2014/main" id="{4D6C7771-6D4E-1AE1-93DC-EA7546B9881B}"/>
              </a:ext>
            </a:extLst>
          </p:cNvPr>
          <p:cNvSpPr/>
          <p:nvPr/>
        </p:nvSpPr>
        <p:spPr>
          <a:xfrm>
            <a:off x="249902" y="2273427"/>
            <a:ext cx="7960647" cy="3200876"/>
          </a:xfrm>
          <a:prstGeom prst="rect">
            <a:avLst/>
          </a:prstGeom>
          <a:solidFill>
            <a:srgbClr val="324650"/>
          </a:solidFill>
          <a:ln>
            <a:solidFill>
              <a:srgbClr val="5B6777"/>
            </a:solidFill>
          </a:ln>
        </p:spPr>
        <p:txBody>
          <a:bodyPr wrap="square">
            <a:spAutoFit/>
          </a:bodyPr>
          <a:lstStyle/>
          <a:p>
            <a:pPr lvl="0" defTabSz="914400">
              <a:spcBef>
                <a:spcPts val="1200"/>
              </a:spcBef>
              <a:defRPr/>
            </a:pPr>
            <a:r>
              <a:rPr lang="en-US" sz="2400" i="1" kern="0" dirty="0">
                <a:solidFill>
                  <a:srgbClr val="FCF48C"/>
                </a:solidFill>
                <a:effectLst>
                  <a:outerShdw blurRad="38100" dist="38100" dir="2700000" algn="tl">
                    <a:srgbClr val="000000">
                      <a:alpha val="43137"/>
                    </a:srgbClr>
                  </a:outerShdw>
                </a:effectLst>
                <a:latin typeface="Trebuchet MS"/>
              </a:rPr>
              <a:t>Isaiah 10:7–8,11</a:t>
            </a:r>
            <a:br>
              <a:rPr lang="en-US" sz="2400" i="1"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But he does not so intend,</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and his heart does not so think;</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but it is in his heart to destroy,</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and to cut off nations not a few; for he says:</a:t>
            </a:r>
          </a:p>
          <a:p>
            <a:pPr lvl="0" defTabSz="914400">
              <a:spcBef>
                <a:spcPts val="1200"/>
              </a:spcBef>
              <a:defRPr/>
            </a:pPr>
            <a:r>
              <a:rPr lang="en-US" sz="2400" kern="0" dirty="0">
                <a:solidFill>
                  <a:srgbClr val="FCF48C"/>
                </a:solidFill>
                <a:effectLst>
                  <a:outerShdw blurRad="38100" dist="38100" dir="2700000" algn="tl">
                    <a:srgbClr val="000000">
                      <a:alpha val="43137"/>
                    </a:srgbClr>
                  </a:outerShdw>
                </a:effectLst>
                <a:latin typeface="Trebuchet MS"/>
              </a:rPr>
              <a:t>“Are not my commanders all kings?</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Shall I not do to Jerusalem and her idols</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as I have done to Samaria and her images?”</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
        <p:nvSpPr>
          <p:cNvPr id="7" name="Rectangle 6">
            <a:extLst>
              <a:ext uri="{FF2B5EF4-FFF2-40B4-BE49-F238E27FC236}">
                <a16:creationId xmlns:a16="http://schemas.microsoft.com/office/drawing/2014/main" id="{C704ABF8-2CD8-4641-2980-7937B51CA936}"/>
              </a:ext>
            </a:extLst>
          </p:cNvPr>
          <p:cNvSpPr/>
          <p:nvPr/>
        </p:nvSpPr>
        <p:spPr>
          <a:xfrm>
            <a:off x="249902" y="2273427"/>
            <a:ext cx="7960647" cy="2985433"/>
          </a:xfrm>
          <a:prstGeom prst="rect">
            <a:avLst/>
          </a:prstGeom>
          <a:solidFill>
            <a:srgbClr val="324650"/>
          </a:solidFill>
          <a:ln>
            <a:solidFill>
              <a:srgbClr val="5B6777"/>
            </a:solidFill>
          </a:ln>
        </p:spPr>
        <p:txBody>
          <a:bodyPr wrap="square">
            <a:spAutoFit/>
          </a:bodyPr>
          <a:lstStyle/>
          <a:p>
            <a:pPr lvl="0" defTabSz="914400">
              <a:spcBef>
                <a:spcPts val="1200"/>
              </a:spcBef>
              <a:defRPr/>
            </a:pPr>
            <a:r>
              <a:rPr lang="en-US" sz="2400" i="1" kern="0" dirty="0">
                <a:solidFill>
                  <a:srgbClr val="FCF48C"/>
                </a:solidFill>
                <a:effectLst>
                  <a:outerShdw blurRad="38100" dist="38100" dir="2700000" algn="tl">
                    <a:srgbClr val="000000">
                      <a:alpha val="43137"/>
                    </a:srgbClr>
                  </a:outerShdw>
                </a:effectLst>
                <a:latin typeface="Trebuchet MS"/>
              </a:rPr>
              <a:t>Isaiah 10:12–13</a:t>
            </a:r>
          </a:p>
          <a:p>
            <a:pPr lvl="0" defTabSz="914400">
              <a:spcBef>
                <a:spcPts val="1200"/>
              </a:spcBef>
              <a:defRPr/>
            </a:pPr>
            <a:r>
              <a:rPr lang="en-US" sz="2400" kern="0" dirty="0">
                <a:solidFill>
                  <a:srgbClr val="FCF48C"/>
                </a:solidFill>
                <a:effectLst>
                  <a:outerShdw blurRad="38100" dist="38100" dir="2700000" algn="tl">
                    <a:srgbClr val="000000">
                      <a:alpha val="43137"/>
                    </a:srgbClr>
                  </a:outerShdw>
                </a:effectLst>
                <a:latin typeface="Trebuchet MS"/>
              </a:rPr>
              <a:t>When the Lord has finished all his work on Mount Zion and on Jerusalem, he will punish the speech of the arrogant heart of the king of Assyria and the boastful look in his eyes. For he says:</a:t>
            </a:r>
          </a:p>
          <a:p>
            <a:pPr lvl="0" defTabSz="914400">
              <a:spcBef>
                <a:spcPts val="1200"/>
              </a:spcBef>
              <a:defRPr/>
            </a:pPr>
            <a:r>
              <a:rPr lang="en-US" sz="2400" kern="0" dirty="0">
                <a:solidFill>
                  <a:srgbClr val="FCF48C"/>
                </a:solidFill>
                <a:effectLst>
                  <a:outerShdw blurRad="38100" dist="38100" dir="2700000" algn="tl">
                    <a:srgbClr val="000000">
                      <a:alpha val="43137"/>
                    </a:srgbClr>
                  </a:outerShdw>
                </a:effectLst>
                <a:latin typeface="Trebuchet MS"/>
              </a:rPr>
              <a:t>“By the strength of my hand I have done it,</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and by my wisdom, for I have understanding.”</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Tree>
    <p:extLst>
      <p:ext uri="{BB962C8B-B14F-4D97-AF65-F5344CB8AC3E}">
        <p14:creationId xmlns:p14="http://schemas.microsoft.com/office/powerpoint/2010/main" val="38047173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par>
                                <p:cTn id="15" presetID="42"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42" presetClass="entr" presetSubtype="0" fill="hold" grpId="0"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982C14-E48A-C810-B951-F872BA27EFDD}"/>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God has good purposes for evil, </a:t>
            </a:r>
            <a:b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even if we don’t know what they are.</a:t>
            </a:r>
          </a:p>
        </p:txBody>
      </p:sp>
    </p:spTree>
    <p:extLst>
      <p:ext uri="{BB962C8B-B14F-4D97-AF65-F5344CB8AC3E}">
        <p14:creationId xmlns:p14="http://schemas.microsoft.com/office/powerpoint/2010/main" val="1917719292"/>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982C14-E48A-C810-B951-F872BA27EFDD}"/>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God has good purposes for evil, </a:t>
            </a:r>
            <a:b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even if we don’t know what they are.</a:t>
            </a:r>
          </a:p>
        </p:txBody>
      </p:sp>
      <p:sp>
        <p:nvSpPr>
          <p:cNvPr id="5" name="Title 1">
            <a:extLst>
              <a:ext uri="{FF2B5EF4-FFF2-40B4-BE49-F238E27FC236}">
                <a16:creationId xmlns:a16="http://schemas.microsoft.com/office/drawing/2014/main" id="{5EDABCD7-9486-61A4-D78D-56079830926F}"/>
              </a:ext>
            </a:extLst>
          </p:cNvPr>
          <p:cNvSpPr txBox="1">
            <a:spLocks/>
          </p:cNvSpPr>
          <p:nvPr/>
        </p:nvSpPr>
        <p:spPr>
          <a:xfrm>
            <a:off x="159799" y="1591159"/>
            <a:ext cx="8824404" cy="4045057"/>
          </a:xfrm>
          <a:prstGeom prst="rect">
            <a:avLst/>
          </a:prstGeom>
          <a:effectLst>
            <a:outerShdw blurRad="50800" dist="38100" dir="2700000" algn="tl"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God is all-powerful.</a:t>
            </a:r>
          </a:p>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God is all-good.</a:t>
            </a:r>
          </a:p>
        </p:txBody>
      </p:sp>
      <p:sp>
        <p:nvSpPr>
          <p:cNvPr id="10" name="Title 1">
            <a:extLst>
              <a:ext uri="{FF2B5EF4-FFF2-40B4-BE49-F238E27FC236}">
                <a16:creationId xmlns:a16="http://schemas.microsoft.com/office/drawing/2014/main" id="{F66A351A-82C8-233C-562B-727201ED3374}"/>
              </a:ext>
            </a:extLst>
          </p:cNvPr>
          <p:cNvSpPr txBox="1">
            <a:spLocks/>
          </p:cNvSpPr>
          <p:nvPr/>
        </p:nvSpPr>
        <p:spPr>
          <a:xfrm>
            <a:off x="159798" y="2721021"/>
            <a:ext cx="8824404" cy="2320879"/>
          </a:xfrm>
          <a:prstGeom prst="rect">
            <a:avLst/>
          </a:prstGeom>
          <a:effectLst>
            <a:outerShdw blurRad="50800" dist="38100" dir="2700000" algn="tl"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571500" indent="-571500">
              <a:lnSpc>
                <a:spcPct val="95000"/>
              </a:lnSpc>
              <a:spcBef>
                <a:spcPts val="1500"/>
              </a:spcBef>
              <a:buFont typeface="+mj-lt"/>
              <a:buAutoNum type="arabicPeriod" startAt="3"/>
            </a:pPr>
            <a:r>
              <a:rPr lang="en-US" sz="2600" dirty="0">
                <a:effectLst>
                  <a:outerShdw blurRad="38100" dist="38100" dir="2700000" algn="tl">
                    <a:srgbClr val="000000">
                      <a:alpha val="43137"/>
                    </a:srgbClr>
                  </a:outerShdw>
                </a:effectLst>
              </a:rPr>
              <a:t>If an all-powerful, all-good God exists,</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evil will not exist.</a:t>
            </a:r>
          </a:p>
          <a:p>
            <a:pPr marL="571500" indent="-571500">
              <a:lnSpc>
                <a:spcPct val="95000"/>
              </a:lnSpc>
              <a:spcBef>
                <a:spcPts val="1500"/>
              </a:spcBef>
              <a:buAutoNum type="arabicPeriod" startAt="3"/>
            </a:pPr>
            <a:r>
              <a:rPr lang="en-US" sz="2600" dirty="0">
                <a:effectLst>
                  <a:outerShdw blurRad="38100" dist="38100" dir="2700000" algn="tl">
                    <a:srgbClr val="000000">
                      <a:alpha val="43137"/>
                    </a:srgbClr>
                  </a:outerShdw>
                </a:effectLst>
              </a:rPr>
              <a:t>However, evil does exist.</a:t>
            </a:r>
          </a:p>
          <a:p>
            <a:pPr marL="571500" indent="-571500">
              <a:lnSpc>
                <a:spcPct val="95000"/>
              </a:lnSpc>
              <a:spcBef>
                <a:spcPts val="1500"/>
              </a:spcBef>
              <a:buAutoNum type="arabicPeriod" startAt="3"/>
            </a:pPr>
            <a:r>
              <a:rPr lang="en-US" sz="2600" dirty="0">
                <a:effectLst>
                  <a:outerShdw blurRad="38100" dist="38100" dir="2700000" algn="tl">
                    <a:srgbClr val="000000">
                      <a:alpha val="43137"/>
                    </a:srgbClr>
                  </a:outerShdw>
                </a:effectLst>
              </a:rPr>
              <a:t>Therefore, an all-powerful, all-good God</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does not exist.</a:t>
            </a:r>
          </a:p>
        </p:txBody>
      </p:sp>
      <p:sp>
        <p:nvSpPr>
          <p:cNvPr id="12" name="Title 1">
            <a:extLst>
              <a:ext uri="{FF2B5EF4-FFF2-40B4-BE49-F238E27FC236}">
                <a16:creationId xmlns:a16="http://schemas.microsoft.com/office/drawing/2014/main" id="{5F7CA6C2-2A88-907C-4C16-CE5A261197D8}"/>
              </a:ext>
            </a:extLst>
          </p:cNvPr>
          <p:cNvSpPr txBox="1">
            <a:spLocks/>
          </p:cNvSpPr>
          <p:nvPr/>
        </p:nvSpPr>
        <p:spPr>
          <a:xfrm>
            <a:off x="159798" y="3295705"/>
            <a:ext cx="8824404" cy="2320879"/>
          </a:xfrm>
          <a:prstGeom prst="rect">
            <a:avLst/>
          </a:prstGeom>
          <a:effectLst>
            <a:outerShdw blurRad="50800" dist="38100" dir="2700000" algn="tl"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571500" indent="-571500">
              <a:lnSpc>
                <a:spcPct val="95000"/>
              </a:lnSpc>
              <a:spcBef>
                <a:spcPts val="1500"/>
              </a:spcBef>
              <a:buFont typeface="+mj-lt"/>
              <a:buAutoNum type="arabicPeriod" startAt="4"/>
            </a:pPr>
            <a:r>
              <a:rPr lang="en-US" sz="2600" dirty="0">
                <a:effectLst>
                  <a:outerShdw blurRad="38100" dist="38100" dir="2700000" algn="tl">
                    <a:srgbClr val="000000">
                      <a:alpha val="43137"/>
                    </a:srgbClr>
                  </a:outerShdw>
                </a:effectLst>
              </a:rPr>
              <a:t>If an all-powerful, all-good God exists,</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evil will not exist.</a:t>
            </a:r>
          </a:p>
          <a:p>
            <a:pPr marL="571500" indent="-571500">
              <a:lnSpc>
                <a:spcPct val="95000"/>
              </a:lnSpc>
              <a:spcBef>
                <a:spcPts val="1500"/>
              </a:spcBef>
              <a:buFont typeface="+mj-lt"/>
              <a:buAutoNum type="arabicPeriod" startAt="4"/>
            </a:pPr>
            <a:r>
              <a:rPr lang="en-US" sz="2600" dirty="0">
                <a:effectLst>
                  <a:outerShdw blurRad="38100" dist="38100" dir="2700000" algn="tl">
                    <a:srgbClr val="000000">
                      <a:alpha val="43137"/>
                    </a:srgbClr>
                  </a:outerShdw>
                </a:effectLst>
              </a:rPr>
              <a:t>However, evil does exist.</a:t>
            </a:r>
          </a:p>
          <a:p>
            <a:pPr marL="571500" indent="-571500">
              <a:lnSpc>
                <a:spcPct val="95000"/>
              </a:lnSpc>
              <a:spcBef>
                <a:spcPts val="1500"/>
              </a:spcBef>
              <a:buFont typeface="+mj-lt"/>
              <a:buAutoNum type="arabicPeriod" startAt="4"/>
            </a:pPr>
            <a:r>
              <a:rPr lang="en-US" sz="2600" dirty="0">
                <a:effectLst>
                  <a:outerShdw blurRad="38100" dist="38100" dir="2700000" algn="tl">
                    <a:srgbClr val="000000">
                      <a:alpha val="43137"/>
                    </a:srgbClr>
                  </a:outerShdw>
                </a:effectLst>
              </a:rPr>
              <a:t>Therefore, an all-powerful, all-good God</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does not exist.</a:t>
            </a:r>
          </a:p>
        </p:txBody>
      </p:sp>
    </p:spTree>
    <p:extLst>
      <p:ext uri="{BB962C8B-B14F-4D97-AF65-F5344CB8AC3E}">
        <p14:creationId xmlns:p14="http://schemas.microsoft.com/office/powerpoint/2010/main" val="2789203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3.33333E-6 L 0 0.09916 " pathEditMode="relative" rAng="0" ptsTypes="AA">
                                      <p:cBhvr>
                                        <p:cTn id="6" dur="2000" fill="hold"/>
                                        <p:tgtEl>
                                          <p:spTgt spid="10"/>
                                        </p:tgtEl>
                                        <p:attrNameLst>
                                          <p:attrName>ppt_x</p:attrName>
                                          <p:attrName>ppt_y</p:attrName>
                                        </p:attrNameLst>
                                      </p:cBhvr>
                                      <p:rCtr x="0" y="4944"/>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1250"/>
                                        <p:tgtEl>
                                          <p:spTgt spid="10"/>
                                        </p:tgtEl>
                                      </p:cBhvr>
                                    </p:animEffect>
                                    <p:set>
                                      <p:cBhvr>
                                        <p:cTn id="10" dur="1" fill="hold">
                                          <p:stCondLst>
                                            <p:cond delay="1249"/>
                                          </p:stCondLst>
                                        </p:cTn>
                                        <p:tgtEl>
                                          <p:spTgt spid="1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982C14-E48A-C810-B951-F872BA27EFDD}"/>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God has good purposes for evil, </a:t>
            </a:r>
            <a:b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even if we don’t know what they are.</a:t>
            </a:r>
          </a:p>
        </p:txBody>
      </p:sp>
      <p:sp>
        <p:nvSpPr>
          <p:cNvPr id="5" name="Title 1">
            <a:extLst>
              <a:ext uri="{FF2B5EF4-FFF2-40B4-BE49-F238E27FC236}">
                <a16:creationId xmlns:a16="http://schemas.microsoft.com/office/drawing/2014/main" id="{5EDABCD7-9486-61A4-D78D-56079830926F}"/>
              </a:ext>
            </a:extLst>
          </p:cNvPr>
          <p:cNvSpPr txBox="1">
            <a:spLocks/>
          </p:cNvSpPr>
          <p:nvPr/>
        </p:nvSpPr>
        <p:spPr>
          <a:xfrm>
            <a:off x="159799" y="1591159"/>
            <a:ext cx="8824404" cy="4045057"/>
          </a:xfrm>
          <a:prstGeom prst="rect">
            <a:avLst/>
          </a:prstGeom>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God is all-powerful.</a:t>
            </a:r>
          </a:p>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God is all-good.</a:t>
            </a:r>
          </a:p>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God is all-wise.</a:t>
            </a:r>
          </a:p>
        </p:txBody>
      </p:sp>
      <p:sp>
        <p:nvSpPr>
          <p:cNvPr id="11" name="Title 1">
            <a:extLst>
              <a:ext uri="{FF2B5EF4-FFF2-40B4-BE49-F238E27FC236}">
                <a16:creationId xmlns:a16="http://schemas.microsoft.com/office/drawing/2014/main" id="{564EC076-9FE3-03E9-8055-DE5E5E493F10}"/>
              </a:ext>
            </a:extLst>
          </p:cNvPr>
          <p:cNvSpPr txBox="1">
            <a:spLocks/>
          </p:cNvSpPr>
          <p:nvPr/>
        </p:nvSpPr>
        <p:spPr>
          <a:xfrm rot="1800000">
            <a:off x="153770" y="2721021"/>
            <a:ext cx="3933981" cy="720405"/>
          </a:xfrm>
          <a:prstGeom prst="rect">
            <a:avLst/>
          </a:prstGeom>
          <a:effectLst>
            <a:outerShdw blurRad="50800" dist="38100" dir="2700000" algn="tl"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571500" indent="-571500">
              <a:lnSpc>
                <a:spcPct val="95000"/>
              </a:lnSpc>
              <a:spcBef>
                <a:spcPts val="1500"/>
              </a:spcBef>
              <a:buFont typeface="+mj-lt"/>
              <a:buAutoNum type="arabicPeriod" startAt="3"/>
            </a:pPr>
            <a:endParaRPr lang="en-US" sz="2600"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F66A351A-82C8-233C-562B-727201ED3374}"/>
              </a:ext>
            </a:extLst>
          </p:cNvPr>
          <p:cNvSpPr txBox="1">
            <a:spLocks/>
          </p:cNvSpPr>
          <p:nvPr/>
        </p:nvSpPr>
        <p:spPr>
          <a:xfrm>
            <a:off x="159798" y="3292530"/>
            <a:ext cx="8824404" cy="2320879"/>
          </a:xfrm>
          <a:prstGeom prst="rect">
            <a:avLst/>
          </a:prstGeom>
          <a:effectLst>
            <a:outerShdw blurRad="50800" dist="38100" dir="2700000" algn="tl"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571500" indent="-571500">
              <a:lnSpc>
                <a:spcPct val="95000"/>
              </a:lnSpc>
              <a:spcBef>
                <a:spcPts val="1500"/>
              </a:spcBef>
              <a:buFont typeface="+mj-lt"/>
              <a:buAutoNum type="arabicPeriod" startAt="4"/>
            </a:pPr>
            <a:r>
              <a:rPr lang="en-US" sz="2600" dirty="0">
                <a:effectLst>
                  <a:outerShdw blurRad="38100" dist="38100" dir="2700000" algn="tl">
                    <a:srgbClr val="000000">
                      <a:alpha val="43137"/>
                    </a:srgbClr>
                  </a:outerShdw>
                </a:effectLst>
              </a:rPr>
              <a:t>If an all-powerful, all-good God exists,</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evil will not exist.</a:t>
            </a:r>
          </a:p>
          <a:p>
            <a:pPr marL="571500" indent="-571500">
              <a:lnSpc>
                <a:spcPct val="95000"/>
              </a:lnSpc>
              <a:spcBef>
                <a:spcPts val="1500"/>
              </a:spcBef>
              <a:buFont typeface="+mj-lt"/>
              <a:buAutoNum type="arabicPeriod" startAt="4"/>
            </a:pPr>
            <a:r>
              <a:rPr lang="en-US" sz="2600" dirty="0">
                <a:effectLst>
                  <a:outerShdw blurRad="38100" dist="38100" dir="2700000" algn="tl">
                    <a:srgbClr val="000000">
                      <a:alpha val="43137"/>
                    </a:srgbClr>
                  </a:outerShdw>
                </a:effectLst>
              </a:rPr>
              <a:t>However, evil does exist.</a:t>
            </a:r>
          </a:p>
          <a:p>
            <a:pPr marL="571500" indent="-571500">
              <a:lnSpc>
                <a:spcPct val="95000"/>
              </a:lnSpc>
              <a:spcBef>
                <a:spcPts val="1500"/>
              </a:spcBef>
              <a:buFont typeface="+mj-lt"/>
              <a:buAutoNum type="arabicPeriod" startAt="4"/>
            </a:pPr>
            <a:r>
              <a:rPr lang="en-US" sz="2600" dirty="0">
                <a:effectLst>
                  <a:outerShdw blurRad="38100" dist="38100" dir="2700000" algn="tl">
                    <a:srgbClr val="000000">
                      <a:alpha val="43137"/>
                    </a:srgbClr>
                  </a:outerShdw>
                </a:effectLst>
              </a:rPr>
              <a:t>Therefore, an all-powerful, all-good God</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does not exist.</a:t>
            </a:r>
          </a:p>
        </p:txBody>
      </p:sp>
    </p:spTree>
    <p:extLst>
      <p:ext uri="{BB962C8B-B14F-4D97-AF65-F5344CB8AC3E}">
        <p14:creationId xmlns:p14="http://schemas.microsoft.com/office/powerpoint/2010/main" val="1430199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982C14-E48A-C810-B951-F872BA27EFDD}"/>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God has good purposes for evil, </a:t>
            </a:r>
            <a:b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even if we don’t know what they are.</a:t>
            </a:r>
          </a:p>
        </p:txBody>
      </p:sp>
      <p:sp>
        <p:nvSpPr>
          <p:cNvPr id="5" name="Title 1">
            <a:extLst>
              <a:ext uri="{FF2B5EF4-FFF2-40B4-BE49-F238E27FC236}">
                <a16:creationId xmlns:a16="http://schemas.microsoft.com/office/drawing/2014/main" id="{5EDABCD7-9486-61A4-D78D-56079830926F}"/>
              </a:ext>
            </a:extLst>
          </p:cNvPr>
          <p:cNvSpPr txBox="1">
            <a:spLocks/>
          </p:cNvSpPr>
          <p:nvPr/>
        </p:nvSpPr>
        <p:spPr>
          <a:xfrm>
            <a:off x="159799" y="1591159"/>
            <a:ext cx="8824404" cy="4045057"/>
          </a:xfrm>
          <a:prstGeom prst="rect">
            <a:avLst/>
          </a:prstGeom>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God is all-powerful.</a:t>
            </a:r>
          </a:p>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God is all-good.</a:t>
            </a:r>
          </a:p>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God is all-wise.</a:t>
            </a:r>
          </a:p>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God has good, wise, and morally-sufficient reasons  that we may not understand for allowing evil.</a:t>
            </a:r>
          </a:p>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Therefore, the existence of evil does not disprove</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the existence of an all-powerful, all-good, and</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all-wise God.</a:t>
            </a:r>
          </a:p>
        </p:txBody>
      </p:sp>
      <p:sp>
        <p:nvSpPr>
          <p:cNvPr id="11" name="Title 1">
            <a:extLst>
              <a:ext uri="{FF2B5EF4-FFF2-40B4-BE49-F238E27FC236}">
                <a16:creationId xmlns:a16="http://schemas.microsoft.com/office/drawing/2014/main" id="{564EC076-9FE3-03E9-8055-DE5E5E493F10}"/>
              </a:ext>
            </a:extLst>
          </p:cNvPr>
          <p:cNvSpPr txBox="1">
            <a:spLocks/>
          </p:cNvSpPr>
          <p:nvPr/>
        </p:nvSpPr>
        <p:spPr>
          <a:xfrm rot="1800000">
            <a:off x="153770" y="2721021"/>
            <a:ext cx="3933981" cy="720405"/>
          </a:xfrm>
          <a:prstGeom prst="rect">
            <a:avLst/>
          </a:prstGeom>
          <a:effectLst>
            <a:outerShdw blurRad="50800" dist="38100" dir="2700000" algn="tl"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571500" indent="-571500">
              <a:lnSpc>
                <a:spcPct val="95000"/>
              </a:lnSpc>
              <a:spcBef>
                <a:spcPts val="1500"/>
              </a:spcBef>
              <a:buFont typeface="+mj-lt"/>
              <a:buAutoNum type="arabicPeriod" startAt="3"/>
            </a:pPr>
            <a:endParaRPr lang="en-US" sz="2600" dirty="0">
              <a:effectLst>
                <a:outerShdw blurRad="38100" dist="38100" dir="2700000" algn="tl">
                  <a:srgbClr val="000000">
                    <a:alpha val="43137"/>
                  </a:srgbClr>
                </a:outerShdw>
              </a:effectLst>
            </a:endParaRPr>
          </a:p>
        </p:txBody>
      </p:sp>
      <p:sp>
        <p:nvSpPr>
          <p:cNvPr id="3" name="Title 1">
            <a:extLst>
              <a:ext uri="{FF2B5EF4-FFF2-40B4-BE49-F238E27FC236}">
                <a16:creationId xmlns:a16="http://schemas.microsoft.com/office/drawing/2014/main" id="{EFF38775-882D-F972-3BAF-E3C33F24AC01}"/>
              </a:ext>
            </a:extLst>
          </p:cNvPr>
          <p:cNvSpPr txBox="1">
            <a:spLocks/>
          </p:cNvSpPr>
          <p:nvPr/>
        </p:nvSpPr>
        <p:spPr>
          <a:xfrm>
            <a:off x="159798" y="3292530"/>
            <a:ext cx="8824404" cy="2320879"/>
          </a:xfrm>
          <a:prstGeom prst="rect">
            <a:avLst/>
          </a:prstGeom>
          <a:effectLst>
            <a:outerShdw blurRad="50800" dist="38100" dir="2700000" algn="tl"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571500" indent="-571500">
              <a:lnSpc>
                <a:spcPct val="95000"/>
              </a:lnSpc>
              <a:spcBef>
                <a:spcPts val="1500"/>
              </a:spcBef>
              <a:buFont typeface="+mj-lt"/>
              <a:buAutoNum type="arabicPeriod" startAt="4"/>
            </a:pPr>
            <a:r>
              <a:rPr lang="en-US" sz="2600" dirty="0">
                <a:effectLst>
                  <a:outerShdw blurRad="38100" dist="38100" dir="2700000" algn="tl">
                    <a:srgbClr val="000000">
                      <a:alpha val="43137"/>
                    </a:srgbClr>
                  </a:outerShdw>
                </a:effectLst>
              </a:rPr>
              <a:t>If an all-powerful, all-good God exists,</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evil will not exist.</a:t>
            </a:r>
          </a:p>
          <a:p>
            <a:pPr marL="571500" indent="-571500">
              <a:lnSpc>
                <a:spcPct val="95000"/>
              </a:lnSpc>
              <a:spcBef>
                <a:spcPts val="1500"/>
              </a:spcBef>
              <a:buFont typeface="+mj-lt"/>
              <a:buAutoNum type="arabicPeriod" startAt="4"/>
            </a:pPr>
            <a:r>
              <a:rPr lang="en-US" sz="2600" dirty="0">
                <a:effectLst>
                  <a:outerShdw blurRad="38100" dist="38100" dir="2700000" algn="tl">
                    <a:srgbClr val="000000">
                      <a:alpha val="43137"/>
                    </a:srgbClr>
                  </a:outerShdw>
                </a:effectLst>
              </a:rPr>
              <a:t>However, evil does exist.</a:t>
            </a:r>
          </a:p>
          <a:p>
            <a:pPr marL="571500" indent="-571500">
              <a:lnSpc>
                <a:spcPct val="95000"/>
              </a:lnSpc>
              <a:spcBef>
                <a:spcPts val="1500"/>
              </a:spcBef>
              <a:buFont typeface="+mj-lt"/>
              <a:buAutoNum type="arabicPeriod" startAt="4"/>
            </a:pPr>
            <a:r>
              <a:rPr lang="en-US" sz="2600" dirty="0">
                <a:effectLst>
                  <a:outerShdw blurRad="38100" dist="38100" dir="2700000" algn="tl">
                    <a:srgbClr val="000000">
                      <a:alpha val="43137"/>
                    </a:srgbClr>
                  </a:outerShdw>
                </a:effectLst>
              </a:rPr>
              <a:t>Therefore, an all-powerful, all-good God</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does not exist.</a:t>
            </a:r>
          </a:p>
        </p:txBody>
      </p:sp>
    </p:spTree>
    <p:extLst>
      <p:ext uri="{BB962C8B-B14F-4D97-AF65-F5344CB8AC3E}">
        <p14:creationId xmlns:p14="http://schemas.microsoft.com/office/powerpoint/2010/main" val="882687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1000"/>
                            </p:stCondLst>
                            <p:childTnLst>
                              <p:par>
                                <p:cTn id="9" presetID="22" presetClass="entr" presetSubtype="1" fill="hold" nodeType="afterEffect">
                                  <p:stCondLst>
                                    <p:cond delay="500"/>
                                  </p:stCondLst>
                                  <p:childTnLst>
                                    <p:set>
                                      <p:cBhvr>
                                        <p:cTn id="10" dur="1" fill="hold">
                                          <p:stCondLst>
                                            <p:cond delay="0"/>
                                          </p:stCondLst>
                                        </p:cTn>
                                        <p:tgtEl>
                                          <p:spTgt spid="5">
                                            <p:txEl>
                                              <p:pRg st="3" end="3"/>
                                            </p:txEl>
                                          </p:spTgt>
                                        </p:tgtEl>
                                        <p:attrNameLst>
                                          <p:attrName>style.visibility</p:attrName>
                                        </p:attrNameLst>
                                      </p:cBhvr>
                                      <p:to>
                                        <p:strVal val="visible"/>
                                      </p:to>
                                    </p:set>
                                    <p:animEffect transition="in" filter="wipe(up)">
                                      <p:cBhvr>
                                        <p:cTn id="11" dur="1000"/>
                                        <p:tgtEl>
                                          <p:spTgt spid="5">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wipe(up)">
                                      <p:cBhvr>
                                        <p:cTn id="16"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D61124-35FC-3055-172E-BCAC25752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Title 1">
            <a:extLst>
              <a:ext uri="{FF2B5EF4-FFF2-40B4-BE49-F238E27FC236}">
                <a16:creationId xmlns:a16="http://schemas.microsoft.com/office/drawing/2014/main" id="{4DFF9B62-470A-00C1-55BA-1B42A6A8936E}"/>
              </a:ext>
            </a:extLst>
          </p:cNvPr>
          <p:cNvSpPr>
            <a:spLocks noGrp="1"/>
          </p:cNvSpPr>
          <p:nvPr>
            <p:ph type="title"/>
          </p:nvPr>
        </p:nvSpPr>
        <p:spPr>
          <a:xfrm>
            <a:off x="150920" y="69741"/>
            <a:ext cx="8824404" cy="571500"/>
          </a:xfrm>
        </p:spPr>
        <p:txBody>
          <a:bodyPr>
            <a:norm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What we can and cannot cover</a:t>
            </a:r>
          </a:p>
        </p:txBody>
      </p:sp>
      <p:sp>
        <p:nvSpPr>
          <p:cNvPr id="3" name="Rectangle 2">
            <a:extLst>
              <a:ext uri="{FF2B5EF4-FFF2-40B4-BE49-F238E27FC236}">
                <a16:creationId xmlns:a16="http://schemas.microsoft.com/office/drawing/2014/main" id="{47088577-B0D1-1423-453D-2DE546DC5F84}"/>
              </a:ext>
            </a:extLst>
          </p:cNvPr>
          <p:cNvSpPr/>
          <p:nvPr/>
        </p:nvSpPr>
        <p:spPr>
          <a:xfrm>
            <a:off x="235919" y="1819938"/>
            <a:ext cx="4775200" cy="3585405"/>
          </a:xfrm>
          <a:prstGeom prst="rect">
            <a:avLst/>
          </a:prstGeom>
          <a:solidFill>
            <a:srgbClr val="683600"/>
          </a:solidFill>
          <a:ln>
            <a:solidFill>
              <a:srgbClr val="D7D077">
                <a:lumMod val="50000"/>
              </a:srgbClr>
            </a:solidFill>
          </a:ln>
        </p:spPr>
        <p:txBody>
          <a:bodyPr wrap="square">
            <a:spAutoFit/>
          </a:bodyPr>
          <a:lstStyle/>
          <a:p>
            <a:pPr marL="0" marR="0" lvl="0" indent="0" defTabSz="914400" eaLnBrk="1" fontAlgn="auto" latinLnBrk="0" hangingPunct="1">
              <a:lnSpc>
                <a:spcPct val="97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FCF48C"/>
                </a:solidFill>
                <a:effectLst/>
                <a:uLnTx/>
                <a:uFillTx/>
                <a:latin typeface="Trebuchet MS"/>
              </a:rPr>
              <a:t>"I am deeply persuaded that, even though [this] kind of approach to suffering may not be the sort of thing you feel you need right now, it is nevertheless the sort of thing that many more Christians </a:t>
            </a:r>
          </a:p>
          <a:p>
            <a:pPr marL="0" marR="0" lvl="0" indent="0" defTabSz="914400" eaLnBrk="1" fontAlgn="auto" latinLnBrk="0" hangingPunct="1">
              <a:lnSpc>
                <a:spcPct val="97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FCF48C"/>
                </a:solidFill>
                <a:effectLst/>
                <a:uLnTx/>
                <a:uFillTx/>
                <a:latin typeface="Trebuchet MS"/>
              </a:rPr>
              <a:t>ought to absorb </a:t>
            </a:r>
            <a:r>
              <a:rPr kumimoji="0" lang="en-US" sz="2600" b="0" u="sng" strike="noStrike" kern="0" cap="none" spc="0" normalizeH="0" baseline="0" noProof="0" dirty="0">
                <a:ln>
                  <a:noFill/>
                </a:ln>
                <a:solidFill>
                  <a:srgbClr val="FCF48C"/>
                </a:solidFill>
                <a:effectLst/>
                <a:uLnTx/>
                <a:uFillTx/>
                <a:latin typeface="Trebuchet MS"/>
              </a:rPr>
              <a:t>before</a:t>
            </a:r>
            <a:r>
              <a:rPr kumimoji="0" lang="en-US" sz="2600" b="0" i="0" u="none" strike="noStrike" kern="0" cap="none" spc="0" normalizeH="0" baseline="0" noProof="0" dirty="0">
                <a:ln>
                  <a:noFill/>
                </a:ln>
                <a:solidFill>
                  <a:srgbClr val="FCF48C"/>
                </a:solidFill>
                <a:effectLst/>
                <a:uLnTx/>
                <a:uFillTx/>
                <a:latin typeface="Trebuchet MS"/>
              </a:rPr>
              <a:t> the evil day strikes."</a:t>
            </a:r>
            <a:endParaRPr kumimoji="0" lang="en-US" sz="2400" b="0" i="0" u="none" strike="noStrike" kern="0" cap="none" spc="0" normalizeH="0" baseline="0" noProof="0" dirty="0">
              <a:ln>
                <a:noFill/>
              </a:ln>
              <a:solidFill>
                <a:srgbClr val="FCF48C"/>
              </a:solidFill>
              <a:effectLst/>
              <a:uLnTx/>
              <a:uFillTx/>
              <a:latin typeface="Trebuchet MS"/>
            </a:endParaRPr>
          </a:p>
        </p:txBody>
      </p:sp>
      <p:pic>
        <p:nvPicPr>
          <p:cNvPr id="1026" name="Picture 2">
            <a:extLst>
              <a:ext uri="{FF2B5EF4-FFF2-40B4-BE49-F238E27FC236}">
                <a16:creationId xmlns:a16="http://schemas.microsoft.com/office/drawing/2014/main" id="{F21DFA54-97F9-E242-C869-E5BE6A86F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4821" y="1819938"/>
            <a:ext cx="2391265" cy="3585405"/>
          </a:xfrm>
          <a:prstGeom prst="rect">
            <a:avLst/>
          </a:prstGeom>
          <a:solidFill>
            <a:srgbClr val="FFFFFF">
              <a:shade val="85000"/>
            </a:srgbClr>
          </a:solidFill>
          <a:ln w="19050" cap="sq">
            <a:solidFill>
              <a:srgbClr val="9D220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BADA244E-ECCF-0A05-36E5-8B63B87632B9}"/>
              </a:ext>
            </a:extLst>
          </p:cNvPr>
          <p:cNvSpPr txBox="1"/>
          <p:nvPr/>
        </p:nvSpPr>
        <p:spPr>
          <a:xfrm>
            <a:off x="160444" y="640850"/>
            <a:ext cx="8365253" cy="1059264"/>
          </a:xfrm>
          <a:prstGeom prst="rect">
            <a:avLst/>
          </a:prstGeom>
          <a:noFill/>
        </p:spPr>
        <p:txBody>
          <a:bodyPr wrap="square">
            <a:spAutoFit/>
          </a:bodyPr>
          <a:lstStyle/>
          <a:p>
            <a:pPr marL="682625" marR="0" lvl="0" indent="-682625" algn="l" defTabSz="457200" rtl="0" eaLnBrk="1" fontAlgn="auto" latinLnBrk="0" hangingPunct="1">
              <a:lnSpc>
                <a:spcPct val="100000"/>
              </a:lnSpc>
              <a:spcBef>
                <a:spcPts val="1300"/>
              </a:spcBef>
              <a:spcAft>
                <a:spcPts val="0"/>
              </a:spcAft>
              <a:buClrTx/>
              <a:buSzTx/>
              <a:buFont typeface="+mj-lt"/>
              <a:buAutoNum type="romanUcPeriod" startAt="5"/>
              <a:tabLst/>
              <a:defRPr/>
            </a:pPr>
            <a:r>
              <a:rPr kumimoji="0" lang="en-US" sz="2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rebuchet MS" panose="020B0603020202020204" pitchFamily="34" charset="0"/>
              </a:rPr>
              <a:t>Answers for the thoughtful Christian</a:t>
            </a:r>
          </a:p>
          <a:p>
            <a:pPr marL="682625" marR="0" lvl="0" indent="-682625" algn="l" defTabSz="457200" rtl="0" eaLnBrk="1" fontAlgn="auto" latinLnBrk="0" hangingPunct="1">
              <a:lnSpc>
                <a:spcPct val="100000"/>
              </a:lnSpc>
              <a:spcBef>
                <a:spcPts val="1300"/>
              </a:spcBef>
              <a:spcAft>
                <a:spcPts val="0"/>
              </a:spcAft>
              <a:buClrTx/>
              <a:buSzTx/>
              <a:buFont typeface="+mj-lt"/>
              <a:buAutoNum type="romanUcPeriod" startAt="5"/>
              <a:tabLst/>
              <a:defRPr/>
            </a:pPr>
            <a:r>
              <a:rPr kumimoji="0" lang="en-US" sz="2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rebuchet MS" panose="020B0603020202020204" pitchFamily="34" charset="0"/>
              </a:rPr>
              <a:t>Answers for the suffering Christian</a:t>
            </a:r>
          </a:p>
        </p:txBody>
      </p:sp>
    </p:spTree>
    <p:extLst>
      <p:ext uri="{BB962C8B-B14F-4D97-AF65-F5344CB8AC3E}">
        <p14:creationId xmlns:p14="http://schemas.microsoft.com/office/powerpoint/2010/main" val="1676545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randombar(horizontal)">
                                      <p:cBhvr>
                                        <p:cTn id="14" dur="1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982C14-E48A-C810-B951-F872BA27EFDD}"/>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God has good purposes for evil, </a:t>
            </a:r>
            <a:b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even if we don’t know what they are.</a:t>
            </a:r>
          </a:p>
        </p:txBody>
      </p:sp>
      <p:sp>
        <p:nvSpPr>
          <p:cNvPr id="11" name="Title 1">
            <a:extLst>
              <a:ext uri="{FF2B5EF4-FFF2-40B4-BE49-F238E27FC236}">
                <a16:creationId xmlns:a16="http://schemas.microsoft.com/office/drawing/2014/main" id="{564EC076-9FE3-03E9-8055-DE5E5E493F10}"/>
              </a:ext>
            </a:extLst>
          </p:cNvPr>
          <p:cNvSpPr txBox="1">
            <a:spLocks/>
          </p:cNvSpPr>
          <p:nvPr/>
        </p:nvSpPr>
        <p:spPr>
          <a:xfrm rot="1800000">
            <a:off x="153770" y="2721021"/>
            <a:ext cx="3933981" cy="720405"/>
          </a:xfrm>
          <a:prstGeom prst="rect">
            <a:avLst/>
          </a:prstGeom>
          <a:effectLst>
            <a:outerShdw blurRad="50800" dist="38100" dir="2700000" algn="tl"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571500" indent="-571500">
              <a:lnSpc>
                <a:spcPct val="95000"/>
              </a:lnSpc>
              <a:spcBef>
                <a:spcPts val="1500"/>
              </a:spcBef>
              <a:buFont typeface="+mj-lt"/>
              <a:buAutoNum type="arabicPeriod" startAt="3"/>
            </a:pPr>
            <a:endParaRPr lang="en-US" sz="2600" dirty="0">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965B82B7-1C15-012B-5F04-CB6B7987A652}"/>
              </a:ext>
            </a:extLst>
          </p:cNvPr>
          <p:cNvSpPr/>
          <p:nvPr/>
        </p:nvSpPr>
        <p:spPr>
          <a:xfrm>
            <a:off x="278497" y="1823191"/>
            <a:ext cx="8569247" cy="2241768"/>
          </a:xfrm>
          <a:prstGeom prst="rect">
            <a:avLst/>
          </a:prstGeom>
          <a:solidFill>
            <a:srgbClr val="683600"/>
          </a:solidFill>
          <a:ln>
            <a:solidFill>
              <a:srgbClr val="D7D077">
                <a:lumMod val="50000"/>
              </a:srgbClr>
            </a:solidFill>
          </a:ln>
        </p:spPr>
        <p:txBody>
          <a:bodyPr wrap="square">
            <a:spAutoFit/>
          </a:bodyPr>
          <a:lstStyle/>
          <a:p>
            <a:pPr lvl="0" defTabSz="914400">
              <a:lnSpc>
                <a:spcPct val="97000"/>
              </a:lnSpc>
              <a:defRPr/>
            </a:pPr>
            <a:r>
              <a:rPr lang="en-US" sz="2400" dirty="0">
                <a:solidFill>
                  <a:srgbClr val="FCF48C"/>
                </a:solidFill>
                <a:latin typeface="Trebuchet MS" panose="020B0603020202020204" pitchFamily="34" charset="0"/>
              </a:rPr>
              <a:t>If you have a God great and transcendent enough to be mad at because he hasn’t stopped evil and suffering in the world, then you have (at the same moment) a God great and transcendent enough to have good reasons for allowing it to continue that you can’t know. </a:t>
            </a:r>
          </a:p>
          <a:p>
            <a:pPr lvl="0" algn="r" defTabSz="914400">
              <a:lnSpc>
                <a:spcPct val="97000"/>
              </a:lnSpc>
              <a:defRPr/>
            </a:pPr>
            <a:r>
              <a:rPr kumimoji="0" lang="en-US" sz="2400" b="0" i="1" u="none" strike="noStrike" kern="0" cap="none" spc="0" normalizeH="0" baseline="0" noProof="0" dirty="0">
                <a:ln>
                  <a:noFill/>
                </a:ln>
                <a:solidFill>
                  <a:srgbClr val="FCF48C"/>
                </a:solidFill>
                <a:effectLst/>
                <a:uLnTx/>
                <a:uFillTx/>
                <a:latin typeface="Trebuchet MS" panose="020B0603020202020204" pitchFamily="34" charset="0"/>
              </a:rPr>
              <a:t>– Tim Keller</a:t>
            </a:r>
            <a:endParaRPr kumimoji="0" lang="en-US" sz="2400" b="0" i="1" u="none" strike="noStrike" kern="0" cap="none" spc="0" normalizeH="0" baseline="0" noProof="0" dirty="0">
              <a:ln>
                <a:noFill/>
              </a:ln>
              <a:solidFill>
                <a:srgbClr val="FCF48C"/>
              </a:solidFill>
              <a:effectLst/>
              <a:uLnTx/>
              <a:uFillTx/>
              <a:latin typeface="Trebuchet MS"/>
            </a:endParaRPr>
          </a:p>
        </p:txBody>
      </p:sp>
    </p:spTree>
    <p:extLst>
      <p:ext uri="{BB962C8B-B14F-4D97-AF65-F5344CB8AC3E}">
        <p14:creationId xmlns:p14="http://schemas.microsoft.com/office/powerpoint/2010/main" val="2192335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Evil exists for God’s glory</a:t>
            </a:r>
          </a:p>
        </p:txBody>
      </p:sp>
      <p:sp>
        <p:nvSpPr>
          <p:cNvPr id="2" name="Rectangle 1">
            <a:extLst>
              <a:ext uri="{FF2B5EF4-FFF2-40B4-BE49-F238E27FC236}">
                <a16:creationId xmlns:a16="http://schemas.microsoft.com/office/drawing/2014/main" id="{8375A3BD-8733-30F8-8708-5AE9E2F97C0D}"/>
              </a:ext>
            </a:extLst>
          </p:cNvPr>
          <p:cNvSpPr/>
          <p:nvPr/>
        </p:nvSpPr>
        <p:spPr>
          <a:xfrm>
            <a:off x="277556" y="2265315"/>
            <a:ext cx="7960647" cy="1938992"/>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Romans 3:5</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But if our unrighteousness demonstrates the righteousness of God, what shall we say? The God who inflicts wrath is not unrighteous, is He? (I am speaking from a human viewpoint.)</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
        <p:nvSpPr>
          <p:cNvPr id="7" name="TextBox 6">
            <a:extLst>
              <a:ext uri="{FF2B5EF4-FFF2-40B4-BE49-F238E27FC236}">
                <a16:creationId xmlns:a16="http://schemas.microsoft.com/office/drawing/2014/main" id="{963C8B78-307F-FB63-6B64-E8740B00ACE3}"/>
              </a:ext>
            </a:extLst>
          </p:cNvPr>
          <p:cNvSpPr txBox="1"/>
          <p:nvPr/>
        </p:nvSpPr>
        <p:spPr>
          <a:xfrm>
            <a:off x="180415" y="1670398"/>
            <a:ext cx="7636229" cy="523220"/>
          </a:xfrm>
          <a:prstGeom prst="rect">
            <a:avLst/>
          </a:prstGeom>
          <a:noFill/>
        </p:spPr>
        <p:txBody>
          <a:bodyPr wrap="square">
            <a:spAutoFit/>
          </a:bodyPr>
          <a:lstStyle/>
          <a:p>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God wants to display his righteous wrath</a:t>
            </a:r>
            <a:endParaRPr lang="en-US" sz="2000" dirty="0">
              <a:solidFill>
                <a:schemeClr val="bg1"/>
              </a:solidFill>
            </a:endParaRPr>
          </a:p>
        </p:txBody>
      </p:sp>
    </p:spTree>
    <p:extLst>
      <p:ext uri="{BB962C8B-B14F-4D97-AF65-F5344CB8AC3E}">
        <p14:creationId xmlns:p14="http://schemas.microsoft.com/office/powerpoint/2010/main" val="31635709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Evil exists for God’s glory</a:t>
            </a:r>
          </a:p>
        </p:txBody>
      </p:sp>
      <p:sp>
        <p:nvSpPr>
          <p:cNvPr id="2" name="Rectangle 1">
            <a:extLst>
              <a:ext uri="{FF2B5EF4-FFF2-40B4-BE49-F238E27FC236}">
                <a16:creationId xmlns:a16="http://schemas.microsoft.com/office/drawing/2014/main" id="{8375A3BD-8733-30F8-8708-5AE9E2F97C0D}"/>
              </a:ext>
            </a:extLst>
          </p:cNvPr>
          <p:cNvSpPr/>
          <p:nvPr/>
        </p:nvSpPr>
        <p:spPr>
          <a:xfrm>
            <a:off x="274320" y="2267712"/>
            <a:ext cx="7960647" cy="1569660"/>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Romans 9:22</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What if God, although willing to demonstrate His wrath and to make His power known, endured with great patience objects of wrath prepared for destruction? </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
        <p:nvSpPr>
          <p:cNvPr id="3" name="TextBox 2">
            <a:extLst>
              <a:ext uri="{FF2B5EF4-FFF2-40B4-BE49-F238E27FC236}">
                <a16:creationId xmlns:a16="http://schemas.microsoft.com/office/drawing/2014/main" id="{A6CA8A56-B229-3898-B3AC-3AC9BA8259EB}"/>
              </a:ext>
            </a:extLst>
          </p:cNvPr>
          <p:cNvSpPr txBox="1"/>
          <p:nvPr/>
        </p:nvSpPr>
        <p:spPr>
          <a:xfrm>
            <a:off x="180415" y="1670398"/>
            <a:ext cx="7636229" cy="523220"/>
          </a:xfrm>
          <a:prstGeom prst="rect">
            <a:avLst/>
          </a:prstGeom>
          <a:noFill/>
        </p:spPr>
        <p:txBody>
          <a:bodyPr wrap="square">
            <a:spAutoFit/>
          </a:bodyPr>
          <a:lstStyle/>
          <a:p>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God wants to display his righteous wrath</a:t>
            </a:r>
            <a:endParaRPr lang="en-US" sz="2000" dirty="0">
              <a:solidFill>
                <a:schemeClr val="bg1"/>
              </a:solidFill>
            </a:endParaRPr>
          </a:p>
        </p:txBody>
      </p:sp>
    </p:spTree>
    <p:extLst>
      <p:ext uri="{BB962C8B-B14F-4D97-AF65-F5344CB8AC3E}">
        <p14:creationId xmlns:p14="http://schemas.microsoft.com/office/powerpoint/2010/main" val="2828422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Evil exists for God’s glory</a:t>
            </a:r>
          </a:p>
        </p:txBody>
      </p:sp>
      <p:sp>
        <p:nvSpPr>
          <p:cNvPr id="2" name="Rectangle 1">
            <a:extLst>
              <a:ext uri="{FF2B5EF4-FFF2-40B4-BE49-F238E27FC236}">
                <a16:creationId xmlns:a16="http://schemas.microsoft.com/office/drawing/2014/main" id="{8375A3BD-8733-30F8-8708-5AE9E2F97C0D}"/>
              </a:ext>
            </a:extLst>
          </p:cNvPr>
          <p:cNvSpPr/>
          <p:nvPr/>
        </p:nvSpPr>
        <p:spPr>
          <a:xfrm>
            <a:off x="274320" y="2267712"/>
            <a:ext cx="7960647" cy="1569660"/>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Exodus 9:16</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For this purpose I have raised you up, to show you my power, so that my name may be proclaimed in all the earth.</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
        <p:nvSpPr>
          <p:cNvPr id="3" name="TextBox 2">
            <a:extLst>
              <a:ext uri="{FF2B5EF4-FFF2-40B4-BE49-F238E27FC236}">
                <a16:creationId xmlns:a16="http://schemas.microsoft.com/office/drawing/2014/main" id="{A6CA8A56-B229-3898-B3AC-3AC9BA8259EB}"/>
              </a:ext>
            </a:extLst>
          </p:cNvPr>
          <p:cNvSpPr txBox="1"/>
          <p:nvPr/>
        </p:nvSpPr>
        <p:spPr>
          <a:xfrm>
            <a:off x="180415" y="1670398"/>
            <a:ext cx="7636229" cy="523220"/>
          </a:xfrm>
          <a:prstGeom prst="rect">
            <a:avLst/>
          </a:prstGeom>
          <a:noFill/>
        </p:spPr>
        <p:txBody>
          <a:bodyPr wrap="square">
            <a:spAutoFit/>
          </a:bodyPr>
          <a:lstStyle/>
          <a:p>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God wants to display his power</a:t>
            </a:r>
            <a:endParaRPr lang="en-US" sz="2000" dirty="0">
              <a:solidFill>
                <a:schemeClr val="bg1"/>
              </a:solidFill>
            </a:endParaRPr>
          </a:p>
        </p:txBody>
      </p:sp>
    </p:spTree>
    <p:extLst>
      <p:ext uri="{BB962C8B-B14F-4D97-AF65-F5344CB8AC3E}">
        <p14:creationId xmlns:p14="http://schemas.microsoft.com/office/powerpoint/2010/main" val="4095559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Evil exists for God’s glory</a:t>
            </a:r>
          </a:p>
        </p:txBody>
      </p:sp>
      <p:sp>
        <p:nvSpPr>
          <p:cNvPr id="2" name="Rectangle 1">
            <a:extLst>
              <a:ext uri="{FF2B5EF4-FFF2-40B4-BE49-F238E27FC236}">
                <a16:creationId xmlns:a16="http://schemas.microsoft.com/office/drawing/2014/main" id="{8375A3BD-8733-30F8-8708-5AE9E2F97C0D}"/>
              </a:ext>
            </a:extLst>
          </p:cNvPr>
          <p:cNvSpPr/>
          <p:nvPr/>
        </p:nvSpPr>
        <p:spPr>
          <a:xfrm>
            <a:off x="274320" y="2267712"/>
            <a:ext cx="7960647" cy="2308324"/>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John 9:2–3</a:t>
            </a:r>
            <a:endParaRPr lang="en-US" sz="2400" kern="0" dirty="0">
              <a:solidFill>
                <a:srgbClr val="FCF48C"/>
              </a:solidFill>
              <a:effectLst>
                <a:outerShdw blurRad="38100" dist="38100" dir="2700000" algn="tl">
                  <a:srgbClr val="000000">
                    <a:alpha val="43137"/>
                  </a:srgbClr>
                </a:outerShdw>
              </a:effectLst>
              <a:latin typeface="Trebuchet MS"/>
            </a:endParaRP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His disciples asked him, “Rabbi, who sinned, this man or his parents, that he was born blind?”</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Jesus answered, “It was not that this man sinned, </a:t>
            </a:r>
            <a:br>
              <a:rPr lang="en-US" sz="2400" kern="0" dirty="0">
                <a:solidFill>
                  <a:srgbClr val="FCF48C"/>
                </a:solidFill>
                <a:effectLst>
                  <a:outerShdw blurRad="38100" dist="38100" dir="2700000" algn="tl">
                    <a:srgbClr val="000000">
                      <a:alpha val="43137"/>
                    </a:srgbClr>
                  </a:outerShdw>
                </a:effectLst>
                <a:latin typeface="Trebuchet MS"/>
              </a:rPr>
            </a:br>
            <a:r>
              <a:rPr lang="en-US" sz="2400" kern="0" dirty="0">
                <a:solidFill>
                  <a:srgbClr val="FCF48C"/>
                </a:solidFill>
                <a:effectLst>
                  <a:outerShdw blurRad="38100" dist="38100" dir="2700000" algn="tl">
                    <a:srgbClr val="000000">
                      <a:alpha val="43137"/>
                    </a:srgbClr>
                  </a:outerShdw>
                </a:effectLst>
                <a:latin typeface="Trebuchet MS"/>
              </a:rPr>
              <a:t>or his parents, but that the works of God might be displayed in him.</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
        <p:nvSpPr>
          <p:cNvPr id="3" name="TextBox 2">
            <a:extLst>
              <a:ext uri="{FF2B5EF4-FFF2-40B4-BE49-F238E27FC236}">
                <a16:creationId xmlns:a16="http://schemas.microsoft.com/office/drawing/2014/main" id="{37B0DEA1-5DFB-A0B2-44BF-98E4C114E85B}"/>
              </a:ext>
            </a:extLst>
          </p:cNvPr>
          <p:cNvSpPr txBox="1"/>
          <p:nvPr/>
        </p:nvSpPr>
        <p:spPr>
          <a:xfrm>
            <a:off x="180415" y="1670398"/>
            <a:ext cx="7636229" cy="523220"/>
          </a:xfrm>
          <a:prstGeom prst="rect">
            <a:avLst/>
          </a:prstGeom>
          <a:noFill/>
        </p:spPr>
        <p:txBody>
          <a:bodyPr wrap="square">
            <a:spAutoFit/>
          </a:bodyPr>
          <a:lstStyle/>
          <a:p>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God wants to display his power</a:t>
            </a:r>
            <a:endParaRPr lang="en-US" sz="2000" dirty="0">
              <a:solidFill>
                <a:schemeClr val="bg1"/>
              </a:solidFill>
            </a:endParaRPr>
          </a:p>
        </p:txBody>
      </p:sp>
    </p:spTree>
    <p:extLst>
      <p:ext uri="{BB962C8B-B14F-4D97-AF65-F5344CB8AC3E}">
        <p14:creationId xmlns:p14="http://schemas.microsoft.com/office/powerpoint/2010/main" val="36556653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Evil exists for God’s glory</a:t>
            </a:r>
          </a:p>
        </p:txBody>
      </p:sp>
      <p:sp>
        <p:nvSpPr>
          <p:cNvPr id="7" name="TextBox 6">
            <a:extLst>
              <a:ext uri="{FF2B5EF4-FFF2-40B4-BE49-F238E27FC236}">
                <a16:creationId xmlns:a16="http://schemas.microsoft.com/office/drawing/2014/main" id="{963C8B78-307F-FB63-6B64-E8740B00ACE3}"/>
              </a:ext>
            </a:extLst>
          </p:cNvPr>
          <p:cNvSpPr txBox="1"/>
          <p:nvPr/>
        </p:nvSpPr>
        <p:spPr>
          <a:xfrm>
            <a:off x="180415" y="1670398"/>
            <a:ext cx="7636229" cy="523220"/>
          </a:xfrm>
          <a:prstGeom prst="rect">
            <a:avLst/>
          </a:prstGeom>
          <a:noFill/>
        </p:spPr>
        <p:txBody>
          <a:bodyPr wrap="square">
            <a:spAutoFit/>
          </a:bodyPr>
          <a:lstStyle/>
          <a:p>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God wants to display the depths of his love</a:t>
            </a:r>
            <a:endParaRPr lang="en-US" sz="2000" dirty="0">
              <a:solidFill>
                <a:schemeClr val="bg1"/>
              </a:solidFill>
            </a:endParaRPr>
          </a:p>
        </p:txBody>
      </p:sp>
      <p:sp>
        <p:nvSpPr>
          <p:cNvPr id="3" name="Rectangle 2">
            <a:extLst>
              <a:ext uri="{FF2B5EF4-FFF2-40B4-BE49-F238E27FC236}">
                <a16:creationId xmlns:a16="http://schemas.microsoft.com/office/drawing/2014/main" id="{8375A3BD-8733-30F8-8708-5AE9E2F97C0D}"/>
              </a:ext>
            </a:extLst>
          </p:cNvPr>
          <p:cNvSpPr/>
          <p:nvPr/>
        </p:nvSpPr>
        <p:spPr>
          <a:xfrm>
            <a:off x="277555" y="2267712"/>
            <a:ext cx="7960647" cy="1200329"/>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Romans 5:8</a:t>
            </a: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But God demonstrates His own love toward us, in that while we were still sinners, Christ died for us.</a:t>
            </a: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Tree>
    <p:extLst>
      <p:ext uri="{BB962C8B-B14F-4D97-AF65-F5344CB8AC3E}">
        <p14:creationId xmlns:p14="http://schemas.microsoft.com/office/powerpoint/2010/main" val="3427410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a:solidFill>
                  <a:srgbClr val="FDD563"/>
                </a:solidFill>
                <a:effectLst>
                  <a:outerShdw blurRad="38100" dist="38100" dir="2700000" algn="tl">
                    <a:srgbClr val="000000">
                      <a:alpha val="43137"/>
                    </a:srgbClr>
                  </a:outerShdw>
                </a:effectLst>
                <a:latin typeface="Trebuchet MS" panose="020B0603020202020204" pitchFamily="34" charset="0"/>
              </a:rPr>
              <a:t>Evil exists for God’s glory</a:t>
            </a:r>
            <a:endParaRPr lang="en-US" sz="3000" dirty="0">
              <a:solidFill>
                <a:srgbClr val="FDD563"/>
              </a:solidFill>
              <a:effectLst>
                <a:outerShdw blurRad="38100" dist="38100" dir="2700000" algn="tl">
                  <a:srgbClr val="000000">
                    <a:alpha val="43137"/>
                  </a:srgbClr>
                </a:outerShdw>
              </a:effectLst>
              <a:latin typeface="Trebuchet MS" panose="020B0603020202020204" pitchFamily="34" charset="0"/>
            </a:endParaRPr>
          </a:p>
        </p:txBody>
      </p:sp>
      <p:sp>
        <p:nvSpPr>
          <p:cNvPr id="2" name="Rectangle 1">
            <a:extLst>
              <a:ext uri="{FF2B5EF4-FFF2-40B4-BE49-F238E27FC236}">
                <a16:creationId xmlns:a16="http://schemas.microsoft.com/office/drawing/2014/main" id="{8375A3BD-8733-30F8-8708-5AE9E2F97C0D}"/>
              </a:ext>
            </a:extLst>
          </p:cNvPr>
          <p:cNvSpPr/>
          <p:nvPr/>
        </p:nvSpPr>
        <p:spPr>
          <a:xfrm>
            <a:off x="274320" y="2267712"/>
            <a:ext cx="7960647" cy="2677656"/>
          </a:xfrm>
          <a:prstGeom prst="rect">
            <a:avLst/>
          </a:prstGeom>
          <a:solidFill>
            <a:srgbClr val="324650"/>
          </a:solidFill>
          <a:ln>
            <a:solidFill>
              <a:srgbClr val="5B6777"/>
            </a:solidFill>
          </a:ln>
        </p:spPr>
        <p:txBody>
          <a:bodyPr wrap="square">
            <a:spAutoFit/>
          </a:bodyPr>
          <a:lstStyle/>
          <a:p>
            <a:pPr lvl="0" defTabSz="914400">
              <a:defRPr/>
            </a:pPr>
            <a:r>
              <a:rPr lang="en-US" sz="2400" i="1" kern="0" dirty="0">
                <a:solidFill>
                  <a:srgbClr val="FCF48C"/>
                </a:solidFill>
                <a:effectLst>
                  <a:outerShdw blurRad="38100" dist="38100" dir="2700000" algn="tl">
                    <a:srgbClr val="000000">
                      <a:alpha val="43137"/>
                    </a:srgbClr>
                  </a:outerShdw>
                </a:effectLst>
                <a:latin typeface="Trebuchet MS"/>
              </a:rPr>
              <a:t>Romans 9:22-24</a:t>
            </a:r>
            <a:endParaRPr lang="en-US" sz="2400" kern="0" dirty="0">
              <a:solidFill>
                <a:srgbClr val="FCF48C"/>
              </a:solidFill>
              <a:effectLst>
                <a:outerShdw blurRad="38100" dist="38100" dir="2700000" algn="tl">
                  <a:srgbClr val="000000">
                    <a:alpha val="43137"/>
                  </a:srgbClr>
                </a:outerShdw>
              </a:effectLst>
              <a:latin typeface="Trebuchet MS"/>
            </a:endParaRPr>
          </a:p>
          <a:p>
            <a:pPr lvl="0" defTabSz="914400">
              <a:defRPr/>
            </a:pPr>
            <a:r>
              <a:rPr lang="en-US" sz="2400" kern="0" dirty="0">
                <a:solidFill>
                  <a:srgbClr val="FCF48C"/>
                </a:solidFill>
                <a:effectLst>
                  <a:outerShdw blurRad="38100" dist="38100" dir="2700000" algn="tl">
                    <a:srgbClr val="000000">
                      <a:alpha val="43137"/>
                    </a:srgbClr>
                  </a:outerShdw>
                </a:effectLst>
                <a:latin typeface="Trebuchet MS"/>
              </a:rPr>
              <a:t>What if God, although willing to demonstrate His wrath and to make His power known, endured with great patience objects of wrath prepared for destruction?</a:t>
            </a:r>
          </a:p>
          <a:p>
            <a:pPr lvl="0" defTabSz="914400">
              <a:defRPr/>
            </a:pP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a:p>
            <a:pPr lvl="0" defTabSz="914400">
              <a:defRPr/>
            </a:pPr>
            <a:endParaRPr lang="en-US" sz="2400" kern="0" dirty="0">
              <a:solidFill>
                <a:srgbClr val="FCF48C"/>
              </a:solidFill>
              <a:effectLst>
                <a:outerShdw blurRad="38100" dist="38100" dir="2700000" algn="tl">
                  <a:srgbClr val="000000">
                    <a:alpha val="43137"/>
                  </a:srgbClr>
                </a:outerShdw>
              </a:effectLst>
              <a:latin typeface="Trebuchet MS"/>
            </a:endParaRPr>
          </a:p>
          <a:p>
            <a:pPr lvl="0" defTabSz="914400">
              <a:defRPr/>
            </a:pPr>
            <a:endParaRPr kumimoji="0" lang="en-US" sz="2400" b="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ndParaRPr>
          </a:p>
        </p:txBody>
      </p:sp>
      <p:sp>
        <p:nvSpPr>
          <p:cNvPr id="3" name="TextBox 2">
            <a:extLst>
              <a:ext uri="{FF2B5EF4-FFF2-40B4-BE49-F238E27FC236}">
                <a16:creationId xmlns:a16="http://schemas.microsoft.com/office/drawing/2014/main" id="{37B0DEA1-5DFB-A0B2-44BF-98E4C114E85B}"/>
              </a:ext>
            </a:extLst>
          </p:cNvPr>
          <p:cNvSpPr txBox="1"/>
          <p:nvPr/>
        </p:nvSpPr>
        <p:spPr>
          <a:xfrm>
            <a:off x="180415" y="1670398"/>
            <a:ext cx="7636229" cy="523220"/>
          </a:xfrm>
          <a:prstGeom prst="rect">
            <a:avLst/>
          </a:prstGeom>
          <a:noFill/>
        </p:spPr>
        <p:txBody>
          <a:bodyPr wrap="square">
            <a:spAutoFit/>
          </a:bodyPr>
          <a:lstStyle/>
          <a:p>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God wants to display his kindness and mercy</a:t>
            </a:r>
            <a:endParaRPr lang="en-US" sz="2000" dirty="0">
              <a:solidFill>
                <a:schemeClr val="bg1"/>
              </a:solidFill>
            </a:endParaRPr>
          </a:p>
        </p:txBody>
      </p:sp>
      <p:sp>
        <p:nvSpPr>
          <p:cNvPr id="12" name="TextBox 11">
            <a:extLst>
              <a:ext uri="{FF2B5EF4-FFF2-40B4-BE49-F238E27FC236}">
                <a16:creationId xmlns:a16="http://schemas.microsoft.com/office/drawing/2014/main" id="{F461913B-4219-B4C8-5AD7-38510AE326AA}"/>
              </a:ext>
            </a:extLst>
          </p:cNvPr>
          <p:cNvSpPr txBox="1"/>
          <p:nvPr/>
        </p:nvSpPr>
        <p:spPr>
          <a:xfrm>
            <a:off x="274320" y="3736747"/>
            <a:ext cx="7749540" cy="1200329"/>
          </a:xfrm>
          <a:prstGeom prst="rect">
            <a:avLst/>
          </a:prstGeom>
          <a:noFill/>
        </p:spPr>
        <p:txBody>
          <a:bodyPr wrap="square">
            <a:spAutoFit/>
          </a:bodyPr>
          <a:lstStyle/>
          <a:p>
            <a:r>
              <a:rPr kumimoji="0" lang="en-US" sz="2400" b="0" i="0" u="none" strike="noStrike" kern="0" cap="none" spc="0" normalizeH="0" baseline="0" noProof="0" dirty="0">
                <a:ln>
                  <a:noFill/>
                </a:ln>
                <a:solidFill>
                  <a:srgbClr val="FCF48C"/>
                </a:solidFill>
                <a:effectLst>
                  <a:outerShdw blurRad="38100" dist="38100" dir="2700000" algn="tl">
                    <a:srgbClr val="000000">
                      <a:alpha val="43137"/>
                    </a:srgbClr>
                  </a:outerShdw>
                </a:effectLst>
                <a:uLnTx/>
                <a:uFillTx/>
                <a:latin typeface="Trebuchet MS"/>
                <a:ea typeface="+mn-ea"/>
                <a:cs typeface="+mn-cs"/>
              </a:rPr>
              <a:t>And He did so to make known the riches of His glory upon objects of mercy, which He prepared beforehand for glory, namely us</a:t>
            </a:r>
            <a:endParaRPr lang="en-US" dirty="0"/>
          </a:p>
        </p:txBody>
      </p:sp>
    </p:spTree>
    <p:extLst>
      <p:ext uri="{BB962C8B-B14F-4D97-AF65-F5344CB8AC3E}">
        <p14:creationId xmlns:p14="http://schemas.microsoft.com/office/powerpoint/2010/main" val="1368322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p:spPr>
        <p:txBody>
          <a:bodyPr anchor="t" anchorCtr="0">
            <a:no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Answers for the thoughtful Christian:</a:t>
            </a:r>
            <a:b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br>
            <a:r>
              <a:rPr lang="en-US" sz="3000" dirty="0">
                <a:solidFill>
                  <a:srgbClr val="FDD563"/>
                </a:solidFill>
                <a:effectLst>
                  <a:outerShdw blurRad="38100" dist="38100" dir="2700000" algn="tl">
                    <a:srgbClr val="000000">
                      <a:alpha val="43137"/>
                    </a:srgbClr>
                  </a:outerShdw>
                </a:effectLst>
                <a:latin typeface="Trebuchet MS" panose="020B0603020202020204" pitchFamily="34" charset="0"/>
              </a:rPr>
              <a:t>Evil exists for God’s glory</a:t>
            </a:r>
          </a:p>
        </p:txBody>
      </p:sp>
    </p:spTree>
    <p:extLst>
      <p:ext uri="{BB962C8B-B14F-4D97-AF65-F5344CB8AC3E}">
        <p14:creationId xmlns:p14="http://schemas.microsoft.com/office/powerpoint/2010/main" val="1967601228"/>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2856DC-01BC-63AC-3853-66A522E0BA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69" y="-5223"/>
            <a:ext cx="9129252" cy="5705782"/>
          </a:xfrm>
          <a:prstGeom prst="rect">
            <a:avLst/>
          </a:prstGeom>
        </p:spPr>
      </p:pic>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a:effectLst>
            <a:outerShdw blurRad="50800" dist="38100" dir="2700000" algn="tl" rotWithShape="0">
              <a:prstClr val="black">
                <a:alpha val="40000"/>
              </a:prstClr>
            </a:outerShdw>
          </a:effectLst>
        </p:spPr>
        <p:txBody>
          <a:bodyPr anchor="t" anchorCtr="0">
            <a:noAutofit/>
          </a:bodyPr>
          <a:lstStyle/>
          <a:p>
            <a:r>
              <a:rPr lang="en-US" sz="3000" dirty="0">
                <a:solidFill>
                  <a:srgbClr val="FEB25E"/>
                </a:solidFill>
                <a:effectLst>
                  <a:outerShdw blurRad="38100" dist="38100" dir="2700000" algn="tl">
                    <a:srgbClr val="000000">
                      <a:alpha val="43137"/>
                    </a:srgbClr>
                  </a:outerShdw>
                </a:effectLst>
                <a:latin typeface="Trebuchet MS" panose="020B0603020202020204" pitchFamily="34" charset="0"/>
              </a:rPr>
              <a:t>Answers for the suffering Christian</a:t>
            </a:r>
            <a:br>
              <a:rPr lang="en-US" sz="3000" dirty="0">
                <a:solidFill>
                  <a:srgbClr val="FEB25E"/>
                </a:solidFill>
                <a:effectLst>
                  <a:outerShdw blurRad="38100" dist="38100" dir="2700000" algn="tl">
                    <a:srgbClr val="000000">
                      <a:alpha val="43137"/>
                    </a:srgbClr>
                  </a:outerShdw>
                </a:effectLst>
                <a:latin typeface="Trebuchet MS" panose="020B0603020202020204" pitchFamily="34" charset="0"/>
              </a:rPr>
            </a:br>
            <a:endParaRPr lang="en-US" sz="3000" dirty="0">
              <a:solidFill>
                <a:srgbClr val="FEB25E"/>
              </a:solidFill>
              <a:effectLst>
                <a:outerShdw blurRad="38100" dist="38100" dir="2700000" algn="tl">
                  <a:srgbClr val="000000">
                    <a:alpha val="43137"/>
                  </a:srgbClr>
                </a:outerShdw>
              </a:effectLst>
              <a:latin typeface="Trebuchet MS" panose="020B0603020202020204" pitchFamily="34" charset="0"/>
            </a:endParaRPr>
          </a:p>
        </p:txBody>
      </p:sp>
      <p:sp>
        <p:nvSpPr>
          <p:cNvPr id="2" name="Rectangle 1">
            <a:extLst>
              <a:ext uri="{FF2B5EF4-FFF2-40B4-BE49-F238E27FC236}">
                <a16:creationId xmlns:a16="http://schemas.microsoft.com/office/drawing/2014/main" id="{AA81E41D-E03A-6C14-6638-54E04E49CA06}"/>
              </a:ext>
            </a:extLst>
          </p:cNvPr>
          <p:cNvSpPr/>
          <p:nvPr/>
        </p:nvSpPr>
        <p:spPr>
          <a:xfrm>
            <a:off x="235919" y="640069"/>
            <a:ext cx="7620055" cy="4529445"/>
          </a:xfrm>
          <a:prstGeom prst="rect">
            <a:avLst/>
          </a:prstGeom>
          <a:solidFill>
            <a:srgbClr val="683600"/>
          </a:solidFill>
          <a:ln>
            <a:solidFill>
              <a:srgbClr val="D7D077">
                <a:lumMod val="50000"/>
              </a:srgbClr>
            </a:solidFill>
          </a:ln>
        </p:spPr>
        <p:txBody>
          <a:bodyPr wrap="square">
            <a:spAutoFit/>
          </a:bodyPr>
          <a:lstStyle/>
          <a:p>
            <a:pPr lvl="0" defTabSz="914400">
              <a:spcBef>
                <a:spcPts val="1600"/>
              </a:spcBef>
              <a:defRPr/>
            </a:pPr>
            <a:r>
              <a:rPr lang="en-US" sz="2500" kern="0" dirty="0">
                <a:solidFill>
                  <a:srgbClr val="FCF48C"/>
                </a:solidFill>
                <a:latin typeface="Trebuchet MS"/>
              </a:rPr>
              <a:t>It is imperative that you have a solid biblical, theological framework welded into your mind and into your heart before the inevitable reality of suffering and evil touches your life and your experience.  In the midst of confusion, and shock, and emotional trauma, it is the things you know about God that will give you peace and stability.</a:t>
            </a:r>
          </a:p>
          <a:p>
            <a:pPr lvl="0" defTabSz="914400">
              <a:spcBef>
                <a:spcPts val="1600"/>
              </a:spcBef>
              <a:defRPr/>
            </a:pPr>
            <a:r>
              <a:rPr lang="en-US" sz="2500" kern="0" dirty="0">
                <a:solidFill>
                  <a:srgbClr val="FCF48C"/>
                </a:solidFill>
                <a:latin typeface="Trebuchet MS"/>
              </a:rPr>
              <a:t>What you know will cut through all of the mystery of the darkness and all of the fog and give some light of the glory of the knowledge of God in the face of Jesus Christ in your heart.</a:t>
            </a:r>
            <a:endParaRPr kumimoji="0" lang="en-US" sz="2500" b="0" i="0" u="none" strike="noStrike" kern="0" cap="none" spc="0" normalizeH="0" baseline="0" noProof="0" dirty="0">
              <a:ln>
                <a:noFill/>
              </a:ln>
              <a:solidFill>
                <a:srgbClr val="FCF48C"/>
              </a:solidFill>
              <a:effectLst/>
              <a:uLnTx/>
              <a:uFillTx/>
              <a:latin typeface="Trebuchet MS"/>
            </a:endParaRPr>
          </a:p>
        </p:txBody>
      </p:sp>
      <p:pic>
        <p:nvPicPr>
          <p:cNvPr id="3" name="Picture 2">
            <a:extLst>
              <a:ext uri="{FF2B5EF4-FFF2-40B4-BE49-F238E27FC236}">
                <a16:creationId xmlns:a16="http://schemas.microsoft.com/office/drawing/2014/main" id="{02C9AF71-53B2-287A-E9FB-B2908D186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4398" y="4000500"/>
            <a:ext cx="1493683" cy="14936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9124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2856DC-01BC-63AC-3853-66A522E0BA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69" y="-5223"/>
            <a:ext cx="9129252" cy="5705782"/>
          </a:xfrm>
          <a:prstGeom prst="rect">
            <a:avLst/>
          </a:prstGeom>
        </p:spPr>
      </p:pic>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a:effectLst>
            <a:outerShdw blurRad="50800" dist="38100" dir="2700000" algn="tl" rotWithShape="0">
              <a:prstClr val="black">
                <a:alpha val="40000"/>
              </a:prstClr>
            </a:outerShdw>
          </a:effectLst>
        </p:spPr>
        <p:txBody>
          <a:bodyPr anchor="t" anchorCtr="0">
            <a:noAutofit/>
          </a:bodyPr>
          <a:lstStyle/>
          <a:p>
            <a:r>
              <a:rPr lang="en-US" sz="3000" dirty="0">
                <a:solidFill>
                  <a:srgbClr val="FEB25E"/>
                </a:solidFill>
                <a:effectLst>
                  <a:outerShdw blurRad="38100" dist="38100" dir="2700000" algn="tl">
                    <a:srgbClr val="000000">
                      <a:alpha val="43137"/>
                    </a:srgbClr>
                  </a:outerShdw>
                </a:effectLst>
                <a:latin typeface="Trebuchet MS" panose="020B0603020202020204" pitchFamily="34" charset="0"/>
              </a:rPr>
              <a:t>Answers for the suffering Christian</a:t>
            </a:r>
            <a:br>
              <a:rPr lang="en-US" sz="3000" dirty="0">
                <a:solidFill>
                  <a:srgbClr val="FEB25E"/>
                </a:solidFill>
                <a:effectLst>
                  <a:outerShdw blurRad="38100" dist="38100" dir="2700000" algn="tl">
                    <a:srgbClr val="000000">
                      <a:alpha val="43137"/>
                    </a:srgbClr>
                  </a:outerShdw>
                </a:effectLst>
                <a:latin typeface="Trebuchet MS" panose="020B0603020202020204" pitchFamily="34" charset="0"/>
              </a:rPr>
            </a:br>
            <a:endParaRPr lang="en-US" sz="3000" dirty="0">
              <a:solidFill>
                <a:srgbClr val="FEB25E"/>
              </a:solidFill>
              <a:effectLst>
                <a:outerShdw blurRad="38100" dist="38100" dir="2700000" algn="tl">
                  <a:srgbClr val="000000">
                    <a:alpha val="43137"/>
                  </a:srgbClr>
                </a:outerShdw>
              </a:effectLst>
              <a:latin typeface="Trebuchet MS" panose="020B0603020202020204" pitchFamily="34" charset="0"/>
            </a:endParaRPr>
          </a:p>
        </p:txBody>
      </p:sp>
      <p:sp>
        <p:nvSpPr>
          <p:cNvPr id="2" name="Rectangle 1">
            <a:extLst>
              <a:ext uri="{FF2B5EF4-FFF2-40B4-BE49-F238E27FC236}">
                <a16:creationId xmlns:a16="http://schemas.microsoft.com/office/drawing/2014/main" id="{AA81E41D-E03A-6C14-6638-54E04E49CA06}"/>
              </a:ext>
            </a:extLst>
          </p:cNvPr>
          <p:cNvSpPr/>
          <p:nvPr/>
        </p:nvSpPr>
        <p:spPr>
          <a:xfrm>
            <a:off x="235919" y="640069"/>
            <a:ext cx="7620055" cy="4529445"/>
          </a:xfrm>
          <a:prstGeom prst="rect">
            <a:avLst/>
          </a:prstGeom>
          <a:solidFill>
            <a:srgbClr val="683600"/>
          </a:solidFill>
          <a:ln>
            <a:solidFill>
              <a:srgbClr val="D7D077">
                <a:lumMod val="50000"/>
              </a:srgbClr>
            </a:solidFill>
          </a:ln>
        </p:spPr>
        <p:txBody>
          <a:bodyPr wrap="square">
            <a:spAutoFit/>
          </a:bodyPr>
          <a:lstStyle/>
          <a:p>
            <a:pPr lvl="0" defTabSz="914400">
              <a:spcBef>
                <a:spcPts val="1600"/>
              </a:spcBef>
              <a:defRPr/>
            </a:pPr>
            <a:r>
              <a:rPr lang="en-US" sz="2500" kern="0" dirty="0">
                <a:solidFill>
                  <a:srgbClr val="FCF48C"/>
                </a:solidFill>
                <a:latin typeface="Trebuchet MS"/>
              </a:rPr>
              <a:t>It is imperative that you have a solid biblical, theological framework welded into your mind and into your heart before the inevitable reality of suffering and evil touches your life and your experience.  In the midst of confusion, and shock, and emotional trauma, it is the things you know about God that will give you peace and stability.</a:t>
            </a:r>
          </a:p>
          <a:p>
            <a:pPr lvl="0" defTabSz="914400">
              <a:spcBef>
                <a:spcPts val="1600"/>
              </a:spcBef>
              <a:defRPr/>
            </a:pPr>
            <a:r>
              <a:rPr lang="en-US" sz="2500" kern="0" dirty="0">
                <a:solidFill>
                  <a:srgbClr val="FCF48C"/>
                </a:solidFill>
                <a:latin typeface="Trebuchet MS"/>
              </a:rPr>
              <a:t>What you know will cut through all of the mystery of the darkness and all of the fog and give some light of the glory of the knowledge of God in the face of Jesus Christ in your heart.</a:t>
            </a:r>
            <a:endParaRPr kumimoji="0" lang="en-US" sz="2500" b="0" i="0" u="none" strike="noStrike" kern="0" cap="none" spc="0" normalizeH="0" baseline="0" noProof="0" dirty="0">
              <a:ln>
                <a:noFill/>
              </a:ln>
              <a:solidFill>
                <a:srgbClr val="FCF48C"/>
              </a:solidFill>
              <a:effectLst/>
              <a:uLnTx/>
              <a:uFillTx/>
              <a:latin typeface="Trebuchet MS"/>
            </a:endParaRPr>
          </a:p>
        </p:txBody>
      </p:sp>
      <p:cxnSp>
        <p:nvCxnSpPr>
          <p:cNvPr id="7" name="Straight Connector 6">
            <a:extLst>
              <a:ext uri="{FF2B5EF4-FFF2-40B4-BE49-F238E27FC236}">
                <a16:creationId xmlns:a16="http://schemas.microsoft.com/office/drawing/2014/main" id="{2B2D5925-A998-B6B5-8FEA-C2F3623BB096}"/>
              </a:ext>
            </a:extLst>
          </p:cNvPr>
          <p:cNvCxnSpPr>
            <a:cxnSpLocks/>
          </p:cNvCxnSpPr>
          <p:nvPr/>
        </p:nvCxnSpPr>
        <p:spPr>
          <a:xfrm>
            <a:off x="3701026" y="2993102"/>
            <a:ext cx="3452249" cy="0"/>
          </a:xfrm>
          <a:prstGeom prst="line">
            <a:avLst/>
          </a:prstGeom>
          <a:ln w="28575">
            <a:solidFill>
              <a:srgbClr val="FEB25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CDE789D-A756-25F7-6383-21A0A94B35E4}"/>
              </a:ext>
            </a:extLst>
          </p:cNvPr>
          <p:cNvCxnSpPr>
            <a:cxnSpLocks/>
          </p:cNvCxnSpPr>
          <p:nvPr/>
        </p:nvCxnSpPr>
        <p:spPr>
          <a:xfrm>
            <a:off x="342669" y="3376175"/>
            <a:ext cx="6810606" cy="0"/>
          </a:xfrm>
          <a:prstGeom prst="line">
            <a:avLst/>
          </a:prstGeom>
          <a:ln w="28575">
            <a:solidFill>
              <a:srgbClr val="FEB25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5317E7F-7750-B7C0-049C-C90C149AD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4398" y="4000500"/>
            <a:ext cx="1493683" cy="14936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96632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4334A9-7659-77D6-DE59-A30A5394B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le 1">
            <a:extLst>
              <a:ext uri="{FF2B5EF4-FFF2-40B4-BE49-F238E27FC236}">
                <a16:creationId xmlns:a16="http://schemas.microsoft.com/office/drawing/2014/main" id="{C12E7986-95F4-C88F-82F7-9DFF0882EC8A}"/>
              </a:ext>
            </a:extLst>
          </p:cNvPr>
          <p:cNvSpPr>
            <a:spLocks noGrp="1"/>
          </p:cNvSpPr>
          <p:nvPr>
            <p:ph type="title"/>
          </p:nvPr>
        </p:nvSpPr>
        <p:spPr>
          <a:xfrm>
            <a:off x="150920" y="69741"/>
            <a:ext cx="8824404" cy="571500"/>
          </a:xfrm>
        </p:spPr>
        <p:txBody>
          <a:bodyPr>
            <a:norm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Defining the problem</a:t>
            </a:r>
          </a:p>
        </p:txBody>
      </p:sp>
      <p:sp>
        <p:nvSpPr>
          <p:cNvPr id="8" name="Title 1">
            <a:extLst>
              <a:ext uri="{FF2B5EF4-FFF2-40B4-BE49-F238E27FC236}">
                <a16:creationId xmlns:a16="http://schemas.microsoft.com/office/drawing/2014/main" id="{D867B59C-8605-307F-0E89-104E20D519EF}"/>
              </a:ext>
            </a:extLst>
          </p:cNvPr>
          <p:cNvSpPr txBox="1">
            <a:spLocks/>
          </p:cNvSpPr>
          <p:nvPr/>
        </p:nvSpPr>
        <p:spPr>
          <a:xfrm>
            <a:off x="159799" y="1286360"/>
            <a:ext cx="8824404" cy="4045057"/>
          </a:xfrm>
          <a:prstGeom prst="rect">
            <a:avLst/>
          </a:prstGeom>
          <a:effectLst>
            <a:outerShdw blurRad="50800" dist="38100" dir="2700000" algn="tl" rotWithShape="0">
              <a:prstClr val="black">
                <a:alpha val="40000"/>
              </a:prstClr>
            </a:outerShdw>
          </a:effectLst>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marL="571500" indent="-571500">
              <a:lnSpc>
                <a:spcPct val="95000"/>
              </a:lnSpc>
              <a:spcBef>
                <a:spcPts val="1500"/>
              </a:spcBef>
              <a:buFont typeface="+mj-lt"/>
              <a:buAutoNum type="arabicPeriod"/>
            </a:pPr>
            <a:r>
              <a:rPr lang="en-US" sz="2600" dirty="0">
                <a:effectLst>
                  <a:outerShdw blurRad="38100" dist="38100" dir="2700000" algn="tl">
                    <a:srgbClr val="000000">
                      <a:alpha val="43137"/>
                    </a:srgbClr>
                  </a:outerShdw>
                </a:effectLst>
              </a:rPr>
              <a:t>If God is all-powerful, he is able to prevent evil.</a:t>
            </a:r>
          </a:p>
          <a:p>
            <a:pPr marL="571500" indent="-571500">
              <a:lnSpc>
                <a:spcPct val="95000"/>
              </a:lnSpc>
              <a:spcBef>
                <a:spcPts val="1500"/>
              </a:spcBef>
              <a:buAutoNum type="arabicPeriod"/>
            </a:pPr>
            <a:r>
              <a:rPr lang="en-US" sz="2600" dirty="0">
                <a:effectLst>
                  <a:outerShdw blurRad="38100" dist="38100" dir="2700000" algn="tl">
                    <a:srgbClr val="000000">
                      <a:alpha val="43137"/>
                    </a:srgbClr>
                  </a:outerShdw>
                </a:effectLst>
              </a:rPr>
              <a:t>If God is all-good, he desires to prevent evil.</a:t>
            </a:r>
          </a:p>
          <a:p>
            <a:pPr marL="571500" indent="-571500">
              <a:lnSpc>
                <a:spcPct val="95000"/>
              </a:lnSpc>
              <a:spcBef>
                <a:spcPts val="1500"/>
              </a:spcBef>
              <a:buAutoNum type="arabicPeriod"/>
            </a:pPr>
            <a:r>
              <a:rPr lang="en-US" sz="2600" dirty="0">
                <a:effectLst>
                  <a:outerShdw blurRad="38100" dist="38100" dir="2700000" algn="tl">
                    <a:srgbClr val="000000">
                      <a:alpha val="43137"/>
                    </a:srgbClr>
                  </a:outerShdw>
                </a:effectLst>
              </a:rPr>
              <a:t>Therefore, if an all-powerful, all-good God exists,</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evil will not exist.</a:t>
            </a:r>
          </a:p>
          <a:p>
            <a:pPr marL="571500" indent="-571500">
              <a:lnSpc>
                <a:spcPct val="95000"/>
              </a:lnSpc>
              <a:spcBef>
                <a:spcPts val="1500"/>
              </a:spcBef>
              <a:buAutoNum type="arabicPeriod"/>
            </a:pPr>
            <a:r>
              <a:rPr lang="en-US" sz="2600" dirty="0">
                <a:effectLst>
                  <a:outerShdw blurRad="38100" dist="38100" dir="2700000" algn="tl">
                    <a:srgbClr val="000000">
                      <a:alpha val="43137"/>
                    </a:srgbClr>
                  </a:outerShdw>
                </a:effectLst>
              </a:rPr>
              <a:t>However, evil does exist.</a:t>
            </a:r>
          </a:p>
          <a:p>
            <a:pPr marL="571500" indent="-571500">
              <a:lnSpc>
                <a:spcPct val="95000"/>
              </a:lnSpc>
              <a:spcBef>
                <a:spcPts val="1500"/>
              </a:spcBef>
              <a:buAutoNum type="arabicPeriod"/>
            </a:pPr>
            <a:r>
              <a:rPr lang="en-US" sz="2600" dirty="0">
                <a:effectLst>
                  <a:outerShdw blurRad="38100" dist="38100" dir="2700000" algn="tl">
                    <a:srgbClr val="000000">
                      <a:alpha val="43137"/>
                    </a:srgbClr>
                  </a:outerShdw>
                </a:effectLst>
              </a:rPr>
              <a:t>Therefore, an all-powerful, all-good God</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does not exist.</a:t>
            </a:r>
          </a:p>
        </p:txBody>
      </p:sp>
      <p:sp>
        <p:nvSpPr>
          <p:cNvPr id="5" name="Rectangle 4">
            <a:extLst>
              <a:ext uri="{FF2B5EF4-FFF2-40B4-BE49-F238E27FC236}">
                <a16:creationId xmlns:a16="http://schemas.microsoft.com/office/drawing/2014/main" id="{AB0A2B22-7BF0-0BD3-5065-E8814D316637}"/>
              </a:ext>
            </a:extLst>
          </p:cNvPr>
          <p:cNvSpPr/>
          <p:nvPr/>
        </p:nvSpPr>
        <p:spPr>
          <a:xfrm>
            <a:off x="2345841" y="1287488"/>
            <a:ext cx="4452318" cy="861774"/>
          </a:xfrm>
          <a:prstGeom prst="rect">
            <a:avLst/>
          </a:prstGeom>
          <a:solidFill>
            <a:srgbClr val="683600"/>
          </a:solidFill>
          <a:ln>
            <a:solidFill>
              <a:srgbClr val="D7D077">
                <a:lumMod val="50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FCF48C"/>
                </a:solidFill>
                <a:effectLst/>
                <a:uLnTx/>
                <a:uFillTx/>
                <a:latin typeface="Trebuchet MS"/>
              </a:rPr>
              <a:t>If</a:t>
            </a:r>
            <a:r>
              <a:rPr kumimoji="0" lang="en-US" sz="2600" b="0" i="0" u="none" strike="noStrike" kern="0" cap="none" spc="0" normalizeH="0" noProof="0" dirty="0">
                <a:ln>
                  <a:noFill/>
                </a:ln>
                <a:solidFill>
                  <a:srgbClr val="FCF48C"/>
                </a:solidFill>
                <a:effectLst/>
                <a:uLnTx/>
                <a:uFillTx/>
                <a:latin typeface="Trebuchet MS"/>
              </a:rPr>
              <a:t> God is good, why is there</a:t>
            </a:r>
            <a:r>
              <a:rPr lang="en-US" sz="2400" kern="0" dirty="0">
                <a:solidFill>
                  <a:srgbClr val="FCF48C"/>
                </a:solidFill>
                <a:latin typeface="Trebuchet MS"/>
              </a:rPr>
              <a:t> so much evil in the world?</a:t>
            </a:r>
            <a:endParaRPr kumimoji="0" lang="en-US" sz="2600" b="0" i="0" u="none" strike="noStrike" kern="0" cap="none" spc="0" normalizeH="0" noProof="0" dirty="0">
              <a:ln>
                <a:noFill/>
              </a:ln>
              <a:solidFill>
                <a:srgbClr val="FCF48C"/>
              </a:solidFill>
              <a:effectLst/>
              <a:uLnTx/>
              <a:uFillTx/>
              <a:latin typeface="Trebuchet MS"/>
            </a:endParaRPr>
          </a:p>
        </p:txBody>
      </p:sp>
    </p:spTree>
    <p:extLst>
      <p:ext uri="{BB962C8B-B14F-4D97-AF65-F5344CB8AC3E}">
        <p14:creationId xmlns:p14="http://schemas.microsoft.com/office/powerpoint/2010/main" val="870211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0 4.44444E-6 L 0.22708 -0.18834 " pathEditMode="relative" rAng="0" ptsTypes="AA">
                                      <p:cBhvr>
                                        <p:cTn id="11" dur="2000" fill="hold"/>
                                        <p:tgtEl>
                                          <p:spTgt spid="5"/>
                                        </p:tgtEl>
                                        <p:attrNameLst>
                                          <p:attrName>ppt_x</p:attrName>
                                          <p:attrName>ppt_y</p:attrName>
                                        </p:attrNameLst>
                                      </p:cBhvr>
                                      <p:rCtr x="11354" y="-9417"/>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up)">
                                      <p:cBhvr>
                                        <p:cTn id="16" dur="10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up)">
                                      <p:cBhvr>
                                        <p:cTn id="21" dur="100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up)">
                                      <p:cBhvr>
                                        <p:cTn id="26" dur="10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wipe(up)">
                                      <p:cBhvr>
                                        <p:cTn id="31" dur="10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Effect transition="in" filter="wipe(up)">
                                      <p:cBhvr>
                                        <p:cTn id="36" dur="1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2856DC-01BC-63AC-3853-66A522E0BA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69" y="-5223"/>
            <a:ext cx="9129251" cy="5705782"/>
          </a:xfrm>
          <a:prstGeom prst="rect">
            <a:avLst/>
          </a:prstGeom>
        </p:spPr>
      </p:pic>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a:effectLst>
            <a:outerShdw blurRad="50800" dist="38100" dir="2700000" algn="tl" rotWithShape="0">
              <a:prstClr val="black">
                <a:alpha val="40000"/>
              </a:prstClr>
            </a:outerShdw>
          </a:effectLst>
        </p:spPr>
        <p:txBody>
          <a:bodyPr anchor="t" anchorCtr="0">
            <a:noAutofit/>
          </a:bodyPr>
          <a:lstStyle/>
          <a:p>
            <a:r>
              <a:rPr lang="en-US" sz="3000" dirty="0">
                <a:solidFill>
                  <a:srgbClr val="FEB25E"/>
                </a:solidFill>
                <a:effectLst>
                  <a:outerShdw blurRad="38100" dist="38100" dir="2700000" algn="tl">
                    <a:srgbClr val="000000">
                      <a:alpha val="43137"/>
                    </a:srgbClr>
                  </a:outerShdw>
                </a:effectLst>
                <a:latin typeface="Trebuchet MS" panose="020B0603020202020204" pitchFamily="34" charset="0"/>
              </a:rPr>
              <a:t>The Author and the Story</a:t>
            </a:r>
          </a:p>
        </p:txBody>
      </p:sp>
      <p:pic>
        <p:nvPicPr>
          <p:cNvPr id="6" name="Picture 5">
            <a:extLst>
              <a:ext uri="{FF2B5EF4-FFF2-40B4-BE49-F238E27FC236}">
                <a16:creationId xmlns:a16="http://schemas.microsoft.com/office/drawing/2014/main" id="{1F9320B3-E639-3C6C-04DA-C1438AFC1C1C}"/>
              </a:ext>
            </a:extLst>
          </p:cNvPr>
          <p:cNvPicPr>
            <a:picLocks noChangeAspect="1"/>
          </p:cNvPicPr>
          <p:nvPr/>
        </p:nvPicPr>
        <p:blipFill rotWithShape="1">
          <a:blip r:embed="rId4">
            <a:extLst>
              <a:ext uri="{28A0092B-C50C-407E-A947-70E740481C1C}">
                <a14:useLocalDpi xmlns:a14="http://schemas.microsoft.com/office/drawing/2010/main" val="0"/>
              </a:ext>
            </a:extLst>
          </a:blip>
          <a:srcRect b="6113"/>
          <a:stretch/>
        </p:blipFill>
        <p:spPr>
          <a:xfrm>
            <a:off x="301160" y="844716"/>
            <a:ext cx="2865777" cy="4330367"/>
          </a:xfrm>
          <a:prstGeom prst="rect">
            <a:avLst/>
          </a:prstGeom>
          <a:ln w="88900" cap="sq" cmpd="thickThin">
            <a:solidFill>
              <a:srgbClr val="235B4C"/>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78336855-B8D3-6EDA-C36B-2CB373A622AC}"/>
              </a:ext>
            </a:extLst>
          </p:cNvPr>
          <p:cNvPicPr>
            <a:picLocks noChangeAspect="1"/>
          </p:cNvPicPr>
          <p:nvPr/>
        </p:nvPicPr>
        <p:blipFill rotWithShape="1">
          <a:blip r:embed="rId5">
            <a:extLst>
              <a:ext uri="{28A0092B-C50C-407E-A947-70E740481C1C}">
                <a14:useLocalDpi xmlns:a14="http://schemas.microsoft.com/office/drawing/2010/main" val="0"/>
              </a:ext>
            </a:extLst>
          </a:blip>
          <a:srcRect l="28602" t="-394" r="17097" b="-1"/>
          <a:stretch/>
        </p:blipFill>
        <p:spPr>
          <a:xfrm>
            <a:off x="5413581" y="1226727"/>
            <a:ext cx="3429259" cy="3566344"/>
          </a:xfrm>
          <a:prstGeom prst="rect">
            <a:avLst/>
          </a:prstGeom>
          <a:solidFill>
            <a:srgbClr val="FFFFFF">
              <a:shade val="85000"/>
            </a:srgbClr>
          </a:solidFill>
          <a:ln w="57150" cap="sq">
            <a:solidFill>
              <a:srgbClr val="39475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7524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2856DC-01BC-63AC-3853-66A522E0BA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69" y="-5223"/>
            <a:ext cx="9129251" cy="5705782"/>
          </a:xfrm>
          <a:prstGeom prst="rect">
            <a:avLst/>
          </a:prstGeom>
        </p:spPr>
      </p:pic>
      <p:sp>
        <p:nvSpPr>
          <p:cNvPr id="4" name="Title 1">
            <a:extLst>
              <a:ext uri="{FF2B5EF4-FFF2-40B4-BE49-F238E27FC236}">
                <a16:creationId xmlns:a16="http://schemas.microsoft.com/office/drawing/2014/main" id="{C65B5ACA-FB9E-BBDB-CABF-C21EEE97835F}"/>
              </a:ext>
            </a:extLst>
          </p:cNvPr>
          <p:cNvSpPr>
            <a:spLocks noGrp="1"/>
          </p:cNvSpPr>
          <p:nvPr>
            <p:ph type="title"/>
          </p:nvPr>
        </p:nvSpPr>
        <p:spPr>
          <a:xfrm>
            <a:off x="150920" y="69741"/>
            <a:ext cx="8824404" cy="928742"/>
          </a:xfrm>
          <a:effectLst>
            <a:outerShdw blurRad="50800" dist="38100" dir="2700000" algn="tl" rotWithShape="0">
              <a:prstClr val="black">
                <a:alpha val="40000"/>
              </a:prstClr>
            </a:outerShdw>
          </a:effectLst>
        </p:spPr>
        <p:txBody>
          <a:bodyPr anchor="t" anchorCtr="0">
            <a:noAutofit/>
          </a:bodyPr>
          <a:lstStyle/>
          <a:p>
            <a:r>
              <a:rPr lang="en-US" sz="3000">
                <a:solidFill>
                  <a:srgbClr val="FEB25E"/>
                </a:solidFill>
                <a:effectLst>
                  <a:outerShdw blurRad="38100" dist="38100" dir="2700000" algn="tl">
                    <a:srgbClr val="000000">
                      <a:alpha val="43137"/>
                    </a:srgbClr>
                  </a:outerShdw>
                </a:effectLst>
                <a:latin typeface="Trebuchet MS" panose="020B0603020202020204" pitchFamily="34" charset="0"/>
              </a:rPr>
              <a:t>The Author and the Story</a:t>
            </a:r>
            <a:endParaRPr lang="en-US" sz="3000" dirty="0">
              <a:solidFill>
                <a:srgbClr val="FEB25E"/>
              </a:solidFill>
              <a:effectLst>
                <a:outerShdw blurRad="38100" dist="38100" dir="2700000" algn="tl">
                  <a:srgbClr val="000000">
                    <a:alpha val="43137"/>
                  </a:srgbClr>
                </a:outerShdw>
              </a:effectLst>
              <a:latin typeface="Trebuchet MS" panose="020B0603020202020204" pitchFamily="34" charset="0"/>
            </a:endParaRPr>
          </a:p>
        </p:txBody>
      </p:sp>
      <p:pic>
        <p:nvPicPr>
          <p:cNvPr id="2" name="Picture 1">
            <a:extLst>
              <a:ext uri="{FF2B5EF4-FFF2-40B4-BE49-F238E27FC236}">
                <a16:creationId xmlns:a16="http://schemas.microsoft.com/office/drawing/2014/main" id="{66C5E0AC-4E23-94DE-5B04-EC44D210F91B}"/>
              </a:ext>
            </a:extLst>
          </p:cNvPr>
          <p:cNvPicPr>
            <a:picLocks noChangeAspect="1"/>
          </p:cNvPicPr>
          <p:nvPr/>
        </p:nvPicPr>
        <p:blipFill rotWithShape="1">
          <a:blip r:embed="rId4">
            <a:extLst>
              <a:ext uri="{28A0092B-C50C-407E-A947-70E740481C1C}">
                <a14:useLocalDpi xmlns:a14="http://schemas.microsoft.com/office/drawing/2010/main" val="0"/>
              </a:ext>
            </a:extLst>
          </a:blip>
          <a:srcRect b="6113"/>
          <a:stretch/>
        </p:blipFill>
        <p:spPr>
          <a:xfrm>
            <a:off x="301160" y="844716"/>
            <a:ext cx="2865777" cy="4330367"/>
          </a:xfrm>
          <a:prstGeom prst="rect">
            <a:avLst/>
          </a:prstGeom>
          <a:ln w="88900" cap="sq" cmpd="thickThin">
            <a:solidFill>
              <a:srgbClr val="235B4C"/>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DA03C903-4998-C22B-E491-64B5745C718A}"/>
              </a:ext>
            </a:extLst>
          </p:cNvPr>
          <p:cNvPicPr>
            <a:picLocks noChangeAspect="1"/>
          </p:cNvPicPr>
          <p:nvPr/>
        </p:nvPicPr>
        <p:blipFill rotWithShape="1">
          <a:blip r:embed="rId5">
            <a:extLst>
              <a:ext uri="{28A0092B-C50C-407E-A947-70E740481C1C}">
                <a14:useLocalDpi xmlns:a14="http://schemas.microsoft.com/office/drawing/2010/main" val="0"/>
              </a:ext>
            </a:extLst>
          </a:blip>
          <a:srcRect l="28602" t="-394" r="17097" b="-1"/>
          <a:stretch/>
        </p:blipFill>
        <p:spPr>
          <a:xfrm>
            <a:off x="5413581" y="1226727"/>
            <a:ext cx="3429259" cy="3566344"/>
          </a:xfrm>
          <a:prstGeom prst="rect">
            <a:avLst/>
          </a:prstGeom>
          <a:solidFill>
            <a:srgbClr val="FFFFFF">
              <a:shade val="85000"/>
            </a:srgbClr>
          </a:solidFill>
          <a:ln w="57150" cap="sq">
            <a:solidFill>
              <a:srgbClr val="39475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2109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0"/>
                                        <p:tgtEl>
                                          <p:spTgt spid="2"/>
                                        </p:tgtEl>
                                      </p:cBhvr>
                                    </p:animEffect>
                                    <p:set>
                                      <p:cBhvr>
                                        <p:cTn id="7" dur="1" fill="hold">
                                          <p:stCondLst>
                                            <p:cond delay="49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0"/>
                                        <p:tgtEl>
                                          <p:spTgt spid="3"/>
                                        </p:tgtEl>
                                      </p:cBhvr>
                                    </p:animEffect>
                                    <p:set>
                                      <p:cBhvr>
                                        <p:cTn id="10" dur="1" fill="hold">
                                          <p:stCondLst>
                                            <p:cond delay="4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ctrTitle"/>
          </p:nvPr>
        </p:nvSpPr>
        <p:spPr/>
        <p:txBody>
          <a:bodyPr/>
          <a:lstStyle/>
          <a:p>
            <a:endParaRPr lang="en-US"/>
          </a:p>
        </p:txBody>
      </p:sp>
      <p:sp>
        <p:nvSpPr>
          <p:cNvPr id="20482" name="Subtitle 2"/>
          <p:cNvSpPr>
            <a:spLocks noGrp="1"/>
          </p:cNvSpPr>
          <p:nvPr>
            <p:ph type="subTitle" idx="1"/>
          </p:nvPr>
        </p:nvSpPr>
        <p:spPr/>
        <p:txBody>
          <a:bodyPr/>
          <a:lstStyle/>
          <a:p>
            <a:endParaRPr lang="en-US"/>
          </a:p>
        </p:txBody>
      </p:sp>
      <p:sp>
        <p:nvSpPr>
          <p:cNvPr id="2" name="Rectangle 1">
            <a:extLst>
              <a:ext uri="{FF2B5EF4-FFF2-40B4-BE49-F238E27FC236}">
                <a16:creationId xmlns:a16="http://schemas.microsoft.com/office/drawing/2014/main" id="{466CA89D-5067-49B6-9DC3-B50868112727}"/>
              </a:ext>
            </a:extLst>
          </p:cNvPr>
          <p:cNvSpPr>
            <a:spLocks noChangeArrowheads="1"/>
          </p:cNvSpPr>
          <p:nvPr/>
        </p:nvSpPr>
        <p:spPr bwMode="auto">
          <a:xfrm>
            <a:off x="0" y="0"/>
            <a:ext cx="9144000" cy="5715000"/>
          </a:xfrm>
          <a:prstGeom prst="rect">
            <a:avLst/>
          </a:prstGeom>
          <a:solidFill>
            <a:srgbClr val="000000"/>
          </a:solidFill>
          <a:ln w="12700" cap="sq" algn="ctr">
            <a:noFill/>
            <a:round/>
            <a:headEnd type="none" w="sm" len="sm"/>
            <a:tailEnd type="none" w="sm" len="sm"/>
          </a:ln>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FCF48C"/>
              </a:solidFill>
              <a:effectLst/>
              <a:uLnTx/>
              <a:uFillTx/>
              <a:latin typeface="Trebuchet MS"/>
              <a:ea typeface="+mn-ea"/>
              <a:cs typeface="+mn-cs"/>
            </a:endParaRPr>
          </a:p>
        </p:txBody>
      </p:sp>
    </p:spTree>
    <p:extLst>
      <p:ext uri="{BB962C8B-B14F-4D97-AF65-F5344CB8AC3E}">
        <p14:creationId xmlns:p14="http://schemas.microsoft.com/office/powerpoint/2010/main" val="1044794716"/>
      </p:ext>
    </p:extLst>
  </p:cSld>
  <p:clrMapOvr>
    <a:masterClrMapping/>
  </p:clrMapOvr>
  <mc:AlternateContent xmlns:mc="http://schemas.openxmlformats.org/markup-compatibility/2006" xmlns:p14="http://schemas.microsoft.com/office/powerpoint/2010/main">
    <mc:Choice Requires="p14">
      <p:transition spd="slow" p14:dur="8000">
        <p:fade thruBlk="1"/>
      </p:transition>
    </mc:Choice>
    <mc:Fallback xmlns="">
      <p:transition spd="slow">
        <p:fade thruBlk="1"/>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BE9DDD-A973-964D-F139-CC65CD514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le 1">
            <a:extLst>
              <a:ext uri="{FF2B5EF4-FFF2-40B4-BE49-F238E27FC236}">
                <a16:creationId xmlns:a16="http://schemas.microsoft.com/office/drawing/2014/main" id="{AEC6A7F4-2489-46CD-F3CD-08706E7E2AE1}"/>
              </a:ext>
            </a:extLst>
          </p:cNvPr>
          <p:cNvSpPr>
            <a:spLocks noGrp="1"/>
          </p:cNvSpPr>
          <p:nvPr>
            <p:ph type="title"/>
          </p:nvPr>
        </p:nvSpPr>
        <p:spPr>
          <a:xfrm>
            <a:off x="150920" y="69741"/>
            <a:ext cx="8824404" cy="571500"/>
          </a:xfrm>
        </p:spPr>
        <p:txBody>
          <a:bodyPr>
            <a:norm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Reversing the burden of proof on the atheist</a:t>
            </a:r>
          </a:p>
        </p:txBody>
      </p:sp>
      <p:pic>
        <p:nvPicPr>
          <p:cNvPr id="6" name="Picture 5">
            <a:extLst>
              <a:ext uri="{FF2B5EF4-FFF2-40B4-BE49-F238E27FC236}">
                <a16:creationId xmlns:a16="http://schemas.microsoft.com/office/drawing/2014/main" id="{BE0209E5-D2A1-36C9-CC6A-09E0B40D9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0425" y="791457"/>
            <a:ext cx="1602974" cy="2443558"/>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831049BB-418E-4956-CFE5-7716E5D060BE}"/>
              </a:ext>
            </a:extLst>
          </p:cNvPr>
          <p:cNvSpPr txBox="1"/>
          <p:nvPr/>
        </p:nvSpPr>
        <p:spPr>
          <a:xfrm>
            <a:off x="6309269" y="3366014"/>
            <a:ext cx="2513655" cy="984885"/>
          </a:xfrm>
          <a:prstGeom prst="rect">
            <a:avLst/>
          </a:prstGeom>
          <a:solidFill>
            <a:srgbClr val="9EC544">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br>
              <a:rPr kumimoji="0" lang="en-US" altLang="en-US" sz="900" b="0" i="0" u="none" strike="noStrike" kern="0" cap="none" spc="0" normalizeH="0" baseline="0" noProof="0" dirty="0">
                <a:ln>
                  <a:noFill/>
                </a:ln>
                <a:solidFill>
                  <a:srgbClr val="8D3C15"/>
                </a:solidFill>
                <a:effectLst/>
                <a:uLnTx/>
                <a:uFillTx/>
                <a:latin typeface="Trebuchet MS" pitchFamily="34" charset="0"/>
              </a:rPr>
            </a:br>
            <a:r>
              <a:rPr kumimoji="0" lang="en-US" altLang="en-US" sz="2000" b="0" i="0" u="none" strike="noStrike" kern="0" cap="none" spc="0" normalizeH="0" baseline="0" noProof="0" dirty="0">
                <a:ln>
                  <a:noFill/>
                </a:ln>
                <a:solidFill>
                  <a:srgbClr val="8D3C15"/>
                </a:solidFill>
                <a:effectLst/>
                <a:uLnTx/>
                <a:uFillTx/>
                <a:latin typeface="Trebuchet MS" pitchFamily="34" charset="0"/>
              </a:rPr>
              <a:t>“What do you</a:t>
            </a:r>
            <a:br>
              <a:rPr kumimoji="0" lang="en-US" altLang="en-US" sz="2000" b="0" i="0" u="none" strike="noStrike" kern="0" cap="none" spc="0" normalizeH="0" baseline="0" noProof="0" dirty="0">
                <a:ln>
                  <a:noFill/>
                </a:ln>
                <a:solidFill>
                  <a:srgbClr val="8D3C15"/>
                </a:solidFill>
                <a:effectLst/>
                <a:uLnTx/>
                <a:uFillTx/>
                <a:latin typeface="Trebuchet MS" pitchFamily="34" charset="0"/>
              </a:rPr>
            </a:br>
            <a:r>
              <a:rPr kumimoji="0" lang="en-US" altLang="en-US" sz="2000" b="0" i="0" u="none" strike="noStrike" kern="0" cap="none" spc="0" normalizeH="0" baseline="0" noProof="0" dirty="0">
                <a:ln>
                  <a:noFill/>
                </a:ln>
                <a:solidFill>
                  <a:srgbClr val="8D3C15"/>
                </a:solidFill>
                <a:effectLst/>
                <a:uLnTx/>
                <a:uFillTx/>
                <a:latin typeface="Trebuchet MS" pitchFamily="34" charset="0"/>
              </a:rPr>
              <a:t>mean by that?”</a:t>
            </a:r>
            <a:br>
              <a:rPr kumimoji="0" lang="en-US" altLang="en-US" sz="2800" b="0" i="0" u="none" strike="noStrike" kern="0" cap="none" spc="0" normalizeH="0" baseline="0" noProof="0" dirty="0">
                <a:ln>
                  <a:noFill/>
                </a:ln>
                <a:solidFill>
                  <a:srgbClr val="8D3C15"/>
                </a:solidFill>
                <a:effectLst/>
                <a:uLnTx/>
                <a:uFillTx/>
                <a:latin typeface="Trebuchet MS" pitchFamily="34" charset="0"/>
              </a:rPr>
            </a:br>
            <a:endParaRPr kumimoji="0" lang="en-US" altLang="en-US" sz="900" b="0" i="0" u="none" strike="noStrike" kern="0" cap="none" spc="0" normalizeH="0" baseline="0" noProof="0" dirty="0">
              <a:ln>
                <a:noFill/>
              </a:ln>
              <a:solidFill>
                <a:srgbClr val="8D3C15"/>
              </a:solidFill>
              <a:effectLst/>
              <a:uLnTx/>
              <a:uFillTx/>
              <a:latin typeface="Trebuchet MS" pitchFamily="34" charset="0"/>
            </a:endParaRPr>
          </a:p>
        </p:txBody>
      </p:sp>
      <p:sp>
        <p:nvSpPr>
          <p:cNvPr id="9" name="TextBox 8">
            <a:extLst>
              <a:ext uri="{FF2B5EF4-FFF2-40B4-BE49-F238E27FC236}">
                <a16:creationId xmlns:a16="http://schemas.microsoft.com/office/drawing/2014/main" id="{A81384F6-BA56-16FD-78EB-D8796F70F244}"/>
              </a:ext>
            </a:extLst>
          </p:cNvPr>
          <p:cNvSpPr txBox="1"/>
          <p:nvPr/>
        </p:nvSpPr>
        <p:spPr>
          <a:xfrm>
            <a:off x="6309269" y="4481898"/>
            <a:ext cx="2513655" cy="984885"/>
          </a:xfrm>
          <a:prstGeom prst="rect">
            <a:avLst/>
          </a:prstGeom>
          <a:solidFill>
            <a:srgbClr val="9EC544">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br>
              <a:rPr kumimoji="0" lang="en-US" altLang="en-US" sz="900" b="0" i="0" u="none" strike="noStrike" kern="0" cap="none" spc="0" normalizeH="0" baseline="0" noProof="0" dirty="0">
                <a:ln>
                  <a:noFill/>
                </a:ln>
                <a:solidFill>
                  <a:srgbClr val="8D3C15"/>
                </a:solidFill>
                <a:effectLst/>
                <a:uLnTx/>
                <a:uFillTx/>
                <a:latin typeface="Trebuchet MS" pitchFamily="34" charset="0"/>
              </a:rPr>
            </a:br>
            <a:r>
              <a:rPr kumimoji="0" lang="en-US" altLang="en-US" sz="2000" b="0" i="0" u="none" strike="noStrike" kern="0" cap="none" spc="0" normalizeH="0" baseline="0" noProof="0" dirty="0">
                <a:ln>
                  <a:noFill/>
                </a:ln>
                <a:solidFill>
                  <a:srgbClr val="8D3C15"/>
                </a:solidFill>
                <a:effectLst/>
                <a:uLnTx/>
                <a:uFillTx/>
                <a:latin typeface="Trebuchet MS" pitchFamily="34" charset="0"/>
              </a:rPr>
              <a:t>“How did you come</a:t>
            </a:r>
            <a:br>
              <a:rPr kumimoji="0" lang="en-US" altLang="en-US" sz="2000" b="0" i="0" u="none" strike="noStrike" kern="0" cap="none" spc="0" normalizeH="0" baseline="0" noProof="0" dirty="0">
                <a:ln>
                  <a:noFill/>
                </a:ln>
                <a:solidFill>
                  <a:srgbClr val="8D3C15"/>
                </a:solidFill>
                <a:effectLst/>
                <a:uLnTx/>
                <a:uFillTx/>
                <a:latin typeface="Trebuchet MS" pitchFamily="34" charset="0"/>
              </a:rPr>
            </a:br>
            <a:r>
              <a:rPr kumimoji="0" lang="en-US" altLang="en-US" sz="2000" b="0" i="0" u="none" strike="noStrike" kern="0" cap="none" spc="0" normalizeH="0" baseline="0" noProof="0" dirty="0">
                <a:ln>
                  <a:noFill/>
                </a:ln>
                <a:solidFill>
                  <a:srgbClr val="8D3C15"/>
                </a:solidFill>
                <a:effectLst/>
                <a:uLnTx/>
                <a:uFillTx/>
                <a:latin typeface="Trebuchet MS" pitchFamily="34" charset="0"/>
              </a:rPr>
              <a:t>to that conclusion?”</a:t>
            </a:r>
            <a:br>
              <a:rPr kumimoji="0" lang="en-US" altLang="en-US" sz="2800" b="0" i="0" u="none" strike="noStrike" kern="0" cap="none" spc="0" normalizeH="0" baseline="0" noProof="0" dirty="0">
                <a:ln>
                  <a:noFill/>
                </a:ln>
                <a:solidFill>
                  <a:srgbClr val="8D3C15"/>
                </a:solidFill>
                <a:effectLst/>
                <a:uLnTx/>
                <a:uFillTx/>
                <a:latin typeface="Trebuchet MS" pitchFamily="34" charset="0"/>
              </a:rPr>
            </a:br>
            <a:endParaRPr kumimoji="0" lang="en-US" altLang="en-US" sz="900" b="0" i="0" u="none" strike="noStrike" kern="0" cap="none" spc="0" normalizeH="0" baseline="0" noProof="0" dirty="0">
              <a:ln>
                <a:noFill/>
              </a:ln>
              <a:solidFill>
                <a:srgbClr val="8D3C15"/>
              </a:solidFill>
              <a:effectLst/>
              <a:uLnTx/>
              <a:uFillTx/>
              <a:latin typeface="Trebuchet MS" pitchFamily="34" charset="0"/>
            </a:endParaRPr>
          </a:p>
        </p:txBody>
      </p:sp>
      <p:sp>
        <p:nvSpPr>
          <p:cNvPr id="10" name="Title 1">
            <a:extLst>
              <a:ext uri="{FF2B5EF4-FFF2-40B4-BE49-F238E27FC236}">
                <a16:creationId xmlns:a16="http://schemas.microsoft.com/office/drawing/2014/main" id="{464040EE-314B-9BC2-C7D1-8775F6E8D1B9}"/>
              </a:ext>
            </a:extLst>
          </p:cNvPr>
          <p:cNvSpPr txBox="1">
            <a:spLocks/>
          </p:cNvSpPr>
          <p:nvPr/>
        </p:nvSpPr>
        <p:spPr>
          <a:xfrm>
            <a:off x="159799" y="2171700"/>
            <a:ext cx="8824404" cy="2934991"/>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000" kern="1200">
                <a:solidFill>
                  <a:schemeClr val="bg1"/>
                </a:solidFill>
                <a:latin typeface="Trebuchet MS" panose="020B0603020202020204" pitchFamily="34" charset="0"/>
                <a:ea typeface="+mj-ea"/>
                <a:cs typeface="+mj-cs"/>
              </a:defRPr>
            </a:lvl1pPr>
          </a:lstStyle>
          <a:p>
            <a:pPr>
              <a:lnSpc>
                <a:spcPct val="100000"/>
              </a:lnSpc>
              <a:spcBef>
                <a:spcPts val="1300"/>
              </a:spcBef>
            </a:pPr>
            <a:r>
              <a:rPr lang="en-US" sz="2600" dirty="0">
                <a:effectLst>
                  <a:outerShdw blurRad="38100" dist="38100" dir="2700000" algn="tl">
                    <a:srgbClr val="000000">
                      <a:alpha val="43137"/>
                    </a:srgbClr>
                  </a:outerShdw>
                </a:effectLst>
              </a:rPr>
              <a:t>What do you mean by “good” and “evil”?</a:t>
            </a:r>
          </a:p>
          <a:p>
            <a:pPr>
              <a:lnSpc>
                <a:spcPct val="100000"/>
              </a:lnSpc>
              <a:spcBef>
                <a:spcPts val="1300"/>
              </a:spcBef>
            </a:pPr>
            <a:endParaRPr lang="en-US" sz="2600" dirty="0">
              <a:effectLst>
                <a:outerShdw blurRad="38100" dist="38100" dir="2700000" algn="tl">
                  <a:srgbClr val="000000">
                    <a:alpha val="43137"/>
                  </a:srgbClr>
                </a:outerShdw>
              </a:effectLst>
            </a:endParaRPr>
          </a:p>
        </p:txBody>
      </p:sp>
      <p:sp>
        <p:nvSpPr>
          <p:cNvPr id="11" name="Rectangle 10">
            <a:extLst>
              <a:ext uri="{FF2B5EF4-FFF2-40B4-BE49-F238E27FC236}">
                <a16:creationId xmlns:a16="http://schemas.microsoft.com/office/drawing/2014/main" id="{96BB3E6A-C496-A5FD-86FE-680D80F8E491}"/>
              </a:ext>
            </a:extLst>
          </p:cNvPr>
          <p:cNvSpPr/>
          <p:nvPr/>
        </p:nvSpPr>
        <p:spPr>
          <a:xfrm>
            <a:off x="278916" y="726966"/>
            <a:ext cx="4452318" cy="861774"/>
          </a:xfrm>
          <a:prstGeom prst="rect">
            <a:avLst/>
          </a:prstGeom>
          <a:solidFill>
            <a:srgbClr val="683600"/>
          </a:solidFill>
          <a:ln>
            <a:solidFill>
              <a:srgbClr val="D7D077">
                <a:lumMod val="50000"/>
              </a:srgbClr>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FCF48C"/>
                </a:solidFill>
                <a:effectLst/>
                <a:uLnTx/>
                <a:uFillTx/>
                <a:latin typeface="Trebuchet MS"/>
              </a:rPr>
              <a:t>If</a:t>
            </a:r>
            <a:r>
              <a:rPr kumimoji="0" lang="en-US" sz="2600" b="0" i="0" u="none" strike="noStrike" kern="0" cap="none" spc="0" normalizeH="0" noProof="0" dirty="0">
                <a:ln>
                  <a:noFill/>
                </a:ln>
                <a:solidFill>
                  <a:srgbClr val="FCF48C"/>
                </a:solidFill>
                <a:effectLst/>
                <a:uLnTx/>
                <a:uFillTx/>
                <a:latin typeface="Trebuchet MS"/>
              </a:rPr>
              <a:t> God is good, why is there</a:t>
            </a:r>
            <a:r>
              <a:rPr lang="en-US" sz="2400" kern="0" dirty="0">
                <a:solidFill>
                  <a:srgbClr val="FCF48C"/>
                </a:solidFill>
                <a:latin typeface="Trebuchet MS"/>
              </a:rPr>
              <a:t> so much evil in the world?</a:t>
            </a:r>
            <a:endParaRPr kumimoji="0" lang="en-US" sz="2600" b="0" i="0" u="none" strike="noStrike" kern="0" cap="none" spc="0" normalizeH="0" noProof="0" dirty="0">
              <a:ln>
                <a:noFill/>
              </a:ln>
              <a:solidFill>
                <a:srgbClr val="FCF48C"/>
              </a:solidFill>
              <a:effectLst/>
              <a:uLnTx/>
              <a:uFillTx/>
              <a:latin typeface="Trebuchet MS"/>
            </a:endParaRPr>
          </a:p>
        </p:txBody>
      </p:sp>
    </p:spTree>
    <p:extLst>
      <p:ext uri="{BB962C8B-B14F-4D97-AF65-F5344CB8AC3E}">
        <p14:creationId xmlns:p14="http://schemas.microsoft.com/office/powerpoint/2010/main" val="20746938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1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up)">
                                      <p:cBhvr>
                                        <p:cTn id="3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4E669-5640-FB2E-A616-33A950B2D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Title 1">
            <a:extLst>
              <a:ext uri="{FF2B5EF4-FFF2-40B4-BE49-F238E27FC236}">
                <a16:creationId xmlns:a16="http://schemas.microsoft.com/office/drawing/2014/main" id="{AEC6A7F4-2489-46CD-F3CD-08706E7E2AE1}"/>
              </a:ext>
            </a:extLst>
          </p:cNvPr>
          <p:cNvSpPr>
            <a:spLocks noGrp="1"/>
          </p:cNvSpPr>
          <p:nvPr>
            <p:ph type="title"/>
          </p:nvPr>
        </p:nvSpPr>
        <p:spPr>
          <a:xfrm>
            <a:off x="150920" y="69741"/>
            <a:ext cx="8824404" cy="571500"/>
          </a:xfrm>
        </p:spPr>
        <p:txBody>
          <a:bodyPr>
            <a:norm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Reversing the burden of proof on the atheist</a:t>
            </a:r>
          </a:p>
        </p:txBody>
      </p:sp>
      <p:pic>
        <p:nvPicPr>
          <p:cNvPr id="6" name="Picture 5">
            <a:extLst>
              <a:ext uri="{FF2B5EF4-FFF2-40B4-BE49-F238E27FC236}">
                <a16:creationId xmlns:a16="http://schemas.microsoft.com/office/drawing/2014/main" id="{BE0209E5-D2A1-36C9-CC6A-09E0B40D9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00" y="1058073"/>
            <a:ext cx="2431649" cy="3706782"/>
          </a:xfrm>
          <a:prstGeom prst="rect">
            <a:avLst/>
          </a:prstGeom>
          <a:solidFill>
            <a:srgbClr val="FFFFFF">
              <a:shade val="85000"/>
            </a:srgbClr>
          </a:solidFill>
          <a:ln w="127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5E34A2B3-B26A-4AF5-32BB-DF729370EE53}"/>
              </a:ext>
            </a:extLst>
          </p:cNvPr>
          <p:cNvGrpSpPr/>
          <p:nvPr/>
        </p:nvGrpSpPr>
        <p:grpSpPr>
          <a:xfrm>
            <a:off x="3035240" y="1049658"/>
            <a:ext cx="5138578" cy="1154023"/>
            <a:chOff x="149165" y="2543869"/>
            <a:chExt cx="5138578" cy="1154023"/>
          </a:xfrm>
        </p:grpSpPr>
        <p:sp>
          <p:nvSpPr>
            <p:cNvPr id="15" name="TextBox 14">
              <a:extLst>
                <a:ext uri="{FF2B5EF4-FFF2-40B4-BE49-F238E27FC236}">
                  <a16:creationId xmlns:a16="http://schemas.microsoft.com/office/drawing/2014/main" id="{136B964E-C183-BC56-7941-2644B8102276}"/>
                </a:ext>
              </a:extLst>
            </p:cNvPr>
            <p:cNvSpPr txBox="1"/>
            <p:nvPr/>
          </p:nvSpPr>
          <p:spPr>
            <a:xfrm>
              <a:off x="377765" y="2820729"/>
              <a:ext cx="4909978" cy="877163"/>
            </a:xfrm>
            <a:prstGeom prst="rect">
              <a:avLst/>
            </a:prstGeom>
            <a:solidFill>
              <a:srgbClr val="9EC544">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tIns="137160" bIns="137160">
              <a:spAutoFit/>
            </a:bodyPr>
            <a:lstStyle/>
            <a:p>
              <a:pPr marL="0" marR="0" lvl="0" indent="0" defTabSz="914400" eaLnBrk="0" fontAlgn="base" latinLnBrk="0" hangingPunct="0">
                <a:lnSpc>
                  <a:spcPct val="100000"/>
                </a:lnSpc>
                <a:spcBef>
                  <a:spcPct val="0"/>
                </a:spcBef>
                <a:spcAft>
                  <a:spcPct val="0"/>
                </a:spcAft>
                <a:buClrTx/>
                <a:buSzTx/>
                <a:buFontTx/>
                <a:buNone/>
                <a:tabLst/>
                <a:defRPr/>
              </a:pPr>
              <a:br>
                <a:rPr kumimoji="0" lang="en-US" altLang="en-US" sz="800" b="0" i="0" u="none" strike="noStrike" kern="0" cap="none" spc="0" normalizeH="0" baseline="0" noProof="0" dirty="0">
                  <a:ln>
                    <a:noFill/>
                  </a:ln>
                  <a:solidFill>
                    <a:srgbClr val="8D3C15"/>
                  </a:solidFill>
                  <a:effectLst/>
                  <a:uLnTx/>
                  <a:uFillTx/>
                  <a:latin typeface="Trebuchet MS" pitchFamily="34" charset="0"/>
                </a:rPr>
              </a:br>
              <a:r>
                <a:rPr kumimoji="0" lang="en-US" altLang="en-US" sz="2300" b="0" i="0" u="none" strike="noStrike" kern="0" cap="none" spc="0" normalizeH="0" baseline="0" noProof="0" dirty="0">
                  <a:ln>
                    <a:noFill/>
                  </a:ln>
                  <a:solidFill>
                    <a:srgbClr val="8D3C15"/>
                  </a:solidFill>
                  <a:effectLst/>
                  <a:uLnTx/>
                  <a:uFillTx/>
                  <a:latin typeface="Trebuchet MS" pitchFamily="34" charset="0"/>
                </a:rPr>
                <a:t>“What do you mean by that?”</a:t>
              </a:r>
              <a:br>
                <a:rPr kumimoji="0" lang="en-US" altLang="en-US" sz="2400" b="0" i="0" u="none" strike="noStrike" kern="0" cap="none" spc="0" normalizeH="0" baseline="0" noProof="0" dirty="0">
                  <a:ln>
                    <a:noFill/>
                  </a:ln>
                  <a:solidFill>
                    <a:srgbClr val="8D3C15"/>
                  </a:solidFill>
                  <a:effectLst/>
                  <a:uLnTx/>
                  <a:uFillTx/>
                  <a:latin typeface="Trebuchet MS" pitchFamily="34" charset="0"/>
                </a:rPr>
              </a:br>
              <a:endParaRPr kumimoji="0" lang="en-US" altLang="en-US" sz="800" b="0" i="0" u="none" strike="noStrike" kern="0" cap="none" spc="0" normalizeH="0" baseline="0" noProof="0" dirty="0">
                <a:ln>
                  <a:noFill/>
                </a:ln>
                <a:solidFill>
                  <a:srgbClr val="8D3C15"/>
                </a:solidFill>
                <a:effectLst/>
                <a:uLnTx/>
                <a:uFillTx/>
                <a:latin typeface="Trebuchet MS" pitchFamily="34" charset="0"/>
              </a:endParaRPr>
            </a:p>
          </p:txBody>
        </p:sp>
        <p:sp>
          <p:nvSpPr>
            <p:cNvPr id="16" name="TextBox 15">
              <a:extLst>
                <a:ext uri="{FF2B5EF4-FFF2-40B4-BE49-F238E27FC236}">
                  <a16:creationId xmlns:a16="http://schemas.microsoft.com/office/drawing/2014/main" id="{D9EACA8F-9A43-4275-8D66-DF5B5EEEB60B}"/>
                </a:ext>
              </a:extLst>
            </p:cNvPr>
            <p:cNvSpPr txBox="1"/>
            <p:nvPr/>
          </p:nvSpPr>
          <p:spPr>
            <a:xfrm>
              <a:off x="149165" y="2543869"/>
              <a:ext cx="548640" cy="519351"/>
            </a:xfrm>
            <a:prstGeom prst="ellipse">
              <a:avLst/>
            </a:prstGeom>
            <a:solidFill>
              <a:srgbClr val="50BEA3">
                <a:lumMod val="75000"/>
              </a:srgbClr>
            </a:solidFill>
            <a:ln w="12700" cap="flat" cmpd="sng" algn="ctr">
              <a:noFill/>
              <a:prstDash val="solid"/>
            </a:ln>
            <a:effectLst>
              <a:outerShdw blurRad="50800" dist="38100" dir="5400000" sy="96000" rotWithShape="0">
                <a:srgbClr val="000000">
                  <a:alpha val="54000"/>
                </a:srgbClr>
              </a:outerShdw>
            </a:effectLst>
            <a:scene3d>
              <a:camera prst="orthographicFront"/>
              <a:lightRig rig="threePt" dir="t"/>
            </a:scene3d>
            <a:sp3d>
              <a:bevelT w="165100" prst="coolSlant"/>
            </a:sp3d>
          </p:spPr>
          <p:txBody>
            <a:bodyPr wrap="square">
              <a:spAutoFit/>
            </a:bodyPr>
            <a:lstStyle>
              <a:defPPr>
                <a:defRPr lang="en-US"/>
              </a:defPPr>
              <a:lvl1pPr algn="ctr">
                <a:defRPr sz="2000">
                  <a:solidFill>
                    <a:prstClr val="white"/>
                  </a:solidFill>
                  <a:effectLst>
                    <a:outerShdw blurRad="38100" dist="38100" dir="2700000" algn="tl">
                      <a:srgbClr val="000000">
                        <a:alpha val="43137"/>
                      </a:srgbClr>
                    </a:outerShdw>
                  </a:effectLst>
                  <a:latin typeface="Trebuchet MS" panose="020B0603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mn-ea"/>
                  <a:cs typeface="+mn-cs"/>
                </a:rPr>
                <a:t>1</a:t>
              </a:r>
            </a:p>
          </p:txBody>
        </p:sp>
      </p:grpSp>
      <p:grpSp>
        <p:nvGrpSpPr>
          <p:cNvPr id="23" name="Group 22">
            <a:extLst>
              <a:ext uri="{FF2B5EF4-FFF2-40B4-BE49-F238E27FC236}">
                <a16:creationId xmlns:a16="http://schemas.microsoft.com/office/drawing/2014/main" id="{BF908243-A0C4-4D11-DE73-DE8B91B138E7}"/>
              </a:ext>
            </a:extLst>
          </p:cNvPr>
          <p:cNvGrpSpPr/>
          <p:nvPr/>
        </p:nvGrpSpPr>
        <p:grpSpPr>
          <a:xfrm>
            <a:off x="3035240" y="2535408"/>
            <a:ext cx="5787684" cy="1189256"/>
            <a:chOff x="149165" y="4036943"/>
            <a:chExt cx="5787684" cy="1189256"/>
          </a:xfrm>
        </p:grpSpPr>
        <p:sp>
          <p:nvSpPr>
            <p:cNvPr id="24" name="TextBox 23">
              <a:extLst>
                <a:ext uri="{FF2B5EF4-FFF2-40B4-BE49-F238E27FC236}">
                  <a16:creationId xmlns:a16="http://schemas.microsoft.com/office/drawing/2014/main" id="{C7B30808-CC29-EF56-2EC8-0EB7FDF969DC}"/>
                </a:ext>
              </a:extLst>
            </p:cNvPr>
            <p:cNvSpPr txBox="1"/>
            <p:nvPr/>
          </p:nvSpPr>
          <p:spPr>
            <a:xfrm>
              <a:off x="377765" y="4318258"/>
              <a:ext cx="5559084" cy="907941"/>
            </a:xfrm>
            <a:prstGeom prst="rect">
              <a:avLst/>
            </a:prstGeom>
            <a:solidFill>
              <a:srgbClr val="9EC544">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tIns="137160" bIns="137160">
              <a:spAutoFit/>
            </a:bodyPr>
            <a:lstStyle/>
            <a:p>
              <a:pPr marL="0" marR="0" lvl="0" indent="0" defTabSz="914400" eaLnBrk="0" fontAlgn="base" latinLnBrk="0" hangingPunct="0">
                <a:lnSpc>
                  <a:spcPct val="100000"/>
                </a:lnSpc>
                <a:spcBef>
                  <a:spcPct val="0"/>
                </a:spcBef>
                <a:spcAft>
                  <a:spcPct val="0"/>
                </a:spcAft>
                <a:buClrTx/>
                <a:buSzTx/>
                <a:buFontTx/>
                <a:buNone/>
                <a:tabLst/>
                <a:defRPr/>
              </a:pPr>
              <a:br>
                <a:rPr kumimoji="0" lang="en-US" altLang="en-US" sz="900" b="0" i="0" u="none" strike="noStrike" kern="0" cap="none" spc="0" normalizeH="0" baseline="0" noProof="0" dirty="0">
                  <a:ln>
                    <a:noFill/>
                  </a:ln>
                  <a:solidFill>
                    <a:srgbClr val="8D3C15"/>
                  </a:solidFill>
                  <a:effectLst/>
                  <a:uLnTx/>
                  <a:uFillTx/>
                  <a:latin typeface="Trebuchet MS" pitchFamily="34" charset="0"/>
                </a:rPr>
              </a:br>
              <a:r>
                <a:rPr kumimoji="0" lang="en-US" altLang="en-US" sz="2300" b="0" i="0" u="none" strike="noStrike" kern="0" cap="none" spc="0" normalizeH="0" baseline="0" noProof="0" dirty="0">
                  <a:ln>
                    <a:noFill/>
                  </a:ln>
                  <a:solidFill>
                    <a:srgbClr val="8D3C15"/>
                  </a:solidFill>
                  <a:effectLst/>
                  <a:uLnTx/>
                  <a:uFillTx/>
                  <a:latin typeface="Trebuchet MS" pitchFamily="34" charset="0"/>
                </a:rPr>
                <a:t>“How did you come to that conclusion?”</a:t>
              </a:r>
              <a:br>
                <a:rPr kumimoji="0" lang="en-US" altLang="en-US" sz="2800" b="0" i="0" u="none" strike="noStrike" kern="0" cap="none" spc="0" normalizeH="0" baseline="0" noProof="0" dirty="0">
                  <a:ln>
                    <a:noFill/>
                  </a:ln>
                  <a:solidFill>
                    <a:srgbClr val="8D3C15"/>
                  </a:solidFill>
                  <a:effectLst/>
                  <a:uLnTx/>
                  <a:uFillTx/>
                  <a:latin typeface="Trebuchet MS" pitchFamily="34" charset="0"/>
                </a:rPr>
              </a:br>
              <a:endParaRPr kumimoji="0" lang="en-US" altLang="en-US" sz="900" b="0" i="0" u="none" strike="noStrike" kern="0" cap="none" spc="0" normalizeH="0" baseline="0" noProof="0" dirty="0">
                <a:ln>
                  <a:noFill/>
                </a:ln>
                <a:solidFill>
                  <a:srgbClr val="8D3C15"/>
                </a:solidFill>
                <a:effectLst/>
                <a:uLnTx/>
                <a:uFillTx/>
                <a:latin typeface="Trebuchet MS" pitchFamily="34" charset="0"/>
              </a:endParaRPr>
            </a:p>
          </p:txBody>
        </p:sp>
        <p:sp>
          <p:nvSpPr>
            <p:cNvPr id="25" name="TextBox 24">
              <a:extLst>
                <a:ext uri="{FF2B5EF4-FFF2-40B4-BE49-F238E27FC236}">
                  <a16:creationId xmlns:a16="http://schemas.microsoft.com/office/drawing/2014/main" id="{830F40D5-E30B-7CE7-2410-7E9BE37AA251}"/>
                </a:ext>
              </a:extLst>
            </p:cNvPr>
            <p:cNvSpPr txBox="1"/>
            <p:nvPr/>
          </p:nvSpPr>
          <p:spPr>
            <a:xfrm>
              <a:off x="149165" y="4036943"/>
              <a:ext cx="548640" cy="562630"/>
            </a:xfrm>
            <a:prstGeom prst="ellipse">
              <a:avLst/>
            </a:prstGeom>
            <a:solidFill>
              <a:srgbClr val="50BEA3">
                <a:lumMod val="75000"/>
              </a:srgbClr>
            </a:solidFill>
            <a:ln w="12700" cap="flat" cmpd="sng" algn="ctr">
              <a:noFill/>
              <a:prstDash val="solid"/>
            </a:ln>
            <a:effectLst>
              <a:outerShdw blurRad="50800" dist="38100" dir="5400000" sy="96000" rotWithShape="0">
                <a:srgbClr val="000000">
                  <a:alpha val="54000"/>
                </a:srgbClr>
              </a:outerShdw>
            </a:effectLst>
            <a:scene3d>
              <a:camera prst="orthographicFront"/>
              <a:lightRig rig="threePt" dir="t"/>
            </a:scene3d>
            <a:sp3d>
              <a:bevelT w="165100" prst="coolSlant"/>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mn-ea"/>
                  <a:cs typeface="+mn-cs"/>
                </a:rPr>
                <a:t>2</a:t>
              </a:r>
              <a:endParaRPr kumimoji="0" 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grpSp>
    </p:spTree>
    <p:extLst>
      <p:ext uri="{BB962C8B-B14F-4D97-AF65-F5344CB8AC3E}">
        <p14:creationId xmlns:p14="http://schemas.microsoft.com/office/powerpoint/2010/main" val="14270307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100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12A0E7-BD08-2A35-4345-DB0273D2B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Title 1">
            <a:extLst>
              <a:ext uri="{FF2B5EF4-FFF2-40B4-BE49-F238E27FC236}">
                <a16:creationId xmlns:a16="http://schemas.microsoft.com/office/drawing/2014/main" id="{19AEE889-6B5F-2370-1242-FD392C377536}"/>
              </a:ext>
            </a:extLst>
          </p:cNvPr>
          <p:cNvSpPr>
            <a:spLocks noGrp="1"/>
          </p:cNvSpPr>
          <p:nvPr>
            <p:ph type="title"/>
          </p:nvPr>
        </p:nvSpPr>
        <p:spPr>
          <a:xfrm>
            <a:off x="150920" y="69741"/>
            <a:ext cx="8824404" cy="571500"/>
          </a:xfrm>
        </p:spPr>
        <p:txBody>
          <a:bodyPr>
            <a:norm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Reversing the burden of proof on the atheist</a:t>
            </a:r>
          </a:p>
        </p:txBody>
      </p:sp>
      <p:grpSp>
        <p:nvGrpSpPr>
          <p:cNvPr id="3" name="Group 2">
            <a:extLst>
              <a:ext uri="{FF2B5EF4-FFF2-40B4-BE49-F238E27FC236}">
                <a16:creationId xmlns:a16="http://schemas.microsoft.com/office/drawing/2014/main" id="{85C432CF-86EE-5D24-2A5B-963695AE8C93}"/>
              </a:ext>
            </a:extLst>
          </p:cNvPr>
          <p:cNvGrpSpPr/>
          <p:nvPr/>
        </p:nvGrpSpPr>
        <p:grpSpPr>
          <a:xfrm>
            <a:off x="150919" y="681036"/>
            <a:ext cx="3954355" cy="1100139"/>
            <a:chOff x="150919" y="681036"/>
            <a:chExt cx="3954355" cy="1100139"/>
          </a:xfrm>
        </p:grpSpPr>
        <p:sp>
          <p:nvSpPr>
            <p:cNvPr id="7" name="Speech Bubble: Oval 6">
              <a:extLst>
                <a:ext uri="{FF2B5EF4-FFF2-40B4-BE49-F238E27FC236}">
                  <a16:creationId xmlns:a16="http://schemas.microsoft.com/office/drawing/2014/main" id="{6113DF14-FCFD-3844-AA8B-78550D05D7DF}"/>
                </a:ext>
              </a:extLst>
            </p:cNvPr>
            <p:cNvSpPr/>
            <p:nvPr/>
          </p:nvSpPr>
          <p:spPr>
            <a:xfrm>
              <a:off x="150919" y="681036"/>
              <a:ext cx="3954355" cy="1100139"/>
            </a:xfrm>
            <a:prstGeom prst="wedgeEllipseCallout">
              <a:avLst>
                <a:gd name="adj1" fmla="val -40112"/>
                <a:gd name="adj2" fmla="val 811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941F108-CD92-E863-F74A-7AE1607F686B}"/>
                </a:ext>
              </a:extLst>
            </p:cNvPr>
            <p:cNvSpPr txBox="1"/>
            <p:nvPr/>
          </p:nvSpPr>
          <p:spPr>
            <a:xfrm>
              <a:off x="604096" y="854230"/>
              <a:ext cx="3352800" cy="740459"/>
            </a:xfrm>
            <a:prstGeom prst="rect">
              <a:avLst/>
            </a:prstGeom>
            <a:noFill/>
          </p:spPr>
          <p:txBody>
            <a:bodyPr wrap="square">
              <a:spAutoFit/>
            </a:bodyPr>
            <a:lstStyle/>
            <a:p>
              <a:pPr>
                <a:lnSpc>
                  <a:spcPct val="80000"/>
                </a:lnSpc>
              </a:pPr>
              <a:r>
                <a:rPr kumimoji="0" lang="en-US" sz="2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The existence of evil</a:t>
              </a:r>
              <a:br>
                <a:rPr kumimoji="0" lang="en-US" sz="2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br>
              <a:r>
                <a:rPr kumimoji="0" lang="en-US" sz="2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proves there is no God.</a:t>
              </a:r>
              <a:endParaRPr lang="en-US" dirty="0">
                <a:solidFill>
                  <a:schemeClr val="bg1"/>
                </a:solidFill>
              </a:endParaRPr>
            </a:p>
          </p:txBody>
        </p:sp>
      </p:grpSp>
      <p:grpSp>
        <p:nvGrpSpPr>
          <p:cNvPr id="24" name="Group 23">
            <a:extLst>
              <a:ext uri="{FF2B5EF4-FFF2-40B4-BE49-F238E27FC236}">
                <a16:creationId xmlns:a16="http://schemas.microsoft.com/office/drawing/2014/main" id="{84F1B35D-545E-BFDF-4195-D55452BC6DF5}"/>
              </a:ext>
            </a:extLst>
          </p:cNvPr>
          <p:cNvGrpSpPr/>
          <p:nvPr/>
        </p:nvGrpSpPr>
        <p:grpSpPr>
          <a:xfrm>
            <a:off x="4519611" y="1349218"/>
            <a:ext cx="3954355" cy="1100139"/>
            <a:chOff x="4105274" y="1349218"/>
            <a:chExt cx="3954355" cy="1100139"/>
          </a:xfrm>
        </p:grpSpPr>
        <p:sp>
          <p:nvSpPr>
            <p:cNvPr id="12" name="Speech Bubble: Oval 11">
              <a:extLst>
                <a:ext uri="{FF2B5EF4-FFF2-40B4-BE49-F238E27FC236}">
                  <a16:creationId xmlns:a16="http://schemas.microsoft.com/office/drawing/2014/main" id="{F2374A88-99C5-0A3A-ABCF-637F078EA8C2}"/>
                </a:ext>
              </a:extLst>
            </p:cNvPr>
            <p:cNvSpPr/>
            <p:nvPr/>
          </p:nvSpPr>
          <p:spPr>
            <a:xfrm flipH="1">
              <a:off x="4105274" y="1349218"/>
              <a:ext cx="3954355" cy="1100139"/>
            </a:xfrm>
            <a:prstGeom prst="wedgeEllipseCallout">
              <a:avLst>
                <a:gd name="adj1" fmla="val -40112"/>
                <a:gd name="adj2" fmla="val 81157"/>
              </a:avLst>
            </a:prstGeom>
            <a:solidFill>
              <a:srgbClr val="C5DC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A5600EF-9259-7753-0833-1F0F0706FF05}"/>
                </a:ext>
              </a:extLst>
            </p:cNvPr>
            <p:cNvSpPr txBox="1"/>
            <p:nvPr/>
          </p:nvSpPr>
          <p:spPr>
            <a:xfrm>
              <a:off x="4659202" y="1605629"/>
              <a:ext cx="3352800" cy="663515"/>
            </a:xfrm>
            <a:prstGeom prst="rect">
              <a:avLst/>
            </a:prstGeom>
            <a:noFill/>
          </p:spPr>
          <p:txBody>
            <a:bodyPr wrap="square">
              <a:spAutoFit/>
            </a:bodyPr>
            <a:lstStyle/>
            <a:p>
              <a:pPr>
                <a:lnSpc>
                  <a:spcPct val="80000"/>
                </a:lnSpc>
              </a:pPr>
              <a:r>
                <a:rPr kumimoji="0" lang="en-US" altLang="en-US" sz="2300" b="0" i="0" u="none" strike="noStrike" kern="0" cap="none" spc="0" normalizeH="0" baseline="0" noProof="0" dirty="0">
                  <a:ln>
                    <a:noFill/>
                  </a:ln>
                  <a:solidFill>
                    <a:srgbClr val="8D3C15"/>
                  </a:solidFill>
                  <a:effectLst/>
                  <a:uLnTx/>
                  <a:uFillTx/>
                  <a:latin typeface="Trebuchet MS" pitchFamily="34" charset="0"/>
                  <a:ea typeface="+mn-ea"/>
                  <a:cs typeface="+mn-cs"/>
                </a:rPr>
                <a:t>How do you define “good” and “evil”?</a:t>
              </a:r>
              <a:endParaRPr lang="en-US" dirty="0">
                <a:solidFill>
                  <a:schemeClr val="bg1"/>
                </a:solidFill>
              </a:endParaRPr>
            </a:p>
          </p:txBody>
        </p:sp>
      </p:grpSp>
      <p:grpSp>
        <p:nvGrpSpPr>
          <p:cNvPr id="4" name="Group 3">
            <a:extLst>
              <a:ext uri="{FF2B5EF4-FFF2-40B4-BE49-F238E27FC236}">
                <a16:creationId xmlns:a16="http://schemas.microsoft.com/office/drawing/2014/main" id="{A7723073-B0C0-FADF-DFD5-8BD89AB341BE}"/>
              </a:ext>
            </a:extLst>
          </p:cNvPr>
          <p:cNvGrpSpPr/>
          <p:nvPr/>
        </p:nvGrpSpPr>
        <p:grpSpPr>
          <a:xfrm>
            <a:off x="150919" y="2183290"/>
            <a:ext cx="3954355" cy="1100139"/>
            <a:chOff x="150919" y="2183290"/>
            <a:chExt cx="3954355" cy="1100139"/>
          </a:xfrm>
        </p:grpSpPr>
        <p:sp>
          <p:nvSpPr>
            <p:cNvPr id="14" name="Speech Bubble: Oval 13">
              <a:extLst>
                <a:ext uri="{FF2B5EF4-FFF2-40B4-BE49-F238E27FC236}">
                  <a16:creationId xmlns:a16="http://schemas.microsoft.com/office/drawing/2014/main" id="{1ED4E09F-EE10-3248-AF3F-B38F425D4FC1}"/>
                </a:ext>
              </a:extLst>
            </p:cNvPr>
            <p:cNvSpPr/>
            <p:nvPr/>
          </p:nvSpPr>
          <p:spPr>
            <a:xfrm>
              <a:off x="150919" y="2183290"/>
              <a:ext cx="3954355" cy="1100139"/>
            </a:xfrm>
            <a:prstGeom prst="wedgeEllipseCallout">
              <a:avLst>
                <a:gd name="adj1" fmla="val -40112"/>
                <a:gd name="adj2" fmla="val 811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04988E6-2043-E046-65D0-BD00E126186C}"/>
                </a:ext>
              </a:extLst>
            </p:cNvPr>
            <p:cNvSpPr txBox="1"/>
            <p:nvPr/>
          </p:nvSpPr>
          <p:spPr>
            <a:xfrm>
              <a:off x="502073" y="2396279"/>
              <a:ext cx="3352800" cy="740459"/>
            </a:xfrm>
            <a:prstGeom prst="rect">
              <a:avLst/>
            </a:prstGeom>
            <a:noFill/>
          </p:spPr>
          <p:txBody>
            <a:bodyPr wrap="square">
              <a:spAutoFit/>
            </a:bodyPr>
            <a:lstStyle/>
            <a:p>
              <a:pPr>
                <a:lnSpc>
                  <a:spcPct val="80000"/>
                </a:lnSpc>
              </a:pPr>
              <a:r>
                <a:rPr kumimoji="0" lang="en-US" sz="2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“Good” is whatever the majority approves of.</a:t>
              </a:r>
            </a:p>
          </p:txBody>
        </p:sp>
      </p:grpSp>
      <p:grpSp>
        <p:nvGrpSpPr>
          <p:cNvPr id="23" name="Group 22">
            <a:extLst>
              <a:ext uri="{FF2B5EF4-FFF2-40B4-BE49-F238E27FC236}">
                <a16:creationId xmlns:a16="http://schemas.microsoft.com/office/drawing/2014/main" id="{FE5DAC7E-864D-7FAF-775F-54F1E43649BB}"/>
              </a:ext>
            </a:extLst>
          </p:cNvPr>
          <p:cNvGrpSpPr/>
          <p:nvPr/>
        </p:nvGrpSpPr>
        <p:grpSpPr>
          <a:xfrm>
            <a:off x="4519611" y="2755506"/>
            <a:ext cx="3954355" cy="1100139"/>
            <a:chOff x="4105274" y="2871284"/>
            <a:chExt cx="3954355" cy="1100139"/>
          </a:xfrm>
        </p:grpSpPr>
        <p:sp>
          <p:nvSpPr>
            <p:cNvPr id="17" name="Speech Bubble: Oval 16">
              <a:extLst>
                <a:ext uri="{FF2B5EF4-FFF2-40B4-BE49-F238E27FC236}">
                  <a16:creationId xmlns:a16="http://schemas.microsoft.com/office/drawing/2014/main" id="{7F7AE0DC-4152-535B-6F73-8DC9A03EC8BE}"/>
                </a:ext>
              </a:extLst>
            </p:cNvPr>
            <p:cNvSpPr/>
            <p:nvPr/>
          </p:nvSpPr>
          <p:spPr>
            <a:xfrm flipH="1">
              <a:off x="4105274" y="2871284"/>
              <a:ext cx="3954355" cy="1100139"/>
            </a:xfrm>
            <a:prstGeom prst="wedgeEllipseCallout">
              <a:avLst>
                <a:gd name="adj1" fmla="val -40112"/>
                <a:gd name="adj2" fmla="val 81157"/>
              </a:avLst>
            </a:prstGeom>
            <a:solidFill>
              <a:srgbClr val="C5DC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8F5AF57-4E48-647E-8AA8-00580A771C6B}"/>
                </a:ext>
              </a:extLst>
            </p:cNvPr>
            <p:cNvSpPr txBox="1"/>
            <p:nvPr/>
          </p:nvSpPr>
          <p:spPr>
            <a:xfrm>
              <a:off x="4606076" y="3108645"/>
              <a:ext cx="3352800" cy="663515"/>
            </a:xfrm>
            <a:prstGeom prst="rect">
              <a:avLst/>
            </a:prstGeom>
            <a:noFill/>
          </p:spPr>
          <p:txBody>
            <a:bodyPr wrap="square">
              <a:spAutoFit/>
            </a:bodyPr>
            <a:lstStyle/>
            <a:p>
              <a:pPr>
                <a:lnSpc>
                  <a:spcPct val="80000"/>
                </a:lnSpc>
              </a:pPr>
              <a:r>
                <a:rPr kumimoji="0" lang="en-US" altLang="en-US" sz="2300" b="0" i="0" u="none" strike="noStrike" kern="0" cap="none" spc="0" normalizeH="0" baseline="0" noProof="0" dirty="0">
                  <a:ln>
                    <a:noFill/>
                  </a:ln>
                  <a:solidFill>
                    <a:srgbClr val="8D3C15"/>
                  </a:solidFill>
                  <a:effectLst/>
                  <a:uLnTx/>
                  <a:uFillTx/>
                  <a:latin typeface="Trebuchet MS" pitchFamily="34" charset="0"/>
                  <a:ea typeface="+mn-ea"/>
                  <a:cs typeface="+mn-cs"/>
                </a:rPr>
                <a:t>Can the majority ever commit an evil deed?</a:t>
              </a:r>
              <a:endParaRPr lang="en-US" dirty="0">
                <a:solidFill>
                  <a:schemeClr val="bg1"/>
                </a:solidFill>
              </a:endParaRPr>
            </a:p>
          </p:txBody>
        </p:sp>
      </p:grpSp>
      <p:grpSp>
        <p:nvGrpSpPr>
          <p:cNvPr id="22" name="Group 21">
            <a:extLst>
              <a:ext uri="{FF2B5EF4-FFF2-40B4-BE49-F238E27FC236}">
                <a16:creationId xmlns:a16="http://schemas.microsoft.com/office/drawing/2014/main" id="{938368FF-C3CD-8085-07FC-95800217E0AD}"/>
              </a:ext>
            </a:extLst>
          </p:cNvPr>
          <p:cNvGrpSpPr/>
          <p:nvPr/>
        </p:nvGrpSpPr>
        <p:grpSpPr>
          <a:xfrm>
            <a:off x="4519611" y="4161794"/>
            <a:ext cx="3954355" cy="1100139"/>
            <a:chOff x="4057647" y="4161794"/>
            <a:chExt cx="3954355" cy="1100139"/>
          </a:xfrm>
        </p:grpSpPr>
        <p:sp>
          <p:nvSpPr>
            <p:cNvPr id="20" name="Speech Bubble: Oval 19">
              <a:extLst>
                <a:ext uri="{FF2B5EF4-FFF2-40B4-BE49-F238E27FC236}">
                  <a16:creationId xmlns:a16="http://schemas.microsoft.com/office/drawing/2014/main" id="{2E0DE81E-B659-46D9-9B58-38EFEBBF6D5F}"/>
                </a:ext>
              </a:extLst>
            </p:cNvPr>
            <p:cNvSpPr/>
            <p:nvPr/>
          </p:nvSpPr>
          <p:spPr>
            <a:xfrm flipH="1">
              <a:off x="4057647" y="4161794"/>
              <a:ext cx="3954355" cy="1100139"/>
            </a:xfrm>
            <a:prstGeom prst="wedgeEllipseCallout">
              <a:avLst>
                <a:gd name="adj1" fmla="val -40112"/>
                <a:gd name="adj2" fmla="val 81157"/>
              </a:avLst>
            </a:prstGeom>
            <a:solidFill>
              <a:srgbClr val="C5DC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B31B1DC-8B44-40B8-5A8F-22CCE7FA16CA}"/>
                </a:ext>
              </a:extLst>
            </p:cNvPr>
            <p:cNvSpPr txBox="1"/>
            <p:nvPr/>
          </p:nvSpPr>
          <p:spPr>
            <a:xfrm>
              <a:off x="4482249" y="4413255"/>
              <a:ext cx="3352800" cy="663515"/>
            </a:xfrm>
            <a:prstGeom prst="rect">
              <a:avLst/>
            </a:prstGeom>
            <a:noFill/>
          </p:spPr>
          <p:txBody>
            <a:bodyPr wrap="square">
              <a:spAutoFit/>
            </a:bodyPr>
            <a:lstStyle/>
            <a:p>
              <a:pPr>
                <a:lnSpc>
                  <a:spcPct val="80000"/>
                </a:lnSpc>
              </a:pPr>
              <a:r>
                <a:rPr kumimoji="0" lang="en-US" altLang="en-US" sz="2300" b="0" i="0" u="none" strike="noStrike" kern="0" cap="none" spc="0" normalizeH="0" baseline="0" noProof="0" dirty="0">
                  <a:ln>
                    <a:noFill/>
                  </a:ln>
                  <a:solidFill>
                    <a:srgbClr val="8D3C15"/>
                  </a:solidFill>
                  <a:effectLst/>
                  <a:uLnTx/>
                  <a:uFillTx/>
                  <a:latin typeface="Trebuchet MS" pitchFamily="34" charset="0"/>
                  <a:ea typeface="+mn-ea"/>
                  <a:cs typeface="+mn-cs"/>
                </a:rPr>
                <a:t>What if my society defines evil differently?</a:t>
              </a:r>
              <a:endParaRPr lang="en-US" dirty="0">
                <a:solidFill>
                  <a:schemeClr val="bg1"/>
                </a:solidFill>
              </a:endParaRPr>
            </a:p>
          </p:txBody>
        </p:sp>
      </p:grpSp>
    </p:spTree>
    <p:extLst>
      <p:ext uri="{BB962C8B-B14F-4D97-AF65-F5344CB8AC3E}">
        <p14:creationId xmlns:p14="http://schemas.microsoft.com/office/powerpoint/2010/main" val="715781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right)">
                                      <p:cBhvr>
                                        <p:cTn id="12" dur="75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7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right)">
                                      <p:cBhvr>
                                        <p:cTn id="22" dur="75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right)">
                                      <p:cBhvr>
                                        <p:cTn id="27"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88A9B6-ACD9-0D45-4BE6-F8E288E5D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Title 1">
            <a:extLst>
              <a:ext uri="{FF2B5EF4-FFF2-40B4-BE49-F238E27FC236}">
                <a16:creationId xmlns:a16="http://schemas.microsoft.com/office/drawing/2014/main" id="{19AEE889-6B5F-2370-1242-FD392C377536}"/>
              </a:ext>
            </a:extLst>
          </p:cNvPr>
          <p:cNvSpPr>
            <a:spLocks noGrp="1"/>
          </p:cNvSpPr>
          <p:nvPr>
            <p:ph type="title"/>
          </p:nvPr>
        </p:nvSpPr>
        <p:spPr>
          <a:xfrm>
            <a:off x="150920" y="69741"/>
            <a:ext cx="8824404" cy="571500"/>
          </a:xfrm>
        </p:spPr>
        <p:txBody>
          <a:bodyPr>
            <a:normAutofit/>
          </a:bodyPr>
          <a:lstStyle/>
          <a:p>
            <a:r>
              <a:rPr lang="en-US" sz="3000" dirty="0">
                <a:solidFill>
                  <a:srgbClr val="F98301"/>
                </a:solidFill>
                <a:effectLst>
                  <a:outerShdw blurRad="38100" dist="38100" dir="2700000" algn="tl">
                    <a:srgbClr val="000000">
                      <a:alpha val="43137"/>
                    </a:srgbClr>
                  </a:outerShdw>
                </a:effectLst>
                <a:latin typeface="Trebuchet MS" panose="020B0603020202020204" pitchFamily="34" charset="0"/>
              </a:rPr>
              <a:t>Reversing the burden of proof on the atheist</a:t>
            </a:r>
          </a:p>
        </p:txBody>
      </p:sp>
      <p:grpSp>
        <p:nvGrpSpPr>
          <p:cNvPr id="10" name="Group 9">
            <a:extLst>
              <a:ext uri="{FF2B5EF4-FFF2-40B4-BE49-F238E27FC236}">
                <a16:creationId xmlns:a16="http://schemas.microsoft.com/office/drawing/2014/main" id="{A792093E-72CD-ECAD-44C0-80E34B45894A}"/>
              </a:ext>
            </a:extLst>
          </p:cNvPr>
          <p:cNvGrpSpPr/>
          <p:nvPr/>
        </p:nvGrpSpPr>
        <p:grpSpPr>
          <a:xfrm>
            <a:off x="150919" y="681036"/>
            <a:ext cx="3954355" cy="1871664"/>
            <a:chOff x="150919" y="681036"/>
            <a:chExt cx="3954355" cy="1871664"/>
          </a:xfrm>
        </p:grpSpPr>
        <p:sp>
          <p:nvSpPr>
            <p:cNvPr id="7" name="Speech Bubble: Oval 6">
              <a:extLst>
                <a:ext uri="{FF2B5EF4-FFF2-40B4-BE49-F238E27FC236}">
                  <a16:creationId xmlns:a16="http://schemas.microsoft.com/office/drawing/2014/main" id="{6113DF14-FCFD-3844-AA8B-78550D05D7DF}"/>
                </a:ext>
              </a:extLst>
            </p:cNvPr>
            <p:cNvSpPr/>
            <p:nvPr/>
          </p:nvSpPr>
          <p:spPr>
            <a:xfrm>
              <a:off x="150919" y="681036"/>
              <a:ext cx="3954355" cy="1871664"/>
            </a:xfrm>
            <a:prstGeom prst="wedgeEllipseCallout">
              <a:avLst>
                <a:gd name="adj1" fmla="val -40112"/>
                <a:gd name="adj2" fmla="val 811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941F108-CD92-E863-F74A-7AE1607F686B}"/>
                </a:ext>
              </a:extLst>
            </p:cNvPr>
            <p:cNvSpPr txBox="1"/>
            <p:nvPr/>
          </p:nvSpPr>
          <p:spPr>
            <a:xfrm>
              <a:off x="704847" y="926551"/>
              <a:ext cx="3352800" cy="1380634"/>
            </a:xfrm>
            <a:prstGeom prst="rect">
              <a:avLst/>
            </a:prstGeom>
            <a:noFill/>
          </p:spPr>
          <p:txBody>
            <a:bodyPr wrap="square">
              <a:spAutoFit/>
            </a:bodyPr>
            <a:lstStyle/>
            <a:p>
              <a:pPr>
                <a:lnSpc>
                  <a:spcPct val="80000"/>
                </a:lnSpc>
              </a:pPr>
              <a:r>
                <a:rPr kumimoji="0" lang="en-US" sz="2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“Good” is whatever produces the greatest happiness for the greatest number.</a:t>
              </a:r>
              <a:endParaRPr lang="en-US" dirty="0">
                <a:solidFill>
                  <a:schemeClr val="bg1"/>
                </a:solidFill>
              </a:endParaRPr>
            </a:p>
          </p:txBody>
        </p:sp>
      </p:grpSp>
      <p:grpSp>
        <p:nvGrpSpPr>
          <p:cNvPr id="8" name="Group 7">
            <a:extLst>
              <a:ext uri="{FF2B5EF4-FFF2-40B4-BE49-F238E27FC236}">
                <a16:creationId xmlns:a16="http://schemas.microsoft.com/office/drawing/2014/main" id="{5042A39A-602A-9645-7CB7-61F673D781A9}"/>
              </a:ext>
            </a:extLst>
          </p:cNvPr>
          <p:cNvGrpSpPr/>
          <p:nvPr/>
        </p:nvGrpSpPr>
        <p:grpSpPr>
          <a:xfrm>
            <a:off x="4515173" y="4029410"/>
            <a:ext cx="3985351" cy="1100139"/>
            <a:chOff x="4057647" y="4199894"/>
            <a:chExt cx="3985351" cy="1100139"/>
          </a:xfrm>
        </p:grpSpPr>
        <p:sp>
          <p:nvSpPr>
            <p:cNvPr id="20" name="Speech Bubble: Oval 19">
              <a:extLst>
                <a:ext uri="{FF2B5EF4-FFF2-40B4-BE49-F238E27FC236}">
                  <a16:creationId xmlns:a16="http://schemas.microsoft.com/office/drawing/2014/main" id="{2E0DE81E-B659-46D9-9B58-38EFEBBF6D5F}"/>
                </a:ext>
              </a:extLst>
            </p:cNvPr>
            <p:cNvSpPr/>
            <p:nvPr/>
          </p:nvSpPr>
          <p:spPr>
            <a:xfrm flipH="1">
              <a:off x="4057647" y="4199894"/>
              <a:ext cx="3954355" cy="1100139"/>
            </a:xfrm>
            <a:prstGeom prst="wedgeEllipseCallout">
              <a:avLst>
                <a:gd name="adj1" fmla="val -40112"/>
                <a:gd name="adj2" fmla="val 81157"/>
              </a:avLst>
            </a:prstGeom>
            <a:solidFill>
              <a:srgbClr val="C5DC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B31B1DC-8B44-40B8-5A8F-22CCE7FA16CA}"/>
                </a:ext>
              </a:extLst>
            </p:cNvPr>
            <p:cNvSpPr txBox="1"/>
            <p:nvPr/>
          </p:nvSpPr>
          <p:spPr>
            <a:xfrm>
              <a:off x="4690198" y="4325237"/>
              <a:ext cx="3352800" cy="946669"/>
            </a:xfrm>
            <a:prstGeom prst="rect">
              <a:avLst/>
            </a:prstGeom>
            <a:noFill/>
          </p:spPr>
          <p:txBody>
            <a:bodyPr wrap="square">
              <a:spAutoFit/>
            </a:bodyPr>
            <a:lstStyle/>
            <a:p>
              <a:pPr>
                <a:lnSpc>
                  <a:spcPct val="80000"/>
                </a:lnSpc>
              </a:pPr>
              <a:r>
                <a:rPr kumimoji="0" lang="en-US" altLang="en-US" sz="2300" b="0" i="0" u="none" strike="noStrike" kern="0" cap="none" spc="0" normalizeH="0" baseline="0" noProof="0" dirty="0">
                  <a:ln>
                    <a:noFill/>
                  </a:ln>
                  <a:solidFill>
                    <a:srgbClr val="8D3C15"/>
                  </a:solidFill>
                  <a:effectLst/>
                  <a:uLnTx/>
                  <a:uFillTx/>
                  <a:latin typeface="Trebuchet MS" pitchFamily="34" charset="0"/>
                  <a:ea typeface="+mn-ea"/>
                  <a:cs typeface="+mn-cs"/>
                </a:rPr>
                <a:t>Can a </a:t>
              </a:r>
              <a:r>
                <a:rPr kumimoji="0" lang="en-US" altLang="en-US" sz="2300" b="0" i="0" u="none" strike="noStrike" kern="0" cap="none" spc="0" normalizeH="0" baseline="0" noProof="0" dirty="0" err="1">
                  <a:ln>
                    <a:noFill/>
                  </a:ln>
                  <a:solidFill>
                    <a:srgbClr val="8D3C15"/>
                  </a:solidFill>
                  <a:effectLst/>
                  <a:uLnTx/>
                  <a:uFillTx/>
                  <a:latin typeface="Trebuchet MS" pitchFamily="34" charset="0"/>
                  <a:ea typeface="+mn-ea"/>
                  <a:cs typeface="+mn-cs"/>
                </a:rPr>
                <a:t>minorit</a:t>
              </a:r>
              <a:r>
                <a:rPr lang="en-US" altLang="en-US" sz="2300" kern="0" dirty="0">
                  <a:solidFill>
                    <a:srgbClr val="8D3C15"/>
                  </a:solidFill>
                  <a:latin typeface="Trebuchet MS" pitchFamily="34" charset="0"/>
                </a:rPr>
                <a:t>y be exploited for the majority’s benefit?</a:t>
              </a:r>
              <a:endParaRPr lang="en-US" dirty="0">
                <a:solidFill>
                  <a:schemeClr val="bg1"/>
                </a:solidFill>
              </a:endParaRPr>
            </a:p>
          </p:txBody>
        </p:sp>
      </p:grpSp>
      <p:grpSp>
        <p:nvGrpSpPr>
          <p:cNvPr id="6" name="Group 5">
            <a:extLst>
              <a:ext uri="{FF2B5EF4-FFF2-40B4-BE49-F238E27FC236}">
                <a16:creationId xmlns:a16="http://schemas.microsoft.com/office/drawing/2014/main" id="{1A894281-795B-97AC-2387-8F2517CD0B23}"/>
              </a:ext>
            </a:extLst>
          </p:cNvPr>
          <p:cNvGrpSpPr/>
          <p:nvPr/>
        </p:nvGrpSpPr>
        <p:grpSpPr>
          <a:xfrm>
            <a:off x="4515173" y="2384595"/>
            <a:ext cx="3954355" cy="1100139"/>
            <a:chOff x="4105274" y="2909384"/>
            <a:chExt cx="3954355" cy="1100139"/>
          </a:xfrm>
        </p:grpSpPr>
        <p:sp>
          <p:nvSpPr>
            <p:cNvPr id="17" name="Speech Bubble: Oval 16">
              <a:extLst>
                <a:ext uri="{FF2B5EF4-FFF2-40B4-BE49-F238E27FC236}">
                  <a16:creationId xmlns:a16="http://schemas.microsoft.com/office/drawing/2014/main" id="{7F7AE0DC-4152-535B-6F73-8DC9A03EC8BE}"/>
                </a:ext>
              </a:extLst>
            </p:cNvPr>
            <p:cNvSpPr/>
            <p:nvPr/>
          </p:nvSpPr>
          <p:spPr>
            <a:xfrm flipH="1">
              <a:off x="4105274" y="2909384"/>
              <a:ext cx="3954355" cy="1100139"/>
            </a:xfrm>
            <a:prstGeom prst="wedgeEllipseCallout">
              <a:avLst>
                <a:gd name="adj1" fmla="val -40112"/>
                <a:gd name="adj2" fmla="val 81157"/>
              </a:avLst>
            </a:prstGeom>
            <a:solidFill>
              <a:srgbClr val="C5DC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5600EF-9259-7753-0833-1F0F0706FF05}"/>
                </a:ext>
              </a:extLst>
            </p:cNvPr>
            <p:cNvSpPr txBox="1"/>
            <p:nvPr/>
          </p:nvSpPr>
          <p:spPr>
            <a:xfrm>
              <a:off x="4563122" y="3111552"/>
              <a:ext cx="3352800" cy="663515"/>
            </a:xfrm>
            <a:prstGeom prst="rect">
              <a:avLst/>
            </a:prstGeom>
            <a:noFill/>
          </p:spPr>
          <p:txBody>
            <a:bodyPr wrap="square">
              <a:spAutoFit/>
            </a:bodyPr>
            <a:lstStyle/>
            <a:p>
              <a:pPr>
                <a:lnSpc>
                  <a:spcPct val="80000"/>
                </a:lnSpc>
              </a:pPr>
              <a:r>
                <a:rPr kumimoji="0" lang="en-US" altLang="en-US" sz="2300" b="0" i="0" u="none" strike="noStrike" kern="0" cap="none" spc="0" normalizeH="0" baseline="0" noProof="0" dirty="0">
                  <a:ln>
                    <a:noFill/>
                  </a:ln>
                  <a:solidFill>
                    <a:srgbClr val="8D3C15"/>
                  </a:solidFill>
                  <a:effectLst/>
                  <a:uLnTx/>
                  <a:uFillTx/>
                  <a:latin typeface="Trebuchet MS" pitchFamily="34" charset="0"/>
                  <a:ea typeface="+mn-ea"/>
                  <a:cs typeface="+mn-cs"/>
                </a:rPr>
                <a:t>Who defines what the</a:t>
              </a:r>
            </a:p>
            <a:p>
              <a:pPr>
                <a:lnSpc>
                  <a:spcPct val="80000"/>
                </a:lnSpc>
              </a:pPr>
              <a:r>
                <a:rPr lang="en-US" sz="2300" kern="0" dirty="0">
                  <a:solidFill>
                    <a:srgbClr val="8D3C15"/>
                  </a:solidFill>
                  <a:latin typeface="Trebuchet MS" pitchFamily="34" charset="0"/>
                </a:rPr>
                <a:t>“greatest happiness” is?</a:t>
              </a:r>
              <a:endParaRPr lang="en-US" dirty="0">
                <a:solidFill>
                  <a:schemeClr val="bg1"/>
                </a:solidFill>
              </a:endParaRPr>
            </a:p>
          </p:txBody>
        </p:sp>
      </p:grpSp>
    </p:spTree>
    <p:extLst>
      <p:ext uri="{BB962C8B-B14F-4D97-AF65-F5344CB8AC3E}">
        <p14:creationId xmlns:p14="http://schemas.microsoft.com/office/powerpoint/2010/main" val="1573019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11444</TotalTime>
  <Words>16372</Words>
  <Application>Microsoft Office PowerPoint</Application>
  <PresentationFormat>On-screen Show (16:10)</PresentationFormat>
  <Paragraphs>1161</Paragraphs>
  <Slides>52</Slides>
  <Notes>50</Notes>
  <HiddenSlides>10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Aptos</vt:lpstr>
      <vt:lpstr>Arial</vt:lpstr>
      <vt:lpstr>Calibri</vt:lpstr>
      <vt:lpstr>Calibri Light</vt:lpstr>
      <vt:lpstr>Georgia</vt:lpstr>
      <vt:lpstr>Helvetica Neue</vt:lpstr>
      <vt:lpstr>merriweather</vt:lpstr>
      <vt:lpstr>Rockwell</vt:lpstr>
      <vt:lpstr>Trebuchet MS</vt:lpstr>
      <vt:lpstr>Verdana</vt:lpstr>
      <vt:lpstr>warnock-pro-subhead</vt:lpstr>
      <vt:lpstr>Office Theme</vt:lpstr>
      <vt:lpstr>PowerPoint Presentation</vt:lpstr>
      <vt:lpstr>Where we’re going</vt:lpstr>
      <vt:lpstr>What we can and cannot cover</vt:lpstr>
      <vt:lpstr>What we can and cannot cover</vt:lpstr>
      <vt:lpstr>Defining the problem</vt:lpstr>
      <vt:lpstr>Reversing the burden of proof on the atheist</vt:lpstr>
      <vt:lpstr>Reversing the burden of proof on the atheist</vt:lpstr>
      <vt:lpstr>Reversing the burden of proof on the atheist</vt:lpstr>
      <vt:lpstr>Reversing the burden of proof on the atheist</vt:lpstr>
      <vt:lpstr>Reversing the burden of proof on the atheist</vt:lpstr>
      <vt:lpstr>The problem that remains</vt:lpstr>
      <vt:lpstr>Inadequate Answers: The good in the world outweighs the bad</vt:lpstr>
      <vt:lpstr>Inadequate Answers: </vt:lpstr>
      <vt:lpstr>Inadequate Answers: Divine Weakness</vt:lpstr>
      <vt:lpstr>Inadequate Answers: Divine Weakness?</vt:lpstr>
      <vt:lpstr>Inadequate Answers: The Free-Will Defense</vt:lpstr>
      <vt:lpstr>Inadequate Answers: The Free-Will Defense?</vt:lpstr>
      <vt:lpstr>Inadequate Answers: The Free-Will Defense?</vt:lpstr>
      <vt:lpstr>Inadequate Answers: God does not bring about evil, but merely permits it</vt:lpstr>
      <vt:lpstr>What the Bible asserts</vt:lpstr>
      <vt:lpstr>What the Bible asserts</vt:lpstr>
      <vt:lpstr>What the Bible asserts</vt:lpstr>
      <vt:lpstr>What the Bible asserts</vt:lpstr>
      <vt:lpstr>What the Bible asserts</vt:lpstr>
      <vt:lpstr>What the Bible asserts God wills for evil to exist</vt:lpstr>
      <vt:lpstr>What the Bible asserts</vt:lpstr>
      <vt:lpstr>Answers for the thoughtful Christian: Where we must begin</vt:lpstr>
      <vt:lpstr>Answers for the thoughtful Christian: Where we must begin</vt:lpstr>
      <vt:lpstr>Answers for the thoughtful Christian: Where we must begin</vt:lpstr>
      <vt:lpstr>Answers for the thoughtful Christian: Does God “cause” evil?</vt:lpstr>
      <vt:lpstr>Answers for the thoughtful Christian: God causes evil, and God does not cause evil</vt:lpstr>
      <vt:lpstr>Answers for the thoughtful Christian: God’s sovereignty and man’s freedom</vt:lpstr>
      <vt:lpstr>Answers for the thoughtful Christian: God’s sovereignty does not make him the  “author of evil”</vt:lpstr>
      <vt:lpstr>Answers for the thoughtful Christian: God’s sovereignty does not make him the  “author of evil”</vt:lpstr>
      <vt:lpstr>Answers for the thoughtful Christian: God’s sovereignty does not make him the  “author of evil”</vt:lpstr>
      <vt:lpstr>Answers for the thoughtful Christian: God has good purposes for evil,  even if we don’t know what they are.</vt:lpstr>
      <vt:lpstr>Answers for the thoughtful Christian: God has good purposes for evil,  even if we don’t know what they are.</vt:lpstr>
      <vt:lpstr>Answers for the thoughtful Christian: God has good purposes for evil,  even if we don’t know what they are.</vt:lpstr>
      <vt:lpstr>Answers for the thoughtful Christian: God has good purposes for evil,  even if we don’t know what they are.</vt:lpstr>
      <vt:lpstr>Answers for the thoughtful Christian: God has good purposes for evil,  even if we don’t know what they are.</vt:lpstr>
      <vt:lpstr>Answers for the thoughtful Christian: Evil exists for God’s glory</vt:lpstr>
      <vt:lpstr>Answers for the thoughtful Christian: Evil exists for God’s glory</vt:lpstr>
      <vt:lpstr>Answers for the thoughtful Christian: Evil exists for God’s glory</vt:lpstr>
      <vt:lpstr>Answers for the thoughtful Christian: Evil exists for God’s glory</vt:lpstr>
      <vt:lpstr>Answers for the thoughtful Christian: Evil exists for God’s glory</vt:lpstr>
      <vt:lpstr>Answers for the thoughtful Christian: Evil exists for God’s glory</vt:lpstr>
      <vt:lpstr>Answers for the thoughtful Christian: Evil exists for God’s glory</vt:lpstr>
      <vt:lpstr>Answers for the suffering Christian </vt:lpstr>
      <vt:lpstr>Answers for the suffering Christian </vt:lpstr>
      <vt:lpstr>The Author and the Story</vt:lpstr>
      <vt:lpstr>The Author and the Story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White (dwhite2)</dc:creator>
  <cp:lastModifiedBy>David White (dwhite2)</cp:lastModifiedBy>
  <cp:revision>115</cp:revision>
  <dcterms:created xsi:type="dcterms:W3CDTF">2024-05-11T05:18:14Z</dcterms:created>
  <dcterms:modified xsi:type="dcterms:W3CDTF">2024-09-25T00:24:26Z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189e4fd-a2fa-47bf-9b21-17f706ee2968_Enabled">
    <vt:lpwstr>true</vt:lpwstr>
  </property>
  <property fmtid="{D5CDD505-2E9C-101B-9397-08002B2CF9AE}" pid="3" name="MSIP_Label_a189e4fd-a2fa-47bf-9b21-17f706ee2968_SetDate">
    <vt:lpwstr>2024-05-11T05:35:17Z</vt:lpwstr>
  </property>
  <property fmtid="{D5CDD505-2E9C-101B-9397-08002B2CF9AE}" pid="4" name="MSIP_Label_a189e4fd-a2fa-47bf-9b21-17f706ee2968_Method">
    <vt:lpwstr>Privileged</vt:lpwstr>
  </property>
  <property fmtid="{D5CDD505-2E9C-101B-9397-08002B2CF9AE}" pid="5" name="MSIP_Label_a189e4fd-a2fa-47bf-9b21-17f706ee2968_Name">
    <vt:lpwstr>Cisco Public Label</vt:lpwstr>
  </property>
  <property fmtid="{D5CDD505-2E9C-101B-9397-08002B2CF9AE}" pid="6" name="MSIP_Label_a189e4fd-a2fa-47bf-9b21-17f706ee2968_SiteId">
    <vt:lpwstr>5ae1af62-9505-4097-a69a-c1553ef7840e</vt:lpwstr>
  </property>
  <property fmtid="{D5CDD505-2E9C-101B-9397-08002B2CF9AE}" pid="7" name="MSIP_Label_a189e4fd-a2fa-47bf-9b21-17f706ee2968_ActionId">
    <vt:lpwstr>7218971a-d5cf-49ab-860f-89ba17b7b662</vt:lpwstr>
  </property>
  <property fmtid="{D5CDD505-2E9C-101B-9397-08002B2CF9AE}" pid="8" name="MSIP_Label_a189e4fd-a2fa-47bf-9b21-17f706ee2968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vt:lpwstr>
  </property>
</Properties>
</file>